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4"/>
  </p:notesMasterIdLst>
  <p:sldIdLst>
    <p:sldId id="272" r:id="rId5"/>
    <p:sldId id="262" r:id="rId6"/>
    <p:sldId id="273" r:id="rId7"/>
    <p:sldId id="274" r:id="rId8"/>
    <p:sldId id="275" r:id="rId9"/>
    <p:sldId id="276" r:id="rId10"/>
    <p:sldId id="291" r:id="rId11"/>
    <p:sldId id="281" r:id="rId12"/>
    <p:sldId id="278" r:id="rId13"/>
    <p:sldId id="280" r:id="rId14"/>
    <p:sldId id="285" r:id="rId15"/>
    <p:sldId id="292" r:id="rId16"/>
    <p:sldId id="294" r:id="rId17"/>
    <p:sldId id="300" r:id="rId18"/>
    <p:sldId id="305" r:id="rId19"/>
    <p:sldId id="293" r:id="rId20"/>
    <p:sldId id="306" r:id="rId21"/>
    <p:sldId id="301" r:id="rId22"/>
    <p:sldId id="277" r:id="rId23"/>
    <p:sldId id="303" r:id="rId24"/>
    <p:sldId id="307" r:id="rId25"/>
    <p:sldId id="286" r:id="rId26"/>
    <p:sldId id="304" r:id="rId27"/>
    <p:sldId id="308" r:id="rId28"/>
    <p:sldId id="287" r:id="rId29"/>
    <p:sldId id="295" r:id="rId30"/>
    <p:sldId id="297" r:id="rId31"/>
    <p:sldId id="298" r:id="rId32"/>
    <p:sldId id="299" r:id="rId33"/>
  </p:sldIdLst>
  <p:sldSz cx="12192000" cy="6858000"/>
  <p:notesSz cx="6805613" cy="9944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userDrawn="1">
          <p15:clr>
            <a:srgbClr val="A4A3A4"/>
          </p15:clr>
        </p15:guide>
        <p15:guide id="2" orient="horz" pos="1706" userDrawn="1">
          <p15:clr>
            <a:srgbClr val="A4A3A4"/>
          </p15:clr>
        </p15:guide>
        <p15:guide id="3" orient="horz" pos="2840" userDrawn="1">
          <p15:clr>
            <a:srgbClr val="A4A3A4"/>
          </p15:clr>
        </p15:guide>
        <p15:guide id="4" orient="horz" pos="3884" userDrawn="1">
          <p15:clr>
            <a:srgbClr val="A4A3A4"/>
          </p15:clr>
        </p15:guide>
        <p15:guide id="5" pos="277" userDrawn="1">
          <p15:clr>
            <a:srgbClr val="A4A3A4"/>
          </p15:clr>
        </p15:guide>
        <p15:guide id="6" pos="2691" userDrawn="1">
          <p15:clr>
            <a:srgbClr val="A4A3A4"/>
          </p15:clr>
        </p15:guide>
        <p15:guide id="7" pos="7408" userDrawn="1">
          <p15:clr>
            <a:srgbClr val="A4A3A4"/>
          </p15:clr>
        </p15:guide>
        <p15:guide id="8" pos="49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4" autoAdjust="0"/>
  </p:normalViewPr>
  <p:slideViewPr>
    <p:cSldViewPr>
      <p:cViewPr varScale="1">
        <p:scale>
          <a:sx n="108" d="100"/>
          <a:sy n="108" d="100"/>
        </p:scale>
        <p:origin x="678" y="78"/>
      </p:cViewPr>
      <p:guideLst>
        <p:guide orient="horz" pos="578"/>
        <p:guide orient="horz" pos="1706"/>
        <p:guide orient="horz" pos="2840"/>
        <p:guide orient="horz" pos="3884"/>
        <p:guide pos="277"/>
        <p:guide pos="2691"/>
        <p:guide pos="7408"/>
        <p:guide pos="498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r>
              <a:rPr lang="en-GB" sz="2000" dirty="0">
                <a:latin typeface="Arial" panose="020B0604020202020204" pitchFamily="34" charset="0"/>
                <a:cs typeface="Arial" panose="020B0604020202020204" pitchFamily="34" charset="0"/>
              </a:rPr>
              <a:t>Combinations of conditions among those with cardiovascular multimorbidity (N=3,935</a:t>
            </a:r>
            <a:r>
              <a:rPr lang="en-GB" sz="2000" dirty="0"/>
              <a:t>)</a:t>
            </a:r>
          </a:p>
        </c:rich>
      </c:tx>
      <c:layout>
        <c:manualLayout>
          <c:xMode val="edge"/>
          <c:yMode val="edge"/>
          <c:x val="0.20733033882311247"/>
          <c:y val="2.3739756429179828E-2"/>
        </c:manualLayout>
      </c:layout>
      <c:overlay val="0"/>
      <c:spPr>
        <a:noFill/>
        <a:ln>
          <a:noFill/>
        </a:ln>
        <a:effectLst/>
      </c:spPr>
      <c:txPr>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267391527523664"/>
          <c:y val="0.24318015590860276"/>
          <c:w val="0.53272860680740119"/>
          <c:h val="0.73631683119864988"/>
        </c:manualLayout>
      </c:layout>
      <c:barChart>
        <c:barDir val="col"/>
        <c:grouping val="stacked"/>
        <c:varyColors val="0"/>
        <c:ser>
          <c:idx val="0"/>
          <c:order val="0"/>
          <c:tx>
            <c:strRef>
              <c:f>Sheet1!$D$3</c:f>
              <c:strCache>
                <c:ptCount val="1"/>
                <c:pt idx="0">
                  <c:v>H &amp; D</c:v>
                </c:pt>
              </c:strCache>
            </c:strRef>
          </c:tx>
          <c:spPr>
            <a:solidFill>
              <a:prstClr val="black"/>
            </a:solidFill>
            <a:ln>
              <a:solidFill>
                <a:prstClr val="black"/>
              </a:solidFill>
            </a:ln>
            <a:effectLst/>
          </c:spPr>
          <c:invertIfNegative val="0"/>
          <c:val>
            <c:numRef>
              <c:f>Sheet1!$E$3</c:f>
              <c:numCache>
                <c:formatCode>0.0</c:formatCode>
                <c:ptCount val="1"/>
                <c:pt idx="0">
                  <c:v>70.23</c:v>
                </c:pt>
              </c:numCache>
            </c:numRef>
          </c:val>
          <c:extLst>
            <c:ext xmlns:c16="http://schemas.microsoft.com/office/drawing/2014/chart" uri="{C3380CC4-5D6E-409C-BE32-E72D297353CC}">
              <c16:uniqueId val="{00000000-74F4-41D5-AA1A-DC9F4C47E348}"/>
            </c:ext>
          </c:extLst>
        </c:ser>
        <c:ser>
          <c:idx val="1"/>
          <c:order val="1"/>
          <c:tx>
            <c:strRef>
              <c:f>Sheet1!$D$4</c:f>
              <c:strCache>
                <c:ptCount val="1"/>
                <c:pt idx="0">
                  <c:v>H &amp; HA</c:v>
                </c:pt>
              </c:strCache>
            </c:strRef>
          </c:tx>
          <c:spPr>
            <a:solidFill>
              <a:prstClr val="white"/>
            </a:solidFill>
            <a:ln>
              <a:solidFill>
                <a:prstClr val="black"/>
              </a:solidFill>
            </a:ln>
            <a:effectLst/>
          </c:spPr>
          <c:invertIfNegative val="0"/>
          <c:val>
            <c:numRef>
              <c:f>Sheet1!$E$4</c:f>
              <c:numCache>
                <c:formatCode>0.0</c:formatCode>
                <c:ptCount val="1"/>
                <c:pt idx="0">
                  <c:v>12.42</c:v>
                </c:pt>
              </c:numCache>
            </c:numRef>
          </c:val>
          <c:extLst>
            <c:ext xmlns:c16="http://schemas.microsoft.com/office/drawing/2014/chart" uri="{C3380CC4-5D6E-409C-BE32-E72D297353CC}">
              <c16:uniqueId val="{00000001-74F4-41D5-AA1A-DC9F4C47E348}"/>
            </c:ext>
          </c:extLst>
        </c:ser>
        <c:ser>
          <c:idx val="2"/>
          <c:order val="2"/>
          <c:tx>
            <c:strRef>
              <c:f>Sheet1!$D$5</c:f>
              <c:strCache>
                <c:ptCount val="1"/>
                <c:pt idx="0">
                  <c:v>H &amp; S</c:v>
                </c:pt>
              </c:strCache>
            </c:strRef>
          </c:tx>
          <c:spPr>
            <a:pattFill prst="pct50">
              <a:fgClr>
                <a:prstClr val="black"/>
              </a:fgClr>
              <a:bgClr>
                <a:prstClr val="white"/>
              </a:bgClr>
            </a:pattFill>
            <a:ln>
              <a:solidFill>
                <a:prstClr val="black"/>
              </a:solidFill>
            </a:ln>
            <a:effectLst/>
          </c:spPr>
          <c:invertIfNegative val="0"/>
          <c:val>
            <c:numRef>
              <c:f>Sheet1!$E$5</c:f>
              <c:numCache>
                <c:formatCode>0.0</c:formatCode>
                <c:ptCount val="1"/>
                <c:pt idx="0">
                  <c:v>5.7</c:v>
                </c:pt>
              </c:numCache>
            </c:numRef>
          </c:val>
          <c:extLst>
            <c:ext xmlns:c16="http://schemas.microsoft.com/office/drawing/2014/chart" uri="{C3380CC4-5D6E-409C-BE32-E72D297353CC}">
              <c16:uniqueId val="{00000002-74F4-41D5-AA1A-DC9F4C47E348}"/>
            </c:ext>
          </c:extLst>
        </c:ser>
        <c:ser>
          <c:idx val="3"/>
          <c:order val="3"/>
          <c:tx>
            <c:strRef>
              <c:f>Sheet1!$D$6</c:f>
              <c:strCache>
                <c:ptCount val="1"/>
                <c:pt idx="0">
                  <c:v>H, D &amp; HA</c:v>
                </c:pt>
              </c:strCache>
            </c:strRef>
          </c:tx>
          <c:spPr>
            <a:pattFill prst="pct75">
              <a:fgClr>
                <a:prstClr val="black"/>
              </a:fgClr>
              <a:bgClr>
                <a:prstClr val="white"/>
              </a:bgClr>
            </a:pattFill>
            <a:ln>
              <a:solidFill>
                <a:prstClr val="black"/>
              </a:solidFill>
            </a:ln>
            <a:effectLst/>
          </c:spPr>
          <c:invertIfNegative val="0"/>
          <c:val>
            <c:numRef>
              <c:f>Sheet1!$E$6</c:f>
              <c:numCache>
                <c:formatCode>0.0</c:formatCode>
                <c:ptCount val="1"/>
                <c:pt idx="0">
                  <c:v>5.64</c:v>
                </c:pt>
              </c:numCache>
            </c:numRef>
          </c:val>
          <c:extLst>
            <c:ext xmlns:c16="http://schemas.microsoft.com/office/drawing/2014/chart" uri="{C3380CC4-5D6E-409C-BE32-E72D297353CC}">
              <c16:uniqueId val="{00000003-74F4-41D5-AA1A-DC9F4C47E348}"/>
            </c:ext>
          </c:extLst>
        </c:ser>
        <c:ser>
          <c:idx val="4"/>
          <c:order val="4"/>
          <c:tx>
            <c:strRef>
              <c:f>Sheet1!$D$7</c:f>
              <c:strCache>
                <c:ptCount val="1"/>
                <c:pt idx="0">
                  <c:v>D &amp; HA</c:v>
                </c:pt>
              </c:strCache>
            </c:strRef>
          </c:tx>
          <c:spPr>
            <a:pattFill prst="pct25">
              <a:fgClr>
                <a:prstClr val="black"/>
              </a:fgClr>
              <a:bgClr>
                <a:prstClr val="white"/>
              </a:bgClr>
            </a:pattFill>
            <a:ln>
              <a:solidFill>
                <a:prstClr val="black"/>
              </a:solidFill>
            </a:ln>
            <a:effectLst/>
          </c:spPr>
          <c:invertIfNegative val="0"/>
          <c:val>
            <c:numRef>
              <c:f>Sheet1!$E$7</c:f>
              <c:numCache>
                <c:formatCode>0.0</c:formatCode>
                <c:ptCount val="1"/>
                <c:pt idx="0">
                  <c:v>1.95</c:v>
                </c:pt>
              </c:numCache>
            </c:numRef>
          </c:val>
          <c:extLst>
            <c:ext xmlns:c16="http://schemas.microsoft.com/office/drawing/2014/chart" uri="{C3380CC4-5D6E-409C-BE32-E72D297353CC}">
              <c16:uniqueId val="{00000004-74F4-41D5-AA1A-DC9F4C47E348}"/>
            </c:ext>
          </c:extLst>
        </c:ser>
        <c:ser>
          <c:idx val="5"/>
          <c:order val="5"/>
          <c:tx>
            <c:strRef>
              <c:f>Sheet1!$D$8</c:f>
              <c:strCache>
                <c:ptCount val="1"/>
                <c:pt idx="0">
                  <c:v>D, H &amp; S</c:v>
                </c:pt>
              </c:strCache>
            </c:strRef>
          </c:tx>
          <c:spPr>
            <a:pattFill prst="pct10">
              <a:fgClr>
                <a:prstClr val="black"/>
              </a:fgClr>
              <a:bgClr>
                <a:prstClr val="white"/>
              </a:bgClr>
            </a:pattFill>
            <a:ln>
              <a:solidFill>
                <a:prstClr val="black"/>
              </a:solidFill>
            </a:ln>
            <a:effectLst/>
          </c:spPr>
          <c:invertIfNegative val="0"/>
          <c:val>
            <c:numRef>
              <c:f>Sheet1!$E$8</c:f>
              <c:numCache>
                <c:formatCode>0.0</c:formatCode>
                <c:ptCount val="1"/>
                <c:pt idx="0">
                  <c:v>1.7500000000000002</c:v>
                </c:pt>
              </c:numCache>
            </c:numRef>
          </c:val>
          <c:extLst>
            <c:ext xmlns:c16="http://schemas.microsoft.com/office/drawing/2014/chart" uri="{C3380CC4-5D6E-409C-BE32-E72D297353CC}">
              <c16:uniqueId val="{00000005-74F4-41D5-AA1A-DC9F4C47E348}"/>
            </c:ext>
          </c:extLst>
        </c:ser>
        <c:ser>
          <c:idx val="6"/>
          <c:order val="6"/>
          <c:tx>
            <c:strRef>
              <c:f>Sheet1!$D$9</c:f>
              <c:strCache>
                <c:ptCount val="1"/>
                <c:pt idx="0">
                  <c:v>H, S &amp; HA</c:v>
                </c:pt>
              </c:strCache>
            </c:strRef>
          </c:tx>
          <c:spPr>
            <a:pattFill prst="dkHorz">
              <a:fgClr>
                <a:prstClr val="black"/>
              </a:fgClr>
              <a:bgClr>
                <a:prstClr val="white"/>
              </a:bgClr>
            </a:pattFill>
            <a:ln>
              <a:solidFill>
                <a:prstClr val="black"/>
              </a:solidFill>
            </a:ln>
            <a:effectLst/>
          </c:spPr>
          <c:invertIfNegative val="0"/>
          <c:val>
            <c:numRef>
              <c:f>Sheet1!$E$9</c:f>
              <c:numCache>
                <c:formatCode>0.0</c:formatCode>
                <c:ptCount val="1"/>
                <c:pt idx="0">
                  <c:v>0.94000000000000006</c:v>
                </c:pt>
              </c:numCache>
            </c:numRef>
          </c:val>
          <c:extLst>
            <c:ext xmlns:c16="http://schemas.microsoft.com/office/drawing/2014/chart" uri="{C3380CC4-5D6E-409C-BE32-E72D297353CC}">
              <c16:uniqueId val="{00000006-74F4-41D5-AA1A-DC9F4C47E348}"/>
            </c:ext>
          </c:extLst>
        </c:ser>
        <c:ser>
          <c:idx val="7"/>
          <c:order val="7"/>
          <c:tx>
            <c:strRef>
              <c:f>Sheet1!$D$10</c:f>
              <c:strCache>
                <c:ptCount val="1"/>
                <c:pt idx="0">
                  <c:v>D &amp; S</c:v>
                </c:pt>
              </c:strCache>
            </c:strRef>
          </c:tx>
          <c:spPr>
            <a:pattFill prst="dkVert">
              <a:fgClr>
                <a:prstClr val="black"/>
              </a:fgClr>
              <a:bgClr>
                <a:prstClr val="white"/>
              </a:bgClr>
            </a:pattFill>
            <a:ln>
              <a:solidFill>
                <a:prstClr val="black"/>
              </a:solidFill>
            </a:ln>
            <a:effectLst/>
          </c:spPr>
          <c:invertIfNegative val="0"/>
          <c:val>
            <c:numRef>
              <c:f>Sheet1!$E$10</c:f>
              <c:numCache>
                <c:formatCode>0.0</c:formatCode>
                <c:ptCount val="1"/>
                <c:pt idx="0">
                  <c:v>0.48</c:v>
                </c:pt>
              </c:numCache>
            </c:numRef>
          </c:val>
          <c:extLst>
            <c:ext xmlns:c16="http://schemas.microsoft.com/office/drawing/2014/chart" uri="{C3380CC4-5D6E-409C-BE32-E72D297353CC}">
              <c16:uniqueId val="{00000007-74F4-41D5-AA1A-DC9F4C47E348}"/>
            </c:ext>
          </c:extLst>
        </c:ser>
        <c:ser>
          <c:idx val="8"/>
          <c:order val="8"/>
          <c:tx>
            <c:strRef>
              <c:f>Sheet1!$D$11</c:f>
              <c:strCache>
                <c:ptCount val="1"/>
                <c:pt idx="0">
                  <c:v>S &amp; HA</c:v>
                </c:pt>
              </c:strCache>
            </c:strRef>
          </c:tx>
          <c:spPr>
            <a:pattFill prst="dkDnDiag">
              <a:fgClr>
                <a:prstClr val="black"/>
              </a:fgClr>
              <a:bgClr>
                <a:prstClr val="white"/>
              </a:bgClr>
            </a:pattFill>
            <a:ln>
              <a:solidFill>
                <a:prstClr val="black"/>
              </a:solidFill>
            </a:ln>
            <a:effectLst/>
          </c:spPr>
          <c:invertIfNegative val="0"/>
          <c:val>
            <c:numRef>
              <c:f>Sheet1!$E$11</c:f>
              <c:numCache>
                <c:formatCode>0.0</c:formatCode>
                <c:ptCount val="1"/>
                <c:pt idx="0">
                  <c:v>0.43</c:v>
                </c:pt>
              </c:numCache>
            </c:numRef>
          </c:val>
          <c:extLst>
            <c:ext xmlns:c16="http://schemas.microsoft.com/office/drawing/2014/chart" uri="{C3380CC4-5D6E-409C-BE32-E72D297353CC}">
              <c16:uniqueId val="{00000008-74F4-41D5-AA1A-DC9F4C47E348}"/>
            </c:ext>
          </c:extLst>
        </c:ser>
        <c:ser>
          <c:idx val="9"/>
          <c:order val="9"/>
          <c:tx>
            <c:strRef>
              <c:f>Sheet1!$D$12</c:f>
              <c:strCache>
                <c:ptCount val="1"/>
                <c:pt idx="0">
                  <c:v>D, H, S &amp; HA</c:v>
                </c:pt>
              </c:strCache>
            </c:strRef>
          </c:tx>
          <c:spPr>
            <a:pattFill prst="dkUpDiag">
              <a:fgClr>
                <a:prstClr val="black"/>
              </a:fgClr>
              <a:bgClr>
                <a:prstClr val="white"/>
              </a:bgClr>
            </a:pattFill>
            <a:ln>
              <a:solidFill>
                <a:prstClr val="black"/>
              </a:solidFill>
            </a:ln>
            <a:effectLst/>
          </c:spPr>
          <c:invertIfNegative val="0"/>
          <c:val>
            <c:numRef>
              <c:f>Sheet1!$E$12</c:f>
              <c:numCache>
                <c:formatCode>0.0</c:formatCode>
                <c:ptCount val="1"/>
                <c:pt idx="0">
                  <c:v>0.41000000000000003</c:v>
                </c:pt>
              </c:numCache>
            </c:numRef>
          </c:val>
          <c:extLst>
            <c:ext xmlns:c16="http://schemas.microsoft.com/office/drawing/2014/chart" uri="{C3380CC4-5D6E-409C-BE32-E72D297353CC}">
              <c16:uniqueId val="{00000009-74F4-41D5-AA1A-DC9F4C47E348}"/>
            </c:ext>
          </c:extLst>
        </c:ser>
        <c:dLbls>
          <c:showLegendKey val="0"/>
          <c:showVal val="0"/>
          <c:showCatName val="0"/>
          <c:showSerName val="0"/>
          <c:showPercent val="0"/>
          <c:showBubbleSize val="0"/>
        </c:dLbls>
        <c:gapWidth val="150"/>
        <c:overlap val="100"/>
        <c:axId val="599664584"/>
        <c:axId val="599667864"/>
      </c:barChart>
      <c:catAx>
        <c:axId val="599664584"/>
        <c:scaling>
          <c:orientation val="minMax"/>
        </c:scaling>
        <c:delete val="1"/>
        <c:axPos val="b"/>
        <c:numFmt formatCode="General" sourceLinked="1"/>
        <c:majorTickMark val="none"/>
        <c:minorTickMark val="none"/>
        <c:tickLblPos val="nextTo"/>
        <c:crossAx val="599667864"/>
        <c:crosses val="autoZero"/>
        <c:auto val="1"/>
        <c:lblAlgn val="ctr"/>
        <c:lblOffset val="100"/>
        <c:noMultiLvlLbl val="0"/>
      </c:catAx>
      <c:valAx>
        <c:axId val="599667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9664584"/>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0" i="0" baseline="0" dirty="0">
                <a:effectLst/>
                <a:latin typeface="Arial" panose="020B0604020202020204" pitchFamily="34" charset="0"/>
                <a:cs typeface="Arial" panose="020B0604020202020204" pitchFamily="34" charset="0"/>
              </a:rPr>
              <a:t>Combinations of conditions among those with multiple cardiometabolic risk biomarkers (N=4,267)</a:t>
            </a:r>
            <a:endParaRPr lang="en-GB" sz="1800" dirty="0">
              <a:effectLst/>
              <a:latin typeface="Arial" panose="020B0604020202020204" pitchFamily="34" charset="0"/>
              <a:cs typeface="Arial" panose="020B0604020202020204" pitchFamily="34" charset="0"/>
            </a:endParaRPr>
          </a:p>
        </c:rich>
      </c:tx>
      <c:layout>
        <c:manualLayout>
          <c:xMode val="edge"/>
          <c:yMode val="edge"/>
          <c:x val="0.1435698686878904"/>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26416568122263"/>
          <c:y val="0.19422107959421242"/>
          <c:w val="0.55804927330258747"/>
          <c:h val="0.7812982068096338"/>
        </c:manualLayout>
      </c:layout>
      <c:barChart>
        <c:barDir val="col"/>
        <c:grouping val="stacked"/>
        <c:varyColors val="0"/>
        <c:ser>
          <c:idx val="0"/>
          <c:order val="0"/>
          <c:tx>
            <c:strRef>
              <c:f>[Ethnic_mm_tables_newLLI.xlsx]Sheet2!$C$3</c:f>
              <c:strCache>
                <c:ptCount val="1"/>
                <c:pt idx="0">
                  <c:v>C + BP</c:v>
                </c:pt>
              </c:strCache>
            </c:strRef>
          </c:tx>
          <c:spPr>
            <a:solidFill>
              <a:prstClr val="black"/>
            </a:solidFill>
            <a:ln>
              <a:solidFill>
                <a:prstClr val="black"/>
              </a:solidFill>
            </a:ln>
            <a:effectLst/>
          </c:spPr>
          <c:invertIfNegative val="0"/>
          <c:val>
            <c:numRef>
              <c:f>[1]Sheet2!$D$3</c:f>
              <c:numCache>
                <c:formatCode>General</c:formatCode>
                <c:ptCount val="1"/>
                <c:pt idx="0">
                  <c:v>76.11</c:v>
                </c:pt>
              </c:numCache>
            </c:numRef>
          </c:val>
          <c:extLst>
            <c:ext xmlns:c16="http://schemas.microsoft.com/office/drawing/2014/chart" uri="{C3380CC4-5D6E-409C-BE32-E72D297353CC}">
              <c16:uniqueId val="{00000000-98E6-4EAD-9CD2-2B884D965096}"/>
            </c:ext>
          </c:extLst>
        </c:ser>
        <c:ser>
          <c:idx val="1"/>
          <c:order val="1"/>
          <c:tx>
            <c:strRef>
              <c:f>[Ethnic_mm_tables_newLLI.xlsx]Sheet2!$C$4</c:f>
              <c:strCache>
                <c:ptCount val="1"/>
                <c:pt idx="0">
                  <c:v>C + HG</c:v>
                </c:pt>
              </c:strCache>
            </c:strRef>
          </c:tx>
          <c:spPr>
            <a:solidFill>
              <a:prstClr val="white"/>
            </a:solidFill>
            <a:ln>
              <a:solidFill>
                <a:prstClr val="black"/>
              </a:solidFill>
            </a:ln>
            <a:effectLst/>
          </c:spPr>
          <c:invertIfNegative val="0"/>
          <c:val>
            <c:numRef>
              <c:f>[1]Sheet2!$D$4</c:f>
              <c:numCache>
                <c:formatCode>General</c:formatCode>
                <c:ptCount val="1"/>
                <c:pt idx="0">
                  <c:v>9.2200000000000006</c:v>
                </c:pt>
              </c:numCache>
            </c:numRef>
          </c:val>
          <c:extLst>
            <c:ext xmlns:c16="http://schemas.microsoft.com/office/drawing/2014/chart" uri="{C3380CC4-5D6E-409C-BE32-E72D297353CC}">
              <c16:uniqueId val="{00000001-98E6-4EAD-9CD2-2B884D965096}"/>
            </c:ext>
          </c:extLst>
        </c:ser>
        <c:ser>
          <c:idx val="2"/>
          <c:order val="2"/>
          <c:tx>
            <c:strRef>
              <c:f>[Ethnic_mm_tables_newLLI.xlsx]Sheet2!$C$5</c:f>
              <c:strCache>
                <c:ptCount val="1"/>
                <c:pt idx="0">
                  <c:v>BP + HG</c:v>
                </c:pt>
              </c:strCache>
            </c:strRef>
          </c:tx>
          <c:spPr>
            <a:pattFill prst="pct50">
              <a:fgClr>
                <a:prstClr val="black"/>
              </a:fgClr>
              <a:bgClr>
                <a:prstClr val="white"/>
              </a:bgClr>
            </a:pattFill>
            <a:ln>
              <a:solidFill>
                <a:prstClr val="black"/>
              </a:solidFill>
            </a:ln>
            <a:effectLst/>
          </c:spPr>
          <c:invertIfNegative val="0"/>
          <c:val>
            <c:numRef>
              <c:f>[1]Sheet2!$D$5</c:f>
              <c:numCache>
                <c:formatCode>General</c:formatCode>
                <c:ptCount val="1"/>
                <c:pt idx="0">
                  <c:v>8.3699999999999992</c:v>
                </c:pt>
              </c:numCache>
            </c:numRef>
          </c:val>
          <c:extLst>
            <c:ext xmlns:c16="http://schemas.microsoft.com/office/drawing/2014/chart" uri="{C3380CC4-5D6E-409C-BE32-E72D297353CC}">
              <c16:uniqueId val="{00000002-98E6-4EAD-9CD2-2B884D965096}"/>
            </c:ext>
          </c:extLst>
        </c:ser>
        <c:ser>
          <c:idx val="3"/>
          <c:order val="3"/>
          <c:tx>
            <c:strRef>
              <c:f>[Ethnic_mm_tables_newLLI.xlsx]Sheet2!$C$6</c:f>
              <c:strCache>
                <c:ptCount val="1"/>
                <c:pt idx="0">
                  <c:v>BP, C + HG</c:v>
                </c:pt>
              </c:strCache>
            </c:strRef>
          </c:tx>
          <c:spPr>
            <a:pattFill prst="pct75">
              <a:fgClr>
                <a:prstClr val="black"/>
              </a:fgClr>
              <a:bgClr>
                <a:prstClr val="white"/>
              </a:bgClr>
            </a:pattFill>
            <a:ln>
              <a:solidFill>
                <a:prstClr val="black"/>
              </a:solidFill>
            </a:ln>
            <a:effectLst/>
          </c:spPr>
          <c:invertIfNegative val="0"/>
          <c:val>
            <c:numRef>
              <c:f>[1]Sheet2!$D$6</c:f>
              <c:numCache>
                <c:formatCode>General</c:formatCode>
                <c:ptCount val="1"/>
                <c:pt idx="0">
                  <c:v>6.29</c:v>
                </c:pt>
              </c:numCache>
            </c:numRef>
          </c:val>
          <c:extLst>
            <c:ext xmlns:c16="http://schemas.microsoft.com/office/drawing/2014/chart" uri="{C3380CC4-5D6E-409C-BE32-E72D297353CC}">
              <c16:uniqueId val="{00000003-98E6-4EAD-9CD2-2B884D965096}"/>
            </c:ext>
          </c:extLst>
        </c:ser>
        <c:dLbls>
          <c:showLegendKey val="0"/>
          <c:showVal val="0"/>
          <c:showCatName val="0"/>
          <c:showSerName val="0"/>
          <c:showPercent val="0"/>
          <c:showBubbleSize val="0"/>
        </c:dLbls>
        <c:gapWidth val="150"/>
        <c:overlap val="100"/>
        <c:axId val="593110952"/>
        <c:axId val="593105376"/>
      </c:barChart>
      <c:catAx>
        <c:axId val="593110952"/>
        <c:scaling>
          <c:orientation val="minMax"/>
        </c:scaling>
        <c:delete val="1"/>
        <c:axPos val="b"/>
        <c:numFmt formatCode="General" sourceLinked="1"/>
        <c:majorTickMark val="none"/>
        <c:minorTickMark val="none"/>
        <c:tickLblPos val="nextTo"/>
        <c:crossAx val="593105376"/>
        <c:crosses val="autoZero"/>
        <c:auto val="1"/>
        <c:lblAlgn val="ctr"/>
        <c:lblOffset val="100"/>
        <c:noMultiLvlLbl val="0"/>
      </c:catAx>
      <c:valAx>
        <c:axId val="59310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311095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749DF0-4F8E-8A76-6843-157497D0F36D}"/>
              </a:ext>
            </a:extLst>
          </p:cNvPr>
          <p:cNvSpPr>
            <a:spLocks noGrp="1"/>
          </p:cNvSpPr>
          <p:nvPr>
            <p:ph type="hdr" sz="quarter"/>
          </p:nvPr>
        </p:nvSpPr>
        <p:spPr>
          <a:xfrm>
            <a:off x="0" y="0"/>
            <a:ext cx="2949099" cy="497205"/>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99FFA112-7364-1DAD-9B89-CFFB22C107AD}"/>
              </a:ext>
            </a:extLst>
          </p:cNvPr>
          <p:cNvSpPr>
            <a:spLocks noGrp="1"/>
          </p:cNvSpPr>
          <p:nvPr>
            <p:ph type="dt" idx="1"/>
          </p:nvPr>
        </p:nvSpPr>
        <p:spPr>
          <a:xfrm>
            <a:off x="3854939" y="0"/>
            <a:ext cx="2949099" cy="497205"/>
          </a:xfrm>
          <a:prstGeom prst="rect">
            <a:avLst/>
          </a:prstGeom>
        </p:spPr>
        <p:txBody>
          <a:bodyPr vert="horz" lIns="91440" tIns="45720" rIns="91440" bIns="45720" rtlCol="0"/>
          <a:lstStyle>
            <a:lvl1pPr algn="r" eaLnBrk="1" hangingPunct="1">
              <a:defRPr sz="1200"/>
            </a:lvl1pPr>
          </a:lstStyle>
          <a:p>
            <a:pPr>
              <a:defRPr/>
            </a:pPr>
            <a:fld id="{8890AB65-F38D-45D4-B938-C21FCA5EE1B5}" type="datetimeFigureOut">
              <a:rPr lang="en-GB"/>
              <a:pPr>
                <a:defRPr/>
              </a:pPr>
              <a:t>05/09/2022</a:t>
            </a:fld>
            <a:endParaRPr lang="en-GB"/>
          </a:p>
        </p:txBody>
      </p:sp>
      <p:sp>
        <p:nvSpPr>
          <p:cNvPr id="4" name="Slide Image Placeholder 3">
            <a:extLst>
              <a:ext uri="{FF2B5EF4-FFF2-40B4-BE49-F238E27FC236}">
                <a16:creationId xmlns:a16="http://schemas.microsoft.com/office/drawing/2014/main" id="{BE5E4EF9-AE06-54A0-0B50-D11543D20A19}"/>
              </a:ext>
            </a:extLst>
          </p:cNvPr>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2F7BD30-5EBC-75C7-62DA-F22DE9F291F0}"/>
              </a:ext>
            </a:extLst>
          </p:cNvPr>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854C5E8-9D28-D56A-B338-8986B6234C0E}"/>
              </a:ext>
            </a:extLst>
          </p:cNvPr>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C9EE00BA-DAFF-D64C-612B-EDA1EEB3E705}"/>
              </a:ext>
            </a:extLst>
          </p:cNvPr>
          <p:cNvSpPr>
            <a:spLocks noGrp="1"/>
          </p:cNvSpPr>
          <p:nvPr>
            <p:ph type="sldNum" sz="quarter" idx="5"/>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CC53B5-2FDB-41DA-989C-9AC6C833C47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4E8AFF9-BFC6-9051-E0BA-43391A3BF050}"/>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A34A27B-94B5-5A01-6EF4-275E250032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800" b="1">
                <a:latin typeface="Open Sans" pitchFamily="34" charset="0"/>
                <a:cs typeface="Open Sans" pitchFamily="34" charset="0"/>
              </a:rPr>
              <a:t>10 minutes</a:t>
            </a:r>
            <a:endParaRPr lang="en-GB" altLang="en-US"/>
          </a:p>
        </p:txBody>
      </p:sp>
      <p:sp>
        <p:nvSpPr>
          <p:cNvPr id="5124" name="Slide Number Placeholder 3">
            <a:extLst>
              <a:ext uri="{FF2B5EF4-FFF2-40B4-BE49-F238E27FC236}">
                <a16:creationId xmlns:a16="http://schemas.microsoft.com/office/drawing/2014/main" id="{B956270C-A317-9928-64D7-76B37A4741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BEB432-B7FB-49BC-B6C4-94A29CDBADAD}"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17A8BC1-B212-6F5E-C19F-5951D8D60832}"/>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E6AED7C-364F-7804-211B-E93CDE70F2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a:latin typeface="Arial" panose="020B0604020202020204" pitchFamily="34" charset="0"/>
                <a:ea typeface="Calibri" panose="020F0502020204030204" pitchFamily="34" charset="0"/>
                <a:cs typeface="Arial" panose="020B0604020202020204" pitchFamily="34" charset="0"/>
              </a:rPr>
              <a:t>Ethnic inequalities in multimorbidity varies between older and younger adults, distinct ethnic groups, and is independent of social–economic status and some health behaviours. Ethnic minority groups are particularly at risk of cardiovascular multimorbidity, which may be exacerbated by underdiagnosis and/or poorer management of cardiometabolic risk factors. </a:t>
            </a:r>
            <a:endParaRPr lang="en-GB" altLang="en-US" sz="1800">
              <a:ea typeface="Calibri" panose="020F0502020204030204" pitchFamily="34" charset="0"/>
              <a:cs typeface="Arial" panose="020B0604020202020204" pitchFamily="34" charset="0"/>
            </a:endParaRPr>
          </a:p>
          <a:p>
            <a:endParaRPr lang="en-GB" altLang="en-US">
              <a:ea typeface="Calibri" panose="020F050202020403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id="{B8A2DD8E-B9D1-1C17-3125-E44993BC1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92E278-B032-401F-91ED-CCF3D9745E87}" type="slidenum">
              <a:rPr lang="en-GB" altLang="en-US" smtClean="0"/>
              <a:pPr/>
              <a:t>26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749B958-6A9C-B054-DAE8-DC776C9548F8}"/>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497565CC-4F11-8CEC-2616-A404B0A51A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7172" name="Slide Number Placeholder 3">
            <a:extLst>
              <a:ext uri="{FF2B5EF4-FFF2-40B4-BE49-F238E27FC236}">
                <a16:creationId xmlns:a16="http://schemas.microsoft.com/office/drawing/2014/main" id="{B08FF3E0-D8AD-485E-E27C-536C34A5CE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DE7AEF-F1D8-4CF7-A9DC-B05BDC812919}"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62F3A9D-4172-F67C-F930-880770D33296}"/>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D03DDEB-5EDE-9D6F-50AB-232B5E80D7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9D6ADC1A-2E53-68FA-FF84-E4FF37F2F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E54AD5-9244-4FEC-818E-852697653F95}" type="slidenum">
              <a:rPr lang="en-GB" altLang="en-US" smtClean="0"/>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B5800AA-B60E-FA42-39D8-8D2CA97A78B5}"/>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5F21DDB-B780-A2C8-1A74-E7F6DB0970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292" name="Slide Number Placeholder 3">
            <a:extLst>
              <a:ext uri="{FF2B5EF4-FFF2-40B4-BE49-F238E27FC236}">
                <a16:creationId xmlns:a16="http://schemas.microsoft.com/office/drawing/2014/main" id="{36E7725A-D52F-84BF-5564-A26F82B9DB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96C347-8208-4EE7-B234-2AC08086CA14}" type="slidenum">
              <a:rPr lang="en-GB" altLang="en-US" smtClean="0"/>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81D97B2-A178-CF26-1BCC-604CA4198570}"/>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A7847FF-E60E-41CE-01DF-C49F8352EF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340" name="Slide Number Placeholder 3">
            <a:extLst>
              <a:ext uri="{FF2B5EF4-FFF2-40B4-BE49-F238E27FC236}">
                <a16:creationId xmlns:a16="http://schemas.microsoft.com/office/drawing/2014/main" id="{80899846-481D-63CA-968C-3B0D09BC38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C5ECAA-9286-4CDE-B910-25DDD4C20512}" type="slidenum">
              <a:rPr lang="en-GB" altLang="en-US" smtClean="0"/>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A4EFB87-3B2B-27BF-6A99-5EB584AFD286}"/>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FEDDA94-655E-D455-B5D0-D952993115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6388" name="Slide Number Placeholder 3">
            <a:extLst>
              <a:ext uri="{FF2B5EF4-FFF2-40B4-BE49-F238E27FC236}">
                <a16:creationId xmlns:a16="http://schemas.microsoft.com/office/drawing/2014/main" id="{655E840C-0307-C82D-326E-AC8FCD811B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8991FB-3052-475E-A002-83874CBB0807}" type="slidenum">
              <a:rPr lang="en-GB" altLang="en-US" smtClean="0"/>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A2E503E-C949-8B34-4EBE-CC285565C596}"/>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879DB91-1395-7B66-498A-DC1555DDC3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Regardless whether on medication or not which suggests not meeting targets – mismanagement or undiagnosed. </a:t>
            </a:r>
            <a:endParaRPr lang="en-GB" altLang="en-US"/>
          </a:p>
        </p:txBody>
      </p:sp>
      <p:sp>
        <p:nvSpPr>
          <p:cNvPr id="20484" name="Slide Number Placeholder 3">
            <a:extLst>
              <a:ext uri="{FF2B5EF4-FFF2-40B4-BE49-F238E27FC236}">
                <a16:creationId xmlns:a16="http://schemas.microsoft.com/office/drawing/2014/main" id="{C822B339-B567-6BAF-548C-FCE3B0C8C7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9C6BAA-D517-4BE4-A2D1-CC6B6021E4E9}" type="slidenum">
              <a:rPr lang="en-GB" altLang="en-US" smtClean="0"/>
              <a:pPr/>
              <a:t>10</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9C9CEE0-1146-3E7A-8A93-811C8294D99F}"/>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2FBFDC7-AF89-36D8-7E2C-37660FC65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6403ADCF-2819-0EBC-EF42-FD1A2BEA7A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ECCB4D-1534-4620-B6B0-8B5ED1563E75}" type="slidenum">
              <a:rPr lang="en-GB" altLang="en-US" smtClean="0"/>
              <a:pPr/>
              <a:t>12</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201052C-1B3F-545E-60F2-CB016D385206}"/>
              </a:ext>
            </a:extLst>
          </p:cNvPr>
          <p:cNvSpPr>
            <a:spLocks noGrp="1" noRot="1" noChangeAspect="1" noChangeArrowheads="1" noTextEdit="1"/>
          </p:cNvSpPr>
          <p:nvPr>
            <p:ph type="sldImg"/>
          </p:nvPr>
        </p:nvSpPr>
        <p:spPr bwMode="auto">
          <a:xfrm>
            <a:off x="88900" y="746125"/>
            <a:ext cx="6627813"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6C4D42E-6CF4-1F29-6E43-BD9CE8B393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8" name="Slide Number Placeholder 3">
            <a:extLst>
              <a:ext uri="{FF2B5EF4-FFF2-40B4-BE49-F238E27FC236}">
                <a16:creationId xmlns:a16="http://schemas.microsoft.com/office/drawing/2014/main" id="{DCD77AEA-9C83-858A-BF51-1E8844781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A7E90A-3EFD-4B22-9397-48F2A6223F16}" type="slidenum">
              <a:rPr lang="en-GB" altLang="en-US" smtClean="0"/>
              <a:pPr/>
              <a:t>14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9" descr="Pink1024">
            <a:extLst>
              <a:ext uri="{FF2B5EF4-FFF2-40B4-BE49-F238E27FC236}">
                <a16:creationId xmlns:a16="http://schemas.microsoft.com/office/drawing/2014/main" id="{D1FEFAE8-00FB-AAED-B6F4-CA5C134D9C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1800" y="1484314"/>
            <a:ext cx="113284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431800" y="3068638"/>
            <a:ext cx="11328400" cy="3097212"/>
          </a:xfrm>
        </p:spPr>
        <p:txBody>
          <a:bodyPr/>
          <a:lstStyle>
            <a:lvl1pPr marL="0" indent="0">
              <a:buFontTx/>
              <a:buNone/>
              <a:defRPr/>
            </a:lvl1pPr>
          </a:lstStyle>
          <a:p>
            <a:pPr lvl="0"/>
            <a:r>
              <a:rPr lang="en-US" altLang="en-US" noProof="0"/>
              <a:t>Click to edit Master subtitle style</a:t>
            </a:r>
          </a:p>
        </p:txBody>
      </p:sp>
      <p:sp>
        <p:nvSpPr>
          <p:cNvPr id="3" name="Rectangle 9">
            <a:extLst>
              <a:ext uri="{FF2B5EF4-FFF2-40B4-BE49-F238E27FC236}">
                <a16:creationId xmlns:a16="http://schemas.microsoft.com/office/drawing/2014/main" id="{27AE7E49-0B82-DD50-0C56-B2F76DE63F82}"/>
              </a:ext>
            </a:extLst>
          </p:cNvPr>
          <p:cNvSpPr>
            <a:spLocks noGrp="1" noChangeArrowheads="1"/>
          </p:cNvSpPr>
          <p:nvPr>
            <p:ph type="ftr" sz="quarter" idx="10"/>
          </p:nvPr>
        </p:nvSpPr>
        <p:spPr bwMode="auto">
          <a:xfrm>
            <a:off x="431800" y="6245225"/>
            <a:ext cx="11328400" cy="476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a:lvl1pPr>
          </a:lstStyle>
          <a:p>
            <a:pPr>
              <a:defRPr/>
            </a:pPr>
            <a:endParaRPr lang="en-US" altLang="en-US"/>
          </a:p>
        </p:txBody>
      </p:sp>
    </p:spTree>
    <p:extLst>
      <p:ext uri="{BB962C8B-B14F-4D97-AF65-F5344CB8AC3E}">
        <p14:creationId xmlns:p14="http://schemas.microsoft.com/office/powerpoint/2010/main" val="10175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564A61DD-248A-44F1-628B-24C5A89BE734}"/>
              </a:ext>
            </a:extLst>
          </p:cNvPr>
          <p:cNvSpPr>
            <a:spLocks noGrp="1" noChangeArrowheads="1"/>
          </p:cNvSpPr>
          <p:nvPr>
            <p:ph type="sldNum" sz="quarter" idx="10"/>
          </p:nvPr>
        </p:nvSpPr>
        <p:spPr>
          <a:ln/>
        </p:spPr>
        <p:txBody>
          <a:bodyPr/>
          <a:lstStyle>
            <a:lvl1pPr>
              <a:defRPr/>
            </a:lvl1pPr>
          </a:lstStyle>
          <a:p>
            <a:pPr>
              <a:defRPr/>
            </a:pPr>
            <a:fld id="{F75A32D2-5C0B-4F4F-A16A-8BB307B09671}" type="slidenum">
              <a:rPr lang="en-US" altLang="en-US"/>
              <a:pPr>
                <a:defRPr/>
              </a:pPr>
              <a:t>‹#›</a:t>
            </a:fld>
            <a:endParaRPr lang="en-US" altLang="en-US"/>
          </a:p>
        </p:txBody>
      </p:sp>
    </p:spTree>
    <p:extLst>
      <p:ext uri="{BB962C8B-B14F-4D97-AF65-F5344CB8AC3E}">
        <p14:creationId xmlns:p14="http://schemas.microsoft.com/office/powerpoint/2010/main" val="21332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8" y="908050"/>
            <a:ext cx="2829983"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0267" y="908050"/>
            <a:ext cx="8286751"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BD5D104C-7543-2304-51C7-418F26B07E21}"/>
              </a:ext>
            </a:extLst>
          </p:cNvPr>
          <p:cNvSpPr>
            <a:spLocks noGrp="1" noChangeArrowheads="1"/>
          </p:cNvSpPr>
          <p:nvPr>
            <p:ph type="sldNum" sz="quarter" idx="10"/>
          </p:nvPr>
        </p:nvSpPr>
        <p:spPr>
          <a:ln/>
        </p:spPr>
        <p:txBody>
          <a:bodyPr/>
          <a:lstStyle>
            <a:lvl1pPr>
              <a:defRPr/>
            </a:lvl1pPr>
          </a:lstStyle>
          <a:p>
            <a:pPr>
              <a:defRPr/>
            </a:pPr>
            <a:fld id="{2B5A4038-D1C0-41BF-8670-E511930F1A8F}" type="slidenum">
              <a:rPr lang="en-US" altLang="en-US"/>
              <a:pPr>
                <a:defRPr/>
              </a:pPr>
              <a:t>‹#›</a:t>
            </a:fld>
            <a:endParaRPr lang="en-US" altLang="en-US"/>
          </a:p>
        </p:txBody>
      </p:sp>
    </p:spTree>
    <p:extLst>
      <p:ext uri="{BB962C8B-B14F-4D97-AF65-F5344CB8AC3E}">
        <p14:creationId xmlns:p14="http://schemas.microsoft.com/office/powerpoint/2010/main" val="420125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551853ED-3203-DC6B-72D1-B8799773D85A}"/>
              </a:ext>
            </a:extLst>
          </p:cNvPr>
          <p:cNvSpPr>
            <a:spLocks noGrp="1" noChangeArrowheads="1"/>
          </p:cNvSpPr>
          <p:nvPr>
            <p:ph type="sldNum" sz="quarter" idx="10"/>
          </p:nvPr>
        </p:nvSpPr>
        <p:spPr>
          <a:ln/>
        </p:spPr>
        <p:txBody>
          <a:bodyPr/>
          <a:lstStyle>
            <a:lvl1pPr>
              <a:defRPr/>
            </a:lvl1pPr>
          </a:lstStyle>
          <a:p>
            <a:pPr>
              <a:defRPr/>
            </a:pPr>
            <a:fld id="{2CEB4140-BA58-4579-9EE4-0AF8935650EA}" type="slidenum">
              <a:rPr lang="en-US" altLang="en-US"/>
              <a:pPr>
                <a:defRPr/>
              </a:pPr>
              <a:t>‹#›</a:t>
            </a:fld>
            <a:endParaRPr lang="en-US" altLang="en-US"/>
          </a:p>
        </p:txBody>
      </p:sp>
    </p:spTree>
    <p:extLst>
      <p:ext uri="{BB962C8B-B14F-4D97-AF65-F5344CB8AC3E}">
        <p14:creationId xmlns:p14="http://schemas.microsoft.com/office/powerpoint/2010/main" val="255102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A5212D0E-A477-E8A8-2ACB-6580A5540911}"/>
              </a:ext>
            </a:extLst>
          </p:cNvPr>
          <p:cNvSpPr>
            <a:spLocks noGrp="1" noChangeArrowheads="1"/>
          </p:cNvSpPr>
          <p:nvPr>
            <p:ph type="sldNum" sz="quarter" idx="10"/>
          </p:nvPr>
        </p:nvSpPr>
        <p:spPr>
          <a:ln/>
        </p:spPr>
        <p:txBody>
          <a:bodyPr/>
          <a:lstStyle>
            <a:lvl1pPr>
              <a:defRPr/>
            </a:lvl1pPr>
          </a:lstStyle>
          <a:p>
            <a:pPr>
              <a:defRPr/>
            </a:pPr>
            <a:fld id="{E5C6DD4F-36C1-495A-938D-307B8753E61B}" type="slidenum">
              <a:rPr lang="en-US" altLang="en-US"/>
              <a:pPr>
                <a:defRPr/>
              </a:pPr>
              <a:t>‹#›</a:t>
            </a:fld>
            <a:endParaRPr lang="en-US" altLang="en-US"/>
          </a:p>
        </p:txBody>
      </p:sp>
    </p:spTree>
    <p:extLst>
      <p:ext uri="{BB962C8B-B14F-4D97-AF65-F5344CB8AC3E}">
        <p14:creationId xmlns:p14="http://schemas.microsoft.com/office/powerpoint/2010/main" val="215868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0267"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4"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1BD98EA3-BAEA-317F-4128-1C9A40D858B4}"/>
              </a:ext>
            </a:extLst>
          </p:cNvPr>
          <p:cNvSpPr>
            <a:spLocks noGrp="1" noChangeArrowheads="1"/>
          </p:cNvSpPr>
          <p:nvPr>
            <p:ph type="sldNum" sz="quarter" idx="10"/>
          </p:nvPr>
        </p:nvSpPr>
        <p:spPr>
          <a:ln/>
        </p:spPr>
        <p:txBody>
          <a:bodyPr/>
          <a:lstStyle>
            <a:lvl1pPr>
              <a:defRPr/>
            </a:lvl1pPr>
          </a:lstStyle>
          <a:p>
            <a:pPr>
              <a:defRPr/>
            </a:pPr>
            <a:fld id="{76B92231-317E-4989-8EC1-6702CE51295C}" type="slidenum">
              <a:rPr lang="en-US" altLang="en-US"/>
              <a:pPr>
                <a:defRPr/>
              </a:pPr>
              <a:t>‹#›</a:t>
            </a:fld>
            <a:endParaRPr lang="en-US" altLang="en-US"/>
          </a:p>
        </p:txBody>
      </p:sp>
    </p:spTree>
    <p:extLst>
      <p:ext uri="{BB962C8B-B14F-4D97-AF65-F5344CB8AC3E}">
        <p14:creationId xmlns:p14="http://schemas.microsoft.com/office/powerpoint/2010/main" val="97262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63D77AC0-EA50-B1BC-ED06-F008D4D09A1E}"/>
              </a:ext>
            </a:extLst>
          </p:cNvPr>
          <p:cNvSpPr>
            <a:spLocks noGrp="1" noChangeArrowheads="1"/>
          </p:cNvSpPr>
          <p:nvPr>
            <p:ph type="sldNum" sz="quarter" idx="10"/>
          </p:nvPr>
        </p:nvSpPr>
        <p:spPr>
          <a:ln/>
        </p:spPr>
        <p:txBody>
          <a:bodyPr/>
          <a:lstStyle>
            <a:lvl1pPr>
              <a:defRPr/>
            </a:lvl1pPr>
          </a:lstStyle>
          <a:p>
            <a:pPr>
              <a:defRPr/>
            </a:pPr>
            <a:fld id="{170A9FC9-1AFD-4439-B702-C1510637411F}" type="slidenum">
              <a:rPr lang="en-US" altLang="en-US"/>
              <a:pPr>
                <a:defRPr/>
              </a:pPr>
              <a:t>‹#›</a:t>
            </a:fld>
            <a:endParaRPr lang="en-US" altLang="en-US"/>
          </a:p>
        </p:txBody>
      </p:sp>
    </p:spTree>
    <p:extLst>
      <p:ext uri="{BB962C8B-B14F-4D97-AF65-F5344CB8AC3E}">
        <p14:creationId xmlns:p14="http://schemas.microsoft.com/office/powerpoint/2010/main" val="348789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CE585E62-2CB7-AFB8-CC59-891712F16C62}"/>
              </a:ext>
            </a:extLst>
          </p:cNvPr>
          <p:cNvSpPr>
            <a:spLocks noGrp="1" noChangeArrowheads="1"/>
          </p:cNvSpPr>
          <p:nvPr>
            <p:ph type="sldNum" sz="quarter" idx="10"/>
          </p:nvPr>
        </p:nvSpPr>
        <p:spPr>
          <a:ln/>
        </p:spPr>
        <p:txBody>
          <a:bodyPr/>
          <a:lstStyle>
            <a:lvl1pPr>
              <a:defRPr/>
            </a:lvl1pPr>
          </a:lstStyle>
          <a:p>
            <a:pPr>
              <a:defRPr/>
            </a:pPr>
            <a:fld id="{C31FFEFA-D519-4C29-BC22-BBD5CC020065}" type="slidenum">
              <a:rPr lang="en-US" altLang="en-US"/>
              <a:pPr>
                <a:defRPr/>
              </a:pPr>
              <a:t>‹#›</a:t>
            </a:fld>
            <a:endParaRPr lang="en-US" altLang="en-US"/>
          </a:p>
        </p:txBody>
      </p:sp>
    </p:spTree>
    <p:extLst>
      <p:ext uri="{BB962C8B-B14F-4D97-AF65-F5344CB8AC3E}">
        <p14:creationId xmlns:p14="http://schemas.microsoft.com/office/powerpoint/2010/main" val="206007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082E511-32E0-7AA0-BEA2-5DD7EBB64137}"/>
              </a:ext>
            </a:extLst>
          </p:cNvPr>
          <p:cNvSpPr>
            <a:spLocks noGrp="1" noChangeArrowheads="1"/>
          </p:cNvSpPr>
          <p:nvPr>
            <p:ph type="sldNum" sz="quarter" idx="10"/>
          </p:nvPr>
        </p:nvSpPr>
        <p:spPr>
          <a:ln/>
        </p:spPr>
        <p:txBody>
          <a:bodyPr/>
          <a:lstStyle>
            <a:lvl1pPr>
              <a:defRPr/>
            </a:lvl1pPr>
          </a:lstStyle>
          <a:p>
            <a:pPr>
              <a:defRPr/>
            </a:pPr>
            <a:fld id="{D78AB44A-D8DA-40BC-9F30-BBDBB4168291}" type="slidenum">
              <a:rPr lang="en-US" altLang="en-US"/>
              <a:pPr>
                <a:defRPr/>
              </a:pPr>
              <a:t>‹#›</a:t>
            </a:fld>
            <a:endParaRPr lang="en-US" altLang="en-US"/>
          </a:p>
        </p:txBody>
      </p:sp>
    </p:spTree>
    <p:extLst>
      <p:ext uri="{BB962C8B-B14F-4D97-AF65-F5344CB8AC3E}">
        <p14:creationId xmlns:p14="http://schemas.microsoft.com/office/powerpoint/2010/main" val="165484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943697BC-9C36-954D-56F8-0E9E38CEF1D3}"/>
              </a:ext>
            </a:extLst>
          </p:cNvPr>
          <p:cNvSpPr>
            <a:spLocks noGrp="1" noChangeArrowheads="1"/>
          </p:cNvSpPr>
          <p:nvPr>
            <p:ph type="sldNum" sz="quarter" idx="10"/>
          </p:nvPr>
        </p:nvSpPr>
        <p:spPr>
          <a:ln/>
        </p:spPr>
        <p:txBody>
          <a:bodyPr/>
          <a:lstStyle>
            <a:lvl1pPr>
              <a:defRPr/>
            </a:lvl1pPr>
          </a:lstStyle>
          <a:p>
            <a:pPr>
              <a:defRPr/>
            </a:pPr>
            <a:fld id="{3CB96D73-3F9E-4E13-A0EA-FD6D69DFC9E3}" type="slidenum">
              <a:rPr lang="en-US" altLang="en-US"/>
              <a:pPr>
                <a:defRPr/>
              </a:pPr>
              <a:t>‹#›</a:t>
            </a:fld>
            <a:endParaRPr lang="en-US" altLang="en-US"/>
          </a:p>
        </p:txBody>
      </p:sp>
    </p:spTree>
    <p:extLst>
      <p:ext uri="{BB962C8B-B14F-4D97-AF65-F5344CB8AC3E}">
        <p14:creationId xmlns:p14="http://schemas.microsoft.com/office/powerpoint/2010/main" val="202059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50AAE2F9-5BA4-D0E6-EC8E-1329F3429183}"/>
              </a:ext>
            </a:extLst>
          </p:cNvPr>
          <p:cNvSpPr>
            <a:spLocks noGrp="1" noChangeArrowheads="1"/>
          </p:cNvSpPr>
          <p:nvPr>
            <p:ph type="sldNum" sz="quarter" idx="10"/>
          </p:nvPr>
        </p:nvSpPr>
        <p:spPr>
          <a:ln/>
        </p:spPr>
        <p:txBody>
          <a:bodyPr/>
          <a:lstStyle>
            <a:lvl1pPr>
              <a:defRPr/>
            </a:lvl1pPr>
          </a:lstStyle>
          <a:p>
            <a:pPr>
              <a:defRPr/>
            </a:pPr>
            <a:fld id="{942F0058-AE0A-4D07-89D2-7ADE930B2AEE}" type="slidenum">
              <a:rPr lang="en-US" altLang="en-US"/>
              <a:pPr>
                <a:defRPr/>
              </a:pPr>
              <a:t>‹#›</a:t>
            </a:fld>
            <a:endParaRPr lang="en-US" altLang="en-US"/>
          </a:p>
        </p:txBody>
      </p:sp>
    </p:spTree>
    <p:extLst>
      <p:ext uri="{BB962C8B-B14F-4D97-AF65-F5344CB8AC3E}">
        <p14:creationId xmlns:p14="http://schemas.microsoft.com/office/powerpoint/2010/main" val="339266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F1BFB0-86E8-C396-8FA6-C453D695A4C9}"/>
              </a:ext>
            </a:extLst>
          </p:cNvPr>
          <p:cNvSpPr>
            <a:spLocks noGrp="1" noChangeArrowheads="1"/>
          </p:cNvSpPr>
          <p:nvPr>
            <p:ph type="title"/>
          </p:nvPr>
        </p:nvSpPr>
        <p:spPr bwMode="auto">
          <a:xfrm>
            <a:off x="440267" y="908050"/>
            <a:ext cx="11319933"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E7B511-316D-3962-E585-CAB9A92B243B}"/>
              </a:ext>
            </a:extLst>
          </p:cNvPr>
          <p:cNvSpPr>
            <a:spLocks noGrp="1" noChangeArrowheads="1"/>
          </p:cNvSpPr>
          <p:nvPr>
            <p:ph type="body" idx="1"/>
          </p:nvPr>
        </p:nvSpPr>
        <p:spPr bwMode="auto">
          <a:xfrm>
            <a:off x="440267" y="2708276"/>
            <a:ext cx="1131993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a:extLst>
              <a:ext uri="{FF2B5EF4-FFF2-40B4-BE49-F238E27FC236}">
                <a16:creationId xmlns:a16="http://schemas.microsoft.com/office/drawing/2014/main" id="{55EB7FDD-C2D0-CDC4-2446-7DEC00C639C4}"/>
              </a:ext>
            </a:extLst>
          </p:cNvPr>
          <p:cNvSpPr>
            <a:spLocks noGrp="1" noChangeArrowheads="1"/>
          </p:cNvSpPr>
          <p:nvPr>
            <p:ph type="sldNum" sz="quarter" idx="4"/>
          </p:nvPr>
        </p:nvSpPr>
        <p:spPr bwMode="auto">
          <a:xfrm>
            <a:off x="10416117" y="6337300"/>
            <a:ext cx="13440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1EFD774-3FF5-4BF9-AA54-E1C2BDC2BA7F}" type="slidenum">
              <a:rPr lang="en-US" altLang="en-US"/>
              <a:pPr>
                <a:defRPr/>
              </a:pPr>
              <a:t>‹#›</a:t>
            </a:fld>
            <a:endParaRPr lang="en-US" altLang="en-US"/>
          </a:p>
        </p:txBody>
      </p:sp>
      <p:pic>
        <p:nvPicPr>
          <p:cNvPr id="1029" name="Picture 19" descr="Pink90">
            <a:extLst>
              <a:ext uri="{FF2B5EF4-FFF2-40B4-BE49-F238E27FC236}">
                <a16:creationId xmlns:a16="http://schemas.microsoft.com/office/drawing/2014/main" id="{75AD3EE7-5771-2136-1B61-0B5954E2CB3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L.ngfat@ucl.ac.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7576E10-88E4-6918-ACE6-06A83C78ED1F}"/>
              </a:ext>
            </a:extLst>
          </p:cNvPr>
          <p:cNvSpPr>
            <a:spLocks noGrp="1" noChangeArrowheads="1"/>
          </p:cNvSpPr>
          <p:nvPr>
            <p:ph type="ctrTitle"/>
          </p:nvPr>
        </p:nvSpPr>
        <p:spPr>
          <a:xfrm>
            <a:off x="1055440" y="1484314"/>
            <a:ext cx="9504610" cy="2016695"/>
          </a:xfrm>
        </p:spPr>
        <p:txBody>
          <a:bodyPr/>
          <a:lstStyle/>
          <a:p>
            <a:pPr eaLnBrk="1" hangingPunct="1"/>
            <a:r>
              <a:rPr lang="en-GB" altLang="en-US" sz="3200" dirty="0">
                <a:cs typeface="Calibri" panose="020F0502020204030204" pitchFamily="34" charset="0"/>
              </a:rPr>
              <a:t>Explanatory factors for variations in multimorbidity among ethnic groups: findings from the Health Survey for England 2011-2018</a:t>
            </a:r>
            <a:br>
              <a:rPr lang="en-GB" altLang="en-US" dirty="0"/>
            </a:br>
            <a:endParaRPr lang="en-GB" altLang="en-US" dirty="0"/>
          </a:p>
        </p:txBody>
      </p:sp>
      <p:sp>
        <p:nvSpPr>
          <p:cNvPr id="4099" name="Rectangle 3">
            <a:extLst>
              <a:ext uri="{FF2B5EF4-FFF2-40B4-BE49-F238E27FC236}">
                <a16:creationId xmlns:a16="http://schemas.microsoft.com/office/drawing/2014/main" id="{A4735691-BFB0-EFB5-CCC0-2316EC6AFE0F}"/>
              </a:ext>
            </a:extLst>
          </p:cNvPr>
          <p:cNvSpPr>
            <a:spLocks noGrp="1" noChangeArrowheads="1"/>
          </p:cNvSpPr>
          <p:nvPr>
            <p:ph type="subTitle" idx="1"/>
          </p:nvPr>
        </p:nvSpPr>
        <p:spPr>
          <a:xfrm>
            <a:off x="1127448" y="3644900"/>
            <a:ext cx="9793088" cy="2880444"/>
          </a:xfrm>
        </p:spPr>
        <p:txBody>
          <a:bodyPr/>
          <a:lstStyle/>
          <a:p>
            <a:pPr eaLnBrk="1" hangingPunct="1"/>
            <a:r>
              <a:rPr lang="en-US" altLang="en-US" sz="2000" dirty="0"/>
              <a:t>Dr Linda Ng Fat, Dr Shaun Scholes, Dr Logan Manikam, </a:t>
            </a:r>
            <a:r>
              <a:rPr lang="en-US" altLang="en-US" sz="2000" u="sng" dirty="0"/>
              <a:t>Professor Jenny Mindell</a:t>
            </a:r>
          </a:p>
          <a:p>
            <a:pPr eaLnBrk="1" hangingPunct="1"/>
            <a:endParaRPr lang="en-US" altLang="en-US" sz="1600" dirty="0"/>
          </a:p>
          <a:p>
            <a:pPr eaLnBrk="1" hangingPunct="1"/>
            <a:r>
              <a:rPr lang="en-GB" altLang="en-US" sz="2000" dirty="0"/>
              <a:t>Research Department of Epidemiology and Public Health</a:t>
            </a:r>
          </a:p>
          <a:p>
            <a:pPr eaLnBrk="1" hangingPunct="1"/>
            <a:r>
              <a:rPr lang="en-GB" altLang="en-US" sz="2000" dirty="0"/>
              <a:t>University College London (UCL)</a:t>
            </a:r>
          </a:p>
          <a:p>
            <a:pPr eaLnBrk="1" hangingPunct="1"/>
            <a:endParaRPr lang="en-GB" altLang="en-US" sz="1400" dirty="0"/>
          </a:p>
          <a:p>
            <a:pPr eaLnBrk="1" hangingPunct="1"/>
            <a:r>
              <a:rPr lang="en-GB" altLang="en-US" sz="2000" b="1" dirty="0">
                <a:solidFill>
                  <a:srgbClr val="00B050"/>
                </a:solidFill>
              </a:rPr>
              <a:t>Society of Social Medicine (SSM) – Exeter, 8</a:t>
            </a:r>
            <a:r>
              <a:rPr lang="en-GB" altLang="en-US" sz="2000" b="1" baseline="30000" dirty="0">
                <a:solidFill>
                  <a:srgbClr val="00B050"/>
                </a:solidFill>
              </a:rPr>
              <a:t>th</a:t>
            </a:r>
            <a:r>
              <a:rPr lang="en-GB" altLang="en-US" sz="2000" b="1" dirty="0">
                <a:solidFill>
                  <a:srgbClr val="00B050"/>
                </a:solidFill>
              </a:rPr>
              <a:t> September 2022 </a:t>
            </a:r>
          </a:p>
          <a:p>
            <a:pPr eaLnBrk="1" hangingPunct="1"/>
            <a:r>
              <a:rPr lang="en-GB" altLang="en-US" sz="2000" b="1" dirty="0">
                <a:solidFill>
                  <a:srgbClr val="00B050"/>
                </a:solidFill>
              </a:rPr>
              <a:t>	</a:t>
            </a:r>
          </a:p>
          <a:p>
            <a:pPr eaLnBrk="1" hangingPunct="1"/>
            <a:r>
              <a:rPr lang="en-GB" altLang="en-US" sz="2000" b="1" dirty="0">
                <a:solidFill>
                  <a:srgbClr val="0070C0"/>
                </a:solidFill>
              </a:rPr>
              <a:t>j.mindell@ucl.ac.uk</a:t>
            </a:r>
            <a:r>
              <a:rPr lang="en-GB" altLang="en-US" sz="2000" b="1" dirty="0">
                <a:solidFill>
                  <a:srgbClr val="00B050"/>
                </a:solidFill>
              </a:rPr>
              <a:t>       	</a:t>
            </a:r>
            <a:r>
              <a:rPr lang="en-GB" altLang="en-US" sz="2000" b="1" dirty="0">
                <a:solidFill>
                  <a:srgbClr val="0070C0"/>
                </a:solidFill>
              </a:rPr>
              <a:t>@j_mindell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A3EA3DE-96DA-7A84-DB9E-E22F8F700C5C}"/>
              </a:ext>
            </a:extLst>
          </p:cNvPr>
          <p:cNvSpPr>
            <a:spLocks noGrp="1" noChangeArrowheads="1"/>
          </p:cNvSpPr>
          <p:nvPr>
            <p:ph type="title"/>
          </p:nvPr>
        </p:nvSpPr>
        <p:spPr>
          <a:xfrm>
            <a:off x="1199456" y="908050"/>
            <a:ext cx="10560744" cy="1296988"/>
          </a:xfrm>
        </p:spPr>
        <p:txBody>
          <a:bodyPr/>
          <a:lstStyle/>
          <a:p>
            <a:r>
              <a:rPr lang="en-US" altLang="en-US" dirty="0"/>
              <a:t>Multiple Cardiovascular Risk Biomarkers </a:t>
            </a:r>
            <a:r>
              <a:rPr lang="en-GB" altLang="en-US" dirty="0">
                <a:solidFill>
                  <a:srgbClr val="00B050"/>
                </a:solidFill>
              </a:rPr>
              <a:t>(N=24,203  16+)</a:t>
            </a:r>
            <a:endParaRPr lang="en-GB" altLang="en-US" dirty="0"/>
          </a:p>
        </p:txBody>
      </p:sp>
      <p:sp>
        <p:nvSpPr>
          <p:cNvPr id="19459" name="Content Placeholder 2">
            <a:extLst>
              <a:ext uri="{FF2B5EF4-FFF2-40B4-BE49-F238E27FC236}">
                <a16:creationId xmlns:a16="http://schemas.microsoft.com/office/drawing/2014/main" id="{BB899048-2191-84EB-71E5-DD0AF5C48F6D}"/>
              </a:ext>
            </a:extLst>
          </p:cNvPr>
          <p:cNvSpPr>
            <a:spLocks noGrp="1" noChangeArrowheads="1"/>
          </p:cNvSpPr>
          <p:nvPr>
            <p:ph idx="1"/>
          </p:nvPr>
        </p:nvSpPr>
        <p:spPr>
          <a:xfrm>
            <a:off x="983432" y="1916113"/>
            <a:ext cx="9721080" cy="4392612"/>
          </a:xfrm>
        </p:spPr>
        <p:txBody>
          <a:bodyPr/>
          <a:lstStyle/>
          <a:p>
            <a:endParaRPr lang="en-GB" altLang="en-US" sz="1800" dirty="0">
              <a:cs typeface="Calibri" panose="020F0502020204030204" pitchFamily="34" charset="0"/>
            </a:endParaRPr>
          </a:p>
          <a:p>
            <a:r>
              <a:rPr lang="en-GB" altLang="en-US" dirty="0">
                <a:cs typeface="Calibri" panose="020F0502020204030204" pitchFamily="34" charset="0"/>
              </a:rPr>
              <a:t>Biological data from the nurse visit</a:t>
            </a:r>
          </a:p>
          <a:p>
            <a:r>
              <a:rPr lang="en-GB" altLang="en-US" dirty="0">
                <a:cs typeface="Calibri" panose="020F0502020204030204" pitchFamily="34" charset="0"/>
              </a:rPr>
              <a:t>Two or more of the following:</a:t>
            </a:r>
          </a:p>
          <a:p>
            <a:pPr lvl="1"/>
            <a:r>
              <a:rPr lang="en-GB" altLang="en-US" dirty="0">
                <a:cs typeface="Calibri" panose="020F0502020204030204" pitchFamily="34" charset="0"/>
              </a:rPr>
              <a:t>Raised glycated haemoglobin (hbA1c levels) (≥6.5%); </a:t>
            </a:r>
          </a:p>
          <a:p>
            <a:pPr lvl="1"/>
            <a:r>
              <a:rPr lang="en-GB" altLang="en-US" dirty="0">
                <a:cs typeface="Calibri" panose="020F0502020204030204" pitchFamily="34" charset="0"/>
              </a:rPr>
              <a:t>Raised blood pressure (systolic blood pressure </a:t>
            </a:r>
            <a:r>
              <a:rPr lang="en-GB" altLang="en-US" dirty="0">
                <a:solidFill>
                  <a:srgbClr val="191919"/>
                </a:solidFill>
                <a:latin typeface="Lucida Sans" panose="020B0602030504020204" pitchFamily="34" charset="0"/>
                <a:ea typeface="Calibri" panose="020F0502020204030204" pitchFamily="34" charset="0"/>
                <a:cs typeface="Arial" panose="020B0604020202020204" pitchFamily="34" charset="0"/>
              </a:rPr>
              <a:t>≥</a:t>
            </a:r>
            <a:r>
              <a:rPr lang="en-GB" altLang="en-US" dirty="0">
                <a:cs typeface="Calibri" panose="020F0502020204030204" pitchFamily="34" charset="0"/>
              </a:rPr>
              <a:t>140mmHg &amp;/or diastolic blood pressure </a:t>
            </a:r>
            <a:r>
              <a:rPr lang="en-GB" altLang="en-US" dirty="0">
                <a:solidFill>
                  <a:srgbClr val="191919"/>
                </a:solidFill>
                <a:latin typeface="Lucida Sans" panose="020B0602030504020204" pitchFamily="34" charset="0"/>
                <a:cs typeface="Calibri" panose="020F0502020204030204" pitchFamily="34" charset="0"/>
              </a:rPr>
              <a:t>≥</a:t>
            </a:r>
            <a:r>
              <a:rPr lang="en-GB" altLang="en-US" dirty="0">
                <a:cs typeface="Calibri" panose="020F0502020204030204" pitchFamily="34" charset="0"/>
              </a:rPr>
              <a:t>90mmHg);</a:t>
            </a:r>
          </a:p>
          <a:p>
            <a:pPr lvl="1"/>
            <a:r>
              <a:rPr lang="en-GB" altLang="en-US" dirty="0">
                <a:cs typeface="Calibri" panose="020F0502020204030204" pitchFamily="34" charset="0"/>
              </a:rPr>
              <a:t>Raised total cholesterol level (≥5mmol/L),</a:t>
            </a:r>
          </a:p>
        </p:txBody>
      </p:sp>
      <p:sp>
        <p:nvSpPr>
          <p:cNvPr id="19460" name="Slide Number Placeholder 1">
            <a:extLst>
              <a:ext uri="{FF2B5EF4-FFF2-40B4-BE49-F238E27FC236}">
                <a16:creationId xmlns:a16="http://schemas.microsoft.com/office/drawing/2014/main" id="{E91576A9-C1BF-7AB2-C80B-05BFFC92F936}"/>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8F6B68-18A2-47AD-881B-7F16AD6C4B86}" type="slidenum">
              <a:rPr lang="en-US" altLang="en-US" sz="1400"/>
              <a:pPr>
                <a:spcBef>
                  <a:spcPct val="0"/>
                </a:spcBef>
                <a:buFontTx/>
                <a:buNone/>
              </a:pPr>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0854A57-103A-A54E-8CF1-A6A97D0A4999}"/>
              </a:ext>
            </a:extLst>
          </p:cNvPr>
          <p:cNvSpPr>
            <a:spLocks noGrp="1" noChangeArrowheads="1"/>
          </p:cNvSpPr>
          <p:nvPr>
            <p:ph type="title"/>
          </p:nvPr>
        </p:nvSpPr>
        <p:spPr>
          <a:xfrm>
            <a:off x="1851025" y="620714"/>
            <a:ext cx="8489950" cy="1296987"/>
          </a:xfrm>
        </p:spPr>
        <p:txBody>
          <a:bodyPr/>
          <a:lstStyle/>
          <a:p>
            <a:r>
              <a:rPr lang="en-US" altLang="en-US"/>
              <a:t>Method</a:t>
            </a:r>
            <a:endParaRPr lang="en-GB" altLang="en-US"/>
          </a:p>
        </p:txBody>
      </p:sp>
      <p:sp>
        <p:nvSpPr>
          <p:cNvPr id="3" name="Content Placeholder 2">
            <a:extLst>
              <a:ext uri="{FF2B5EF4-FFF2-40B4-BE49-F238E27FC236}">
                <a16:creationId xmlns:a16="http://schemas.microsoft.com/office/drawing/2014/main" id="{4BCE0258-8632-03A6-AD44-DA1B75B1B305}"/>
              </a:ext>
            </a:extLst>
          </p:cNvPr>
          <p:cNvSpPr>
            <a:spLocks noGrp="1"/>
          </p:cNvSpPr>
          <p:nvPr>
            <p:ph idx="1"/>
          </p:nvPr>
        </p:nvSpPr>
        <p:spPr>
          <a:xfrm>
            <a:off x="983432" y="1268414"/>
            <a:ext cx="10009112" cy="5184922"/>
          </a:xfrm>
        </p:spPr>
        <p:txBody>
          <a:bodyPr/>
          <a:lstStyle/>
          <a:p>
            <a:pPr>
              <a:defRPr/>
            </a:pPr>
            <a:r>
              <a:rPr lang="en-US" dirty="0"/>
              <a:t>Multivariable logistic regression – ethnic group risk of having multimorbidity (vs. no multimorbidity) </a:t>
            </a:r>
          </a:p>
          <a:p>
            <a:pPr>
              <a:defRPr/>
            </a:pPr>
            <a:r>
              <a:rPr lang="en-US" dirty="0"/>
              <a:t>Complex survey design and non-response weighting (interview or blood weight) applied</a:t>
            </a:r>
          </a:p>
          <a:p>
            <a:pPr>
              <a:defRPr/>
            </a:pPr>
            <a:r>
              <a:rPr lang="en-US" dirty="0"/>
              <a:t>Model Building </a:t>
            </a:r>
          </a:p>
          <a:p>
            <a:pPr marL="0" indent="0">
              <a:lnSpc>
                <a:spcPct val="150000"/>
              </a:lnSpc>
              <a:buNone/>
              <a:defRPr/>
            </a:pPr>
            <a:r>
              <a:rPr lang="en-GB" sz="1800" dirty="0">
                <a:ea typeface="Calibri" panose="020F0502020204030204" pitchFamily="34" charset="0"/>
              </a:rPr>
              <a:t>	Model 1: Sex + Age</a:t>
            </a:r>
            <a:endParaRPr lang="en-GB" sz="1800" dirty="0">
              <a:latin typeface="Calibri" panose="020F0502020204030204" pitchFamily="34" charset="0"/>
              <a:ea typeface="Calibri" panose="020F0502020204030204" pitchFamily="34" charset="0"/>
            </a:endParaRPr>
          </a:p>
          <a:p>
            <a:pPr marL="0" indent="0">
              <a:lnSpc>
                <a:spcPct val="150000"/>
              </a:lnSpc>
              <a:buNone/>
              <a:defRPr/>
            </a:pPr>
            <a:r>
              <a:rPr lang="en-GB" sz="1800" dirty="0">
                <a:ea typeface="Calibri" panose="020F0502020204030204" pitchFamily="34" charset="0"/>
              </a:rPr>
              <a:t>	Model 2: Model 1 + Area Deprivation</a:t>
            </a:r>
            <a:endParaRPr lang="en-GB" sz="1800" dirty="0">
              <a:latin typeface="Calibri" panose="020F0502020204030204" pitchFamily="34" charset="0"/>
              <a:ea typeface="Calibri" panose="020F0502020204030204" pitchFamily="34" charset="0"/>
            </a:endParaRPr>
          </a:p>
          <a:p>
            <a:pPr marL="0" indent="0">
              <a:lnSpc>
                <a:spcPct val="150000"/>
              </a:lnSpc>
              <a:buNone/>
              <a:defRPr/>
            </a:pPr>
            <a:r>
              <a:rPr lang="en-GB" sz="1800" dirty="0">
                <a:ea typeface="Calibri" panose="020F0502020204030204" pitchFamily="34" charset="0"/>
              </a:rPr>
              <a:t>	Model 3: Model 1 + Educational qualifications</a:t>
            </a:r>
            <a:endParaRPr lang="en-GB" sz="1800" dirty="0">
              <a:latin typeface="Calibri" panose="020F0502020204030204" pitchFamily="34" charset="0"/>
              <a:ea typeface="Calibri" panose="020F0502020204030204" pitchFamily="34" charset="0"/>
            </a:endParaRPr>
          </a:p>
          <a:p>
            <a:pPr marL="0" indent="0">
              <a:lnSpc>
                <a:spcPct val="150000"/>
              </a:lnSpc>
              <a:buNone/>
              <a:defRPr/>
            </a:pPr>
            <a:r>
              <a:rPr lang="en-GB" sz="1800" dirty="0">
                <a:ea typeface="Calibri" panose="020F0502020204030204" pitchFamily="34" charset="0"/>
              </a:rPr>
              <a:t>	Model 4: Model 1 + Smoking status</a:t>
            </a:r>
            <a:endParaRPr lang="en-GB" sz="1800" dirty="0">
              <a:latin typeface="Calibri" panose="020F0502020204030204" pitchFamily="34" charset="0"/>
              <a:ea typeface="Calibri" panose="020F0502020204030204" pitchFamily="34" charset="0"/>
            </a:endParaRPr>
          </a:p>
          <a:p>
            <a:pPr marL="0" indent="0">
              <a:lnSpc>
                <a:spcPct val="150000"/>
              </a:lnSpc>
              <a:buNone/>
              <a:defRPr/>
            </a:pPr>
            <a:r>
              <a:rPr lang="en-GB" sz="1800" dirty="0">
                <a:ea typeface="Calibri" panose="020F0502020204030204" pitchFamily="34" charset="0"/>
              </a:rPr>
              <a:t>	Model 5: Model 1 + BMI</a:t>
            </a:r>
            <a:endParaRPr lang="en-GB" sz="1800" dirty="0">
              <a:latin typeface="Calibri" panose="020F0502020204030204" pitchFamily="34" charset="0"/>
              <a:ea typeface="Calibri" panose="020F0502020204030204" pitchFamily="34" charset="0"/>
            </a:endParaRPr>
          </a:p>
          <a:p>
            <a:pPr marL="0" indent="0">
              <a:lnSpc>
                <a:spcPct val="150000"/>
              </a:lnSpc>
              <a:buNone/>
              <a:defRPr/>
            </a:pPr>
            <a:r>
              <a:rPr lang="en-GB" sz="1800" dirty="0">
                <a:ea typeface="Calibri" panose="020F0502020204030204" pitchFamily="34" charset="0"/>
              </a:rPr>
              <a:t>	Model 6: Fully-adjusted: All covariates + survey year</a:t>
            </a:r>
            <a:endParaRPr lang="en-GB" sz="1800" dirty="0">
              <a:latin typeface="Calibri" panose="020F0502020204030204" pitchFamily="34" charset="0"/>
              <a:ea typeface="Calibri" panose="020F0502020204030204" pitchFamily="34" charset="0"/>
            </a:endParaRPr>
          </a:p>
          <a:p>
            <a:pPr>
              <a:defRPr/>
            </a:pPr>
            <a:endParaRPr lang="en-GB" dirty="0"/>
          </a:p>
        </p:txBody>
      </p:sp>
      <p:sp>
        <p:nvSpPr>
          <p:cNvPr id="21508" name="Slide Number Placeholder 1">
            <a:extLst>
              <a:ext uri="{FF2B5EF4-FFF2-40B4-BE49-F238E27FC236}">
                <a16:creationId xmlns:a16="http://schemas.microsoft.com/office/drawing/2014/main" id="{C008B19E-22FE-ABEB-B5FA-D5E246D30F99}"/>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C1279A-49F3-4B85-AAAE-C89611FB36AD}" type="slidenum">
              <a:rPr lang="en-US" altLang="en-US" sz="1400"/>
              <a:pPr>
                <a:spcBef>
                  <a:spcPct val="0"/>
                </a:spcBef>
                <a:buFontTx/>
                <a:buNone/>
              </a:pPr>
              <a:t>11</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D315E1B-23E8-C3F8-F4ED-57B0693FE422}"/>
              </a:ext>
            </a:extLst>
          </p:cNvPr>
          <p:cNvSpPr>
            <a:spLocks noGrp="1" noChangeArrowheads="1"/>
          </p:cNvSpPr>
          <p:nvPr>
            <p:ph type="title"/>
          </p:nvPr>
        </p:nvSpPr>
        <p:spPr>
          <a:xfrm>
            <a:off x="1870075" y="957264"/>
            <a:ext cx="8489950" cy="1296987"/>
          </a:xfrm>
        </p:spPr>
        <p:txBody>
          <a:bodyPr/>
          <a:lstStyle/>
          <a:p>
            <a:r>
              <a:rPr lang="en-US" altLang="en-US"/>
              <a:t>Results  - Descriptives – Multimorbidity </a:t>
            </a:r>
            <a:endParaRPr lang="en-GB" altLang="en-US"/>
          </a:p>
        </p:txBody>
      </p:sp>
      <p:sp>
        <p:nvSpPr>
          <p:cNvPr id="22532" name="Content Placeholder 2">
            <a:extLst>
              <a:ext uri="{FF2B5EF4-FFF2-40B4-BE49-F238E27FC236}">
                <a16:creationId xmlns:a16="http://schemas.microsoft.com/office/drawing/2014/main" id="{901ACAC3-F776-616B-7F63-81DBE8C5DB58}"/>
              </a:ext>
            </a:extLst>
          </p:cNvPr>
          <p:cNvSpPr txBox="1">
            <a:spLocks noChangeArrowheads="1"/>
          </p:cNvSpPr>
          <p:nvPr/>
        </p:nvSpPr>
        <p:spPr bwMode="auto">
          <a:xfrm>
            <a:off x="1055440" y="1700214"/>
            <a:ext cx="9937104" cy="4897138"/>
          </a:xfrm>
          <a:prstGeom prst="rect">
            <a:avLst/>
          </a:prstGeom>
          <a:noFill/>
          <a:ln>
            <a:noFill/>
          </a:ln>
          <a:effec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GB" altLang="en-US" dirty="0">
                <a:solidFill>
                  <a:srgbClr val="000000"/>
                </a:solidFill>
              </a:rPr>
              <a:t>20% of adults aged 16+ had general multimorbidity</a:t>
            </a:r>
          </a:p>
          <a:p>
            <a:pPr>
              <a:defRPr/>
            </a:pPr>
            <a:r>
              <a:rPr lang="en-GB" altLang="en-US" sz="2400" dirty="0">
                <a:solidFill>
                  <a:srgbClr val="000000"/>
                </a:solidFill>
              </a:rPr>
              <a:t>General multimorbidity was higher by:</a:t>
            </a:r>
          </a:p>
          <a:p>
            <a:pPr lvl="1">
              <a:defRPr/>
            </a:pPr>
            <a:r>
              <a:rPr lang="en-GB" altLang="en-US" dirty="0">
                <a:solidFill>
                  <a:srgbClr val="000000"/>
                </a:solidFill>
              </a:rPr>
              <a:t>survey year, </a:t>
            </a:r>
          </a:p>
          <a:p>
            <a:pPr lvl="1">
              <a:defRPr/>
            </a:pPr>
            <a:r>
              <a:rPr lang="en-GB" altLang="en-US" dirty="0">
                <a:solidFill>
                  <a:srgbClr val="000000"/>
                </a:solidFill>
              </a:rPr>
              <a:t>lower education, </a:t>
            </a:r>
          </a:p>
          <a:p>
            <a:pPr lvl="1">
              <a:defRPr/>
            </a:pPr>
            <a:r>
              <a:rPr lang="en-GB" altLang="en-US" dirty="0">
                <a:solidFill>
                  <a:srgbClr val="000000"/>
                </a:solidFill>
              </a:rPr>
              <a:t>higher area deprivation, </a:t>
            </a:r>
          </a:p>
          <a:p>
            <a:pPr lvl="1">
              <a:defRPr/>
            </a:pPr>
            <a:r>
              <a:rPr lang="en-GB" altLang="en-US" dirty="0">
                <a:solidFill>
                  <a:srgbClr val="000000"/>
                </a:solidFill>
              </a:rPr>
              <a:t>larger BMI and </a:t>
            </a:r>
          </a:p>
          <a:p>
            <a:pPr lvl="1">
              <a:defRPr/>
            </a:pPr>
            <a:r>
              <a:rPr lang="en-GB" altLang="en-US" dirty="0">
                <a:solidFill>
                  <a:srgbClr val="000000"/>
                </a:solidFill>
              </a:rPr>
              <a:t>current / former smokers; and </a:t>
            </a:r>
          </a:p>
          <a:p>
            <a:pPr lvl="1">
              <a:defRPr/>
            </a:pPr>
            <a:r>
              <a:rPr lang="en-GB" altLang="en-US" dirty="0">
                <a:solidFill>
                  <a:srgbClr val="000000"/>
                </a:solidFill>
              </a:rPr>
              <a:t>varied by ethnicity (p&lt;0.001)</a:t>
            </a:r>
          </a:p>
          <a:p>
            <a:pPr>
              <a:spcBef>
                <a:spcPts val="3000"/>
              </a:spcBef>
              <a:defRPr/>
            </a:pPr>
            <a:r>
              <a:rPr lang="en-GB" altLang="en-US" sz="2400" dirty="0">
                <a:cs typeface="Calibri" panose="020F0502020204030204" pitchFamily="34" charset="0"/>
              </a:rPr>
              <a:t>7% of adults aged 40+ had cardiovascular multimorbidity</a:t>
            </a:r>
          </a:p>
          <a:p>
            <a:pPr>
              <a:defRPr/>
            </a:pPr>
            <a:r>
              <a:rPr lang="en-GB" altLang="en-US" sz="2400" dirty="0">
                <a:cs typeface="Calibri" panose="020F0502020204030204" pitchFamily="34" charset="0"/>
              </a:rPr>
              <a:t>7% of adults aged 16+ had multiple cardiovascular risk biomarkers</a:t>
            </a:r>
          </a:p>
          <a:p>
            <a:pPr>
              <a:defRPr/>
            </a:pPr>
            <a:endParaRPr lang="en-GB" altLang="en-US" sz="2400" dirty="0">
              <a:cs typeface="Calibri" panose="020F0502020204030204" pitchFamily="34" charset="0"/>
            </a:endParaRPr>
          </a:p>
        </p:txBody>
      </p:sp>
      <p:sp>
        <p:nvSpPr>
          <p:cNvPr id="2" name="Slide Number Placeholder 1">
            <a:extLst>
              <a:ext uri="{FF2B5EF4-FFF2-40B4-BE49-F238E27FC236}">
                <a16:creationId xmlns:a16="http://schemas.microsoft.com/office/drawing/2014/main" id="{8A999711-9F30-A805-3627-9481EC630BE9}"/>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FEB446-4284-4B32-A850-101231B5BA37}" type="slidenum">
              <a:rPr lang="en-US" altLang="en-US" sz="1400"/>
              <a:pPr>
                <a:spcBef>
                  <a:spcPct val="0"/>
                </a:spcBef>
                <a:buFontTx/>
                <a:buNone/>
              </a:pPr>
              <a:t>12</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857466A5-5EF5-029F-0E9D-C1D069B165B6}"/>
              </a:ext>
            </a:extLst>
          </p:cNvPr>
          <p:cNvSpPr txBox="1">
            <a:spLocks noChangeArrowheads="1"/>
          </p:cNvSpPr>
          <p:nvPr/>
        </p:nvSpPr>
        <p:spPr bwMode="auto">
          <a:xfrm>
            <a:off x="4295776" y="4365625"/>
            <a:ext cx="125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N=</a:t>
            </a:r>
            <a:r>
              <a:rPr lang="en-GB" altLang="en-US" sz="1800">
                <a:solidFill>
                  <a:srgbClr val="000000"/>
                </a:solidFill>
              </a:rPr>
              <a:t>44,928</a:t>
            </a:r>
            <a:r>
              <a:rPr lang="en-GB" altLang="en-US" sz="1800"/>
              <a:t> </a:t>
            </a:r>
          </a:p>
        </p:txBody>
      </p:sp>
      <p:pic>
        <p:nvPicPr>
          <p:cNvPr id="24579" name="Picture 8">
            <a:extLst>
              <a:ext uri="{FF2B5EF4-FFF2-40B4-BE49-F238E27FC236}">
                <a16:creationId xmlns:a16="http://schemas.microsoft.com/office/drawing/2014/main" id="{4A5FD1C6-1B08-FF96-74C3-628850581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63" y="1196976"/>
            <a:ext cx="73850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9">
            <a:extLst>
              <a:ext uri="{FF2B5EF4-FFF2-40B4-BE49-F238E27FC236}">
                <a16:creationId xmlns:a16="http://schemas.microsoft.com/office/drawing/2014/main" id="{D8484886-5026-AAFE-D465-B99DA43F3DD5}"/>
              </a:ext>
            </a:extLst>
          </p:cNvPr>
          <p:cNvSpPr txBox="1">
            <a:spLocks noChangeArrowheads="1"/>
          </p:cNvSpPr>
          <p:nvPr/>
        </p:nvSpPr>
        <p:spPr bwMode="auto">
          <a:xfrm>
            <a:off x="4265613" y="3963989"/>
            <a:ext cx="1136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t>N=</a:t>
            </a:r>
            <a:r>
              <a:rPr lang="en-GB" altLang="en-US" sz="1600">
                <a:solidFill>
                  <a:srgbClr val="000000"/>
                </a:solidFill>
              </a:rPr>
              <a:t>44,928</a:t>
            </a:r>
            <a:r>
              <a:rPr lang="en-GB" altLang="en-US" sz="1600"/>
              <a:t> </a:t>
            </a:r>
          </a:p>
        </p:txBody>
      </p:sp>
      <p:sp>
        <p:nvSpPr>
          <p:cNvPr id="24581" name="TextBox 10">
            <a:extLst>
              <a:ext uri="{FF2B5EF4-FFF2-40B4-BE49-F238E27FC236}">
                <a16:creationId xmlns:a16="http://schemas.microsoft.com/office/drawing/2014/main" id="{C3F212C8-D00F-959A-EBE7-9EB628AFE800}"/>
              </a:ext>
            </a:extLst>
          </p:cNvPr>
          <p:cNvSpPr txBox="1">
            <a:spLocks noChangeArrowheads="1"/>
          </p:cNvSpPr>
          <p:nvPr/>
        </p:nvSpPr>
        <p:spPr bwMode="auto">
          <a:xfrm>
            <a:off x="8472488" y="2490789"/>
            <a:ext cx="850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t>N=</a:t>
            </a:r>
            <a:r>
              <a:rPr lang="en-GB" altLang="en-US" sz="1600">
                <a:solidFill>
                  <a:srgbClr val="000000"/>
                </a:solidFill>
              </a:rPr>
              <a:t>268</a:t>
            </a:r>
            <a:r>
              <a:rPr lang="en-GB" altLang="en-US" sz="1600"/>
              <a:t> </a:t>
            </a:r>
          </a:p>
        </p:txBody>
      </p:sp>
      <p:sp>
        <p:nvSpPr>
          <p:cNvPr id="24582" name="TextBox 13">
            <a:extLst>
              <a:ext uri="{FF2B5EF4-FFF2-40B4-BE49-F238E27FC236}">
                <a16:creationId xmlns:a16="http://schemas.microsoft.com/office/drawing/2014/main" id="{8424C4D5-088A-2346-3EDF-15DD56825D92}"/>
              </a:ext>
            </a:extLst>
          </p:cNvPr>
          <p:cNvSpPr txBox="1">
            <a:spLocks noChangeArrowheads="1"/>
          </p:cNvSpPr>
          <p:nvPr/>
        </p:nvSpPr>
        <p:spPr bwMode="auto">
          <a:xfrm>
            <a:off x="8367714" y="5678488"/>
            <a:ext cx="161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t>N=</a:t>
            </a:r>
            <a:r>
              <a:rPr lang="en-GB" altLang="en-US" sz="2400">
                <a:solidFill>
                  <a:srgbClr val="000000"/>
                </a:solidFill>
              </a:rPr>
              <a:t>54,447</a:t>
            </a:r>
            <a:r>
              <a:rPr lang="en-GB" altLang="en-US" sz="2400"/>
              <a:t> </a:t>
            </a:r>
          </a:p>
        </p:txBody>
      </p:sp>
      <p:sp>
        <p:nvSpPr>
          <p:cNvPr id="24583" name="Title 1">
            <a:extLst>
              <a:ext uri="{FF2B5EF4-FFF2-40B4-BE49-F238E27FC236}">
                <a16:creationId xmlns:a16="http://schemas.microsoft.com/office/drawing/2014/main" id="{B9F84377-D8FD-C87C-9C0E-44B5969035E4}"/>
              </a:ext>
            </a:extLst>
          </p:cNvPr>
          <p:cNvSpPr>
            <a:spLocks noGrp="1" noChangeArrowheads="1"/>
          </p:cNvSpPr>
          <p:nvPr>
            <p:ph type="title"/>
          </p:nvPr>
        </p:nvSpPr>
        <p:spPr/>
        <p:txBody>
          <a:bodyPr/>
          <a:lstStyle/>
          <a:p>
            <a:r>
              <a:rPr lang="en-GB" altLang="en-US"/>
              <a:t>Ethnic groups</a:t>
            </a:r>
          </a:p>
        </p:txBody>
      </p:sp>
      <p:sp>
        <p:nvSpPr>
          <p:cNvPr id="24584" name="Slide Number Placeholder 1">
            <a:extLst>
              <a:ext uri="{FF2B5EF4-FFF2-40B4-BE49-F238E27FC236}">
                <a16:creationId xmlns:a16="http://schemas.microsoft.com/office/drawing/2014/main" id="{C061F15D-4075-13DE-3F95-F5C4037E15E3}"/>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8175EC-1A5F-4F16-AA29-498E0F523623}" type="slidenum">
              <a:rPr lang="en-US" altLang="en-US" sz="1400"/>
              <a:pPr>
                <a:spcBef>
                  <a:spcPct val="0"/>
                </a:spcBef>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6449821-E254-5705-1D0F-13F4D313E43A}"/>
              </a:ext>
            </a:extLst>
          </p:cNvPr>
          <p:cNvGraphicFramePr/>
          <p:nvPr/>
        </p:nvGraphicFramePr>
        <p:xfrm>
          <a:off x="2351584" y="548680"/>
          <a:ext cx="5688632" cy="6048672"/>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TextBox 8">
            <a:extLst>
              <a:ext uri="{FF2B5EF4-FFF2-40B4-BE49-F238E27FC236}">
                <a16:creationId xmlns:a16="http://schemas.microsoft.com/office/drawing/2014/main" id="{54B14718-7BC4-0128-5764-A320F034A9CC}"/>
              </a:ext>
            </a:extLst>
          </p:cNvPr>
          <p:cNvSpPr txBox="1">
            <a:spLocks noChangeArrowheads="1"/>
          </p:cNvSpPr>
          <p:nvPr/>
        </p:nvSpPr>
        <p:spPr bwMode="auto">
          <a:xfrm>
            <a:off x="8040689" y="3141663"/>
            <a:ext cx="201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cs typeface="Calibri" panose="020F0502020204030204" pitchFamily="34" charset="0"/>
              </a:rPr>
              <a:t>D – Diabetes, </a:t>
            </a:r>
          </a:p>
          <a:p>
            <a:pPr>
              <a:spcBef>
                <a:spcPct val="0"/>
              </a:spcBef>
              <a:buFontTx/>
              <a:buNone/>
            </a:pPr>
            <a:r>
              <a:rPr lang="en-US" altLang="en-US" sz="1800" dirty="0">
                <a:cs typeface="Calibri" panose="020F0502020204030204" pitchFamily="34" charset="0"/>
              </a:rPr>
              <a:t>H - Hypertension</a:t>
            </a:r>
          </a:p>
          <a:p>
            <a:pPr>
              <a:spcBef>
                <a:spcPct val="0"/>
              </a:spcBef>
              <a:buFontTx/>
              <a:buNone/>
            </a:pPr>
            <a:r>
              <a:rPr lang="en-US" altLang="en-US" sz="1800" dirty="0">
                <a:cs typeface="Calibri" panose="020F0502020204030204" pitchFamily="34" charset="0"/>
              </a:rPr>
              <a:t>S - Stroke</a:t>
            </a:r>
          </a:p>
          <a:p>
            <a:pPr>
              <a:spcBef>
                <a:spcPct val="0"/>
              </a:spcBef>
              <a:buFontTx/>
              <a:buNone/>
            </a:pPr>
            <a:r>
              <a:rPr lang="en-US" altLang="en-US" sz="1800" dirty="0">
                <a:cs typeface="Calibri" panose="020F0502020204030204" pitchFamily="34" charset="0"/>
              </a:rPr>
              <a:t>HA - Heart Attack</a:t>
            </a:r>
            <a:endParaRPr lang="en-GB"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a:extLst>
              <a:ext uri="{FF2B5EF4-FFF2-40B4-BE49-F238E27FC236}">
                <a16:creationId xmlns:a16="http://schemas.microsoft.com/office/drawing/2014/main" id="{2A0066EC-4720-B48E-F703-31E4C8EA82E8}"/>
              </a:ext>
            </a:extLst>
          </p:cNvPr>
          <p:cNvSpPr txBox="1">
            <a:spLocks noChangeArrowheads="1"/>
          </p:cNvSpPr>
          <p:nvPr/>
        </p:nvSpPr>
        <p:spPr bwMode="auto">
          <a:xfrm>
            <a:off x="7464426" y="2492375"/>
            <a:ext cx="28797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cs typeface="Calibri" panose="020F0502020204030204" pitchFamily="34" charset="0"/>
              </a:rPr>
              <a:t>BP: Raised BP: </a:t>
            </a:r>
          </a:p>
          <a:p>
            <a:pPr>
              <a:spcBef>
                <a:spcPct val="0"/>
              </a:spcBef>
              <a:buFontTx/>
              <a:buNone/>
            </a:pPr>
            <a:r>
              <a:rPr lang="en-US" altLang="en-US" sz="1800" dirty="0">
                <a:cs typeface="Calibri" panose="020F0502020204030204" pitchFamily="34" charset="0"/>
              </a:rPr>
              <a:t>SBP ≥140mmHg &amp;/or DBP ≥90mmHg</a:t>
            </a:r>
          </a:p>
          <a:p>
            <a:pPr>
              <a:spcBef>
                <a:spcPct val="0"/>
              </a:spcBef>
              <a:buFontTx/>
              <a:buNone/>
            </a:pPr>
            <a:endParaRPr lang="en-US" altLang="en-US" sz="1800" dirty="0">
              <a:cs typeface="Calibri" panose="020F0502020204030204" pitchFamily="34" charset="0"/>
            </a:endParaRPr>
          </a:p>
          <a:p>
            <a:pPr>
              <a:spcBef>
                <a:spcPct val="0"/>
              </a:spcBef>
              <a:buFontTx/>
              <a:buNone/>
            </a:pPr>
            <a:r>
              <a:rPr lang="en-US" altLang="en-US" sz="1800" dirty="0">
                <a:cs typeface="Calibri" panose="020F0502020204030204" pitchFamily="34" charset="0"/>
              </a:rPr>
              <a:t>C: Raised total cholesterol level (≥5mmol/L)</a:t>
            </a:r>
          </a:p>
          <a:p>
            <a:pPr>
              <a:spcBef>
                <a:spcPct val="0"/>
              </a:spcBef>
              <a:buFontTx/>
              <a:buNone/>
            </a:pPr>
            <a:endParaRPr lang="en-US" altLang="en-US" sz="1800" dirty="0">
              <a:cs typeface="Calibri" panose="020F0502020204030204" pitchFamily="34" charset="0"/>
            </a:endParaRPr>
          </a:p>
          <a:p>
            <a:pPr>
              <a:spcBef>
                <a:spcPct val="0"/>
              </a:spcBef>
              <a:buFontTx/>
              <a:buNone/>
            </a:pPr>
            <a:r>
              <a:rPr lang="en-US" altLang="en-US" sz="1800" dirty="0">
                <a:cs typeface="Calibri" panose="020F0502020204030204" pitchFamily="34" charset="0"/>
              </a:rPr>
              <a:t>HG: </a:t>
            </a:r>
            <a:r>
              <a:rPr lang="en-US" altLang="en-US" sz="1800" dirty="0" err="1">
                <a:cs typeface="Calibri" panose="020F0502020204030204" pitchFamily="34" charset="0"/>
              </a:rPr>
              <a:t>Hyperglycaemia</a:t>
            </a:r>
            <a:r>
              <a:rPr lang="en-US" altLang="en-US" sz="1800" dirty="0">
                <a:cs typeface="Calibri" panose="020F0502020204030204" pitchFamily="34" charset="0"/>
              </a:rPr>
              <a:t>: Raised HbA</a:t>
            </a:r>
            <a:r>
              <a:rPr lang="en-US" altLang="en-US" sz="1800" baseline="-25000" dirty="0">
                <a:cs typeface="Calibri" panose="020F0502020204030204" pitchFamily="34" charset="0"/>
              </a:rPr>
              <a:t>1c</a:t>
            </a:r>
            <a:r>
              <a:rPr lang="en-US" altLang="en-US" sz="1800" dirty="0">
                <a:cs typeface="Calibri" panose="020F0502020204030204" pitchFamily="34" charset="0"/>
              </a:rPr>
              <a:t> levels ≥6.5%</a:t>
            </a:r>
            <a:endParaRPr lang="en-GB" altLang="en-US" sz="1800" dirty="0"/>
          </a:p>
        </p:txBody>
      </p:sp>
      <p:graphicFrame>
        <p:nvGraphicFramePr>
          <p:cNvPr id="3" name="Chart 2">
            <a:extLst>
              <a:ext uri="{FF2B5EF4-FFF2-40B4-BE49-F238E27FC236}">
                <a16:creationId xmlns:a16="http://schemas.microsoft.com/office/drawing/2014/main" id="{A492A884-26AC-415D-AF24-0569C557E88E}"/>
              </a:ext>
            </a:extLst>
          </p:cNvPr>
          <p:cNvGraphicFramePr>
            <a:graphicFrameLocks/>
          </p:cNvGraphicFramePr>
          <p:nvPr>
            <p:extLst>
              <p:ext uri="{D42A27DB-BD31-4B8C-83A1-F6EECF244321}">
                <p14:modId xmlns:p14="http://schemas.microsoft.com/office/powerpoint/2010/main" val="1207930033"/>
              </p:ext>
            </p:extLst>
          </p:nvPr>
        </p:nvGraphicFramePr>
        <p:xfrm>
          <a:off x="2153018" y="908720"/>
          <a:ext cx="5149117" cy="54726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A4B65737-0F1F-657F-4D4D-C2E353CCF641}"/>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DED696-1E8C-4852-81FE-D40AC002947B}" type="slidenum">
              <a:rPr lang="en-US" altLang="en-US" sz="1400"/>
              <a:pPr>
                <a:spcBef>
                  <a:spcPct val="0"/>
                </a:spcBef>
                <a:buFontTx/>
                <a:buNone/>
              </a:pPr>
              <a:t>16</a:t>
            </a:fld>
            <a:endParaRPr lang="en-US" altLang="en-US" sz="1400"/>
          </a:p>
        </p:txBody>
      </p:sp>
      <p:pic>
        <p:nvPicPr>
          <p:cNvPr id="28675" name="Picture 1" descr="Diagram, table&#10;&#10;Description automatically generated with medium confidence">
            <a:extLst>
              <a:ext uri="{FF2B5EF4-FFF2-40B4-BE49-F238E27FC236}">
                <a16:creationId xmlns:a16="http://schemas.microsoft.com/office/drawing/2014/main" id="{D3BCE960-CC6B-6E75-E93A-60B8C335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631"/>
          <a:stretch>
            <a:fillRect/>
          </a:stretch>
        </p:blipFill>
        <p:spPr bwMode="auto">
          <a:xfrm>
            <a:off x="2495550" y="476672"/>
            <a:ext cx="654685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A24E6DE-67BA-FBA0-B0A4-D9F89B331AC3}"/>
              </a:ext>
            </a:extLst>
          </p:cNvPr>
          <p:cNvPicPr>
            <a:picLocks noChangeAspect="1"/>
          </p:cNvPicPr>
          <p:nvPr/>
        </p:nvPicPr>
        <p:blipFill>
          <a:blip r:embed="rId3"/>
          <a:stretch>
            <a:fillRect/>
          </a:stretch>
        </p:blipFill>
        <p:spPr>
          <a:xfrm>
            <a:off x="2423592" y="6453336"/>
            <a:ext cx="6629400" cy="4857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727B-90CC-250B-A9B4-340E73B8A8ED}"/>
              </a:ext>
            </a:extLst>
          </p:cNvPr>
          <p:cNvSpPr>
            <a:spLocks noGrp="1"/>
          </p:cNvSpPr>
          <p:nvPr>
            <p:ph type="title"/>
          </p:nvPr>
        </p:nvSpPr>
        <p:spPr/>
        <p:txBody>
          <a:bodyPr/>
          <a:lstStyle/>
          <a:p>
            <a:r>
              <a:rPr lang="en-GB" dirty="0"/>
              <a:t>General MM - results</a:t>
            </a:r>
          </a:p>
        </p:txBody>
      </p:sp>
      <p:sp>
        <p:nvSpPr>
          <p:cNvPr id="3" name="Content Placeholder 2">
            <a:extLst>
              <a:ext uri="{FF2B5EF4-FFF2-40B4-BE49-F238E27FC236}">
                <a16:creationId xmlns:a16="http://schemas.microsoft.com/office/drawing/2014/main" id="{12A596E4-C963-9A5F-AAA0-8A773C2FAB55}"/>
              </a:ext>
            </a:extLst>
          </p:cNvPr>
          <p:cNvSpPr>
            <a:spLocks noGrp="1"/>
          </p:cNvSpPr>
          <p:nvPr>
            <p:ph idx="1"/>
          </p:nvPr>
        </p:nvSpPr>
        <p:spPr>
          <a:xfrm>
            <a:off x="440267" y="1916832"/>
            <a:ext cx="11319933" cy="4249019"/>
          </a:xfrm>
        </p:spPr>
        <p:txBody>
          <a:bodyPr/>
          <a:lstStyle/>
          <a:p>
            <a:r>
              <a:rPr lang="en-GB" dirty="0"/>
              <a:t>Lower odds:</a:t>
            </a:r>
          </a:p>
          <a:p>
            <a:pPr lvl="1"/>
            <a:r>
              <a:rPr lang="en-GB" dirty="0"/>
              <a:t>Indian (less difference; NS adjusted smoking or full model)</a:t>
            </a:r>
          </a:p>
          <a:p>
            <a:pPr lvl="1"/>
            <a:r>
              <a:rPr lang="en-GB" dirty="0"/>
              <a:t>Lower OR among &lt;40yr Indian &amp; Pakistani</a:t>
            </a:r>
          </a:p>
          <a:p>
            <a:pPr lvl="1"/>
            <a:r>
              <a:rPr lang="en-GB" dirty="0"/>
              <a:t>Aged 40+, OR </a:t>
            </a:r>
            <a:r>
              <a:rPr lang="en-GB" dirty="0" err="1"/>
              <a:t>sl</a:t>
            </a:r>
            <a:r>
              <a:rPr lang="en-GB" dirty="0"/>
              <a:t> higher than all ages for Other white, I, P, B</a:t>
            </a:r>
          </a:p>
          <a:p>
            <a:pPr lvl="1"/>
            <a:endParaRPr lang="en-GB" dirty="0"/>
          </a:p>
          <a:p>
            <a:r>
              <a:rPr lang="en-GB" dirty="0"/>
              <a:t>Higher odds:</a:t>
            </a:r>
          </a:p>
          <a:p>
            <a:pPr lvl="1"/>
            <a:r>
              <a:rPr lang="en-GB" dirty="0"/>
              <a:t>Bangladeshi (</a:t>
            </a:r>
            <a:r>
              <a:rPr lang="en-GB" dirty="0" err="1"/>
              <a:t>Signif</a:t>
            </a:r>
            <a:r>
              <a:rPr lang="en-GB" dirty="0"/>
              <a:t> if adjusted smoking, BMI)</a:t>
            </a:r>
          </a:p>
          <a:p>
            <a:r>
              <a:rPr lang="en-GB" dirty="0"/>
              <a:t>Lower odds:</a:t>
            </a:r>
          </a:p>
          <a:p>
            <a:pPr lvl="1"/>
            <a:r>
              <a:rPr lang="en-GB" dirty="0"/>
              <a:t>Other white, Chinese, African – no diff by age</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08431555-73B5-02D3-9D5A-6380C80E1EFC}"/>
              </a:ext>
            </a:extLst>
          </p:cNvPr>
          <p:cNvSpPr>
            <a:spLocks noGrp="1"/>
          </p:cNvSpPr>
          <p:nvPr>
            <p:ph type="sldNum" sz="quarter" idx="10"/>
          </p:nvPr>
        </p:nvSpPr>
        <p:spPr/>
        <p:txBody>
          <a:bodyPr/>
          <a:lstStyle/>
          <a:p>
            <a:pPr>
              <a:defRPr/>
            </a:pPr>
            <a:fld id="{2CEB4140-BA58-4579-9EE4-0AF8935650EA}" type="slidenum">
              <a:rPr lang="en-US" altLang="en-US" smtClean="0"/>
              <a:pPr>
                <a:defRPr/>
              </a:pPr>
              <a:t>17</a:t>
            </a:fld>
            <a:endParaRPr lang="en-US" altLang="en-US"/>
          </a:p>
        </p:txBody>
      </p:sp>
    </p:spTree>
    <p:extLst>
      <p:ext uri="{BB962C8B-B14F-4D97-AF65-F5344CB8AC3E}">
        <p14:creationId xmlns:p14="http://schemas.microsoft.com/office/powerpoint/2010/main" val="53934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4ADD9ECB-02D4-B00E-0CF2-288E3D6DBAB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600C3E-59CA-407F-AAC1-EAF78ADEC688}" type="slidenum">
              <a:rPr lang="en-US" altLang="en-US" sz="1400"/>
              <a:pPr>
                <a:spcBef>
                  <a:spcPct val="0"/>
                </a:spcBef>
                <a:buFontTx/>
                <a:buNone/>
              </a:pPr>
              <a:t>18</a:t>
            </a:fld>
            <a:endParaRPr lang="en-US" altLang="en-US" sz="1400"/>
          </a:p>
        </p:txBody>
      </p:sp>
      <p:sp>
        <p:nvSpPr>
          <p:cNvPr id="29699" name="TextBox 3">
            <a:extLst>
              <a:ext uri="{FF2B5EF4-FFF2-40B4-BE49-F238E27FC236}">
                <a16:creationId xmlns:a16="http://schemas.microsoft.com/office/drawing/2014/main" id="{16575F19-ECE1-0571-CDF6-FC6840AF7D6C}"/>
              </a:ext>
            </a:extLst>
          </p:cNvPr>
          <p:cNvSpPr txBox="1">
            <a:spLocks noChangeArrowheads="1"/>
          </p:cNvSpPr>
          <p:nvPr/>
        </p:nvSpPr>
        <p:spPr bwMode="auto">
          <a:xfrm>
            <a:off x="1554163" y="620714"/>
            <a:ext cx="519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Odds ratio for general multimorbidity continued…</a:t>
            </a:r>
            <a:endParaRPr lang="en-GB" altLang="en-US" sz="1800"/>
          </a:p>
        </p:txBody>
      </p:sp>
      <p:pic>
        <p:nvPicPr>
          <p:cNvPr id="29700" name="Picture 1" descr="Diagram, table&#10;&#10;Description automatically generated with medium confidence">
            <a:extLst>
              <a:ext uri="{FF2B5EF4-FFF2-40B4-BE49-F238E27FC236}">
                <a16:creationId xmlns:a16="http://schemas.microsoft.com/office/drawing/2014/main" id="{10708BB2-9019-ABC8-9E40-5D2E34056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813"/>
          <a:stretch>
            <a:fillRect/>
          </a:stretch>
        </p:blipFill>
        <p:spPr bwMode="auto">
          <a:xfrm>
            <a:off x="2701925" y="1268413"/>
            <a:ext cx="6624638"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5F5D6CB4-0038-C179-B94C-6E781CC2F22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DFED54-7BDF-44F3-95E7-779B1F7AA03B}" type="slidenum">
              <a:rPr lang="en-US" altLang="en-US" sz="1400"/>
              <a:pPr>
                <a:spcBef>
                  <a:spcPct val="0"/>
                </a:spcBef>
                <a:buFontTx/>
                <a:buNone/>
              </a:pPr>
              <a:t>19</a:t>
            </a:fld>
            <a:endParaRPr lang="en-US" altLang="en-US" sz="1400"/>
          </a:p>
        </p:txBody>
      </p:sp>
      <p:pic>
        <p:nvPicPr>
          <p:cNvPr id="30723" name="Picture 1" descr="Diagram&#10;&#10;Description automatically generated">
            <a:extLst>
              <a:ext uri="{FF2B5EF4-FFF2-40B4-BE49-F238E27FC236}">
                <a16:creationId xmlns:a16="http://schemas.microsoft.com/office/drawing/2014/main" id="{A22D0737-2381-7FB0-DAD7-51C30402F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49188"/>
          <a:stretch>
            <a:fillRect/>
          </a:stretch>
        </p:blipFill>
        <p:spPr bwMode="auto">
          <a:xfrm>
            <a:off x="2424114" y="476672"/>
            <a:ext cx="6588125"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74D828F-0C1B-5DAB-7B9A-0D15C8F3E4D2}"/>
              </a:ext>
            </a:extLst>
          </p:cNvPr>
          <p:cNvPicPr>
            <a:picLocks noChangeAspect="1"/>
          </p:cNvPicPr>
          <p:nvPr/>
        </p:nvPicPr>
        <p:blipFill>
          <a:blip r:embed="rId3"/>
          <a:stretch>
            <a:fillRect/>
          </a:stretch>
        </p:blipFill>
        <p:spPr>
          <a:xfrm>
            <a:off x="2669629" y="6376643"/>
            <a:ext cx="6162675" cy="51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94331F6-4412-AC6F-2FE0-72F686435972}"/>
              </a:ext>
            </a:extLst>
          </p:cNvPr>
          <p:cNvSpPr>
            <a:spLocks noGrp="1" noChangeArrowheads="1"/>
          </p:cNvSpPr>
          <p:nvPr>
            <p:ph type="title"/>
          </p:nvPr>
        </p:nvSpPr>
        <p:spPr>
          <a:xfrm>
            <a:off x="1768475" y="765175"/>
            <a:ext cx="8489950" cy="1296988"/>
          </a:xfrm>
        </p:spPr>
        <p:txBody>
          <a:bodyPr/>
          <a:lstStyle/>
          <a:p>
            <a:r>
              <a:rPr lang="en-US" altLang="en-US"/>
              <a:t>Background</a:t>
            </a:r>
            <a:endParaRPr lang="en-GB" altLang="en-US"/>
          </a:p>
        </p:txBody>
      </p:sp>
      <p:sp>
        <p:nvSpPr>
          <p:cNvPr id="6147" name="Content Placeholder 2">
            <a:extLst>
              <a:ext uri="{FF2B5EF4-FFF2-40B4-BE49-F238E27FC236}">
                <a16:creationId xmlns:a16="http://schemas.microsoft.com/office/drawing/2014/main" id="{0DAD83AB-1BC1-FEBE-DFD7-A0FC762AA57D}"/>
              </a:ext>
            </a:extLst>
          </p:cNvPr>
          <p:cNvSpPr>
            <a:spLocks noGrp="1" noChangeArrowheads="1"/>
          </p:cNvSpPr>
          <p:nvPr>
            <p:ph idx="1"/>
          </p:nvPr>
        </p:nvSpPr>
        <p:spPr>
          <a:xfrm>
            <a:off x="1199456" y="1495425"/>
            <a:ext cx="9649072" cy="5029200"/>
          </a:xfrm>
        </p:spPr>
        <p:txBody>
          <a:bodyPr/>
          <a:lstStyle/>
          <a:p>
            <a:r>
              <a:rPr lang="en-US" altLang="en-US" dirty="0"/>
              <a:t>Multimorbidity is increasing, given an ageing population </a:t>
            </a:r>
          </a:p>
          <a:p>
            <a:r>
              <a:rPr lang="en-US" altLang="en-US" dirty="0"/>
              <a:t>Variations in risk of multimorbidity among ethnic groups exist</a:t>
            </a:r>
          </a:p>
          <a:p>
            <a:r>
              <a:rPr lang="en-GB" altLang="en-US" dirty="0"/>
              <a:t>Compared with the white population, non-white ethnicities with multimorbidity had almost triple the risk of having COVID-19 </a:t>
            </a:r>
            <a:r>
              <a:rPr lang="en-GB" altLang="en-US" sz="2000" dirty="0"/>
              <a:t>(</a:t>
            </a:r>
            <a:r>
              <a:rPr lang="en-GB" altLang="en-US" sz="2000" dirty="0" err="1"/>
              <a:t>McQueenie</a:t>
            </a:r>
            <a:r>
              <a:rPr lang="en-GB" altLang="en-US" sz="2000" dirty="0"/>
              <a:t> </a:t>
            </a:r>
            <a:r>
              <a:rPr lang="en-GB" altLang="en-US" sz="2000" i="1" dirty="0"/>
              <a:t>et al., </a:t>
            </a:r>
            <a:r>
              <a:rPr lang="en-GB" altLang="en-US" sz="2000" dirty="0"/>
              <a:t>2020)</a:t>
            </a:r>
          </a:p>
          <a:p>
            <a:endParaRPr lang="en-GB" altLang="en-US" dirty="0"/>
          </a:p>
          <a:p>
            <a:endParaRPr lang="en-US" altLang="en-US" i="1" dirty="0">
              <a:solidFill>
                <a:srgbClr val="00B050"/>
              </a:solidFill>
            </a:endParaRPr>
          </a:p>
        </p:txBody>
      </p:sp>
      <p:sp>
        <p:nvSpPr>
          <p:cNvPr id="6148" name="TextBox 4">
            <a:extLst>
              <a:ext uri="{FF2B5EF4-FFF2-40B4-BE49-F238E27FC236}">
                <a16:creationId xmlns:a16="http://schemas.microsoft.com/office/drawing/2014/main" id="{F65A8493-0431-D609-F867-A32C1EE254C2}"/>
              </a:ext>
            </a:extLst>
          </p:cNvPr>
          <p:cNvSpPr txBox="1">
            <a:spLocks noChangeArrowheads="1"/>
          </p:cNvSpPr>
          <p:nvPr/>
        </p:nvSpPr>
        <p:spPr bwMode="auto">
          <a:xfrm>
            <a:off x="1774825" y="5545139"/>
            <a:ext cx="8642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dirty="0" err="1">
                <a:cs typeface="Calibri" panose="020F0502020204030204" pitchFamily="34" charset="0"/>
              </a:rPr>
              <a:t>McQueenie</a:t>
            </a:r>
            <a:r>
              <a:rPr lang="en-GB" altLang="en-US" sz="2000" dirty="0">
                <a:cs typeface="Calibri" panose="020F0502020204030204" pitchFamily="34" charset="0"/>
              </a:rPr>
              <a:t> R, Foster HME, Jani BD, </a:t>
            </a:r>
            <a:r>
              <a:rPr lang="en-GB" altLang="en-US" sz="2000" i="1" dirty="0">
                <a:cs typeface="Calibri" panose="020F0502020204030204" pitchFamily="34" charset="0"/>
              </a:rPr>
              <a:t>et al</a:t>
            </a:r>
            <a:r>
              <a:rPr lang="en-GB" altLang="en-US" sz="2000" dirty="0">
                <a:cs typeface="Calibri" panose="020F0502020204030204" pitchFamily="34" charset="0"/>
              </a:rPr>
              <a:t>. Multimorbidity, polypharmacy, and COVID-19 infection within the UK Biobank cohort. </a:t>
            </a:r>
          </a:p>
          <a:p>
            <a:pPr>
              <a:spcBef>
                <a:spcPct val="0"/>
              </a:spcBef>
              <a:buFontTx/>
              <a:buNone/>
            </a:pPr>
            <a:r>
              <a:rPr lang="en-GB" altLang="en-US" sz="2000" i="1" dirty="0">
                <a:cs typeface="Calibri" panose="020F0502020204030204" pitchFamily="34" charset="0"/>
              </a:rPr>
              <a:t>PLOS ONE. </a:t>
            </a:r>
            <a:r>
              <a:rPr lang="en-GB" altLang="en-US" sz="2000" dirty="0">
                <a:cs typeface="Calibri" panose="020F0502020204030204" pitchFamily="34" charset="0"/>
              </a:rPr>
              <a:t>2020;</a:t>
            </a:r>
            <a:r>
              <a:rPr lang="en-GB" altLang="en-US" sz="2000" b="1" dirty="0">
                <a:cs typeface="Calibri" panose="020F0502020204030204" pitchFamily="34" charset="0"/>
              </a:rPr>
              <a:t>15</a:t>
            </a:r>
            <a:r>
              <a:rPr lang="en-GB" altLang="en-US" sz="2000" dirty="0">
                <a:cs typeface="Calibri" panose="020F0502020204030204" pitchFamily="34" charset="0"/>
              </a:rPr>
              <a:t>:e0238091. </a:t>
            </a:r>
            <a:endParaRPr lang="en-GB" altLang="en-US" sz="2000" dirty="0"/>
          </a:p>
        </p:txBody>
      </p:sp>
      <p:sp>
        <p:nvSpPr>
          <p:cNvPr id="6149" name="Slide Number Placeholder 1">
            <a:extLst>
              <a:ext uri="{FF2B5EF4-FFF2-40B4-BE49-F238E27FC236}">
                <a16:creationId xmlns:a16="http://schemas.microsoft.com/office/drawing/2014/main" id="{01F85445-73D2-5B0E-5850-6EC905506E1E}"/>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CE3463-A0E5-4331-9417-CAEE8CD52E61}" type="slidenum">
              <a:rPr lang="en-US" altLang="en-US" sz="140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733F9EFA-7A95-3EAE-808D-F9D5ACC763B6}"/>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358222-BFA4-4B19-83AD-B69BA1041290}" type="slidenum">
              <a:rPr lang="en-US" altLang="en-US" sz="1400"/>
              <a:pPr>
                <a:spcBef>
                  <a:spcPct val="0"/>
                </a:spcBef>
                <a:buFontTx/>
                <a:buNone/>
              </a:pPr>
              <a:t>20</a:t>
            </a:fld>
            <a:endParaRPr lang="en-US" altLang="en-US" sz="1400"/>
          </a:p>
        </p:txBody>
      </p:sp>
      <p:sp>
        <p:nvSpPr>
          <p:cNvPr id="31747" name="TextBox 3">
            <a:extLst>
              <a:ext uri="{FF2B5EF4-FFF2-40B4-BE49-F238E27FC236}">
                <a16:creationId xmlns:a16="http://schemas.microsoft.com/office/drawing/2014/main" id="{A66746EC-3FC8-87CE-6EE8-03E48C54B3E3}"/>
              </a:ext>
            </a:extLst>
          </p:cNvPr>
          <p:cNvSpPr txBox="1">
            <a:spLocks noChangeArrowheads="1"/>
          </p:cNvSpPr>
          <p:nvPr/>
        </p:nvSpPr>
        <p:spPr bwMode="auto">
          <a:xfrm>
            <a:off x="1554163" y="620714"/>
            <a:ext cx="5916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Odds ratio for cardiovascular multimorbidity continued…</a:t>
            </a:r>
            <a:endParaRPr lang="en-GB" altLang="en-US" sz="1800"/>
          </a:p>
        </p:txBody>
      </p:sp>
      <p:pic>
        <p:nvPicPr>
          <p:cNvPr id="31748" name="Picture 1" descr="Diagram&#10;&#10;Description automatically generated">
            <a:extLst>
              <a:ext uri="{FF2B5EF4-FFF2-40B4-BE49-F238E27FC236}">
                <a16:creationId xmlns:a16="http://schemas.microsoft.com/office/drawing/2014/main" id="{9FC8D6DE-671D-8E0F-EF06-1BC9FBC3D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813"/>
          <a:stretch>
            <a:fillRect/>
          </a:stretch>
        </p:blipFill>
        <p:spPr bwMode="auto">
          <a:xfrm>
            <a:off x="2782889" y="1249363"/>
            <a:ext cx="6408737"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6A84-BDBD-FF65-5107-B43D4B3539E3}"/>
              </a:ext>
            </a:extLst>
          </p:cNvPr>
          <p:cNvSpPr>
            <a:spLocks noGrp="1"/>
          </p:cNvSpPr>
          <p:nvPr>
            <p:ph type="title"/>
          </p:nvPr>
        </p:nvSpPr>
        <p:spPr/>
        <p:txBody>
          <a:bodyPr/>
          <a:lstStyle/>
          <a:p>
            <a:r>
              <a:rPr lang="en-GB" dirty="0"/>
              <a:t>CV MM - results</a:t>
            </a:r>
          </a:p>
        </p:txBody>
      </p:sp>
      <p:sp>
        <p:nvSpPr>
          <p:cNvPr id="3" name="Content Placeholder 2">
            <a:extLst>
              <a:ext uri="{FF2B5EF4-FFF2-40B4-BE49-F238E27FC236}">
                <a16:creationId xmlns:a16="http://schemas.microsoft.com/office/drawing/2014/main" id="{86EBDB6C-F4E3-995E-80F1-302C7D85DB69}"/>
              </a:ext>
            </a:extLst>
          </p:cNvPr>
          <p:cNvSpPr>
            <a:spLocks noGrp="1"/>
          </p:cNvSpPr>
          <p:nvPr>
            <p:ph idx="1"/>
          </p:nvPr>
        </p:nvSpPr>
        <p:spPr/>
        <p:txBody>
          <a:bodyPr/>
          <a:lstStyle/>
          <a:p>
            <a:r>
              <a:rPr lang="en-GB" dirty="0"/>
              <a:t>Higher odds:</a:t>
            </a:r>
          </a:p>
          <a:p>
            <a:pPr lvl="1"/>
            <a:r>
              <a:rPr lang="en-GB" dirty="0"/>
              <a:t>Indian, Pakistani, Bangladeshi</a:t>
            </a:r>
          </a:p>
          <a:p>
            <a:pPr lvl="1"/>
            <a:r>
              <a:rPr lang="en-GB" dirty="0"/>
              <a:t>Caribbean, White mixed, [African]</a:t>
            </a:r>
          </a:p>
          <a:p>
            <a:pPr lvl="1"/>
            <a:r>
              <a:rPr lang="en-GB" dirty="0"/>
              <a:t>Minimal </a:t>
            </a:r>
            <a:r>
              <a:rPr lang="en-GB" dirty="0" err="1"/>
              <a:t>fx</a:t>
            </a:r>
            <a:r>
              <a:rPr lang="en-GB" dirty="0"/>
              <a:t> of adjustment</a:t>
            </a:r>
          </a:p>
        </p:txBody>
      </p:sp>
      <p:sp>
        <p:nvSpPr>
          <p:cNvPr id="4" name="Slide Number Placeholder 3">
            <a:extLst>
              <a:ext uri="{FF2B5EF4-FFF2-40B4-BE49-F238E27FC236}">
                <a16:creationId xmlns:a16="http://schemas.microsoft.com/office/drawing/2014/main" id="{6252DC7A-732D-F0A2-FB39-4E09E412DE5D}"/>
              </a:ext>
            </a:extLst>
          </p:cNvPr>
          <p:cNvSpPr>
            <a:spLocks noGrp="1"/>
          </p:cNvSpPr>
          <p:nvPr>
            <p:ph type="sldNum" sz="quarter" idx="10"/>
          </p:nvPr>
        </p:nvSpPr>
        <p:spPr/>
        <p:txBody>
          <a:bodyPr/>
          <a:lstStyle/>
          <a:p>
            <a:pPr>
              <a:defRPr/>
            </a:pPr>
            <a:fld id="{2CEB4140-BA58-4579-9EE4-0AF8935650EA}" type="slidenum">
              <a:rPr lang="en-US" altLang="en-US" smtClean="0"/>
              <a:pPr>
                <a:defRPr/>
              </a:pPr>
              <a:t>21</a:t>
            </a:fld>
            <a:endParaRPr lang="en-US" altLang="en-US"/>
          </a:p>
        </p:txBody>
      </p:sp>
    </p:spTree>
    <p:extLst>
      <p:ext uri="{BB962C8B-B14F-4D97-AF65-F5344CB8AC3E}">
        <p14:creationId xmlns:p14="http://schemas.microsoft.com/office/powerpoint/2010/main" val="202797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1A5DF505-A7E4-C2A8-E870-D98254C5890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05F347-8E62-4244-A8B4-4F54A72ADF69}" type="slidenum">
              <a:rPr lang="en-US" altLang="en-US" sz="1400"/>
              <a:pPr>
                <a:spcBef>
                  <a:spcPct val="0"/>
                </a:spcBef>
                <a:buFontTx/>
                <a:buNone/>
              </a:pPr>
              <a:t>22</a:t>
            </a:fld>
            <a:endParaRPr lang="en-US" altLang="en-US" sz="1400"/>
          </a:p>
        </p:txBody>
      </p:sp>
      <p:pic>
        <p:nvPicPr>
          <p:cNvPr id="32771" name="Picture 1" descr="A picture containing text, receipt&#10;&#10;Description automatically generated">
            <a:extLst>
              <a:ext uri="{FF2B5EF4-FFF2-40B4-BE49-F238E27FC236}">
                <a16:creationId xmlns:a16="http://schemas.microsoft.com/office/drawing/2014/main" id="{D85A2086-6456-CAF0-9BCF-D177AD88B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075"/>
          <a:stretch>
            <a:fillRect/>
          </a:stretch>
        </p:blipFill>
        <p:spPr bwMode="auto">
          <a:xfrm>
            <a:off x="2976564" y="657225"/>
            <a:ext cx="60721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4E7C8C3-7A86-B31D-B241-29C9DD25C70D}"/>
              </a:ext>
            </a:extLst>
          </p:cNvPr>
          <p:cNvPicPr>
            <a:picLocks noChangeAspect="1"/>
          </p:cNvPicPr>
          <p:nvPr/>
        </p:nvPicPr>
        <p:blipFill>
          <a:blip r:embed="rId3"/>
          <a:stretch>
            <a:fillRect/>
          </a:stretch>
        </p:blipFill>
        <p:spPr>
          <a:xfrm>
            <a:off x="3024187" y="6143470"/>
            <a:ext cx="6143625" cy="7048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DD3C96C1-2C15-02ED-8174-E76B7217B02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9153B-E913-45B7-9D56-9E9EAC8C4172}" type="slidenum">
              <a:rPr lang="en-US" altLang="en-US" sz="1400"/>
              <a:pPr>
                <a:spcBef>
                  <a:spcPct val="0"/>
                </a:spcBef>
                <a:buFontTx/>
                <a:buNone/>
              </a:pPr>
              <a:t>23</a:t>
            </a:fld>
            <a:endParaRPr lang="en-US" altLang="en-US" sz="1400"/>
          </a:p>
        </p:txBody>
      </p:sp>
      <p:sp>
        <p:nvSpPr>
          <p:cNvPr id="33795" name="TextBox 3">
            <a:extLst>
              <a:ext uri="{FF2B5EF4-FFF2-40B4-BE49-F238E27FC236}">
                <a16:creationId xmlns:a16="http://schemas.microsoft.com/office/drawing/2014/main" id="{E23F8D34-664E-BA45-F973-5E902F26F5BB}"/>
              </a:ext>
            </a:extLst>
          </p:cNvPr>
          <p:cNvSpPr txBox="1">
            <a:spLocks noChangeArrowheads="1"/>
          </p:cNvSpPr>
          <p:nvPr/>
        </p:nvSpPr>
        <p:spPr bwMode="auto">
          <a:xfrm>
            <a:off x="1554164" y="620714"/>
            <a:ext cx="636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Odds ratio for multiple biological cvd risk factors continued…</a:t>
            </a:r>
            <a:endParaRPr lang="en-GB" altLang="en-US" sz="1800"/>
          </a:p>
        </p:txBody>
      </p:sp>
      <p:pic>
        <p:nvPicPr>
          <p:cNvPr id="33796" name="Picture 2" descr="A picture containing text, receipt&#10;&#10;Description automatically generated">
            <a:extLst>
              <a:ext uri="{FF2B5EF4-FFF2-40B4-BE49-F238E27FC236}">
                <a16:creationId xmlns:a16="http://schemas.microsoft.com/office/drawing/2014/main" id="{A3F44619-2B5F-1E73-0B0D-DF88D8AED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925"/>
          <a:stretch>
            <a:fillRect/>
          </a:stretch>
        </p:blipFill>
        <p:spPr bwMode="auto">
          <a:xfrm>
            <a:off x="3216276" y="1268414"/>
            <a:ext cx="62023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E4FD-10B4-3F55-D7C5-147ABF0E2796}"/>
              </a:ext>
            </a:extLst>
          </p:cNvPr>
          <p:cNvSpPr>
            <a:spLocks noGrp="1"/>
          </p:cNvSpPr>
          <p:nvPr>
            <p:ph type="title"/>
          </p:nvPr>
        </p:nvSpPr>
        <p:spPr/>
        <p:txBody>
          <a:bodyPr/>
          <a:lstStyle/>
          <a:p>
            <a:r>
              <a:rPr lang="en-GB" dirty="0"/>
              <a:t>Multiple biological risk factors - Results</a:t>
            </a:r>
          </a:p>
        </p:txBody>
      </p:sp>
      <p:sp>
        <p:nvSpPr>
          <p:cNvPr id="3" name="Content Placeholder 2">
            <a:extLst>
              <a:ext uri="{FF2B5EF4-FFF2-40B4-BE49-F238E27FC236}">
                <a16:creationId xmlns:a16="http://schemas.microsoft.com/office/drawing/2014/main" id="{C3A5D314-6CBF-2F47-181E-7BC08781EC16}"/>
              </a:ext>
            </a:extLst>
          </p:cNvPr>
          <p:cNvSpPr>
            <a:spLocks noGrp="1"/>
          </p:cNvSpPr>
          <p:nvPr>
            <p:ph idx="1"/>
          </p:nvPr>
        </p:nvSpPr>
        <p:spPr/>
        <p:txBody>
          <a:bodyPr/>
          <a:lstStyle/>
          <a:p>
            <a:r>
              <a:rPr lang="en-GB" dirty="0"/>
              <a:t>Higher odds:</a:t>
            </a:r>
          </a:p>
          <a:p>
            <a:pPr lvl="1"/>
            <a:r>
              <a:rPr lang="en-GB" dirty="0"/>
              <a:t>Indian</a:t>
            </a:r>
          </a:p>
          <a:p>
            <a:pPr lvl="1"/>
            <a:endParaRPr lang="en-GB" dirty="0"/>
          </a:p>
          <a:p>
            <a:r>
              <a:rPr lang="en-GB" dirty="0"/>
              <a:t>Sample sizes much smaller, so wide CIs</a:t>
            </a:r>
          </a:p>
        </p:txBody>
      </p:sp>
      <p:sp>
        <p:nvSpPr>
          <p:cNvPr id="4" name="Slide Number Placeholder 3">
            <a:extLst>
              <a:ext uri="{FF2B5EF4-FFF2-40B4-BE49-F238E27FC236}">
                <a16:creationId xmlns:a16="http://schemas.microsoft.com/office/drawing/2014/main" id="{BB966268-5DB4-0C8E-0BB0-C6741E7A516E}"/>
              </a:ext>
            </a:extLst>
          </p:cNvPr>
          <p:cNvSpPr>
            <a:spLocks noGrp="1"/>
          </p:cNvSpPr>
          <p:nvPr>
            <p:ph type="sldNum" sz="quarter" idx="10"/>
          </p:nvPr>
        </p:nvSpPr>
        <p:spPr/>
        <p:txBody>
          <a:bodyPr/>
          <a:lstStyle/>
          <a:p>
            <a:pPr>
              <a:defRPr/>
            </a:pPr>
            <a:fld id="{2CEB4140-BA58-4579-9EE4-0AF8935650EA}" type="slidenum">
              <a:rPr lang="en-US" altLang="en-US" smtClean="0"/>
              <a:pPr>
                <a:defRPr/>
              </a:pPr>
              <a:t>24</a:t>
            </a:fld>
            <a:endParaRPr lang="en-US" altLang="en-US"/>
          </a:p>
        </p:txBody>
      </p:sp>
    </p:spTree>
    <p:extLst>
      <p:ext uri="{BB962C8B-B14F-4D97-AF65-F5344CB8AC3E}">
        <p14:creationId xmlns:p14="http://schemas.microsoft.com/office/powerpoint/2010/main" val="20525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6A8A493-32C5-53FB-E913-0AAEC6A1998D}"/>
              </a:ext>
            </a:extLst>
          </p:cNvPr>
          <p:cNvSpPr>
            <a:spLocks noGrp="1" noChangeArrowheads="1"/>
          </p:cNvSpPr>
          <p:nvPr>
            <p:ph type="title"/>
          </p:nvPr>
        </p:nvSpPr>
        <p:spPr/>
        <p:txBody>
          <a:bodyPr/>
          <a:lstStyle/>
          <a:p>
            <a:r>
              <a:rPr lang="en-US" altLang="en-US"/>
              <a:t>Limitations</a:t>
            </a:r>
            <a:endParaRPr lang="en-GB" altLang="en-US"/>
          </a:p>
        </p:txBody>
      </p:sp>
      <p:sp>
        <p:nvSpPr>
          <p:cNvPr id="34819" name="Content Placeholder 2">
            <a:extLst>
              <a:ext uri="{FF2B5EF4-FFF2-40B4-BE49-F238E27FC236}">
                <a16:creationId xmlns:a16="http://schemas.microsoft.com/office/drawing/2014/main" id="{D737C21A-4718-604B-B26A-85AB5944418F}"/>
              </a:ext>
            </a:extLst>
          </p:cNvPr>
          <p:cNvSpPr>
            <a:spLocks noGrp="1" noChangeArrowheads="1"/>
          </p:cNvSpPr>
          <p:nvPr>
            <p:ph idx="1"/>
          </p:nvPr>
        </p:nvSpPr>
        <p:spPr>
          <a:xfrm>
            <a:off x="1854200" y="1700214"/>
            <a:ext cx="8489950" cy="4465637"/>
          </a:xfrm>
        </p:spPr>
        <p:txBody>
          <a:bodyPr/>
          <a:lstStyle/>
          <a:p>
            <a:r>
              <a:rPr lang="en-US" altLang="en-US" dirty="0"/>
              <a:t>Cross-sectional</a:t>
            </a:r>
          </a:p>
          <a:p>
            <a:r>
              <a:rPr lang="en-US" altLang="en-US" dirty="0"/>
              <a:t>Small sample size of some ethnic groups</a:t>
            </a:r>
          </a:p>
          <a:p>
            <a:r>
              <a:rPr lang="en-US" altLang="en-US" dirty="0"/>
              <a:t>Inability to look at other factors</a:t>
            </a:r>
            <a:endParaRPr lang="en-GB" altLang="en-US" dirty="0"/>
          </a:p>
          <a:p>
            <a:endParaRPr lang="en-US" altLang="en-US" dirty="0"/>
          </a:p>
        </p:txBody>
      </p:sp>
      <p:sp>
        <p:nvSpPr>
          <p:cNvPr id="34820" name="Slide Number Placeholder 1">
            <a:extLst>
              <a:ext uri="{FF2B5EF4-FFF2-40B4-BE49-F238E27FC236}">
                <a16:creationId xmlns:a16="http://schemas.microsoft.com/office/drawing/2014/main" id="{E6B0F9C3-0ECE-80F8-7029-74166FB148ED}"/>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D69FDD-F9F3-4BDF-B9DE-884181D5F695}" type="slidenum">
              <a:rPr lang="en-US" altLang="en-US" sz="1400"/>
              <a:pPr>
                <a:spcBef>
                  <a:spcPct val="0"/>
                </a:spcBef>
                <a:buFontTx/>
                <a:buNone/>
              </a:pPr>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7EB8354-A91C-DAF6-1D05-A9CF5E72C8C2}"/>
              </a:ext>
            </a:extLst>
          </p:cNvPr>
          <p:cNvSpPr>
            <a:spLocks noGrp="1" noChangeArrowheads="1"/>
          </p:cNvSpPr>
          <p:nvPr>
            <p:ph type="title"/>
          </p:nvPr>
        </p:nvSpPr>
        <p:spPr>
          <a:xfrm>
            <a:off x="1698625" y="606425"/>
            <a:ext cx="8489950" cy="1296988"/>
          </a:xfrm>
        </p:spPr>
        <p:txBody>
          <a:bodyPr/>
          <a:lstStyle/>
          <a:p>
            <a:r>
              <a:rPr lang="en-US" altLang="en-US"/>
              <a:t>Summary &amp; Conclusion</a:t>
            </a:r>
            <a:endParaRPr lang="en-GB" altLang="en-US"/>
          </a:p>
        </p:txBody>
      </p:sp>
      <p:sp>
        <p:nvSpPr>
          <p:cNvPr id="30723" name="Content Placeholder 2">
            <a:extLst>
              <a:ext uri="{FF2B5EF4-FFF2-40B4-BE49-F238E27FC236}">
                <a16:creationId xmlns:a16="http://schemas.microsoft.com/office/drawing/2014/main" id="{6BF82804-8D28-8756-1F32-2506FF0B160D}"/>
              </a:ext>
            </a:extLst>
          </p:cNvPr>
          <p:cNvSpPr>
            <a:spLocks noGrp="1" noChangeArrowheads="1"/>
          </p:cNvSpPr>
          <p:nvPr>
            <p:ph idx="1"/>
          </p:nvPr>
        </p:nvSpPr>
        <p:spPr>
          <a:xfrm>
            <a:off x="911424" y="1376364"/>
            <a:ext cx="9793088" cy="4788941"/>
          </a:xfrm>
        </p:spPr>
        <p:txBody>
          <a:bodyPr/>
          <a:lstStyle/>
          <a:p>
            <a:r>
              <a:rPr lang="en-US" altLang="en-US" dirty="0">
                <a:ea typeface="Calibri" panose="020F0502020204030204" pitchFamily="34" charset="0"/>
                <a:cs typeface="Arial" panose="020B0604020202020204" pitchFamily="34" charset="0"/>
              </a:rPr>
              <a:t>Risk of multimorbidity varies among distinct ethnic groups independent of social factors, smoking and obesity. </a:t>
            </a:r>
          </a:p>
          <a:p>
            <a:pPr lvl="1"/>
            <a:r>
              <a:rPr lang="en-GB" altLang="en-US" dirty="0">
                <a:ea typeface="Calibri" panose="020F0502020204030204" pitchFamily="34" charset="0"/>
                <a:cs typeface="Arial" panose="020B0604020202020204" pitchFamily="34" charset="0"/>
              </a:rPr>
              <a:t>Variations in differences in general multimorbidity by ethnic group exist by age</a:t>
            </a:r>
            <a:endParaRPr lang="en-US" altLang="en-US" dirty="0">
              <a:ea typeface="Calibri" panose="020F0502020204030204" pitchFamily="34" charset="0"/>
              <a:cs typeface="Arial" panose="020B0604020202020204" pitchFamily="34" charset="0"/>
            </a:endParaRPr>
          </a:p>
          <a:p>
            <a:r>
              <a:rPr lang="en-US" altLang="en-US" dirty="0">
                <a:ea typeface="Calibri" panose="020F0502020204030204" pitchFamily="34" charset="0"/>
                <a:cs typeface="Arial" panose="020B0604020202020204" pitchFamily="34" charset="0"/>
              </a:rPr>
              <a:t>Ethnic minority groups are particularly at risk of cardiovascular multimorbidity.</a:t>
            </a:r>
          </a:p>
          <a:p>
            <a:r>
              <a:rPr lang="en-US" altLang="en-US" dirty="0">
                <a:ea typeface="Calibri" panose="020F0502020204030204" pitchFamily="34" charset="0"/>
                <a:cs typeface="Arial" panose="020B0604020202020204" pitchFamily="34" charset="0"/>
              </a:rPr>
              <a:t>Non-diagnosis or poorer management of cardiometabolic biological risk factors may play a role, particularly for Indian adults </a:t>
            </a:r>
          </a:p>
          <a:p>
            <a:endParaRPr lang="en-GB" altLang="en-US" dirty="0">
              <a:ea typeface="Calibri" panose="020F0502020204030204" pitchFamily="34" charset="0"/>
              <a:cs typeface="Arial" panose="020B0604020202020204" pitchFamily="34" charset="0"/>
            </a:endParaRPr>
          </a:p>
        </p:txBody>
      </p:sp>
      <p:sp>
        <p:nvSpPr>
          <p:cNvPr id="35844" name="Slide Number Placeholder 1">
            <a:extLst>
              <a:ext uri="{FF2B5EF4-FFF2-40B4-BE49-F238E27FC236}">
                <a16:creationId xmlns:a16="http://schemas.microsoft.com/office/drawing/2014/main" id="{9B4C1575-28AF-4D7E-1B00-67E8FDEE9E74}"/>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F017AD-4B6A-4B5A-87C6-B8F93DFD74B7}" type="slidenum">
              <a:rPr lang="en-US" altLang="en-US" sz="1400"/>
              <a:pPr>
                <a:spcBef>
                  <a:spcPct val="0"/>
                </a:spcBef>
                <a:buFontTx/>
                <a:buNone/>
              </a:pPr>
              <a:t>26</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4032A05-8621-224F-1A26-7A1CF0D1C824}"/>
              </a:ext>
            </a:extLst>
          </p:cNvPr>
          <p:cNvSpPr>
            <a:spLocks noGrp="1" noChangeArrowheads="1"/>
          </p:cNvSpPr>
          <p:nvPr>
            <p:ph type="title"/>
          </p:nvPr>
        </p:nvSpPr>
        <p:spPr/>
        <p:txBody>
          <a:bodyPr/>
          <a:lstStyle/>
          <a:p>
            <a:r>
              <a:rPr lang="en-US" altLang="en-US"/>
              <a:t>Acknowledgements</a:t>
            </a:r>
            <a:endParaRPr lang="en-GB" altLang="en-US"/>
          </a:p>
        </p:txBody>
      </p:sp>
      <p:sp>
        <p:nvSpPr>
          <p:cNvPr id="3" name="Content Placeholder 2">
            <a:extLst>
              <a:ext uri="{FF2B5EF4-FFF2-40B4-BE49-F238E27FC236}">
                <a16:creationId xmlns:a16="http://schemas.microsoft.com/office/drawing/2014/main" id="{50922689-B58B-899B-B871-7B482B673849}"/>
              </a:ext>
            </a:extLst>
          </p:cNvPr>
          <p:cNvSpPr>
            <a:spLocks noGrp="1"/>
          </p:cNvSpPr>
          <p:nvPr>
            <p:ph idx="1"/>
          </p:nvPr>
        </p:nvSpPr>
        <p:spPr>
          <a:xfrm>
            <a:off x="1847850" y="1916114"/>
            <a:ext cx="8489950" cy="3457575"/>
          </a:xfrm>
        </p:spPr>
        <p:txBody>
          <a:bodyPr/>
          <a:lstStyle/>
          <a:p>
            <a:pPr>
              <a:defRPr/>
            </a:pPr>
            <a:r>
              <a:rPr lang="en-US" dirty="0"/>
              <a:t>HSE participants, interviewers and field staff</a:t>
            </a:r>
          </a:p>
          <a:p>
            <a:pPr>
              <a:defRPr/>
            </a:pPr>
            <a:r>
              <a:rPr lang="en-US" dirty="0" err="1"/>
              <a:t>NatCen</a:t>
            </a:r>
            <a:r>
              <a:rPr lang="en-US" dirty="0"/>
              <a:t> Colleagues</a:t>
            </a:r>
          </a:p>
          <a:p>
            <a:pPr>
              <a:defRPr/>
            </a:pPr>
            <a:r>
              <a:rPr lang="en-US" dirty="0"/>
              <a:t>NHS digital for supporting the HSE</a:t>
            </a:r>
          </a:p>
          <a:p>
            <a:pPr>
              <a:defRPr/>
            </a:pPr>
            <a:endParaRPr lang="en-US" dirty="0"/>
          </a:p>
          <a:p>
            <a:pPr marL="0" indent="0">
              <a:buNone/>
              <a:defRPr/>
            </a:pPr>
            <a:endParaRPr lang="en-US" dirty="0"/>
          </a:p>
          <a:p>
            <a:pPr>
              <a:defRPr/>
            </a:pPr>
            <a:r>
              <a:rPr lang="en-US" dirty="0">
                <a:solidFill>
                  <a:srgbClr val="0070C0"/>
                </a:solidFill>
                <a:hlinkClick r:id="rId2">
                  <a:extLst>
                    <a:ext uri="{A12FA001-AC4F-418D-AE19-62706E023703}">
                      <ahyp:hlinkClr xmlns:ahyp="http://schemas.microsoft.com/office/drawing/2018/hyperlinkcolor" val="tx"/>
                    </a:ext>
                  </a:extLst>
                </a:hlinkClick>
              </a:rPr>
              <a:t>L.ngfat@ucl.ac.uk</a:t>
            </a:r>
            <a:endParaRPr lang="en-US" dirty="0">
              <a:solidFill>
                <a:srgbClr val="0070C0"/>
              </a:solidFill>
            </a:endParaRPr>
          </a:p>
          <a:p>
            <a:pPr marL="0" indent="0">
              <a:buNone/>
              <a:defRPr/>
            </a:pPr>
            <a:endParaRPr lang="en-GB" dirty="0"/>
          </a:p>
        </p:txBody>
      </p:sp>
      <p:sp>
        <p:nvSpPr>
          <p:cNvPr id="4" name="Title 1">
            <a:extLst>
              <a:ext uri="{FF2B5EF4-FFF2-40B4-BE49-F238E27FC236}">
                <a16:creationId xmlns:a16="http://schemas.microsoft.com/office/drawing/2014/main" id="{E5A7701E-B81C-6194-13BA-D64A4D0C3884}"/>
              </a:ext>
            </a:extLst>
          </p:cNvPr>
          <p:cNvSpPr txBox="1">
            <a:spLocks noChangeArrowheads="1"/>
          </p:cNvSpPr>
          <p:nvPr/>
        </p:nvSpPr>
        <p:spPr bwMode="auto">
          <a:xfrm>
            <a:off x="1855258" y="3789040"/>
            <a:ext cx="8489950" cy="1296987"/>
          </a:xfrm>
          <a:prstGeom prst="rect">
            <a:avLst/>
          </a:prstGeom>
          <a:noFill/>
          <a:ln>
            <a:noFill/>
          </a:ln>
          <a:effectLst/>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pPr>
              <a:defRPr/>
            </a:pPr>
            <a:r>
              <a:rPr lang="en-US" altLang="en-US" kern="0" dirty="0"/>
              <a:t>Thanks for listening!</a:t>
            </a:r>
            <a:endParaRPr lang="en-GB" altLang="en-US" kern="0" dirty="0"/>
          </a:p>
        </p:txBody>
      </p:sp>
      <p:sp>
        <p:nvSpPr>
          <p:cNvPr id="37893" name="Slide Number Placeholder 1">
            <a:extLst>
              <a:ext uri="{FF2B5EF4-FFF2-40B4-BE49-F238E27FC236}">
                <a16:creationId xmlns:a16="http://schemas.microsoft.com/office/drawing/2014/main" id="{70B560E6-7DF2-A2A1-C54E-9FABBAE7DB49}"/>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08A6E3-84C5-4B6E-BB66-4A9BF84F7461}" type="slidenum">
              <a:rPr lang="en-US" altLang="en-US" sz="1400"/>
              <a:pPr>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6A6B5C7E-89F8-EDF6-E04C-93A54CD5F03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E46229-9B57-4B7F-A240-926E79A128A3}" type="slidenum">
              <a:rPr lang="en-US" altLang="en-US" sz="1400"/>
              <a:pPr>
                <a:spcBef>
                  <a:spcPct val="0"/>
                </a:spcBef>
                <a:buFontTx/>
                <a:buNone/>
              </a:pPr>
              <a:t>28</a:t>
            </a:fld>
            <a:endParaRPr lang="en-US" altLang="en-US" sz="1400"/>
          </a:p>
        </p:txBody>
      </p:sp>
      <p:pic>
        <p:nvPicPr>
          <p:cNvPr id="38915" name="Picture 1">
            <a:extLst>
              <a:ext uri="{FF2B5EF4-FFF2-40B4-BE49-F238E27FC236}">
                <a16:creationId xmlns:a16="http://schemas.microsoft.com/office/drawing/2014/main" id="{B09473A7-5D04-3F9D-3E8A-006315F80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294"/>
          <a:stretch>
            <a:fillRect/>
          </a:stretch>
        </p:blipFill>
        <p:spPr bwMode="auto">
          <a:xfrm>
            <a:off x="-168696" y="332656"/>
            <a:ext cx="6624637"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007D9302-5A80-C0E8-4AB9-37B665181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6066412" y="1196752"/>
            <a:ext cx="6710363"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430232-CBCE-04C8-8757-2BB62BF1347E}"/>
              </a:ext>
            </a:extLst>
          </p:cNvPr>
          <p:cNvPicPr>
            <a:picLocks noChangeAspect="1"/>
          </p:cNvPicPr>
          <p:nvPr/>
        </p:nvPicPr>
        <p:blipFill>
          <a:blip r:embed="rId3"/>
          <a:stretch>
            <a:fillRect/>
          </a:stretch>
        </p:blipFill>
        <p:spPr>
          <a:xfrm>
            <a:off x="-24680" y="6237312"/>
            <a:ext cx="6457950" cy="4667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345916A7-9D57-5AAA-7D50-7BB8AB45CE02}"/>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50ED76-B4C0-4F87-9A09-DD0ED05C573F}" type="slidenum">
              <a:rPr lang="en-US" altLang="en-US" sz="1400"/>
              <a:pPr>
                <a:spcBef>
                  <a:spcPct val="0"/>
                </a:spcBef>
                <a:buFontTx/>
                <a:buNone/>
              </a:pPr>
              <a:t>29</a:t>
            </a:fld>
            <a:endParaRPr lang="en-US" altLang="en-US" sz="1400"/>
          </a:p>
        </p:txBody>
      </p:sp>
      <p:pic>
        <p:nvPicPr>
          <p:cNvPr id="3" name="Picture 2">
            <a:extLst>
              <a:ext uri="{FF2B5EF4-FFF2-40B4-BE49-F238E27FC236}">
                <a16:creationId xmlns:a16="http://schemas.microsoft.com/office/drawing/2014/main" id="{A23DDEF2-0ACE-7CB1-CA21-A29A417EE503}"/>
              </a:ext>
            </a:extLst>
          </p:cNvPr>
          <p:cNvPicPr>
            <a:picLocks noChangeAspect="1"/>
          </p:cNvPicPr>
          <p:nvPr/>
        </p:nvPicPr>
        <p:blipFill>
          <a:blip r:embed="rId2"/>
          <a:stretch>
            <a:fillRect/>
          </a:stretch>
        </p:blipFill>
        <p:spPr>
          <a:xfrm>
            <a:off x="0" y="476672"/>
            <a:ext cx="5943600" cy="5629275"/>
          </a:xfrm>
          <a:prstGeom prst="rect">
            <a:avLst/>
          </a:prstGeom>
        </p:spPr>
      </p:pic>
      <p:pic>
        <p:nvPicPr>
          <p:cNvPr id="9" name="Picture 8">
            <a:extLst>
              <a:ext uri="{FF2B5EF4-FFF2-40B4-BE49-F238E27FC236}">
                <a16:creationId xmlns:a16="http://schemas.microsoft.com/office/drawing/2014/main" id="{B8F42F9D-C023-873C-4E7B-5F6F14F357EE}"/>
              </a:ext>
            </a:extLst>
          </p:cNvPr>
          <p:cNvPicPr>
            <a:picLocks noChangeAspect="1"/>
          </p:cNvPicPr>
          <p:nvPr/>
        </p:nvPicPr>
        <p:blipFill>
          <a:blip r:embed="rId3"/>
          <a:stretch>
            <a:fillRect/>
          </a:stretch>
        </p:blipFill>
        <p:spPr>
          <a:xfrm>
            <a:off x="6096000" y="1628800"/>
            <a:ext cx="6219825" cy="5419725"/>
          </a:xfrm>
          <a:prstGeom prst="rect">
            <a:avLst/>
          </a:prstGeom>
        </p:spPr>
      </p:pic>
      <p:pic>
        <p:nvPicPr>
          <p:cNvPr id="11" name="Picture 10">
            <a:extLst>
              <a:ext uri="{FF2B5EF4-FFF2-40B4-BE49-F238E27FC236}">
                <a16:creationId xmlns:a16="http://schemas.microsoft.com/office/drawing/2014/main" id="{0A8FCBF1-557E-E582-676F-34A607BA421B}"/>
              </a:ext>
            </a:extLst>
          </p:cNvPr>
          <p:cNvPicPr>
            <a:picLocks noChangeAspect="1"/>
          </p:cNvPicPr>
          <p:nvPr/>
        </p:nvPicPr>
        <p:blipFill>
          <a:blip r:embed="rId4"/>
          <a:stretch>
            <a:fillRect/>
          </a:stretch>
        </p:blipFill>
        <p:spPr>
          <a:xfrm>
            <a:off x="85725" y="6093296"/>
            <a:ext cx="6010275" cy="504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CA93A-9F97-615B-822C-7E6605D4363B}"/>
              </a:ext>
            </a:extLst>
          </p:cNvPr>
          <p:cNvSpPr>
            <a:spLocks noGrp="1"/>
          </p:cNvSpPr>
          <p:nvPr>
            <p:ph idx="1"/>
          </p:nvPr>
        </p:nvSpPr>
        <p:spPr>
          <a:xfrm>
            <a:off x="1199456" y="1571624"/>
            <a:ext cx="9937104" cy="4881712"/>
          </a:xfrm>
        </p:spPr>
        <p:txBody>
          <a:bodyPr/>
          <a:lstStyle/>
          <a:p>
            <a:pPr>
              <a:defRPr/>
            </a:pPr>
            <a:r>
              <a:rPr lang="en-GB" dirty="0"/>
              <a:t>The Black and South Asian populations have higher rates of cardiovascular multimorbidity </a:t>
            </a:r>
            <a:r>
              <a:rPr lang="en-GB" sz="2000" dirty="0"/>
              <a:t>(Mathur R </a:t>
            </a:r>
            <a:r>
              <a:rPr lang="en-GB" sz="2000" i="1" dirty="0"/>
              <a:t>et al., </a:t>
            </a:r>
            <a:r>
              <a:rPr lang="en-GB" sz="2000" dirty="0"/>
              <a:t>2011)</a:t>
            </a:r>
          </a:p>
          <a:p>
            <a:pPr>
              <a:defRPr/>
            </a:pPr>
            <a:r>
              <a:rPr lang="en-GB" dirty="0"/>
              <a:t>Studies in England have not explored what could be explaining variations including:</a:t>
            </a:r>
          </a:p>
          <a:p>
            <a:pPr lvl="1">
              <a:defRPr/>
            </a:pPr>
            <a:r>
              <a:rPr lang="en-GB" dirty="0"/>
              <a:t>Deprivation / lower socio-economic position</a:t>
            </a:r>
          </a:p>
          <a:p>
            <a:pPr lvl="1">
              <a:defRPr/>
            </a:pPr>
            <a:r>
              <a:rPr lang="en-GB" dirty="0"/>
              <a:t>Health status &amp; behaviours e.g. smoking, obesity </a:t>
            </a:r>
          </a:p>
          <a:p>
            <a:pPr marL="0" indent="0">
              <a:buNone/>
              <a:defRPr/>
            </a:pPr>
            <a:endParaRPr lang="en-GB" sz="1800" dirty="0">
              <a:ea typeface="Calibri" panose="020F0502020204030204" pitchFamily="34" charset="0"/>
            </a:endParaRPr>
          </a:p>
          <a:p>
            <a:pPr marL="0" indent="0">
              <a:buNone/>
              <a:defRPr/>
            </a:pPr>
            <a:endParaRPr lang="en-GB" sz="2000" dirty="0">
              <a:ea typeface="Calibri" panose="020F0502020204030204" pitchFamily="34" charset="0"/>
            </a:endParaRPr>
          </a:p>
          <a:p>
            <a:pPr marL="0" indent="0">
              <a:buNone/>
              <a:defRPr/>
            </a:pPr>
            <a:r>
              <a:rPr lang="en-GB" sz="2000" dirty="0">
                <a:ea typeface="Calibri" panose="020F0502020204030204" pitchFamily="34" charset="0"/>
              </a:rPr>
              <a:t>Mathur R, Hull SA, </a:t>
            </a:r>
            <a:r>
              <a:rPr lang="en-GB" sz="2000" dirty="0" err="1">
                <a:ea typeface="Calibri" panose="020F0502020204030204" pitchFamily="34" charset="0"/>
              </a:rPr>
              <a:t>Badrick</a:t>
            </a:r>
            <a:r>
              <a:rPr lang="en-GB" sz="2000" dirty="0">
                <a:ea typeface="Calibri" panose="020F0502020204030204" pitchFamily="34" charset="0"/>
              </a:rPr>
              <a:t> E, Robson J. Cardiovascular multimorbidity: the effect of ethnicity on prevalence and risk factor management. </a:t>
            </a:r>
          </a:p>
          <a:p>
            <a:pPr marL="0" indent="0">
              <a:spcBef>
                <a:spcPts val="0"/>
              </a:spcBef>
              <a:buNone/>
              <a:defRPr/>
            </a:pPr>
            <a:r>
              <a:rPr lang="en-GB" sz="2000" i="1" dirty="0">
                <a:ea typeface="Calibri" panose="020F0502020204030204" pitchFamily="34" charset="0"/>
              </a:rPr>
              <a:t>Br J Gen </a:t>
            </a:r>
            <a:r>
              <a:rPr lang="en-GB" sz="2000" i="1" dirty="0" err="1">
                <a:ea typeface="Calibri" panose="020F0502020204030204" pitchFamily="34" charset="0"/>
              </a:rPr>
              <a:t>Pract</a:t>
            </a:r>
            <a:r>
              <a:rPr lang="en-GB" sz="2000" i="1" dirty="0">
                <a:ea typeface="Calibri" panose="020F0502020204030204" pitchFamily="34" charset="0"/>
              </a:rPr>
              <a:t>. </a:t>
            </a:r>
            <a:r>
              <a:rPr lang="en-GB" sz="2000" dirty="0">
                <a:ea typeface="Calibri" panose="020F0502020204030204" pitchFamily="34" charset="0"/>
              </a:rPr>
              <a:t>2011;</a:t>
            </a:r>
            <a:r>
              <a:rPr lang="en-GB" sz="2000" b="1" dirty="0">
                <a:ea typeface="Calibri" panose="020F0502020204030204" pitchFamily="34" charset="0"/>
              </a:rPr>
              <a:t>61</a:t>
            </a:r>
            <a:r>
              <a:rPr lang="en-GB" sz="2000" dirty="0">
                <a:ea typeface="Calibri" panose="020F0502020204030204" pitchFamily="34" charset="0"/>
              </a:rPr>
              <a:t>:e262-270.</a:t>
            </a:r>
            <a:endParaRPr lang="en-GB" sz="2000" dirty="0"/>
          </a:p>
        </p:txBody>
      </p:sp>
      <p:sp>
        <p:nvSpPr>
          <p:cNvPr id="8195" name="Title 4">
            <a:extLst>
              <a:ext uri="{FF2B5EF4-FFF2-40B4-BE49-F238E27FC236}">
                <a16:creationId xmlns:a16="http://schemas.microsoft.com/office/drawing/2014/main" id="{B869761A-E67E-95C2-07A5-03B419EBC3C6}"/>
              </a:ext>
            </a:extLst>
          </p:cNvPr>
          <p:cNvSpPr>
            <a:spLocks noGrp="1" noChangeArrowheads="1"/>
          </p:cNvSpPr>
          <p:nvPr>
            <p:ph type="title"/>
          </p:nvPr>
        </p:nvSpPr>
        <p:spPr>
          <a:xfrm>
            <a:off x="1271464" y="908050"/>
            <a:ext cx="10488736" cy="663574"/>
          </a:xfrm>
        </p:spPr>
        <p:txBody>
          <a:bodyPr/>
          <a:lstStyle/>
          <a:p>
            <a:r>
              <a:rPr lang="en-US" altLang="en-US" dirty="0"/>
              <a:t>Research Gaps</a:t>
            </a:r>
            <a:endParaRPr lang="en-GB" altLang="en-US" dirty="0"/>
          </a:p>
        </p:txBody>
      </p:sp>
      <p:sp>
        <p:nvSpPr>
          <p:cNvPr id="8196" name="Slide Number Placeholder 1">
            <a:extLst>
              <a:ext uri="{FF2B5EF4-FFF2-40B4-BE49-F238E27FC236}">
                <a16:creationId xmlns:a16="http://schemas.microsoft.com/office/drawing/2014/main" id="{53E3B64D-1A13-7B27-5D9E-EA37A15F787D}"/>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84CF43-183F-4948-967C-7E5406FAC0D0}" type="slidenum">
              <a:rPr lang="en-US" altLang="en-US" sz="1400"/>
              <a:pPr>
                <a:spcBef>
                  <a:spcPct val="0"/>
                </a:spcBef>
                <a:buFontTx/>
                <a:buNone/>
              </a:pPr>
              <a:t>3</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29AD8-F4B1-0314-04C2-1CD2862C9950}"/>
              </a:ext>
            </a:extLst>
          </p:cNvPr>
          <p:cNvSpPr>
            <a:spLocks noGrp="1"/>
          </p:cNvSpPr>
          <p:nvPr>
            <p:ph idx="1"/>
          </p:nvPr>
        </p:nvSpPr>
        <p:spPr>
          <a:xfrm>
            <a:off x="983432" y="1700214"/>
            <a:ext cx="10225136" cy="4969147"/>
          </a:xfrm>
        </p:spPr>
        <p:txBody>
          <a:bodyPr/>
          <a:lstStyle/>
          <a:p>
            <a:pPr>
              <a:defRPr/>
            </a:pPr>
            <a:r>
              <a:rPr lang="en-GB" dirty="0">
                <a:ea typeface="Calibri" panose="020F0502020204030204" pitchFamily="34" charset="0"/>
              </a:rPr>
              <a:t>Ethnic groups such as ‘Asian’ and ‘Black’ often grouped together </a:t>
            </a:r>
          </a:p>
          <a:p>
            <a:pPr>
              <a:defRPr/>
            </a:pPr>
            <a:r>
              <a:rPr lang="en-GB" dirty="0">
                <a:ea typeface="Calibri" panose="020F0502020204030204" pitchFamily="34" charset="0"/>
              </a:rPr>
              <a:t>Considerable heterogeneity exists within these ethnic groups, e.g.</a:t>
            </a:r>
          </a:p>
          <a:p>
            <a:pPr lvl="1">
              <a:defRPr/>
            </a:pPr>
            <a:r>
              <a:rPr lang="en-GB" dirty="0">
                <a:ea typeface="Calibri" panose="020F0502020204030204" pitchFamily="34" charset="0"/>
              </a:rPr>
              <a:t>Indian </a:t>
            </a:r>
            <a:r>
              <a:rPr lang="en-GB" dirty="0" err="1">
                <a:ea typeface="Calibri" panose="020F0502020204030204" pitchFamily="34" charset="0"/>
              </a:rPr>
              <a:t>cf</a:t>
            </a:r>
            <a:r>
              <a:rPr lang="en-GB" dirty="0">
                <a:ea typeface="Calibri" panose="020F0502020204030204" pitchFamily="34" charset="0"/>
              </a:rPr>
              <a:t> Pakistani / Bangladeshi</a:t>
            </a:r>
          </a:p>
          <a:p>
            <a:pPr lvl="1">
              <a:defRPr/>
            </a:pPr>
            <a:r>
              <a:rPr lang="en-GB" dirty="0">
                <a:ea typeface="Calibri" panose="020F0502020204030204" pitchFamily="34" charset="0"/>
              </a:rPr>
              <a:t>Black African </a:t>
            </a:r>
            <a:r>
              <a:rPr lang="en-GB" dirty="0" err="1">
                <a:ea typeface="Calibri" panose="020F0502020204030204" pitchFamily="34" charset="0"/>
              </a:rPr>
              <a:t>cf</a:t>
            </a:r>
            <a:r>
              <a:rPr lang="en-GB" dirty="0">
                <a:ea typeface="Calibri" panose="020F0502020204030204" pitchFamily="34" charset="0"/>
              </a:rPr>
              <a:t> Black Caribbean groups </a:t>
            </a:r>
            <a:r>
              <a:rPr lang="en-GB" sz="2000" dirty="0">
                <a:ea typeface="Calibri" panose="020F0502020204030204" pitchFamily="34" charset="0"/>
              </a:rPr>
              <a:t>(Mindell </a:t>
            </a:r>
            <a:r>
              <a:rPr lang="en-GB" sz="2000" i="1" dirty="0">
                <a:ea typeface="Calibri" panose="020F0502020204030204" pitchFamily="34" charset="0"/>
              </a:rPr>
              <a:t>et al., </a:t>
            </a:r>
            <a:r>
              <a:rPr lang="en-GB" sz="2000" dirty="0">
                <a:ea typeface="Calibri" panose="020F0502020204030204" pitchFamily="34" charset="0"/>
              </a:rPr>
              <a:t>2014)</a:t>
            </a:r>
          </a:p>
          <a:p>
            <a:pPr marL="0" indent="0">
              <a:buNone/>
              <a:defRPr/>
            </a:pPr>
            <a:r>
              <a:rPr lang="en-GB" sz="2000" dirty="0">
                <a:ea typeface="Calibri" panose="020F0502020204030204" pitchFamily="34" charset="0"/>
              </a:rPr>
              <a:t>Mindell JS, Knott CS, Ng Fat LS</a:t>
            </a:r>
            <a:r>
              <a:rPr lang="en-GB" sz="2000" i="1" dirty="0">
                <a:ea typeface="Calibri" panose="020F0502020204030204" pitchFamily="34" charset="0"/>
              </a:rPr>
              <a:t>, et al. </a:t>
            </a:r>
            <a:r>
              <a:rPr lang="en-GB" sz="2000" dirty="0">
                <a:ea typeface="Calibri" panose="020F0502020204030204" pitchFamily="34" charset="0"/>
              </a:rPr>
              <a:t>Explanatory factors for health inequalities across different ethnic and gender groups: data from a national survey in England. </a:t>
            </a:r>
          </a:p>
          <a:p>
            <a:pPr marL="0" indent="0">
              <a:spcBef>
                <a:spcPts val="0"/>
              </a:spcBef>
              <a:buNone/>
              <a:defRPr/>
            </a:pPr>
            <a:r>
              <a:rPr lang="en-GB" sz="2000" i="1" dirty="0">
                <a:ea typeface="Calibri" panose="020F0502020204030204" pitchFamily="34" charset="0"/>
              </a:rPr>
              <a:t>J Epidemiol Community Health. </a:t>
            </a:r>
            <a:r>
              <a:rPr lang="en-GB" sz="2000" dirty="0">
                <a:ea typeface="Calibri" panose="020F0502020204030204" pitchFamily="34" charset="0"/>
              </a:rPr>
              <a:t>2014;</a:t>
            </a:r>
            <a:r>
              <a:rPr lang="en-GB" sz="2000" b="1" dirty="0">
                <a:ea typeface="Calibri" panose="020F0502020204030204" pitchFamily="34" charset="0"/>
              </a:rPr>
              <a:t>68</a:t>
            </a:r>
            <a:r>
              <a:rPr lang="en-GB" sz="2000" dirty="0">
                <a:ea typeface="Calibri" panose="020F0502020204030204" pitchFamily="34" charset="0"/>
              </a:rPr>
              <a:t>:1133.</a:t>
            </a:r>
          </a:p>
          <a:p>
            <a:pPr>
              <a:defRPr/>
            </a:pPr>
            <a:endParaRPr lang="en-GB" sz="1800" dirty="0">
              <a:ea typeface="Calibri" panose="020F0502020204030204" pitchFamily="34" charset="0"/>
            </a:endParaRPr>
          </a:p>
          <a:p>
            <a:pPr>
              <a:defRPr/>
            </a:pPr>
            <a:endParaRPr lang="en-GB" sz="1800" dirty="0">
              <a:ea typeface="Calibri" panose="020F0502020204030204" pitchFamily="34" charset="0"/>
            </a:endParaRPr>
          </a:p>
        </p:txBody>
      </p:sp>
      <p:sp>
        <p:nvSpPr>
          <p:cNvPr id="4" name="Title 4">
            <a:extLst>
              <a:ext uri="{FF2B5EF4-FFF2-40B4-BE49-F238E27FC236}">
                <a16:creationId xmlns:a16="http://schemas.microsoft.com/office/drawing/2014/main" id="{8DA48DDA-E04C-E41A-7AFC-12FE8496356A}"/>
              </a:ext>
            </a:extLst>
          </p:cNvPr>
          <p:cNvSpPr txBox="1">
            <a:spLocks/>
          </p:cNvSpPr>
          <p:nvPr/>
        </p:nvSpPr>
        <p:spPr bwMode="auto">
          <a:xfrm>
            <a:off x="1822450" y="652465"/>
            <a:ext cx="8489950" cy="832320"/>
          </a:xfrm>
          <a:prstGeom prst="rect">
            <a:avLst/>
          </a:prstGeom>
          <a:noFill/>
          <a:ln>
            <a:noFill/>
          </a:ln>
          <a:effectLst/>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pPr>
              <a:defRPr/>
            </a:pPr>
            <a:r>
              <a:rPr lang="en-US" kern="0" dirty="0"/>
              <a:t>Research Gaps – ‘ethnic groups’</a:t>
            </a:r>
            <a:endParaRPr lang="en-GB" kern="0" dirty="0"/>
          </a:p>
        </p:txBody>
      </p:sp>
      <p:sp>
        <p:nvSpPr>
          <p:cNvPr id="9220" name="Slide Number Placeholder 1">
            <a:extLst>
              <a:ext uri="{FF2B5EF4-FFF2-40B4-BE49-F238E27FC236}">
                <a16:creationId xmlns:a16="http://schemas.microsoft.com/office/drawing/2014/main" id="{50A84CDF-44A4-4B72-6424-76789C31B179}"/>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7D625E-1847-43EB-B279-5BC56C149466}" type="slidenum">
              <a:rPr lang="en-US" altLang="en-US" sz="1400"/>
              <a:pPr>
                <a:spcBef>
                  <a:spcPct val="0"/>
                </a:spcBef>
                <a:buFontTx/>
                <a:buNone/>
              </a:pPr>
              <a:t>4</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7850CE0-31E9-41AC-B95B-4CD3BA1FB93F}"/>
              </a:ext>
            </a:extLst>
          </p:cNvPr>
          <p:cNvSpPr>
            <a:spLocks noGrp="1" noChangeArrowheads="1"/>
          </p:cNvSpPr>
          <p:nvPr>
            <p:ph type="title"/>
          </p:nvPr>
        </p:nvSpPr>
        <p:spPr>
          <a:xfrm>
            <a:off x="1991544" y="908051"/>
            <a:ext cx="8352606" cy="792163"/>
          </a:xfrm>
        </p:spPr>
        <p:txBody>
          <a:bodyPr/>
          <a:lstStyle/>
          <a:p>
            <a:r>
              <a:rPr lang="en-US" altLang="en-US" dirty="0"/>
              <a:t>Study Aims</a:t>
            </a:r>
            <a:endParaRPr lang="en-GB" altLang="en-US" dirty="0"/>
          </a:p>
        </p:txBody>
      </p:sp>
      <p:sp>
        <p:nvSpPr>
          <p:cNvPr id="11267" name="Content Placeholder 2">
            <a:extLst>
              <a:ext uri="{FF2B5EF4-FFF2-40B4-BE49-F238E27FC236}">
                <a16:creationId xmlns:a16="http://schemas.microsoft.com/office/drawing/2014/main" id="{48FFFF2F-CD65-3E3C-4000-1A591811907B}"/>
              </a:ext>
            </a:extLst>
          </p:cNvPr>
          <p:cNvSpPr>
            <a:spLocks noGrp="1" noChangeArrowheads="1"/>
          </p:cNvSpPr>
          <p:nvPr>
            <p:ph idx="1"/>
          </p:nvPr>
        </p:nvSpPr>
        <p:spPr>
          <a:xfrm>
            <a:off x="1055440" y="1700214"/>
            <a:ext cx="9288710" cy="4465637"/>
          </a:xfrm>
        </p:spPr>
        <p:txBody>
          <a:bodyPr/>
          <a:lstStyle/>
          <a:p>
            <a:pPr marL="514350" indent="-514350">
              <a:buFontTx/>
              <a:buAutoNum type="arabicPeriod"/>
            </a:pPr>
            <a:r>
              <a:rPr lang="en-GB" altLang="en-US" dirty="0">
                <a:cs typeface="Calibri" panose="020F0502020204030204" pitchFamily="34" charset="0"/>
              </a:rPr>
              <a:t>How do levels of multimorbidity vary among </a:t>
            </a:r>
            <a:r>
              <a:rPr lang="en-GB" altLang="en-US" b="1" i="1" dirty="0">
                <a:cs typeface="Calibri" panose="020F0502020204030204" pitchFamily="34" charset="0"/>
              </a:rPr>
              <a:t>distinct</a:t>
            </a:r>
            <a:r>
              <a:rPr lang="en-GB" altLang="en-US" dirty="0">
                <a:cs typeface="Calibri" panose="020F0502020204030204" pitchFamily="34" charset="0"/>
              </a:rPr>
              <a:t> ethnic groups in a nationally representative sample?</a:t>
            </a:r>
          </a:p>
          <a:p>
            <a:pPr marL="514350" indent="-514350">
              <a:buFontTx/>
              <a:buAutoNum type="arabicPeriod"/>
            </a:pPr>
            <a:endParaRPr lang="en-GB" altLang="en-US" dirty="0">
              <a:cs typeface="Calibri" panose="020F0502020204030204" pitchFamily="34" charset="0"/>
            </a:endParaRPr>
          </a:p>
          <a:p>
            <a:pPr marL="514350" indent="-514350">
              <a:buFontTx/>
              <a:buAutoNum type="arabicPeriod"/>
            </a:pPr>
            <a:r>
              <a:rPr lang="en-GB" altLang="en-US" dirty="0">
                <a:cs typeface="Calibri" panose="020F0502020204030204" pitchFamily="34" charset="0"/>
              </a:rPr>
              <a:t>Can this relationship be explained by differences in socio-economic position or health behaviours, namely smoking and obesity?</a:t>
            </a:r>
            <a:endParaRPr lang="en-GB" altLang="en-US" sz="4000" dirty="0"/>
          </a:p>
        </p:txBody>
      </p:sp>
      <p:sp>
        <p:nvSpPr>
          <p:cNvPr id="11268" name="Slide Number Placeholder 1">
            <a:extLst>
              <a:ext uri="{FF2B5EF4-FFF2-40B4-BE49-F238E27FC236}">
                <a16:creationId xmlns:a16="http://schemas.microsoft.com/office/drawing/2014/main" id="{44E2A51B-3356-CD94-2D72-5263E7874DAC}"/>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7BFE6A-97B2-49BD-A57A-7963603F181F}" type="slidenum">
              <a:rPr lang="en-US" altLang="en-US" sz="1400"/>
              <a:pPr>
                <a:spcBef>
                  <a:spcPct val="0"/>
                </a:spcBef>
                <a:buFontTx/>
                <a:buNone/>
              </a:pPr>
              <a:t>5</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68BDE6E-E838-0E21-880C-67B3ACF286C8}"/>
              </a:ext>
            </a:extLst>
          </p:cNvPr>
          <p:cNvSpPr>
            <a:spLocks noGrp="1" noChangeArrowheads="1"/>
          </p:cNvSpPr>
          <p:nvPr>
            <p:ph type="title"/>
          </p:nvPr>
        </p:nvSpPr>
        <p:spPr>
          <a:xfrm>
            <a:off x="1851025" y="692150"/>
            <a:ext cx="8489950" cy="1296988"/>
          </a:xfrm>
        </p:spPr>
        <p:txBody>
          <a:bodyPr/>
          <a:lstStyle/>
          <a:p>
            <a:r>
              <a:rPr lang="en-US" altLang="en-US"/>
              <a:t>Methods</a:t>
            </a:r>
            <a:endParaRPr lang="en-GB" altLang="en-US"/>
          </a:p>
        </p:txBody>
      </p:sp>
      <p:sp>
        <p:nvSpPr>
          <p:cNvPr id="3" name="Content Placeholder 2">
            <a:extLst>
              <a:ext uri="{FF2B5EF4-FFF2-40B4-BE49-F238E27FC236}">
                <a16:creationId xmlns:a16="http://schemas.microsoft.com/office/drawing/2014/main" id="{78E492D9-83C5-06E4-4467-8F4BE1F660EB}"/>
              </a:ext>
            </a:extLst>
          </p:cNvPr>
          <p:cNvSpPr>
            <a:spLocks noGrp="1"/>
          </p:cNvSpPr>
          <p:nvPr>
            <p:ph idx="1"/>
          </p:nvPr>
        </p:nvSpPr>
        <p:spPr>
          <a:xfrm>
            <a:off x="1127448" y="1484314"/>
            <a:ext cx="9433048" cy="4465637"/>
          </a:xfrm>
        </p:spPr>
        <p:txBody>
          <a:bodyPr/>
          <a:lstStyle/>
          <a:p>
            <a:pPr>
              <a:defRPr/>
            </a:pPr>
            <a:r>
              <a:rPr lang="en-US" altLang="en-US" b="1" dirty="0"/>
              <a:t>Data: </a:t>
            </a:r>
            <a:r>
              <a:rPr lang="en-US" altLang="en-US" dirty="0"/>
              <a:t>The Health Survey for England 2011-2018</a:t>
            </a:r>
          </a:p>
          <a:p>
            <a:pPr marL="0" indent="0">
              <a:buNone/>
              <a:defRPr/>
            </a:pPr>
            <a:endParaRPr lang="en-GB" altLang="en-US" dirty="0"/>
          </a:p>
          <a:p>
            <a:pPr>
              <a:defRPr/>
            </a:pPr>
            <a:r>
              <a:rPr lang="en-GB" altLang="en-US" b="1" dirty="0"/>
              <a:t>Ethnic groups</a:t>
            </a:r>
            <a:r>
              <a:rPr lang="en-GB" altLang="en-US" dirty="0"/>
              <a:t>: White British (reference category), White Irish, Other White, Indian, Pakistani, Bangladeshi, Chinese, African, Caribbean, White Mixed, Other mixed, Other</a:t>
            </a:r>
          </a:p>
          <a:p>
            <a:pPr>
              <a:buFontTx/>
              <a:buNone/>
              <a:defRPr/>
            </a:pPr>
            <a:endParaRPr lang="en-GB" altLang="en-US" dirty="0"/>
          </a:p>
        </p:txBody>
      </p:sp>
      <p:sp>
        <p:nvSpPr>
          <p:cNvPr id="13316" name="Slide Number Placeholder 1">
            <a:extLst>
              <a:ext uri="{FF2B5EF4-FFF2-40B4-BE49-F238E27FC236}">
                <a16:creationId xmlns:a16="http://schemas.microsoft.com/office/drawing/2014/main" id="{7C8CB6E2-CB50-7FAC-7168-D1ABD03F8EF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3168DD-305C-48CF-83E0-D28EDADAB5B9}" type="slidenum">
              <a:rPr lang="en-US" altLang="en-US" sz="1400"/>
              <a:pPr>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BCD4CB8-03FD-AA29-AED8-A025EAE4D210}"/>
              </a:ext>
            </a:extLst>
          </p:cNvPr>
          <p:cNvSpPr>
            <a:spLocks noGrp="1" noChangeArrowheads="1"/>
          </p:cNvSpPr>
          <p:nvPr>
            <p:ph type="title"/>
          </p:nvPr>
        </p:nvSpPr>
        <p:spPr>
          <a:xfrm>
            <a:off x="2279576" y="908050"/>
            <a:ext cx="9480624" cy="1296988"/>
          </a:xfrm>
        </p:spPr>
        <p:txBody>
          <a:bodyPr/>
          <a:lstStyle/>
          <a:p>
            <a:r>
              <a:rPr lang="en-GB" altLang="en-US" dirty="0"/>
              <a:t>Multimorbidity</a:t>
            </a:r>
            <a:br>
              <a:rPr lang="en-GB" altLang="en-US" dirty="0"/>
            </a:br>
            <a:endParaRPr lang="en-GB" altLang="en-US" dirty="0"/>
          </a:p>
        </p:txBody>
      </p:sp>
      <p:sp>
        <p:nvSpPr>
          <p:cNvPr id="15363" name="Content Placeholder 2">
            <a:extLst>
              <a:ext uri="{FF2B5EF4-FFF2-40B4-BE49-F238E27FC236}">
                <a16:creationId xmlns:a16="http://schemas.microsoft.com/office/drawing/2014/main" id="{D20D39AB-0212-4C18-1261-A1B98A5A7A52}"/>
              </a:ext>
            </a:extLst>
          </p:cNvPr>
          <p:cNvSpPr>
            <a:spLocks noGrp="1" noChangeArrowheads="1"/>
          </p:cNvSpPr>
          <p:nvPr>
            <p:ph idx="1"/>
          </p:nvPr>
        </p:nvSpPr>
        <p:spPr>
          <a:xfrm>
            <a:off x="1854200" y="2205039"/>
            <a:ext cx="8489950" cy="3457575"/>
          </a:xfrm>
        </p:spPr>
        <p:txBody>
          <a:bodyPr/>
          <a:lstStyle/>
          <a:p>
            <a:pPr>
              <a:buFontTx/>
              <a:buAutoNum type="arabicPeriod"/>
            </a:pPr>
            <a:r>
              <a:rPr lang="en-GB" altLang="en-US" dirty="0"/>
              <a:t>General multimorbidity</a:t>
            </a:r>
            <a:endParaRPr lang="en-GB" altLang="en-US" dirty="0">
              <a:solidFill>
                <a:srgbClr val="00B050"/>
              </a:solidFill>
            </a:endParaRPr>
          </a:p>
          <a:p>
            <a:pPr>
              <a:buFontTx/>
              <a:buAutoNum type="arabicPeriod"/>
            </a:pPr>
            <a:r>
              <a:rPr lang="en-GB" altLang="en-US" dirty="0"/>
              <a:t>Cardiovascular multimorbidity </a:t>
            </a:r>
          </a:p>
          <a:p>
            <a:pPr>
              <a:buFontTx/>
              <a:buAutoNum type="arabicPeriod"/>
            </a:pPr>
            <a:r>
              <a:rPr lang="en-GB" altLang="en-US" dirty="0"/>
              <a:t>Multiple biological cardiovascular risk factors</a:t>
            </a:r>
            <a:endParaRPr lang="en-GB" altLang="en-US" dirty="0">
              <a:solidFill>
                <a:srgbClr val="00B050"/>
              </a:solidFill>
            </a:endParaRPr>
          </a:p>
        </p:txBody>
      </p:sp>
      <p:sp>
        <p:nvSpPr>
          <p:cNvPr id="15364" name="Slide Number Placeholder 1">
            <a:extLst>
              <a:ext uri="{FF2B5EF4-FFF2-40B4-BE49-F238E27FC236}">
                <a16:creationId xmlns:a16="http://schemas.microsoft.com/office/drawing/2014/main" id="{0FCA2F40-89CB-67BF-655E-E2C2EB587E32}"/>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0EA5BB-7985-4719-8A8D-D23D7F69DA28}" type="slidenum">
              <a:rPr lang="en-US" altLang="en-US" sz="1400"/>
              <a:pPr>
                <a:spcBef>
                  <a:spcPct val="0"/>
                </a:spcBef>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F280E21-6D50-E4E8-CBAA-606E8BF06C4D}"/>
              </a:ext>
            </a:extLst>
          </p:cNvPr>
          <p:cNvSpPr>
            <a:spLocks noGrp="1" noChangeArrowheads="1"/>
          </p:cNvSpPr>
          <p:nvPr>
            <p:ph type="title"/>
          </p:nvPr>
        </p:nvSpPr>
        <p:spPr>
          <a:xfrm>
            <a:off x="1847850" y="908050"/>
            <a:ext cx="9912350" cy="1296988"/>
          </a:xfrm>
        </p:spPr>
        <p:txBody>
          <a:bodyPr/>
          <a:lstStyle/>
          <a:p>
            <a:r>
              <a:rPr lang="en-US" altLang="en-US" dirty="0"/>
              <a:t>General Multimorbidity </a:t>
            </a:r>
            <a:r>
              <a:rPr lang="en-GB" altLang="en-US" dirty="0">
                <a:solidFill>
                  <a:srgbClr val="00B050"/>
                </a:solidFill>
              </a:rPr>
              <a:t>(N= 54,447 adults 16+)</a:t>
            </a:r>
            <a:endParaRPr lang="en-GB" altLang="en-US" dirty="0"/>
          </a:p>
        </p:txBody>
      </p:sp>
      <p:sp>
        <p:nvSpPr>
          <p:cNvPr id="3" name="Content Placeholder 2">
            <a:extLst>
              <a:ext uri="{FF2B5EF4-FFF2-40B4-BE49-F238E27FC236}">
                <a16:creationId xmlns:a16="http://schemas.microsoft.com/office/drawing/2014/main" id="{0F884CBF-B783-4CB6-C614-B697A453AB63}"/>
              </a:ext>
            </a:extLst>
          </p:cNvPr>
          <p:cNvSpPr>
            <a:spLocks noGrp="1"/>
          </p:cNvSpPr>
          <p:nvPr>
            <p:ph idx="1"/>
          </p:nvPr>
        </p:nvSpPr>
        <p:spPr>
          <a:xfrm>
            <a:off x="1127448" y="1844675"/>
            <a:ext cx="9912350" cy="4083050"/>
          </a:xfrm>
        </p:spPr>
        <p:txBody>
          <a:bodyPr/>
          <a:lstStyle/>
          <a:p>
            <a:pPr>
              <a:defRPr/>
            </a:pPr>
            <a:r>
              <a:rPr lang="en-US" dirty="0"/>
              <a:t>Participants who reported </a:t>
            </a:r>
            <a:r>
              <a:rPr lang="en-US" i="1" dirty="0"/>
              <a:t>Longstanding conditions, </a:t>
            </a:r>
            <a:r>
              <a:rPr lang="en-US" dirty="0"/>
              <a:t>were asked to list the conditions that affected them (up to six)</a:t>
            </a:r>
            <a:endParaRPr lang="en-US" i="1" dirty="0"/>
          </a:p>
          <a:p>
            <a:pPr>
              <a:defRPr/>
            </a:pPr>
            <a:endParaRPr lang="en-GB" dirty="0"/>
          </a:p>
          <a:p>
            <a:pPr>
              <a:defRPr/>
            </a:pPr>
            <a:r>
              <a:rPr lang="en-GB" dirty="0"/>
              <a:t>Participants with two or more conditions were defined as having multimorbidity.  </a:t>
            </a:r>
          </a:p>
          <a:p>
            <a:pPr marL="0" indent="0">
              <a:buNone/>
              <a:defRPr/>
            </a:pPr>
            <a:endParaRPr lang="en-GB" i="1" dirty="0"/>
          </a:p>
        </p:txBody>
      </p:sp>
      <p:sp>
        <p:nvSpPr>
          <p:cNvPr id="17412" name="Slide Number Placeholder 1">
            <a:extLst>
              <a:ext uri="{FF2B5EF4-FFF2-40B4-BE49-F238E27FC236}">
                <a16:creationId xmlns:a16="http://schemas.microsoft.com/office/drawing/2014/main" id="{FD4B16CA-9E23-4A55-FB1E-07ADB09251D0}"/>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79F0FE-8D02-492E-8D13-DF15CE5CD88C}" type="slidenum">
              <a:rPr lang="en-US" altLang="en-US" sz="1400"/>
              <a:pPr>
                <a:spcBef>
                  <a:spcPct val="0"/>
                </a:spcBef>
                <a:buFontTx/>
                <a:buNone/>
              </a:pPr>
              <a:t>8</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BCB371B-9E64-16E6-C663-F5BDAA698341}"/>
              </a:ext>
            </a:extLst>
          </p:cNvPr>
          <p:cNvSpPr>
            <a:spLocks noGrp="1" noChangeArrowheads="1"/>
          </p:cNvSpPr>
          <p:nvPr>
            <p:ph type="title"/>
          </p:nvPr>
        </p:nvSpPr>
        <p:spPr>
          <a:xfrm>
            <a:off x="1559496" y="908050"/>
            <a:ext cx="10200704" cy="1296988"/>
          </a:xfrm>
        </p:spPr>
        <p:txBody>
          <a:bodyPr/>
          <a:lstStyle/>
          <a:p>
            <a:r>
              <a:rPr lang="en-US" altLang="en-US" dirty="0"/>
              <a:t>Cardiovascular multimorbidity  </a:t>
            </a:r>
            <a:r>
              <a:rPr lang="en-GB" altLang="en-US" dirty="0">
                <a:solidFill>
                  <a:srgbClr val="00B050"/>
                </a:solidFill>
              </a:rPr>
              <a:t>(N=37,148 adults 40+)</a:t>
            </a:r>
            <a:br>
              <a:rPr lang="en-GB" altLang="en-US" dirty="0">
                <a:solidFill>
                  <a:srgbClr val="00B050"/>
                </a:solidFill>
              </a:rPr>
            </a:br>
            <a:br>
              <a:rPr lang="en-GB" altLang="en-US" dirty="0">
                <a:solidFill>
                  <a:srgbClr val="00B050"/>
                </a:solidFill>
              </a:rPr>
            </a:br>
            <a:br>
              <a:rPr lang="en-GB" altLang="en-US" dirty="0">
                <a:solidFill>
                  <a:srgbClr val="00B050"/>
                </a:solidFill>
              </a:rPr>
            </a:br>
            <a:br>
              <a:rPr lang="en-GB" altLang="en-US" dirty="0">
                <a:solidFill>
                  <a:srgbClr val="00B050"/>
                </a:solidFill>
              </a:rPr>
            </a:br>
            <a:endParaRPr lang="en-GB" altLang="en-US" dirty="0"/>
          </a:p>
        </p:txBody>
      </p:sp>
      <p:sp>
        <p:nvSpPr>
          <p:cNvPr id="18435" name="Content Placeholder 2">
            <a:extLst>
              <a:ext uri="{FF2B5EF4-FFF2-40B4-BE49-F238E27FC236}">
                <a16:creationId xmlns:a16="http://schemas.microsoft.com/office/drawing/2014/main" id="{165D8CCE-39BF-2C0D-4F32-28D3768A035D}"/>
              </a:ext>
            </a:extLst>
          </p:cNvPr>
          <p:cNvSpPr>
            <a:spLocks noGrp="1" noChangeArrowheads="1"/>
          </p:cNvSpPr>
          <p:nvPr>
            <p:ph idx="1"/>
          </p:nvPr>
        </p:nvSpPr>
        <p:spPr>
          <a:xfrm>
            <a:off x="983432" y="2146300"/>
            <a:ext cx="9937104" cy="4523060"/>
          </a:xfrm>
        </p:spPr>
        <p:txBody>
          <a:bodyPr/>
          <a:lstStyle/>
          <a:p>
            <a:r>
              <a:rPr lang="en-US" altLang="en-US" dirty="0"/>
              <a:t>Self-reported doctor-diagnosed cardiovascular multimorbidity: 2+ of the following</a:t>
            </a:r>
          </a:p>
          <a:p>
            <a:pPr lvl="1"/>
            <a:r>
              <a:rPr lang="en-US" altLang="en-US" dirty="0"/>
              <a:t>Direct questions:</a:t>
            </a:r>
          </a:p>
          <a:p>
            <a:pPr lvl="2"/>
            <a:r>
              <a:rPr lang="en-US" altLang="en-US" sz="2400" dirty="0"/>
              <a:t>Self-reported doctor-diagnosed diabetes</a:t>
            </a:r>
          </a:p>
          <a:p>
            <a:pPr lvl="2"/>
            <a:r>
              <a:rPr lang="en-US" altLang="en-US" sz="2400" dirty="0"/>
              <a:t>Self-reported doctor-diagnosed hypertension</a:t>
            </a:r>
          </a:p>
          <a:p>
            <a:pPr lvl="1"/>
            <a:r>
              <a:rPr lang="en-US" altLang="en-US" dirty="0"/>
              <a:t>Derived from follow-up questions on longstanding conditions</a:t>
            </a:r>
          </a:p>
          <a:p>
            <a:pPr lvl="2"/>
            <a:r>
              <a:rPr lang="en-US" altLang="en-US" sz="2400" dirty="0"/>
              <a:t>Self-reported stroke </a:t>
            </a:r>
          </a:p>
          <a:p>
            <a:pPr lvl="2"/>
            <a:r>
              <a:rPr lang="en-US" altLang="en-US" sz="2400" dirty="0"/>
              <a:t>Self-reported heart disease</a:t>
            </a:r>
            <a:endParaRPr lang="en-GB" altLang="en-US" sz="2400" dirty="0"/>
          </a:p>
        </p:txBody>
      </p:sp>
      <p:sp>
        <p:nvSpPr>
          <p:cNvPr id="18436" name="Slide Number Placeholder 1">
            <a:extLst>
              <a:ext uri="{FF2B5EF4-FFF2-40B4-BE49-F238E27FC236}">
                <a16:creationId xmlns:a16="http://schemas.microsoft.com/office/drawing/2014/main" id="{431900EC-48C4-D2A3-2DEB-66323035EAE0}"/>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D32F95-87FD-4D5D-864D-5379E55FD8BD}" type="slidenum">
              <a:rPr lang="en-US" altLang="en-US" sz="1400"/>
              <a:pPr>
                <a:spcBef>
                  <a:spcPct val="0"/>
                </a:spcBef>
                <a:buFontTx/>
                <a:buNone/>
              </a:pPr>
              <a:t>9</a:t>
            </a:fld>
            <a:endParaRPr lang="en-US" altLang="en-US" sz="1400"/>
          </a:p>
        </p:txBody>
      </p:sp>
    </p:spTree>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5A1B31"/>
      </a:dk2>
      <a:lt2>
        <a:srgbClr val="808080"/>
      </a:lt2>
      <a:accent1>
        <a:srgbClr val="8B5F6E"/>
      </a:accent1>
      <a:accent2>
        <a:srgbClr val="004359"/>
      </a:accent2>
      <a:accent3>
        <a:srgbClr val="FFFFFF"/>
      </a:accent3>
      <a:accent4>
        <a:srgbClr val="000000"/>
      </a:accent4>
      <a:accent5>
        <a:srgbClr val="C4B6BA"/>
      </a:accent5>
      <a:accent6>
        <a:srgbClr val="003C50"/>
      </a:accent6>
      <a:hlink>
        <a:srgbClr val="4B4620"/>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A1B31"/>
        </a:dk2>
        <a:lt2>
          <a:srgbClr val="808080"/>
        </a:lt2>
        <a:accent1>
          <a:srgbClr val="8B5F6E"/>
        </a:accent1>
        <a:accent2>
          <a:srgbClr val="004359"/>
        </a:accent2>
        <a:accent3>
          <a:srgbClr val="FFFFFF"/>
        </a:accent3>
        <a:accent4>
          <a:srgbClr val="000000"/>
        </a:accent4>
        <a:accent5>
          <a:srgbClr val="C4B6BA"/>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D675E21CEB6947874B696390DB8600" ma:contentTypeVersion="7" ma:contentTypeDescription="Create a new document." ma:contentTypeScope="" ma:versionID="7eeb136f6c4e1be8166c20b7f74ea230">
  <xsd:schema xmlns:xsd="http://www.w3.org/2001/XMLSchema" xmlns:xs="http://www.w3.org/2001/XMLSchema" xmlns:p="http://schemas.microsoft.com/office/2006/metadata/properties" xmlns:ns3="202bafab-2fec-4223-b48f-575774eae2a8" xmlns:ns4="3164bd01-03ba-4440-9180-e2fbbdcbb452" targetNamespace="http://schemas.microsoft.com/office/2006/metadata/properties" ma:root="true" ma:fieldsID="462da61d0bd1db721be1a735a5f8faae" ns3:_="" ns4:_="">
    <xsd:import namespace="202bafab-2fec-4223-b48f-575774eae2a8"/>
    <xsd:import namespace="3164bd01-03ba-4440-9180-e2fbbdcbb45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afab-2fec-4223-b48f-575774eae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64bd01-03ba-4440-9180-e2fbbdcbb4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899C9-9D28-49D0-B320-458A39A51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bafab-2fec-4223-b48f-575774eae2a8"/>
    <ds:schemaRef ds:uri="3164bd01-03ba-4440-9180-e2fbbdcbb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FB1FEB-E640-4B30-AC76-91C5C66D10D9}">
  <ds:schemaRefs>
    <ds:schemaRef ds:uri="http://www.w3.org/XML/1998/namespace"/>
    <ds:schemaRef ds:uri="http://purl.org/dc/terms/"/>
    <ds:schemaRef ds:uri="http://schemas.microsoft.com/office/2006/documentManagement/types"/>
    <ds:schemaRef ds:uri="3164bd01-03ba-4440-9180-e2fbbdcbb452"/>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202bafab-2fec-4223-b48f-575774eae2a8"/>
  </ds:schemaRefs>
</ds:datastoreItem>
</file>

<file path=customXml/itemProps3.xml><?xml version="1.0" encoding="utf-8"?>
<ds:datastoreItem xmlns:ds="http://schemas.openxmlformats.org/officeDocument/2006/customXml" ds:itemID="{6160FE1B-5B56-49F1-930C-9FA65BC8E0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3136</TotalTime>
  <Words>1162</Words>
  <Application>Microsoft Office PowerPoint</Application>
  <PresentationFormat>Widescreen</PresentationFormat>
  <Paragraphs>179</Paragraphs>
  <Slides>29</Slides>
  <Notes>10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Lucida Sans</vt:lpstr>
      <vt:lpstr>Open Sans</vt:lpstr>
      <vt:lpstr>Custom Design</vt:lpstr>
      <vt:lpstr>Explanatory factors for variations in multimorbidity among ethnic groups: findings from the Health Survey for England 2011-2018 </vt:lpstr>
      <vt:lpstr>Background</vt:lpstr>
      <vt:lpstr>Research Gaps</vt:lpstr>
      <vt:lpstr>PowerPoint Presentation</vt:lpstr>
      <vt:lpstr>Study Aims</vt:lpstr>
      <vt:lpstr>Methods</vt:lpstr>
      <vt:lpstr>Multimorbidity </vt:lpstr>
      <vt:lpstr>General Multimorbidity (N= 54,447 adults 16+)</vt:lpstr>
      <vt:lpstr>Cardiovascular multimorbidity  (N=37,148 adults 40+)    </vt:lpstr>
      <vt:lpstr>Multiple Cardiovascular Risk Biomarkers (N=24,203  16+)</vt:lpstr>
      <vt:lpstr>Method</vt:lpstr>
      <vt:lpstr>Results  - Descriptives – Multimorbidity </vt:lpstr>
      <vt:lpstr>Ethnic groups</vt:lpstr>
      <vt:lpstr>PowerPoint Presentation</vt:lpstr>
      <vt:lpstr>PowerPoint Presentation</vt:lpstr>
      <vt:lpstr>PowerPoint Presentation</vt:lpstr>
      <vt:lpstr>General MM - results</vt:lpstr>
      <vt:lpstr>PowerPoint Presentation</vt:lpstr>
      <vt:lpstr>PowerPoint Presentation</vt:lpstr>
      <vt:lpstr>PowerPoint Presentation</vt:lpstr>
      <vt:lpstr>CV MM - results</vt:lpstr>
      <vt:lpstr>PowerPoint Presentation</vt:lpstr>
      <vt:lpstr>PowerPoint Presentation</vt:lpstr>
      <vt:lpstr>Multiple biological risk factors - Results</vt:lpstr>
      <vt:lpstr>Limitations</vt:lpstr>
      <vt:lpstr>Summary &amp; Conclusion</vt:lpstr>
      <vt:lpstr>Acknowledgements</vt:lpstr>
      <vt:lpstr>PowerPoint Presentation</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Mindell, Jenny</cp:lastModifiedBy>
  <cp:revision>106</cp:revision>
  <cp:lastPrinted>2022-09-05T13:37:00Z</cp:lastPrinted>
  <dcterms:created xsi:type="dcterms:W3CDTF">2005-07-13T12:26:50Z</dcterms:created>
  <dcterms:modified xsi:type="dcterms:W3CDTF">2022-09-05T13:40:53Z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0x01010018D675E21CEB6947874B696390DB8600</vt:lpwstr>
  </property>
</Properties>
</file>