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75" r:id="rId3"/>
    <p:sldId id="284" r:id="rId4"/>
    <p:sldId id="285" r:id="rId5"/>
    <p:sldId id="448" r:id="rId6"/>
    <p:sldId id="449" r:id="rId7"/>
    <p:sldId id="4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8187F-166C-C2A2-8B3F-8A26EFA98C33}" v="2" dt="2023-04-15T16:42:53.836"/>
    <p1510:client id="{C0898F44-51E5-3DA4-4CDB-CB83AEDC040E}" v="3" dt="2023-04-17T13:49:34.93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, Rehan" userId="S::zcemha2@ucl.ac.uk::dada96fb-0c0e-4472-8232-b061e9543688" providerId="AD" clId="Web-{AA3540E3-C378-AFB1-4ED8-4897CE1F5E93}"/>
    <pc:docChg chg="modSld">
      <pc:chgData name="Shah, Rehan" userId="S::zcemha2@ucl.ac.uk::dada96fb-0c0e-4472-8232-b061e9543688" providerId="AD" clId="Web-{AA3540E3-C378-AFB1-4ED8-4897CE1F5E93}" dt="2023-04-17T13:42:45.601" v="6"/>
      <pc:docMkLst>
        <pc:docMk/>
      </pc:docMkLst>
      <pc:sldChg chg="modNotes">
        <pc:chgData name="Shah, Rehan" userId="S::zcemha2@ucl.ac.uk::dada96fb-0c0e-4472-8232-b061e9543688" providerId="AD" clId="Web-{AA3540E3-C378-AFB1-4ED8-4897CE1F5E93}" dt="2023-04-17T13:42:45.601" v="6"/>
        <pc:sldMkLst>
          <pc:docMk/>
          <pc:sldMk cId="1577223484" sldId="449"/>
        </pc:sldMkLst>
      </pc:sldChg>
      <pc:sldChg chg="modNotes">
        <pc:chgData name="Shah, Rehan" userId="S::zcemha2@ucl.ac.uk::dada96fb-0c0e-4472-8232-b061e9543688" providerId="AD" clId="Web-{AA3540E3-C378-AFB1-4ED8-4897CE1F5E93}" dt="2023-04-17T13:42:22.162" v="4"/>
        <pc:sldMkLst>
          <pc:docMk/>
          <pc:sldMk cId="3506778332" sldId="450"/>
        </pc:sldMkLst>
      </pc:sldChg>
    </pc:docChg>
  </pc:docChgLst>
  <pc:docChgLst>
    <pc:chgData name="Preston, Anne" userId="S::ucypaap@ucl.ac.uk::304ef371-1433-40ca-a20a-deceee5eb5d4" providerId="AD" clId="Web-{4128187F-166C-C2A2-8B3F-8A26EFA98C33}"/>
    <pc:docChg chg="modSld">
      <pc:chgData name="Preston, Anne" userId="S::ucypaap@ucl.ac.uk::304ef371-1433-40ca-a20a-deceee5eb5d4" providerId="AD" clId="Web-{4128187F-166C-C2A2-8B3F-8A26EFA98C33}" dt="2023-04-15T16:42:53.836" v="1" actId="20577"/>
      <pc:docMkLst>
        <pc:docMk/>
      </pc:docMkLst>
      <pc:sldChg chg="modSp">
        <pc:chgData name="Preston, Anne" userId="S::ucypaap@ucl.ac.uk::304ef371-1433-40ca-a20a-deceee5eb5d4" providerId="AD" clId="Web-{4128187F-166C-C2A2-8B3F-8A26EFA98C33}" dt="2023-04-15T16:42:43.648" v="0" actId="20577"/>
        <pc:sldMkLst>
          <pc:docMk/>
          <pc:sldMk cId="1577223484" sldId="449"/>
        </pc:sldMkLst>
        <pc:spChg chg="mod">
          <ac:chgData name="Preston, Anne" userId="S::ucypaap@ucl.ac.uk::304ef371-1433-40ca-a20a-deceee5eb5d4" providerId="AD" clId="Web-{4128187F-166C-C2A2-8B3F-8A26EFA98C33}" dt="2023-04-15T16:42:43.648" v="0" actId="20577"/>
          <ac:spMkLst>
            <pc:docMk/>
            <pc:sldMk cId="1577223484" sldId="449"/>
            <ac:spMk id="6" creationId="{6E63841C-3A91-8A3A-97A7-EA3134D3C25E}"/>
          </ac:spMkLst>
        </pc:spChg>
      </pc:sldChg>
      <pc:sldChg chg="modSp">
        <pc:chgData name="Preston, Anne" userId="S::ucypaap@ucl.ac.uk::304ef371-1433-40ca-a20a-deceee5eb5d4" providerId="AD" clId="Web-{4128187F-166C-C2A2-8B3F-8A26EFA98C33}" dt="2023-04-15T16:42:53.836" v="1" actId="20577"/>
        <pc:sldMkLst>
          <pc:docMk/>
          <pc:sldMk cId="3506778332" sldId="450"/>
        </pc:sldMkLst>
        <pc:spChg chg="mod">
          <ac:chgData name="Preston, Anne" userId="S::ucypaap@ucl.ac.uk::304ef371-1433-40ca-a20a-deceee5eb5d4" providerId="AD" clId="Web-{4128187F-166C-C2A2-8B3F-8A26EFA98C33}" dt="2023-04-15T16:42:53.836" v="1" actId="20577"/>
          <ac:spMkLst>
            <pc:docMk/>
            <pc:sldMk cId="3506778332" sldId="450"/>
            <ac:spMk id="6" creationId="{8F991D90-A0FD-1C55-0C5A-DC63FB2F3F0D}"/>
          </ac:spMkLst>
        </pc:spChg>
      </pc:sldChg>
    </pc:docChg>
  </pc:docChgLst>
  <pc:docChgLst>
    <pc:chgData name="Preston, Anne" userId="S::ucypaap@ucl.ac.uk::304ef371-1433-40ca-a20a-deceee5eb5d4" providerId="AD" clId="Web-{C0898F44-51E5-3DA4-4CDB-CB83AEDC040E}"/>
    <pc:docChg chg="delSld">
      <pc:chgData name="Preston, Anne" userId="S::ucypaap@ucl.ac.uk::304ef371-1433-40ca-a20a-deceee5eb5d4" providerId="AD" clId="Web-{C0898F44-51E5-3DA4-4CDB-CB83AEDC040E}" dt="2023-04-17T13:49:34.939" v="2"/>
      <pc:docMkLst>
        <pc:docMk/>
      </pc:docMkLst>
      <pc:sldChg chg="del">
        <pc:chgData name="Preston, Anne" userId="S::ucypaap@ucl.ac.uk::304ef371-1433-40ca-a20a-deceee5eb5d4" providerId="AD" clId="Web-{C0898F44-51E5-3DA4-4CDB-CB83AEDC040E}" dt="2023-04-17T13:49:31.688" v="1"/>
        <pc:sldMkLst>
          <pc:docMk/>
          <pc:sldMk cId="3752628919" sldId="269"/>
        </pc:sldMkLst>
      </pc:sldChg>
      <pc:sldChg chg="del">
        <pc:chgData name="Preston, Anne" userId="S::ucypaap@ucl.ac.uk::304ef371-1433-40ca-a20a-deceee5eb5d4" providerId="AD" clId="Web-{C0898F44-51E5-3DA4-4CDB-CB83AEDC040E}" dt="2023-04-17T13:49:30.454" v="0"/>
        <pc:sldMkLst>
          <pc:docMk/>
          <pc:sldMk cId="4015598340" sldId="277"/>
        </pc:sldMkLst>
      </pc:sldChg>
      <pc:sldChg chg="del">
        <pc:chgData name="Preston, Anne" userId="S::ucypaap@ucl.ac.uk::304ef371-1433-40ca-a20a-deceee5eb5d4" providerId="AD" clId="Web-{C0898F44-51E5-3DA4-4CDB-CB83AEDC040E}" dt="2023-04-17T13:49:34.939" v="2"/>
        <pc:sldMkLst>
          <pc:docMk/>
          <pc:sldMk cId="2788333131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4/17/2023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4/17/2023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max 2 mins (explain briefly what SDGs are (most people know nowadays)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the research papers do in general - the ones you read and found in our folder - general higher education)</a:t>
            </a: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527" y="2994294"/>
            <a:ext cx="4846320" cy="2387600"/>
          </a:xfrm>
        </p:spPr>
        <p:txBody>
          <a:bodyPr>
            <a:normAutofit fontScale="90000"/>
          </a:bodyPr>
          <a:lstStyle/>
          <a:p>
            <a:r>
              <a:rPr lang="en-US"/>
              <a:t>What does sustainability education look like at UCL East?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Anne Preston, Elena Dimova and Rehan Shah 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353" y="-857251"/>
            <a:ext cx="4155622" cy="2532888"/>
          </a:xfrm>
        </p:spPr>
        <p:txBody>
          <a:bodyPr anchor="b">
            <a:normAutofit/>
          </a:bodyPr>
          <a:lstStyle/>
          <a:p>
            <a:r>
              <a:rPr lang="fr-FR" err="1"/>
              <a:t>Sustainability</a:t>
            </a:r>
            <a:r>
              <a:rPr lang="fr-FR"/>
              <a:t> and </a:t>
            </a:r>
            <a:r>
              <a:rPr lang="fr-FR" err="1"/>
              <a:t>Universities</a:t>
            </a:r>
            <a:br>
              <a:rPr lang="fr-FR"/>
            </a:b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40DA99-3699-175C-2C71-21D3648E9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1653" b="-1"/>
          <a:stretch/>
        </p:blipFill>
        <p:spPr bwMode="auto">
          <a:xfrm>
            <a:off x="-304" y="334744"/>
            <a:ext cx="6626657" cy="5065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758634" y="1546598"/>
            <a:ext cx="5357166" cy="24795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Current activities: 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 sustainability in all relevant academic disciplines​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research on sustainable development issues,​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‘greening’ campus operations​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Co-curricula activities​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infusing environmental education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24FF5-BB64-C3DC-48E7-3527E40BF5B3}"/>
              </a:ext>
            </a:extLst>
          </p:cNvPr>
          <p:cNvSpPr txBox="1"/>
          <p:nvPr/>
        </p:nvSpPr>
        <p:spPr>
          <a:xfrm>
            <a:off x="0" y="5876925"/>
            <a:ext cx="1149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Higher education plays a key role as a means​ to achieving Sustainable Development Goal 4 on education: inclusive, equitable and quality​ education for all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8205-4758-45CD-BF50-E8E14CE8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Sustainability and UCL East</a:t>
            </a:r>
          </a:p>
        </p:txBody>
      </p:sp>
      <p:pic>
        <p:nvPicPr>
          <p:cNvPr id="9" name="Picture Placeholder 8" descr="A path with trees and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3C26E91-12A1-AC0F-B312-C12B5161EB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r="641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A7540-DB8D-8B94-C9F4-2CC46265E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518965" cy="268909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universities must focus on fully developing all three educational missions – teaching and learning, scientific research, and community service.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investing public money in research and development and building up new coordinating partnerships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BF235-E5F3-58AD-E507-AD09585B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3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5D803A-0C30-B286-4D48-E9D9C096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BDF97B-CF3C-4996-A559-5BE284D9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54025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27500F5F-A9C1-D64C-6727-90619910CF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35"/>
            <a:ext cx="12192000" cy="6681765"/>
          </a:xfrm>
          <a:prstGeom prst="rect">
            <a:avLst/>
          </a:prstGeom>
        </p:spPr>
      </p:pic>
      <p:pic>
        <p:nvPicPr>
          <p:cNvPr id="9" name="Picture Placeholder 8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1188EA8D-D74C-EF61-457A-9E376CAB7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" r="1" b="9304"/>
          <a:stretch/>
        </p:blipFill>
        <p:spPr>
          <a:xfrm>
            <a:off x="0" y="4636259"/>
            <a:ext cx="3246381" cy="1960939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AAB3376-C37C-58D0-C295-FA1C9F7A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3BE2EC-41D6-3049-B764-23D5CAF9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447A63-5E3D-469C-A0D1-119323F4F95E}" type="datetime1">
              <a:rPr lang="en-US" smtClean="0"/>
              <a:pPr>
                <a:spcAft>
                  <a:spcPts val="600"/>
                </a:spcAft>
              </a:pPr>
              <a:t>4/17/2023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519C5-E181-0DBB-87B4-3D533A66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Add a footer</a:t>
            </a:r>
          </a:p>
        </p:txBody>
      </p:sp>
      <p:pic>
        <p:nvPicPr>
          <p:cNvPr id="13" name="Picture 12" descr="A group of people talking&#10;&#10;Description automatically generated with medium confidence">
            <a:extLst>
              <a:ext uri="{FF2B5EF4-FFF2-40B4-BE49-F238E27FC236}">
                <a16:creationId xmlns:a16="http://schemas.microsoft.com/office/drawing/2014/main" id="{42ABC7EA-8A87-A1A3-1A07-E54B7EE48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87" y="13516"/>
            <a:ext cx="2939113" cy="1960939"/>
          </a:xfrm>
          <a:prstGeom prst="rect">
            <a:avLst/>
          </a:prstGeom>
        </p:spPr>
      </p:pic>
      <p:pic>
        <p:nvPicPr>
          <p:cNvPr id="17" name="Picture 16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0DD0997C-1662-4234-9142-609653851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"/>
            <a:ext cx="3246381" cy="1960939"/>
          </a:xfrm>
          <a:prstGeom prst="rect">
            <a:avLst/>
          </a:prstGeom>
        </p:spPr>
      </p:pic>
      <p:pic>
        <p:nvPicPr>
          <p:cNvPr id="21" name="Picture 20" descr="Two people standing next to a machine&#10;&#10;Description automatically generated with medium confidence">
            <a:extLst>
              <a:ext uri="{FF2B5EF4-FFF2-40B4-BE49-F238E27FC236}">
                <a16:creationId xmlns:a16="http://schemas.microsoft.com/office/drawing/2014/main" id="{5F2F1D31-BAA9-7EF1-1C4D-2671B7CF36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87" y="4522835"/>
            <a:ext cx="2939115" cy="20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DFE9-C381-F57B-7006-2336D9D3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A Sustainable Living Lab Campus in the Park</a:t>
            </a:r>
            <a:br>
              <a:rPr lang="en-GB" sz="3600" b="1"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</a:b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8040C-41D9-713F-02A7-ACC1175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28C4F-B9E7-F642-51A1-59AE6A2D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6F957-A170-6961-191F-72FCC992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8A7FDA-9050-07B1-7FC8-FBC70A705C02}"/>
              </a:ext>
            </a:extLst>
          </p:cNvPr>
          <p:cNvSpPr txBox="1">
            <a:spLocks/>
          </p:cNvSpPr>
          <p:nvPr/>
        </p:nvSpPr>
        <p:spPr>
          <a:xfrm>
            <a:off x="410402" y="1198097"/>
            <a:ext cx="11834324" cy="2080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UCL East: Living Landscape Strategy</a:t>
            </a:r>
          </a:p>
          <a:p>
            <a:pPr marL="342900" indent="-342900" algn="l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Our campus will be created and managed as a ‘Living Landscape’ – w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e will create a biodiverse landscape </a:t>
            </a:r>
            <a:r>
              <a:rPr lang="en-US" sz="170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n line with the Biodiversity Action Plan and the Park Management Plan</a:t>
            </a:r>
          </a:p>
          <a:p>
            <a:pPr marL="342900" indent="-342900" algn="l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Addresses sustainability and nature conservation goals, brings health and wellbeing benefits to both people and wildlife and </a:t>
            </a:r>
            <a:r>
              <a:rPr lang="en-US" sz="1700" err="1">
                <a:latin typeface="Arial" panose="020B0604020202020204" pitchFamily="34" charset="0"/>
                <a:cs typeface="Arial" panose="020B0604020202020204" pitchFamily="34" charset="0"/>
              </a:rPr>
              <a:t>maximises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 opportunities for teaching, research and outreach </a:t>
            </a:r>
          </a:p>
          <a:p>
            <a:pPr marL="342900" indent="-342900" algn="l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3340DA-EE67-F5FC-204B-990669BD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872" y="3392856"/>
            <a:ext cx="3868365" cy="30077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6F29B8-0E27-66A0-76A6-8A5F51DA4ABD}"/>
              </a:ext>
            </a:extLst>
          </p:cNvPr>
          <p:cNvSpPr/>
          <p:nvPr/>
        </p:nvSpPr>
        <p:spPr>
          <a:xfrm>
            <a:off x="10488370" y="5013778"/>
            <a:ext cx="1807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Marshgate</a:t>
            </a:r>
            <a:r>
              <a:rPr lang="en-GB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</a:t>
            </a:r>
          </a:p>
          <a:p>
            <a:r>
              <a:rPr lang="en-GB" sz="16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Fantasticology</a:t>
            </a:r>
            <a:endParaRPr lang="en-GB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Meadow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8D7AC8-0954-1246-187B-04241F27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607849" y="3381358"/>
            <a:ext cx="3589386" cy="30307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8FF944-07CF-CE98-59DC-AACEDC540170}"/>
              </a:ext>
            </a:extLst>
          </p:cNvPr>
          <p:cNvSpPr/>
          <p:nvPr/>
        </p:nvSpPr>
        <p:spPr>
          <a:xfrm>
            <a:off x="4253680" y="4767557"/>
            <a:ext cx="1807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sensored</a:t>
            </a:r>
            <a:endParaRPr lang="en-GB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</a:p>
          <a:p>
            <a:r>
              <a:rPr lang="en-GB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terrace for research and education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5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E518-824D-0C99-6E50-F96F5569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0163"/>
            <a:ext cx="9371949" cy="1183566"/>
          </a:xfrm>
        </p:spPr>
        <p:txBody>
          <a:bodyPr/>
          <a:lstStyle/>
          <a:p>
            <a:r>
              <a:rPr lang="en-GB"/>
              <a:t>What are the Sustainable Development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B9C2-2526-CDC2-D324-5956520F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2" y="1194526"/>
            <a:ext cx="11507278" cy="4620682"/>
          </a:xfrm>
        </p:spPr>
        <p:txBody>
          <a:bodyPr/>
          <a:lstStyle/>
          <a:p>
            <a:r>
              <a:rPr lang="en-GB" sz="2800"/>
              <a:t>The sustainable development goals are a ‘to do list for the planet that will transform the world’. </a:t>
            </a:r>
            <a:r>
              <a:rPr lang="en-GB" sz="1800"/>
              <a:t>Ban Ki-Moon, Secretary-General of the United Nations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285B3-71AB-DB92-2C11-9A6917F5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D598B-BD33-F52F-73C6-965D1855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3841C-3A91-8A3A-97A7-EA3134D3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3AACEF4-1B20-0EB4-A391-09F0B6D9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52" y="2278697"/>
            <a:ext cx="6830695" cy="417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2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F5B867A-74D0-6F22-4F51-D0709C50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565275"/>
            <a:ext cx="4006850" cy="4619625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FEE9FFE4-D153-2FC7-A147-3BAD3E541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1565275"/>
            <a:ext cx="1665288" cy="24257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393F650-1B32-B943-A661-40552D0D5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75" y="1565275"/>
            <a:ext cx="1739900" cy="24257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5E61245-7A53-C0D7-7A7E-424913198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4046538"/>
            <a:ext cx="1603375" cy="2138363"/>
          </a:xfrm>
          <a:prstGeom prst="rect">
            <a:avLst/>
          </a:prstGeo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459AE6EE-52E7-3A3E-8964-774C3807B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4046538"/>
            <a:ext cx="1801813" cy="21383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15606-AB68-3240-7A2A-745C07DD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GB"/>
              <a:t>Trends in Higher Education to measure education for sustainable development using the SDGs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709D2-CF9A-E811-5760-BD3570A0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GB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GB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1E39A-4469-447E-D8A2-B35C6BDA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4/17/2023</a:t>
            </a:fld>
            <a:endParaRPr lang="en-US" sz="10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91D90-A0FD-1C55-0C5A-DC63FB2F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067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{85756A4B-845F-44B4-ABDE-00A1D0D96813}tf03098889_win32</Template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Ecology 16x9</vt:lpstr>
      <vt:lpstr>What does sustainability education look like at UCL East?</vt:lpstr>
      <vt:lpstr>Sustainability and Universities </vt:lpstr>
      <vt:lpstr>Sustainability and UCL East</vt:lpstr>
      <vt:lpstr>PowerPoint Presentation</vt:lpstr>
      <vt:lpstr>A Sustainable Living Lab Campus in the Park </vt:lpstr>
      <vt:lpstr>What are the Sustainable Development Goals?</vt:lpstr>
      <vt:lpstr>Trends in Higher Education to measure education for sustainable development using the SDGs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sustainability education look like at UCL East?</dc:title>
  <dc:creator>Preston, Anne</dc:creator>
  <cp:revision>1</cp:revision>
  <dcterms:created xsi:type="dcterms:W3CDTF">2023-04-15T12:52:58Z</dcterms:created>
  <dcterms:modified xsi:type="dcterms:W3CDTF">2023-04-17T13:50:11Z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