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735" r:id="rId6"/>
    <p:sldId id="736" r:id="rId7"/>
    <p:sldId id="749" r:id="rId8"/>
    <p:sldId id="737" r:id="rId9"/>
    <p:sldId id="738" r:id="rId10"/>
    <p:sldId id="730" r:id="rId11"/>
    <p:sldId id="713" r:id="rId12"/>
    <p:sldId id="740" r:id="rId13"/>
    <p:sldId id="741" r:id="rId14"/>
    <p:sldId id="729" r:id="rId15"/>
    <p:sldId id="732" r:id="rId16"/>
    <p:sldId id="743" r:id="rId17"/>
    <p:sldId id="744" r:id="rId18"/>
    <p:sldId id="715" r:id="rId19"/>
    <p:sldId id="717" r:id="rId20"/>
    <p:sldId id="719" r:id="rId21"/>
    <p:sldId id="721" r:id="rId22"/>
    <p:sldId id="746" r:id="rId23"/>
    <p:sldId id="687" r:id="rId24"/>
    <p:sldId id="685" r:id="rId25"/>
    <p:sldId id="686" r:id="rId26"/>
    <p:sldId id="725" r:id="rId27"/>
    <p:sldId id="739" r:id="rId28"/>
    <p:sldId id="745" r:id="rId29"/>
    <p:sldId id="748" r:id="rId30"/>
    <p:sldId id="742" r:id="rId31"/>
    <p:sldId id="75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to UCL" id="{A37B3FEB-7B75-2641-B008-FC44CC889E5B}">
          <p14:sldIdLst>
            <p14:sldId id="256"/>
            <p14:sldId id="735"/>
            <p14:sldId id="736"/>
            <p14:sldId id="749"/>
            <p14:sldId id="737"/>
            <p14:sldId id="738"/>
            <p14:sldId id="730"/>
            <p14:sldId id="713"/>
            <p14:sldId id="740"/>
            <p14:sldId id="741"/>
            <p14:sldId id="729"/>
            <p14:sldId id="732"/>
            <p14:sldId id="743"/>
            <p14:sldId id="744"/>
            <p14:sldId id="715"/>
            <p14:sldId id="717"/>
            <p14:sldId id="719"/>
            <p14:sldId id="721"/>
            <p14:sldId id="746"/>
            <p14:sldId id="687"/>
            <p14:sldId id="685"/>
            <p14:sldId id="686"/>
            <p14:sldId id="725"/>
            <p14:sldId id="739"/>
            <p14:sldId id="745"/>
            <p14:sldId id="748"/>
            <p14:sldId id="742"/>
            <p14:sldId id="750"/>
          </p14:sldIdLst>
        </p14:section>
        <p14:section name="TEMPLATES" id="{B37E5915-0A38-B247-8544-8EDCDE5E69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7A8"/>
    <a:srgbClr val="003D4C"/>
    <a:srgbClr val="651D32"/>
    <a:srgbClr val="F6BE00"/>
    <a:srgbClr val="AC145A"/>
    <a:srgbClr val="D50032"/>
    <a:srgbClr val="472C77"/>
    <a:srgbClr val="C6B0BC"/>
    <a:srgbClr val="EA7600"/>
    <a:srgbClr val="B5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3384" autoAdjust="0"/>
  </p:normalViewPr>
  <p:slideViewPr>
    <p:cSldViewPr snapToGrid="0" snapToObjects="1">
      <p:cViewPr varScale="1">
        <p:scale>
          <a:sx n="60" d="100"/>
          <a:sy n="60" d="100"/>
        </p:scale>
        <p:origin x="28" y="5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rraine_d\Dropbox\ICL%20Colombia%20ICETEX\President%20Meeting%20Calculations\RBs%20for%20Bruc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Sheet1!$E$5:$E$6</c:f>
              <c:strCache>
                <c:ptCount val="2"/>
                <c:pt idx="0">
                  <c:v>January</c:v>
                </c:pt>
                <c:pt idx="1">
                  <c:v>Non-payers</c:v>
                </c:pt>
              </c:strCache>
            </c:strRef>
          </c:tx>
          <c:spPr>
            <a:solidFill>
              <a:schemeClr val="accent1"/>
            </a:solidFill>
            <a:ln>
              <a:noFill/>
            </a:ln>
            <a:effectLst/>
          </c:spPr>
          <c:invertIfNegative val="0"/>
          <c:cat>
            <c:strRef>
              <c:f>Sheet1!$D$7:$D$12</c:f>
              <c:strCache>
                <c:ptCount val="6"/>
                <c:pt idx="0">
                  <c:v>0%-10%</c:v>
                </c:pt>
                <c:pt idx="1">
                  <c:v>10%-20%</c:v>
                </c:pt>
                <c:pt idx="2">
                  <c:v>20%-30%</c:v>
                </c:pt>
                <c:pt idx="3">
                  <c:v>30%-50%</c:v>
                </c:pt>
                <c:pt idx="4">
                  <c:v>50%-90%</c:v>
                </c:pt>
                <c:pt idx="5">
                  <c:v>&gt;90%</c:v>
                </c:pt>
              </c:strCache>
            </c:strRef>
          </c:cat>
          <c:val>
            <c:numRef>
              <c:f>Sheet1!$E$7:$E$12</c:f>
              <c:numCache>
                <c:formatCode>0</c:formatCode>
                <c:ptCount val="6"/>
                <c:pt idx="0">
                  <c:v>22.3</c:v>
                </c:pt>
                <c:pt idx="1">
                  <c:v>16.34</c:v>
                </c:pt>
                <c:pt idx="2">
                  <c:v>5.83</c:v>
                </c:pt>
                <c:pt idx="3">
                  <c:v>3.37</c:v>
                </c:pt>
                <c:pt idx="4">
                  <c:v>0.91999999999999993</c:v>
                </c:pt>
                <c:pt idx="5">
                  <c:v>51.24</c:v>
                </c:pt>
              </c:numCache>
            </c:numRef>
          </c:val>
          <c:extLst>
            <c:ext xmlns:c16="http://schemas.microsoft.com/office/drawing/2014/chart" uri="{C3380CC4-5D6E-409C-BE32-E72D297353CC}">
              <c16:uniqueId val="{00000000-B96A-4159-83E9-FDABD3A66946}"/>
            </c:ext>
          </c:extLst>
        </c:ser>
        <c:ser>
          <c:idx val="1"/>
          <c:order val="1"/>
          <c:tx>
            <c:strRef>
              <c:f>Sheet1!$F$5:$F$6</c:f>
              <c:strCache>
                <c:ptCount val="2"/>
                <c:pt idx="0">
                  <c:v>January</c:v>
                </c:pt>
                <c:pt idx="1">
                  <c:v>Payers</c:v>
                </c:pt>
              </c:strCache>
            </c:strRef>
          </c:tx>
          <c:spPr>
            <a:solidFill>
              <a:schemeClr val="accent2"/>
            </a:solidFill>
            <a:ln>
              <a:noFill/>
            </a:ln>
            <a:effectLst/>
          </c:spPr>
          <c:invertIfNegative val="0"/>
          <c:cat>
            <c:strRef>
              <c:f>Sheet1!$D$7:$D$12</c:f>
              <c:strCache>
                <c:ptCount val="6"/>
                <c:pt idx="0">
                  <c:v>0%-10%</c:v>
                </c:pt>
                <c:pt idx="1">
                  <c:v>10%-20%</c:v>
                </c:pt>
                <c:pt idx="2">
                  <c:v>20%-30%</c:v>
                </c:pt>
                <c:pt idx="3">
                  <c:v>30%-50%</c:v>
                </c:pt>
                <c:pt idx="4">
                  <c:v>50%-90%</c:v>
                </c:pt>
                <c:pt idx="5">
                  <c:v>&gt;90%</c:v>
                </c:pt>
              </c:strCache>
            </c:strRef>
          </c:cat>
          <c:val>
            <c:numRef>
              <c:f>Sheet1!$F$7:$F$12</c:f>
              <c:numCache>
                <c:formatCode>0</c:formatCode>
                <c:ptCount val="6"/>
                <c:pt idx="0">
                  <c:v>25.88</c:v>
                </c:pt>
                <c:pt idx="1">
                  <c:v>19.13</c:v>
                </c:pt>
                <c:pt idx="2">
                  <c:v>6.75</c:v>
                </c:pt>
                <c:pt idx="3">
                  <c:v>3.75</c:v>
                </c:pt>
                <c:pt idx="4">
                  <c:v>0.99</c:v>
                </c:pt>
                <c:pt idx="5">
                  <c:v>43.5</c:v>
                </c:pt>
              </c:numCache>
            </c:numRef>
          </c:val>
          <c:extLst>
            <c:ext xmlns:c16="http://schemas.microsoft.com/office/drawing/2014/chart" uri="{C3380CC4-5D6E-409C-BE32-E72D297353CC}">
              <c16:uniqueId val="{00000001-B96A-4159-83E9-FDABD3A66946}"/>
            </c:ext>
          </c:extLst>
        </c:ser>
        <c:ser>
          <c:idx val="2"/>
          <c:order val="2"/>
          <c:tx>
            <c:strRef>
              <c:f>Sheet1!$G$5:$G$6</c:f>
              <c:strCache>
                <c:ptCount val="2"/>
                <c:pt idx="0">
                  <c:v>July</c:v>
                </c:pt>
                <c:pt idx="1">
                  <c:v>Non-payers</c:v>
                </c:pt>
              </c:strCache>
            </c:strRef>
          </c:tx>
          <c:spPr>
            <a:solidFill>
              <a:schemeClr val="accent3"/>
            </a:solidFill>
            <a:ln>
              <a:noFill/>
            </a:ln>
            <a:effectLst/>
          </c:spPr>
          <c:invertIfNegative val="0"/>
          <c:cat>
            <c:strRef>
              <c:f>Sheet1!$D$7:$D$12</c:f>
              <c:strCache>
                <c:ptCount val="6"/>
                <c:pt idx="0">
                  <c:v>0%-10%</c:v>
                </c:pt>
                <c:pt idx="1">
                  <c:v>10%-20%</c:v>
                </c:pt>
                <c:pt idx="2">
                  <c:v>20%-30%</c:v>
                </c:pt>
                <c:pt idx="3">
                  <c:v>30%-50%</c:v>
                </c:pt>
                <c:pt idx="4">
                  <c:v>50%-90%</c:v>
                </c:pt>
                <c:pt idx="5">
                  <c:v>&gt;90%</c:v>
                </c:pt>
              </c:strCache>
            </c:strRef>
          </c:cat>
          <c:val>
            <c:numRef>
              <c:f>Sheet1!$G$7:$G$12</c:f>
              <c:numCache>
                <c:formatCode>0</c:formatCode>
                <c:ptCount val="6"/>
                <c:pt idx="0">
                  <c:v>29.33</c:v>
                </c:pt>
                <c:pt idx="1">
                  <c:v>21.09</c:v>
                </c:pt>
                <c:pt idx="2">
                  <c:v>7.55</c:v>
                </c:pt>
                <c:pt idx="3">
                  <c:v>4.67</c:v>
                </c:pt>
                <c:pt idx="4">
                  <c:v>1.3</c:v>
                </c:pt>
                <c:pt idx="5">
                  <c:v>36.06</c:v>
                </c:pt>
              </c:numCache>
            </c:numRef>
          </c:val>
          <c:extLst>
            <c:ext xmlns:c16="http://schemas.microsoft.com/office/drawing/2014/chart" uri="{C3380CC4-5D6E-409C-BE32-E72D297353CC}">
              <c16:uniqueId val="{00000002-B96A-4159-83E9-FDABD3A66946}"/>
            </c:ext>
          </c:extLst>
        </c:ser>
        <c:ser>
          <c:idx val="3"/>
          <c:order val="3"/>
          <c:tx>
            <c:strRef>
              <c:f>Sheet1!$H$5:$H$6</c:f>
              <c:strCache>
                <c:ptCount val="2"/>
                <c:pt idx="0">
                  <c:v>July</c:v>
                </c:pt>
                <c:pt idx="1">
                  <c:v>Payers</c:v>
                </c:pt>
              </c:strCache>
            </c:strRef>
          </c:tx>
          <c:spPr>
            <a:solidFill>
              <a:srgbClr val="FF0000"/>
            </a:solidFill>
            <a:ln>
              <a:noFill/>
            </a:ln>
            <a:effectLst/>
          </c:spPr>
          <c:invertIfNegative val="0"/>
          <c:cat>
            <c:strRef>
              <c:f>Sheet1!$D$7:$D$12</c:f>
              <c:strCache>
                <c:ptCount val="6"/>
                <c:pt idx="0">
                  <c:v>0%-10%</c:v>
                </c:pt>
                <c:pt idx="1">
                  <c:v>10%-20%</c:v>
                </c:pt>
                <c:pt idx="2">
                  <c:v>20%-30%</c:v>
                </c:pt>
                <c:pt idx="3">
                  <c:v>30%-50%</c:v>
                </c:pt>
                <c:pt idx="4">
                  <c:v>50%-90%</c:v>
                </c:pt>
                <c:pt idx="5">
                  <c:v>&gt;90%</c:v>
                </c:pt>
              </c:strCache>
            </c:strRef>
          </c:cat>
          <c:val>
            <c:numRef>
              <c:f>Sheet1!$H$7:$H$12</c:f>
              <c:numCache>
                <c:formatCode>0</c:formatCode>
                <c:ptCount val="6"/>
                <c:pt idx="0">
                  <c:v>32.42</c:v>
                </c:pt>
                <c:pt idx="1">
                  <c:v>23.41</c:v>
                </c:pt>
                <c:pt idx="2">
                  <c:v>8.4600000000000009</c:v>
                </c:pt>
                <c:pt idx="3">
                  <c:v>5.04</c:v>
                </c:pt>
                <c:pt idx="4">
                  <c:v>1.38</c:v>
                </c:pt>
                <c:pt idx="5">
                  <c:v>29.29</c:v>
                </c:pt>
              </c:numCache>
            </c:numRef>
          </c:val>
          <c:extLst>
            <c:ext xmlns:c16="http://schemas.microsoft.com/office/drawing/2014/chart" uri="{C3380CC4-5D6E-409C-BE32-E72D297353CC}">
              <c16:uniqueId val="{00000003-B96A-4159-83E9-FDABD3A66946}"/>
            </c:ext>
          </c:extLst>
        </c:ser>
        <c:dLbls>
          <c:showLegendKey val="0"/>
          <c:showVal val="0"/>
          <c:showCatName val="0"/>
          <c:showSerName val="0"/>
          <c:showPercent val="0"/>
          <c:showBubbleSize val="0"/>
        </c:dLbls>
        <c:gapWidth val="182"/>
        <c:axId val="879254575"/>
        <c:axId val="328001119"/>
      </c:barChart>
      <c:catAx>
        <c:axId val="879254575"/>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Repayment</a:t>
                </a:r>
                <a:r>
                  <a:rPr lang="en-GB" sz="1600" baseline="0"/>
                  <a:t> Burdens</a:t>
                </a:r>
                <a:endParaRPr lang="en-GB"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001119"/>
        <c:crosses val="autoZero"/>
        <c:auto val="1"/>
        <c:lblAlgn val="ctr"/>
        <c:lblOffset val="100"/>
        <c:noMultiLvlLbl val="0"/>
      </c:catAx>
      <c:valAx>
        <c:axId val="3280011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 cent of 2019</a:t>
                </a:r>
                <a:r>
                  <a:rPr lang="en-GB" sz="1600" baseline="0"/>
                  <a:t> Active Loan Holders</a:t>
                </a:r>
                <a:endParaRPr lang="en-GB"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9254575"/>
        <c:crosses val="autoZero"/>
        <c:crossBetween val="between"/>
      </c:valAx>
      <c:spPr>
        <a:noFill/>
        <a:ln>
          <a:noFill/>
        </a:ln>
        <a:effectLst/>
      </c:spPr>
    </c:plotArea>
    <c:legend>
      <c:legendPos val="b"/>
      <c:layout>
        <c:manualLayout>
          <c:xMode val="edge"/>
          <c:yMode val="edge"/>
          <c:x val="1.3906002335482124E-2"/>
          <c:y val="0.83772621193435159"/>
          <c:w val="0.96544208569673473"/>
          <c:h val="0.1613141578990578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09:03:19.1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28,'57'-21,"320"15,228 6,-384 46,-97-12,-7-3,-118-31,1-1,-1 1,1 0,-1 0,1-1,-1 1,1 0,-1 0,1 0,-1 0,1 0,-1 0,1 0,-1 0,1 0,-1 0,1 0,-1 0,0 0,1 0,-1 0,1 1,0-1,-1 0,1 0,-1 0,1 1,-1-1,1 0,-1 1,1-1,0 0,-1 1,1-1,0 1,-1-1,1 1,0-1,0 0,-1 1,1-1,0 1,0-1,0 1,0-1,-1 1,1 0,0-1,0 1,0-1,0 1,-62-46,53 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09:03:22.8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1,'725'0,"-708"0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09:03:28.5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0,'893'17,"-628"27,99 21,-10-38,-38-16,-155 16,-109-26,-29-1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34685-B17B-9244-AB82-0866EB3C35B0}"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1A79520E-D8E7-B943-9AF4-A9DBC21B9E4B}" type="slidenum">
              <a:rPr lang="en-US" smtClean="0"/>
              <a:t>‹#›</a:t>
            </a:fld>
            <a:endParaRPr lang="en-US"/>
          </a:p>
        </p:txBody>
      </p:sp>
    </p:spTree>
    <p:extLst>
      <p:ext uri="{BB962C8B-B14F-4D97-AF65-F5344CB8AC3E}">
        <p14:creationId xmlns:p14="http://schemas.microsoft.com/office/powerpoint/2010/main" val="7107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79520E-D8E7-B943-9AF4-A9DBC21B9E4B}" type="slidenum">
              <a:rPr lang="en-US" smtClean="0"/>
              <a:t>1</a:t>
            </a:fld>
            <a:endParaRPr lang="en-US"/>
          </a:p>
        </p:txBody>
      </p:sp>
    </p:spTree>
    <p:extLst>
      <p:ext uri="{BB962C8B-B14F-4D97-AF65-F5344CB8AC3E}">
        <p14:creationId xmlns:p14="http://schemas.microsoft.com/office/powerpoint/2010/main" val="19539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ct val="0"/>
              </a:spcBef>
            </a:pPr>
            <a:r>
              <a:rPr lang="en-US" altLang="en-US" dirty="0">
                <a:latin typeface="Calibri" panose="020F0502020204030204" pitchFamily="34" charset="0"/>
                <a:ea typeface="Calibri" panose="020F0502020204030204" pitchFamily="34" charset="0"/>
                <a:cs typeface="Times New Roman" panose="02020603050405020304" pitchFamily="18" charset="0"/>
              </a:rPr>
              <a:t>Note: Undergraduate ICETEX loan holders in the active portfolio, in the repayment period. The cut-off date is January 2020. For the calculations, the median of the income range is used.</a:t>
            </a:r>
            <a:endParaRPr lang="en-GB" altLang="en-US" sz="300" dirty="0"/>
          </a:p>
          <a:p>
            <a:pPr lvl="0" algn="just">
              <a:spcBef>
                <a:spcPct val="0"/>
              </a:spcBef>
              <a:buFontTx/>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In 2019, on average, 62.95% of ICETEX loan holders made a monthly payment, but only 22.29% made all the payments during a year. </a:t>
            </a:r>
            <a:endParaRPr lang="en-GB" altLang="en-US" sz="300" dirty="0"/>
          </a:p>
          <a:p>
            <a:pPr lvl="0" algn="just">
              <a:spcBef>
                <a:spcPct val="0"/>
              </a:spcBef>
              <a:buFontTx/>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In terms of money, 50% paid the total amount they had to during 2019.</a:t>
            </a:r>
            <a:endParaRPr lang="en-GB" altLang="en-US" sz="300" dirty="0"/>
          </a:p>
          <a:p>
            <a:pPr lvl="0" algn="just">
              <a:spcBef>
                <a:spcPct val="0"/>
              </a:spcBef>
              <a:buFontTx/>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The figure shows the repayment burden, per month, for those who made the payment and the hypothetical repayment burden that the non-payers would have had had they done so.</a:t>
            </a:r>
            <a:endParaRPr lang="en-GB" altLang="en-US" sz="300" dirty="0"/>
          </a:p>
          <a:p>
            <a:pPr lvl="0" algn="just">
              <a:spcBef>
                <a:spcPct val="0"/>
              </a:spcBef>
              <a:buFontTx/>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On average, for those who made the payment, 50% percent of the loan holders have a repayment burden below 20%, but 32% have RB above 90%. This percentage increases in January and December and reaches 43%.</a:t>
            </a:r>
            <a:endParaRPr lang="en-GB" altLang="en-US" sz="300" dirty="0"/>
          </a:p>
          <a:p>
            <a:pPr lvl="0" algn="just">
              <a:spcBef>
                <a:spcPct val="0"/>
              </a:spcBef>
              <a:buFontTx/>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For non-payers, if they had made it, they would have had higher RB. On average, 40% of the loan holders would have a RB above 90%. </a:t>
            </a:r>
            <a:endParaRPr lang="en-US" altLang="en-US" sz="18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2F7B53B-C2C2-4B9C-92BF-D29D28504A88}" type="slidenum">
              <a:rPr lang="en-GB" smtClean="0"/>
              <a:pPr/>
              <a:t>20</a:t>
            </a:fld>
            <a:endParaRPr lang="en-GB"/>
          </a:p>
        </p:txBody>
      </p:sp>
    </p:spTree>
    <p:extLst>
      <p:ext uri="{BB962C8B-B14F-4D97-AF65-F5344CB8AC3E}">
        <p14:creationId xmlns:p14="http://schemas.microsoft.com/office/powerpoint/2010/main" val="106437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EA9CA8-AF1D-364D-8B3E-7A1E9A0F85E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0AAE4-27ED-404C-B07A-1C0EE670FB17}" type="slidenum">
              <a:rPr lang="en-US" smtClean="0"/>
              <a:t>‹#›</a:t>
            </a:fld>
            <a:endParaRPr lang="en-US"/>
          </a:p>
        </p:txBody>
      </p:sp>
    </p:spTree>
    <p:extLst>
      <p:ext uri="{BB962C8B-B14F-4D97-AF65-F5344CB8AC3E}">
        <p14:creationId xmlns:p14="http://schemas.microsoft.com/office/powerpoint/2010/main" val="10103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A9CA8-AF1D-364D-8B3E-7A1E9A0F85E0}"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0AAE4-27ED-404C-B07A-1C0EE670FB17}" type="slidenum">
              <a:rPr lang="en-US" smtClean="0"/>
              <a:t>‹#›</a:t>
            </a:fld>
            <a:endParaRPr lang="en-US"/>
          </a:p>
        </p:txBody>
      </p:sp>
    </p:spTree>
    <p:extLst>
      <p:ext uri="{BB962C8B-B14F-4D97-AF65-F5344CB8AC3E}">
        <p14:creationId xmlns:p14="http://schemas.microsoft.com/office/powerpoint/2010/main" val="105369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Date Placeholder 4"/>
          <p:cNvSpPr>
            <a:spLocks noGrp="1"/>
          </p:cNvSpPr>
          <p:nvPr>
            <p:ph type="dt" sz="half" idx="11"/>
          </p:nvPr>
        </p:nvSpPr>
        <p:spPr/>
        <p:txBody>
          <a:bodyPr/>
          <a:lstStyle>
            <a:lvl1pPr>
              <a:defRPr/>
            </a:lvl1pPr>
          </a:lstStyle>
          <a:p>
            <a:r>
              <a:rPr lang="en-GB"/>
              <a:t>© Institute for Fiscal Studies  </a:t>
            </a:r>
            <a:endParaRPr lang="en-GB" baseline="-25000"/>
          </a:p>
        </p:txBody>
      </p:sp>
    </p:spTree>
    <p:extLst>
      <p:ext uri="{BB962C8B-B14F-4D97-AF65-F5344CB8AC3E}">
        <p14:creationId xmlns:p14="http://schemas.microsoft.com/office/powerpoint/2010/main" val="3222929617"/>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tint val="75000"/>
                  </a:schemeClr>
                </a:solidFill>
              </a:defRPr>
            </a:lvl1pPr>
          </a:lstStyle>
          <a:p>
            <a:fld id="{67EA9CA8-AF1D-364D-8B3E-7A1E9A0F85E0}" type="datetimeFigureOut">
              <a:rPr lang="en-US" smtClean="0"/>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tint val="75000"/>
                  </a:schemeClr>
                </a:solidFill>
              </a:defRPr>
            </a:lvl1pPr>
          </a:lstStyle>
          <a:p>
            <a:fld id="{EE10AAE4-27ED-404C-B07A-1C0EE670FB17}" type="slidenum">
              <a:rPr lang="en-US" smtClean="0"/>
              <a:t>‹#›</a:t>
            </a:fld>
            <a:endParaRPr lang="en-US"/>
          </a:p>
        </p:txBody>
      </p:sp>
      <p:sp>
        <p:nvSpPr>
          <p:cNvPr id="19" name="Content Placeholder 17">
            <a:extLst>
              <a:ext uri="{FF2B5EF4-FFF2-40B4-BE49-F238E27FC236}">
                <a16:creationId xmlns:a16="http://schemas.microsoft.com/office/drawing/2014/main" id="{CC2AA100-D40F-4F6F-ADBB-71F3F3FFA65F}"/>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06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bg1"/>
                </a:solidFill>
              </a:defRPr>
            </a:lvl1pPr>
          </a:lstStyle>
          <a:p>
            <a:fld id="{67EA9CA8-AF1D-364D-8B3E-7A1E9A0F85E0}" type="datetimeFigureOut">
              <a:rPr lang="en-US" smtClean="0"/>
              <a:pPr/>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bg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A1AC8D6E-ABC8-4C12-88E8-D23FAFA3B71F}"/>
              </a:ext>
            </a:extLst>
          </p:cNvPr>
          <p:cNvSpPr>
            <a:spLocks noGrp="1"/>
          </p:cNvSpPr>
          <p:nvPr>
            <p:ph sz="quarter" idx="11"/>
          </p:nvPr>
        </p:nvSpPr>
        <p:spPr>
          <a:xfrm>
            <a:off x="379562" y="2225615"/>
            <a:ext cx="10619117" cy="42010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291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tx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5E877147-E01D-4D39-82B0-04907B0B8DC2}"/>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92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rgbClr val="119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10" name="Content Placeholder 17">
            <a:extLst>
              <a:ext uri="{FF2B5EF4-FFF2-40B4-BE49-F238E27FC236}">
                <a16:creationId xmlns:a16="http://schemas.microsoft.com/office/drawing/2014/main" id="{19C13AD8-0D3F-4392-B213-AC168971FD55}"/>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684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80117040-8C6D-4465-A393-FF43F17C3440}"/>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40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t Pur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913AE1C4-3585-4AAB-B9FF-BED4DB9BD9CA}"/>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380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Lt Pur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bg1"/>
                </a:solidFill>
              </a:defRPr>
            </a:lvl1pPr>
          </a:lstStyle>
          <a:p>
            <a:fld id="{67EA9CA8-AF1D-364D-8B3E-7A1E9A0F85E0}" type="datetimeFigureOut">
              <a:rPr lang="en-US" smtClean="0"/>
              <a:pPr/>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bg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8392337B-D631-4DAF-90E4-B390E505AE11}"/>
              </a:ext>
            </a:extLst>
          </p:cNvPr>
          <p:cNvSpPr>
            <a:spLocks noGrp="1"/>
          </p:cNvSpPr>
          <p:nvPr>
            <p:ph sz="quarter" idx="11"/>
          </p:nvPr>
        </p:nvSpPr>
        <p:spPr>
          <a:xfrm>
            <a:off x="379562" y="2225615"/>
            <a:ext cx="10619117" cy="42010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061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Lt Pur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3/28/2023</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8392337B-D631-4DAF-90E4-B390E505AE11}"/>
              </a:ext>
            </a:extLst>
          </p:cNvPr>
          <p:cNvSpPr>
            <a:spLocks noGrp="1"/>
          </p:cNvSpPr>
          <p:nvPr>
            <p:ph sz="quarter" idx="11"/>
          </p:nvPr>
        </p:nvSpPr>
        <p:spPr>
          <a:xfrm>
            <a:off x="379562" y="2225615"/>
            <a:ext cx="10619117" cy="42010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240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D3EEDA-7C06-4280-B0D0-B392E4088FBB}"/>
              </a:ext>
            </a:extLst>
          </p:cNvPr>
          <p:cNvPicPr>
            <a:picLocks noChangeAspect="1"/>
          </p:cNvPicPr>
          <p:nvPr userDrawn="1"/>
        </p:nvPicPr>
        <p:blipFill>
          <a:blip r:embed="rId13"/>
          <a:stretch>
            <a:fillRect/>
          </a:stretch>
        </p:blipFill>
        <p:spPr>
          <a:xfrm>
            <a:off x="0" y="0"/>
            <a:ext cx="12201463" cy="6863753"/>
          </a:xfrm>
          <a:prstGeom prst="rect">
            <a:avLst/>
          </a:prstGeom>
        </p:spPr>
      </p:pic>
      <p:sp>
        <p:nvSpPr>
          <p:cNvPr id="2" name="Title Placeholder 1"/>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79562" y="2225615"/>
            <a:ext cx="10619117" cy="4201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tint val="75000"/>
                  </a:schemeClr>
                </a:solidFill>
              </a:defRPr>
            </a:lvl1pPr>
          </a:lstStyle>
          <a:p>
            <a:fld id="{67EA9CA8-AF1D-364D-8B3E-7A1E9A0F85E0}" type="datetimeFigureOut">
              <a:rPr lang="en-US" smtClean="0"/>
              <a:t>3/28/2023</a:t>
            </a:fld>
            <a:endParaRPr lang="en-US" dirty="0"/>
          </a:p>
        </p:txBody>
      </p:sp>
      <p:sp>
        <p:nvSpPr>
          <p:cNvPr id="5" name="Footer Placeholder 4"/>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tint val="75000"/>
                  </a:schemeClr>
                </a:solidFill>
              </a:defRPr>
            </a:lvl1pPr>
          </a:lstStyle>
          <a:p>
            <a:fld id="{EE10AAE4-27ED-404C-B07A-1C0EE670FB17}" type="slidenum">
              <a:rPr lang="en-US" smtClean="0"/>
              <a:t>‹#›</a:t>
            </a:fld>
            <a:endParaRPr lang="en-US"/>
          </a:p>
        </p:txBody>
      </p:sp>
    </p:spTree>
    <p:extLst>
      <p:ext uri="{BB962C8B-B14F-4D97-AF65-F5344CB8AC3E}">
        <p14:creationId xmlns:p14="http://schemas.microsoft.com/office/powerpoint/2010/main" val="777176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55" r:id="rId10"/>
    <p:sldLayoutId id="21474836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1pPr>
      <a:lvl2pPr marL="715963"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077913"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3pPr>
      <a:lvl4pPr marL="1431925"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4pPr>
      <a:lvl5pPr marL="1793875"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CL014_20_BrandPPT_2019-09-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89600"/>
            <a:ext cx="22184404" cy="12479506"/>
          </a:xfrm>
          <a:prstGeom prst="rect">
            <a:avLst/>
          </a:prstGeom>
        </p:spPr>
      </p:pic>
      <p:sp>
        <p:nvSpPr>
          <p:cNvPr id="11" name="Text Placeholder 8"/>
          <p:cNvSpPr>
            <a:spLocks noGrp="1"/>
          </p:cNvSpPr>
          <p:nvPr/>
        </p:nvSpPr>
        <p:spPr>
          <a:xfrm>
            <a:off x="3623175" y="1928543"/>
            <a:ext cx="5488958" cy="293044"/>
          </a:xfrm>
          <a:prstGeom prst="rect">
            <a:avLst/>
          </a:prstGeom>
        </p:spPr>
        <p:txBody>
          <a:bodyPr vert="horz" lIns="0" tIns="0" rIns="0" bIns="0" rtlCol="0">
            <a:noAutofit/>
          </a:bodyPr>
          <a:lstStyle>
            <a:lvl1pPr marL="0" indent="0" algn="l" defTabSz="685800" rtl="0" eaLnBrk="1" latinLnBrk="0" hangingPunct="1">
              <a:lnSpc>
                <a:spcPct val="80000"/>
              </a:lnSpc>
              <a:spcBef>
                <a:spcPts val="750"/>
              </a:spcBef>
              <a:buFont typeface="Arial" panose="020B0604020202020204" pitchFamily="34" charset="0"/>
              <a:buNone/>
              <a:defRPr sz="1100" b="1" kern="1200" baseline="0">
                <a:solidFill>
                  <a:schemeClr val="bg1"/>
                </a:solidFill>
                <a:latin typeface="Arial" charset="0"/>
                <a:ea typeface="Arial" charset="0"/>
                <a:cs typeface="Arial" charset="0"/>
              </a:defRPr>
            </a:lvl1pPr>
            <a:lvl2pPr marL="0" indent="0" algn="l" defTabSz="685800" rtl="0" eaLnBrk="1" latinLnBrk="0" hangingPunct="1">
              <a:lnSpc>
                <a:spcPct val="80000"/>
              </a:lnSpc>
              <a:spcBef>
                <a:spcPts val="375"/>
              </a:spcBef>
              <a:buFont typeface="Arial" panose="020B0604020202020204" pitchFamily="34" charset="0"/>
              <a:buNone/>
              <a:defRPr sz="1100" kern="1200">
                <a:solidFill>
                  <a:schemeClr val="bg1"/>
                </a:solidFill>
                <a:latin typeface="Arial" charset="0"/>
                <a:ea typeface="Arial" charset="0"/>
                <a:cs typeface="Arial" charset="0"/>
              </a:defRPr>
            </a:lvl2pPr>
            <a:lvl3pPr marL="0" indent="0" algn="l" defTabSz="685800" rtl="0" eaLnBrk="1" latinLnBrk="0" hangingPunct="1">
              <a:lnSpc>
                <a:spcPct val="90000"/>
              </a:lnSpc>
              <a:spcBef>
                <a:spcPts val="375"/>
              </a:spcBef>
              <a:buFont typeface="Arial" panose="020B0604020202020204" pitchFamily="34" charset="0"/>
              <a:buNone/>
              <a:defRPr sz="1100" b="1" kern="1200">
                <a:solidFill>
                  <a:schemeClr val="tx1"/>
                </a:solidFill>
                <a:latin typeface="Arial" charset="0"/>
                <a:ea typeface="Arial" charset="0"/>
                <a:cs typeface="Arial" charset="0"/>
              </a:defRPr>
            </a:lvl3pPr>
            <a:lvl4pPr marL="0" indent="0" algn="l" defTabSz="685800" rtl="0" eaLnBrk="1" latinLnBrk="0" hangingPunct="1">
              <a:lnSpc>
                <a:spcPct val="90000"/>
              </a:lnSpc>
              <a:spcBef>
                <a:spcPts val="375"/>
              </a:spcBef>
              <a:buFont typeface="Arial" panose="020B0604020202020204" pitchFamily="34" charset="0"/>
              <a:buNone/>
              <a:defRPr sz="1100" kern="1200">
                <a:solidFill>
                  <a:schemeClr val="tx1"/>
                </a:solidFill>
                <a:latin typeface="Arial" charset="0"/>
                <a:ea typeface="Arial" charset="0"/>
                <a:cs typeface="Arial" charset="0"/>
              </a:defRPr>
            </a:lvl4pPr>
            <a:lvl5pPr marL="0" indent="0" algn="l" defTabSz="685800" rtl="0" eaLnBrk="1" latinLnBrk="0" hangingPunct="1">
              <a:lnSpc>
                <a:spcPct val="90000"/>
              </a:lnSpc>
              <a:spcBef>
                <a:spcPts val="375"/>
              </a:spcBef>
              <a:buFont typeface="Arial" panose="020B0604020202020204" pitchFamily="34" charset="0"/>
              <a:buNone/>
              <a:defRPr sz="1100" b="1"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kern="1200" dirty="0"/>
          </a:p>
        </p:txBody>
      </p:sp>
      <p:sp>
        <p:nvSpPr>
          <p:cNvPr id="12" name="Text Placeholder 6"/>
          <p:cNvSpPr txBox="1">
            <a:spLocks/>
          </p:cNvSpPr>
          <p:nvPr/>
        </p:nvSpPr>
        <p:spPr>
          <a:xfrm>
            <a:off x="287999" y="288000"/>
            <a:ext cx="9230074" cy="293044"/>
          </a:xfrm>
          <a:prstGeom prst="rect">
            <a:avLst/>
          </a:prstGeom>
        </p:spPr>
        <p:txBody>
          <a:bodyPr vert="horz" lIns="0" tIns="0" rIns="0" bIns="0" rtlCol="0" anchor="t">
            <a:noAutofit/>
          </a:bodyPr>
          <a:lstStyle>
            <a:defPPr>
              <a:defRPr lang="en-US"/>
            </a:defPPr>
            <a:lvl1pPr marL="0" indent="0" algn="r" defTabSz="914400" rtl="0" eaLnBrk="1" latinLnBrk="0" hangingPunct="1">
              <a:lnSpc>
                <a:spcPct val="80000"/>
              </a:lnSpc>
              <a:buNone/>
              <a:defRPr sz="1100" kern="1200" baseline="0">
                <a:solidFill>
                  <a:schemeClr val="bg1"/>
                </a:solidFill>
                <a:latin typeface="+mn-lt"/>
                <a:ea typeface="+mn-ea"/>
                <a:cs typeface="+mn-cs"/>
              </a:defRPr>
            </a:lvl1pPr>
            <a:lvl2pPr marL="0" indent="0" algn="l" defTabSz="914400" rtl="0" eaLnBrk="1" latinLnBrk="0" hangingPunct="1">
              <a:lnSpc>
                <a:spcPct val="80000"/>
              </a:lnSpc>
              <a:buNone/>
              <a:defRPr sz="1100" kern="1200">
                <a:solidFill>
                  <a:schemeClr val="bg1"/>
                </a:solidFill>
                <a:latin typeface="+mn-lt"/>
                <a:ea typeface="+mn-ea"/>
                <a:cs typeface="+mn-cs"/>
              </a:defRPr>
            </a:lvl2pPr>
            <a:lvl3pPr marL="0" indent="0" algn="l" defTabSz="914400" rtl="0" eaLnBrk="1" latinLnBrk="0" hangingPunct="1">
              <a:buNone/>
              <a:defRPr sz="1100" kern="1200">
                <a:solidFill>
                  <a:schemeClr val="tx1"/>
                </a:solidFill>
                <a:latin typeface="+mn-lt"/>
                <a:ea typeface="+mn-ea"/>
                <a:cs typeface="+mn-cs"/>
              </a:defRPr>
            </a:lvl3pPr>
            <a:lvl4pPr marL="0" indent="0" algn="l" defTabSz="914400" rtl="0" eaLnBrk="1" latinLnBrk="0" hangingPunct="1">
              <a:buNone/>
              <a:defRPr sz="1100" kern="1200">
                <a:solidFill>
                  <a:schemeClr val="tx1"/>
                </a:solidFill>
                <a:latin typeface="+mn-lt"/>
                <a:ea typeface="+mn-ea"/>
                <a:cs typeface="+mn-cs"/>
              </a:defRPr>
            </a:lvl4pPr>
            <a:lvl5pPr marL="0" indent="0" algn="l" defTabSz="914400" rtl="0" eaLnBrk="1" latinLnBrk="0" hangingPunct="1">
              <a:buNone/>
              <a:defRPr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IOE Impact Meetup – March 24 2023</a:t>
            </a:r>
          </a:p>
        </p:txBody>
      </p:sp>
      <p:sp>
        <p:nvSpPr>
          <p:cNvPr id="10" name="Text Placeholder 7"/>
          <p:cNvSpPr txBox="1">
            <a:spLocks/>
          </p:cNvSpPr>
          <p:nvPr/>
        </p:nvSpPr>
        <p:spPr>
          <a:xfrm>
            <a:off x="7464878" y="1118379"/>
            <a:ext cx="5245330" cy="3745062"/>
          </a:xfrm>
          <a:prstGeom prst="rect">
            <a:avLst/>
          </a:prstGeom>
        </p:spPr>
        <p:txBody>
          <a:bodyPr/>
          <a:lstStyle>
            <a:lvl1pPr marL="361950"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1pPr>
            <a:lvl2pPr marL="715963"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077913"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3pPr>
            <a:lvl4pPr marL="1431925"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4pPr>
            <a:lvl5pPr marL="1793875"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3600" b="1" dirty="0">
                <a:solidFill>
                  <a:schemeClr val="bg1"/>
                </a:solidFill>
              </a:rPr>
              <a:t>Reflections on </a:t>
            </a:r>
            <a:br>
              <a:rPr lang="en-US" sz="3600" b="1" dirty="0">
                <a:solidFill>
                  <a:schemeClr val="bg1"/>
                </a:solidFill>
              </a:rPr>
            </a:br>
            <a:r>
              <a:rPr lang="en-US" sz="3600" b="1" dirty="0">
                <a:solidFill>
                  <a:schemeClr val="bg1"/>
                </a:solidFill>
              </a:rPr>
              <a:t>creating impact</a:t>
            </a:r>
          </a:p>
          <a:p>
            <a:pPr marL="0" indent="0">
              <a:spcBef>
                <a:spcPts val="600"/>
              </a:spcBef>
              <a:buNone/>
            </a:pPr>
            <a:br>
              <a:rPr lang="en-US" sz="3600" dirty="0">
                <a:solidFill>
                  <a:schemeClr val="bg1"/>
                </a:solidFill>
              </a:rPr>
            </a:br>
            <a:r>
              <a:rPr lang="en-US" sz="3600" dirty="0">
                <a:solidFill>
                  <a:schemeClr val="bg1"/>
                </a:solidFill>
              </a:rPr>
              <a:t>Lorraine Dearden</a:t>
            </a:r>
          </a:p>
          <a:p>
            <a:pPr marL="0" indent="0">
              <a:spcBef>
                <a:spcPts val="600"/>
              </a:spcBef>
              <a:buNone/>
            </a:pPr>
            <a:r>
              <a:rPr lang="en-US" sz="3600" dirty="0">
                <a:solidFill>
                  <a:schemeClr val="bg1"/>
                </a:solidFill>
              </a:rPr>
              <a:t>UCL</a:t>
            </a:r>
          </a:p>
        </p:txBody>
      </p:sp>
    </p:spTree>
    <p:extLst>
      <p:ext uri="{BB962C8B-B14F-4D97-AF65-F5344CB8AC3E}">
        <p14:creationId xmlns:p14="http://schemas.microsoft.com/office/powerpoint/2010/main" val="13531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5B8A-C1A1-44C4-ADCF-38B8791CA192}"/>
              </a:ext>
            </a:extLst>
          </p:cNvPr>
          <p:cNvSpPr>
            <a:spLocks noGrp="1"/>
          </p:cNvSpPr>
          <p:nvPr>
            <p:ph type="title"/>
          </p:nvPr>
        </p:nvSpPr>
        <p:spPr>
          <a:xfrm>
            <a:off x="379562" y="845389"/>
            <a:ext cx="11459000" cy="1380226"/>
          </a:xfrm>
        </p:spPr>
        <p:txBody>
          <a:bodyPr/>
          <a:lstStyle/>
          <a:p>
            <a:r>
              <a:rPr lang="en-US" dirty="0"/>
              <a:t>Our research cited (alongside Gill Wyness of IOE UCL)</a:t>
            </a:r>
            <a:endParaRPr lang="en-GB" dirty="0"/>
          </a:p>
        </p:txBody>
      </p:sp>
      <p:pic>
        <p:nvPicPr>
          <p:cNvPr id="4" name="Content Placeholder 3">
            <a:extLst>
              <a:ext uri="{FF2B5EF4-FFF2-40B4-BE49-F238E27FC236}">
                <a16:creationId xmlns:a16="http://schemas.microsoft.com/office/drawing/2014/main" id="{0BED2381-04A7-407D-B085-F112EF7FFC91}"/>
              </a:ext>
            </a:extLst>
          </p:cNvPr>
          <p:cNvPicPr>
            <a:picLocks noGrp="1" noChangeAspect="1"/>
          </p:cNvPicPr>
          <p:nvPr>
            <p:ph sz="quarter" idx="11"/>
          </p:nvPr>
        </p:nvPicPr>
        <p:blipFill>
          <a:blip r:embed="rId2"/>
          <a:stretch>
            <a:fillRect/>
          </a:stretch>
        </p:blipFill>
        <p:spPr>
          <a:xfrm>
            <a:off x="4494179" y="1673157"/>
            <a:ext cx="4083609" cy="497083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7B146D0-49D0-468E-A52D-693FC58F95B8}"/>
                  </a:ext>
                </a:extLst>
              </p14:cNvPr>
              <p14:cNvContentPartPr/>
              <p14:nvPr/>
            </p14:nvContentPartPr>
            <p14:xfrm>
              <a:off x="7839980" y="5504798"/>
              <a:ext cx="540720" cy="44280"/>
            </p14:xfrm>
          </p:contentPart>
        </mc:Choice>
        <mc:Fallback xmlns="">
          <p:pic>
            <p:nvPicPr>
              <p:cNvPr id="5" name="Ink 4">
                <a:extLst>
                  <a:ext uri="{FF2B5EF4-FFF2-40B4-BE49-F238E27FC236}">
                    <a16:creationId xmlns:a16="http://schemas.microsoft.com/office/drawing/2014/main" id="{A7B146D0-49D0-468E-A52D-693FC58F95B8}"/>
                  </a:ext>
                </a:extLst>
              </p:cNvPr>
              <p:cNvPicPr/>
              <p:nvPr/>
            </p:nvPicPr>
            <p:blipFill>
              <a:blip r:embed="rId4"/>
              <a:stretch>
                <a:fillRect/>
              </a:stretch>
            </p:blipFill>
            <p:spPr>
              <a:xfrm>
                <a:off x="7786340" y="5397158"/>
                <a:ext cx="648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1D9414B4-CB1C-49AE-83E2-D11E2C11E089}"/>
                  </a:ext>
                </a:extLst>
              </p14:cNvPr>
              <p14:cNvContentPartPr/>
              <p14:nvPr/>
            </p14:nvContentPartPr>
            <p14:xfrm>
              <a:off x="4620554" y="5689379"/>
              <a:ext cx="267480" cy="360"/>
            </p14:xfrm>
          </p:contentPart>
        </mc:Choice>
        <mc:Fallback xmlns="">
          <p:pic>
            <p:nvPicPr>
              <p:cNvPr id="6" name="Ink 5">
                <a:extLst>
                  <a:ext uri="{FF2B5EF4-FFF2-40B4-BE49-F238E27FC236}">
                    <a16:creationId xmlns:a16="http://schemas.microsoft.com/office/drawing/2014/main" id="{1D9414B4-CB1C-49AE-83E2-D11E2C11E089}"/>
                  </a:ext>
                </a:extLst>
              </p:cNvPr>
              <p:cNvPicPr/>
              <p:nvPr/>
            </p:nvPicPr>
            <p:blipFill>
              <a:blip r:embed="rId6"/>
              <a:stretch>
                <a:fillRect/>
              </a:stretch>
            </p:blipFill>
            <p:spPr>
              <a:xfrm>
                <a:off x="4566914" y="5581739"/>
                <a:ext cx="375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7B17DA34-511B-49E9-BA79-1D2354333F66}"/>
                  </a:ext>
                </a:extLst>
              </p14:cNvPr>
              <p14:cNvContentPartPr/>
              <p14:nvPr/>
            </p14:nvContentPartPr>
            <p14:xfrm>
              <a:off x="7235900" y="6336685"/>
              <a:ext cx="874440" cy="69480"/>
            </p14:xfrm>
          </p:contentPart>
        </mc:Choice>
        <mc:Fallback xmlns="">
          <p:pic>
            <p:nvPicPr>
              <p:cNvPr id="7" name="Ink 6">
                <a:extLst>
                  <a:ext uri="{FF2B5EF4-FFF2-40B4-BE49-F238E27FC236}">
                    <a16:creationId xmlns:a16="http://schemas.microsoft.com/office/drawing/2014/main" id="{7B17DA34-511B-49E9-BA79-1D2354333F66}"/>
                  </a:ext>
                </a:extLst>
              </p:cNvPr>
              <p:cNvPicPr/>
              <p:nvPr/>
            </p:nvPicPr>
            <p:blipFill>
              <a:blip r:embed="rId8"/>
              <a:stretch>
                <a:fillRect/>
              </a:stretch>
            </p:blipFill>
            <p:spPr>
              <a:xfrm>
                <a:off x="7181900" y="6228685"/>
                <a:ext cx="982080" cy="285120"/>
              </a:xfrm>
              <a:prstGeom prst="rect">
                <a:avLst/>
              </a:prstGeom>
            </p:spPr>
          </p:pic>
        </mc:Fallback>
      </mc:AlternateContent>
    </p:spTree>
    <p:extLst>
      <p:ext uri="{BB962C8B-B14F-4D97-AF65-F5344CB8AC3E}">
        <p14:creationId xmlns:p14="http://schemas.microsoft.com/office/powerpoint/2010/main" val="299158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AE68-4809-4C86-AC80-D4A12B6671CA}"/>
              </a:ext>
            </a:extLst>
          </p:cNvPr>
          <p:cNvSpPr>
            <a:spLocks noGrp="1"/>
          </p:cNvSpPr>
          <p:nvPr>
            <p:ph type="title"/>
          </p:nvPr>
        </p:nvSpPr>
        <p:spPr/>
        <p:txBody>
          <a:bodyPr/>
          <a:lstStyle/>
          <a:p>
            <a:r>
              <a:rPr lang="en-US" dirty="0"/>
              <a:t>More countries followed…</a:t>
            </a:r>
            <a:endParaRPr lang="en-GB" dirty="0"/>
          </a:p>
        </p:txBody>
      </p:sp>
      <p:sp>
        <p:nvSpPr>
          <p:cNvPr id="3" name="Content Placeholder 2">
            <a:extLst>
              <a:ext uri="{FF2B5EF4-FFF2-40B4-BE49-F238E27FC236}">
                <a16:creationId xmlns:a16="http://schemas.microsoft.com/office/drawing/2014/main" id="{8A3835C1-97C5-4D3A-9510-A01B987F57A4}"/>
              </a:ext>
            </a:extLst>
          </p:cNvPr>
          <p:cNvSpPr>
            <a:spLocks noGrp="1"/>
          </p:cNvSpPr>
          <p:nvPr>
            <p:ph sz="quarter" idx="11"/>
          </p:nvPr>
        </p:nvSpPr>
        <p:spPr>
          <a:xfrm>
            <a:off x="541660" y="1689444"/>
            <a:ext cx="10619117" cy="4752919"/>
          </a:xfrm>
        </p:spPr>
        <p:txBody>
          <a:bodyPr/>
          <a:lstStyle/>
          <a:p>
            <a:pPr>
              <a:spcAft>
                <a:spcPts val="600"/>
              </a:spcAft>
            </a:pPr>
            <a:r>
              <a:rPr lang="en-US" dirty="0"/>
              <a:t>This work was the springboard to work in a number of other countries including Japan, Chile, Malaysia, Brazil and, most importantly, Colombia where an ICL has just been introduced</a:t>
            </a:r>
          </a:p>
          <a:p>
            <a:pPr marL="0" indent="0">
              <a:spcAft>
                <a:spcPts val="600"/>
              </a:spcAft>
              <a:buNone/>
            </a:pPr>
            <a:endParaRPr lang="en-US" dirty="0"/>
          </a:p>
          <a:p>
            <a:pPr>
              <a:spcAft>
                <a:spcPts val="600"/>
              </a:spcAft>
            </a:pPr>
            <a:r>
              <a:rPr lang="en-US" dirty="0"/>
              <a:t>Conference in Shanghai in October 2016 followed the 2016 Washington event where a lot of our collaborations began</a:t>
            </a:r>
          </a:p>
          <a:p>
            <a:pPr marL="0" indent="0">
              <a:buNone/>
            </a:pPr>
            <a:endParaRPr lang="en-GB" dirty="0"/>
          </a:p>
        </p:txBody>
      </p:sp>
    </p:spTree>
    <p:extLst>
      <p:ext uri="{BB962C8B-B14F-4D97-AF65-F5344CB8AC3E}">
        <p14:creationId xmlns:p14="http://schemas.microsoft.com/office/powerpoint/2010/main" val="7520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AE68-4809-4C86-AC80-D4A12B6671CA}"/>
              </a:ext>
            </a:extLst>
          </p:cNvPr>
          <p:cNvSpPr>
            <a:spLocks noGrp="1"/>
          </p:cNvSpPr>
          <p:nvPr>
            <p:ph type="title"/>
          </p:nvPr>
        </p:nvSpPr>
        <p:spPr/>
        <p:txBody>
          <a:bodyPr/>
          <a:lstStyle/>
          <a:p>
            <a:r>
              <a:rPr lang="en-US" dirty="0"/>
              <a:t>More countries followed…</a:t>
            </a:r>
            <a:endParaRPr lang="en-GB" dirty="0"/>
          </a:p>
        </p:txBody>
      </p:sp>
      <p:sp>
        <p:nvSpPr>
          <p:cNvPr id="4" name="Content Placeholder 2">
            <a:extLst>
              <a:ext uri="{FF2B5EF4-FFF2-40B4-BE49-F238E27FC236}">
                <a16:creationId xmlns:a16="http://schemas.microsoft.com/office/drawing/2014/main" id="{2EE91617-806A-4969-938A-64A344167E41}"/>
              </a:ext>
            </a:extLst>
          </p:cNvPr>
          <p:cNvSpPr txBox="1">
            <a:spLocks/>
          </p:cNvSpPr>
          <p:nvPr/>
        </p:nvSpPr>
        <p:spPr>
          <a:xfrm>
            <a:off x="222544" y="2284458"/>
            <a:ext cx="10524905" cy="480236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1pPr>
            <a:lvl2pPr marL="715963"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077913"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3pPr>
            <a:lvl4pPr marL="1431925"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4pPr>
            <a:lvl5pPr marL="1793875"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dirty="0"/>
          </a:p>
        </p:txBody>
      </p:sp>
      <p:pic>
        <p:nvPicPr>
          <p:cNvPr id="5" name="Picture 4" descr="IMG_1324.JPG">
            <a:extLst>
              <a:ext uri="{FF2B5EF4-FFF2-40B4-BE49-F238E27FC236}">
                <a16:creationId xmlns:a16="http://schemas.microsoft.com/office/drawing/2014/main" id="{36D152D8-3159-46E5-89A6-9E7714CA4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015" y="1504142"/>
            <a:ext cx="7010209" cy="525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503B-90FB-41F3-9202-04027CC58FA0}"/>
              </a:ext>
            </a:extLst>
          </p:cNvPr>
          <p:cNvSpPr>
            <a:spLocks noGrp="1"/>
          </p:cNvSpPr>
          <p:nvPr>
            <p:ph type="title"/>
          </p:nvPr>
        </p:nvSpPr>
        <p:spPr/>
        <p:txBody>
          <a:bodyPr/>
          <a:lstStyle/>
          <a:p>
            <a:r>
              <a:rPr lang="en-US" dirty="0"/>
              <a:t>Conference in Brazil in 2019</a:t>
            </a:r>
            <a:endParaRPr lang="en-GB" dirty="0"/>
          </a:p>
        </p:txBody>
      </p:sp>
      <p:sp>
        <p:nvSpPr>
          <p:cNvPr id="3" name="Content Placeholder 2">
            <a:extLst>
              <a:ext uri="{FF2B5EF4-FFF2-40B4-BE49-F238E27FC236}">
                <a16:creationId xmlns:a16="http://schemas.microsoft.com/office/drawing/2014/main" id="{D45A55D3-D31E-462E-AC9D-F28248AC0841}"/>
              </a:ext>
            </a:extLst>
          </p:cNvPr>
          <p:cNvSpPr>
            <a:spLocks noGrp="1"/>
          </p:cNvSpPr>
          <p:nvPr>
            <p:ph sz="quarter" idx="11"/>
          </p:nvPr>
        </p:nvSpPr>
        <p:spPr>
          <a:xfrm>
            <a:off x="379562" y="1953241"/>
            <a:ext cx="10619117" cy="4201064"/>
          </a:xfrm>
        </p:spPr>
        <p:txBody>
          <a:bodyPr>
            <a:normAutofit lnSpcReduction="10000"/>
          </a:bodyPr>
          <a:lstStyle/>
          <a:p>
            <a:pPr>
              <a:buFont typeface="Wingdings" panose="05000000000000000000" pitchFamily="2" charset="2"/>
              <a:buChar char="§"/>
            </a:pPr>
            <a:r>
              <a:rPr lang="en-US" dirty="0"/>
              <a:t>After Shanghai I worked with local analysts in Japan, Malaysia and Brazil who were interested in reforming their student loans</a:t>
            </a:r>
            <a:br>
              <a:rPr lang="en-US" dirty="0"/>
            </a:br>
            <a:endParaRPr lang="en-US" dirty="0"/>
          </a:p>
          <a:p>
            <a:pPr>
              <a:buFont typeface="Wingdings" panose="05000000000000000000" pitchFamily="2" charset="2"/>
              <a:buChar char="§"/>
            </a:pPr>
            <a:r>
              <a:rPr lang="en-US" dirty="0"/>
              <a:t>My collaborator in Brazil was Paulo Nascimento who I first met as a student at IOE when he took my Program Evaluation course</a:t>
            </a:r>
          </a:p>
          <a:p>
            <a:pPr>
              <a:buFont typeface="Wingdings" panose="05000000000000000000" pitchFamily="2" charset="2"/>
              <a:buChar char="§"/>
            </a:pPr>
            <a:endParaRPr lang="en-US" dirty="0"/>
          </a:p>
          <a:p>
            <a:pPr>
              <a:buFont typeface="Wingdings" panose="05000000000000000000" pitchFamily="2" charset="2"/>
              <a:buChar char="§"/>
            </a:pPr>
            <a:r>
              <a:rPr lang="en-US" dirty="0"/>
              <a:t>Paulo invited international experts on student loans to discuss ways of helping reform higher education financing in Latin America and this included individuals running student loan systems in Latin American Countries including:</a:t>
            </a:r>
            <a:br>
              <a:rPr lang="en-US" dirty="0"/>
            </a:br>
            <a:endParaRPr lang="en-US" dirty="0"/>
          </a:p>
          <a:p>
            <a:pPr lvl="1">
              <a:buFont typeface="Wingdings" panose="05000000000000000000" pitchFamily="2" charset="2"/>
              <a:buChar char="q"/>
            </a:pPr>
            <a:r>
              <a:rPr lang="en-US" dirty="0"/>
              <a:t>Manuel Acevedo, President of ICETEX, the Colombian Student Loan Company</a:t>
            </a:r>
            <a:endParaRPr lang="en-GB" dirty="0"/>
          </a:p>
        </p:txBody>
      </p:sp>
    </p:spTree>
    <p:extLst>
      <p:ext uri="{BB962C8B-B14F-4D97-AF65-F5344CB8AC3E}">
        <p14:creationId xmlns:p14="http://schemas.microsoft.com/office/powerpoint/2010/main" val="119157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AE68-4809-4C86-AC80-D4A12B6671CA}"/>
              </a:ext>
            </a:extLst>
          </p:cNvPr>
          <p:cNvSpPr>
            <a:spLocks noGrp="1"/>
          </p:cNvSpPr>
          <p:nvPr>
            <p:ph type="title"/>
          </p:nvPr>
        </p:nvSpPr>
        <p:spPr/>
        <p:txBody>
          <a:bodyPr/>
          <a:lstStyle/>
          <a:p>
            <a:r>
              <a:rPr lang="en-US" dirty="0"/>
              <a:t>                                    Paulo and Manuel</a:t>
            </a:r>
            <a:endParaRPr lang="en-GB" dirty="0"/>
          </a:p>
        </p:txBody>
      </p:sp>
      <p:sp>
        <p:nvSpPr>
          <p:cNvPr id="4" name="Content Placeholder 2">
            <a:extLst>
              <a:ext uri="{FF2B5EF4-FFF2-40B4-BE49-F238E27FC236}">
                <a16:creationId xmlns:a16="http://schemas.microsoft.com/office/drawing/2014/main" id="{2EE91617-806A-4969-938A-64A344167E41}"/>
              </a:ext>
            </a:extLst>
          </p:cNvPr>
          <p:cNvSpPr txBox="1">
            <a:spLocks/>
          </p:cNvSpPr>
          <p:nvPr/>
        </p:nvSpPr>
        <p:spPr>
          <a:xfrm>
            <a:off x="222544" y="2284458"/>
            <a:ext cx="10524905" cy="4802363"/>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1pPr>
            <a:lvl2pPr marL="715963"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077913"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3pPr>
            <a:lvl4pPr marL="1431925"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4pPr>
            <a:lvl5pPr marL="1793875"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dirty="0"/>
          </a:p>
        </p:txBody>
      </p:sp>
      <p:pic>
        <p:nvPicPr>
          <p:cNvPr id="5" name="Picture 4" descr="IMG_1324.JPG">
            <a:extLst>
              <a:ext uri="{FF2B5EF4-FFF2-40B4-BE49-F238E27FC236}">
                <a16:creationId xmlns:a16="http://schemas.microsoft.com/office/drawing/2014/main" id="{36D152D8-3159-46E5-89A6-9E7714CA4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11" y="1504142"/>
            <a:ext cx="7010209" cy="525765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D84E299C-DD24-456C-86FD-CF5EFC836360}"/>
              </a:ext>
            </a:extLst>
          </p:cNvPr>
          <p:cNvSpPr/>
          <p:nvPr/>
        </p:nvSpPr>
        <p:spPr>
          <a:xfrm>
            <a:off x="5984164" y="1682884"/>
            <a:ext cx="1538556" cy="465954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cetex dice que no se puede acabar por crisis de universidades públicas">
            <a:extLst>
              <a:ext uri="{FF2B5EF4-FFF2-40B4-BE49-F238E27FC236}">
                <a16:creationId xmlns:a16="http://schemas.microsoft.com/office/drawing/2014/main" id="{5F91D9BD-A6BF-467D-BFE0-6AFFFC9E6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426" y="3346314"/>
            <a:ext cx="4030030" cy="225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5A43-4849-49FA-8D4F-3A64832712CF}"/>
              </a:ext>
            </a:extLst>
          </p:cNvPr>
          <p:cNvSpPr>
            <a:spLocks noGrp="1"/>
          </p:cNvSpPr>
          <p:nvPr>
            <p:ph type="title"/>
          </p:nvPr>
        </p:nvSpPr>
        <p:spPr/>
        <p:txBody>
          <a:bodyPr/>
          <a:lstStyle/>
          <a:p>
            <a:r>
              <a:rPr lang="en-US" dirty="0"/>
              <a:t>Why did our collaboration work?</a:t>
            </a:r>
            <a:endParaRPr lang="en-GB" dirty="0"/>
          </a:p>
        </p:txBody>
      </p:sp>
      <p:sp>
        <p:nvSpPr>
          <p:cNvPr id="3" name="Content Placeholder 2">
            <a:extLst>
              <a:ext uri="{FF2B5EF4-FFF2-40B4-BE49-F238E27FC236}">
                <a16:creationId xmlns:a16="http://schemas.microsoft.com/office/drawing/2014/main" id="{DB70D4FD-E48A-4E46-85DC-22761E384D7D}"/>
              </a:ext>
            </a:extLst>
          </p:cNvPr>
          <p:cNvSpPr>
            <a:spLocks noGrp="1"/>
          </p:cNvSpPr>
          <p:nvPr>
            <p:ph sz="quarter" idx="11"/>
          </p:nvPr>
        </p:nvSpPr>
        <p:spPr>
          <a:xfrm>
            <a:off x="379562" y="1612669"/>
            <a:ext cx="10619117" cy="5049982"/>
          </a:xfrm>
        </p:spPr>
        <p:txBody>
          <a:bodyPr>
            <a:normAutofit fontScale="92500" lnSpcReduction="10000"/>
          </a:bodyPr>
          <a:lstStyle/>
          <a:p>
            <a:pPr>
              <a:buFont typeface="Wingdings" panose="05000000000000000000" pitchFamily="2" charset="2"/>
              <a:buChar char="§"/>
            </a:pPr>
            <a:r>
              <a:rPr lang="en-US" dirty="0"/>
              <a:t>Leader of the student loan company actively asked us to work with his colleagues to come up with possible ways of reforming their student loan system</a:t>
            </a:r>
          </a:p>
          <a:p>
            <a:pPr>
              <a:buFont typeface="Wingdings" panose="05000000000000000000" pitchFamily="2" charset="2"/>
              <a:buChar char="§"/>
            </a:pPr>
            <a:endParaRPr lang="en-US" dirty="0"/>
          </a:p>
          <a:p>
            <a:pPr>
              <a:buFont typeface="Wingdings" panose="05000000000000000000" pitchFamily="2" charset="2"/>
              <a:buChar char="§"/>
            </a:pPr>
            <a:r>
              <a:rPr lang="en-US" dirty="0"/>
              <a:t>I worked with a fantastic colleague, Bruce Chapman who designed the first ICL in Australia and our skills complemented each other</a:t>
            </a:r>
            <a:br>
              <a:rPr lang="en-US" dirty="0"/>
            </a:br>
            <a:endParaRPr lang="en-US" dirty="0"/>
          </a:p>
          <a:p>
            <a:pPr>
              <a:buFont typeface="Wingdings" panose="05000000000000000000" pitchFamily="2" charset="2"/>
              <a:buChar char="§"/>
            </a:pPr>
            <a:r>
              <a:rPr lang="en-US" dirty="0"/>
              <a:t>Bruce had the more big picture policy experience and knew what information and institutional factors were needed for an ICL design to work in a country</a:t>
            </a:r>
            <a:br>
              <a:rPr lang="en-US" dirty="0"/>
            </a:br>
            <a:endParaRPr lang="en-US" dirty="0"/>
          </a:p>
          <a:p>
            <a:pPr lvl="1">
              <a:buFont typeface="Wingdings" panose="05000000000000000000" pitchFamily="2" charset="2"/>
              <a:buChar char="§"/>
            </a:pPr>
            <a:r>
              <a:rPr lang="en-US" dirty="0"/>
              <a:t>Bruce can spot in 5 minutes whether the desire for reform is real (e.g. we went to Malaysia and there was no interest in reform at the top of the student loan company because of vested interests – they had invited us to stifle reform) </a:t>
            </a:r>
          </a:p>
          <a:p>
            <a:pPr>
              <a:buFont typeface="Wingdings" panose="05000000000000000000" pitchFamily="2" charset="2"/>
              <a:buChar char="§"/>
            </a:pPr>
            <a:endParaRPr lang="en-US" dirty="0"/>
          </a:p>
          <a:p>
            <a:pPr>
              <a:buFont typeface="Wingdings" panose="05000000000000000000" pitchFamily="2" charset="2"/>
              <a:buChar char="§"/>
            </a:pPr>
            <a:r>
              <a:rPr lang="en-US" dirty="0"/>
              <a:t>What I had done in the UK with colleagues over 15 years, which I bought to our joint work, was to use relatively cutting edge statistical methods that could use country specific data to show how different loan designs work and why their current loan systems were not working</a:t>
            </a:r>
          </a:p>
          <a:p>
            <a:pPr marL="0" indent="0">
              <a:buNone/>
            </a:pPr>
            <a:endParaRPr lang="en-US" dirty="0"/>
          </a:p>
        </p:txBody>
      </p:sp>
    </p:spTree>
    <p:extLst>
      <p:ext uri="{BB962C8B-B14F-4D97-AF65-F5344CB8AC3E}">
        <p14:creationId xmlns:p14="http://schemas.microsoft.com/office/powerpoint/2010/main" val="38534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1FF8-0797-44A9-838B-D82A0560568E}"/>
              </a:ext>
            </a:extLst>
          </p:cNvPr>
          <p:cNvSpPr>
            <a:spLocks noGrp="1"/>
          </p:cNvSpPr>
          <p:nvPr>
            <p:ph type="title"/>
          </p:nvPr>
        </p:nvSpPr>
        <p:spPr/>
        <p:txBody>
          <a:bodyPr/>
          <a:lstStyle/>
          <a:p>
            <a:r>
              <a:rPr lang="en-US" dirty="0"/>
              <a:t>What we bought to the table</a:t>
            </a:r>
            <a:endParaRPr lang="en-GB" dirty="0"/>
          </a:p>
        </p:txBody>
      </p:sp>
      <p:sp>
        <p:nvSpPr>
          <p:cNvPr id="3" name="Content Placeholder 2">
            <a:extLst>
              <a:ext uri="{FF2B5EF4-FFF2-40B4-BE49-F238E27FC236}">
                <a16:creationId xmlns:a16="http://schemas.microsoft.com/office/drawing/2014/main" id="{487BCA0E-BF80-4801-A34C-62E7DC5220DB}"/>
              </a:ext>
            </a:extLst>
          </p:cNvPr>
          <p:cNvSpPr>
            <a:spLocks noGrp="1"/>
          </p:cNvSpPr>
          <p:nvPr>
            <p:ph sz="quarter" idx="11"/>
          </p:nvPr>
        </p:nvSpPr>
        <p:spPr>
          <a:xfrm>
            <a:off x="379562" y="1704109"/>
            <a:ext cx="10619117" cy="4941916"/>
          </a:xfrm>
        </p:spPr>
        <p:txBody>
          <a:bodyPr>
            <a:normAutofit/>
          </a:bodyPr>
          <a:lstStyle/>
          <a:p>
            <a:pPr>
              <a:spcAft>
                <a:spcPts val="600"/>
              </a:spcAft>
              <a:buFont typeface="Wingdings" panose="05000000000000000000" pitchFamily="2" charset="2"/>
              <a:buChar char="§"/>
            </a:pPr>
            <a:r>
              <a:rPr lang="en-US" dirty="0"/>
              <a:t>We bought to the table huge experience in student loan design and we were willing to share our expertise</a:t>
            </a:r>
          </a:p>
          <a:p>
            <a:pPr>
              <a:spcAft>
                <a:spcPts val="600"/>
              </a:spcAft>
              <a:buFont typeface="Wingdings" panose="05000000000000000000" pitchFamily="2" charset="2"/>
              <a:buChar char="§"/>
            </a:pPr>
            <a:endParaRPr lang="en-US" dirty="0"/>
          </a:p>
          <a:p>
            <a:pPr>
              <a:spcAft>
                <a:spcPts val="600"/>
              </a:spcAft>
              <a:buFont typeface="Wingdings" panose="05000000000000000000" pitchFamily="2" charset="2"/>
              <a:buChar char="§"/>
            </a:pPr>
            <a:r>
              <a:rPr lang="en-US" dirty="0"/>
              <a:t>Our strategy was always to use local data to show this in order to convince local policy makers to avoid the usual first response “it might work in the UK and Australia but it will never work in [Colombia/Japan/Brazil…..]”</a:t>
            </a:r>
          </a:p>
          <a:p>
            <a:pPr>
              <a:spcAft>
                <a:spcPts val="600"/>
              </a:spcAft>
              <a:buFont typeface="Wingdings" panose="05000000000000000000" pitchFamily="2" charset="2"/>
              <a:buChar char="§"/>
            </a:pPr>
            <a:endParaRPr lang="en-US" dirty="0"/>
          </a:p>
          <a:p>
            <a:pPr>
              <a:spcAft>
                <a:spcPts val="600"/>
              </a:spcAft>
              <a:buFont typeface="Wingdings" panose="05000000000000000000" pitchFamily="2" charset="2"/>
              <a:buChar char="§"/>
            </a:pPr>
            <a:r>
              <a:rPr lang="en-US" dirty="0"/>
              <a:t>We ALWAYS involved local analysts either in government and/or academia so that we could develop country-specific models. This meant that domestic experts took ownership of the analysis drawing on our methods and extensive international experience</a:t>
            </a:r>
          </a:p>
        </p:txBody>
      </p:sp>
    </p:spTree>
    <p:extLst>
      <p:ext uri="{BB962C8B-B14F-4D97-AF65-F5344CB8AC3E}">
        <p14:creationId xmlns:p14="http://schemas.microsoft.com/office/powerpoint/2010/main" val="166627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A38B-C5BA-4CED-9D8F-00727AD86CEA}"/>
              </a:ext>
            </a:extLst>
          </p:cNvPr>
          <p:cNvSpPr>
            <a:spLocks noGrp="1"/>
          </p:cNvSpPr>
          <p:nvPr>
            <p:ph type="title"/>
          </p:nvPr>
        </p:nvSpPr>
        <p:spPr/>
        <p:txBody>
          <a:bodyPr/>
          <a:lstStyle/>
          <a:p>
            <a:r>
              <a:rPr lang="en-US" dirty="0"/>
              <a:t>International reform</a:t>
            </a:r>
            <a:endParaRPr lang="en-GB" dirty="0"/>
          </a:p>
        </p:txBody>
      </p:sp>
      <p:sp>
        <p:nvSpPr>
          <p:cNvPr id="3" name="Content Placeholder 2">
            <a:extLst>
              <a:ext uri="{FF2B5EF4-FFF2-40B4-BE49-F238E27FC236}">
                <a16:creationId xmlns:a16="http://schemas.microsoft.com/office/drawing/2014/main" id="{1D21A6DE-D7D0-4262-B8B0-D4473323EC7D}"/>
              </a:ext>
            </a:extLst>
          </p:cNvPr>
          <p:cNvSpPr>
            <a:spLocks noGrp="1"/>
          </p:cNvSpPr>
          <p:nvPr>
            <p:ph sz="quarter" idx="11"/>
          </p:nvPr>
        </p:nvSpPr>
        <p:spPr/>
        <p:txBody>
          <a:bodyPr>
            <a:normAutofit/>
          </a:bodyPr>
          <a:lstStyle/>
          <a:p>
            <a:pPr>
              <a:spcAft>
                <a:spcPts val="600"/>
              </a:spcAft>
              <a:buFont typeface="Wingdings" panose="05000000000000000000" pitchFamily="2" charset="2"/>
              <a:buChar char="§"/>
            </a:pPr>
            <a:r>
              <a:rPr lang="en-US" dirty="0"/>
              <a:t>Not obvious, but with good country data you can show this and sometimes get progressive, equitable and affordable change using ICLs (e.g. Colombia)</a:t>
            </a:r>
          </a:p>
          <a:p>
            <a:pPr lvl="1">
              <a:spcAft>
                <a:spcPts val="600"/>
              </a:spcAft>
              <a:buFont typeface="Wingdings" panose="05000000000000000000" pitchFamily="2" charset="2"/>
              <a:buChar char="q"/>
            </a:pPr>
            <a:r>
              <a:rPr lang="en-US" dirty="0"/>
              <a:t>And sometimes you can’t (e.g. Chile, Malaysia, …) – the politics wins out over the data/modelling (e.g. Chile) or keeping the status quo (bad mortgage style loans) because of vested interests (e.g. Malaysia)</a:t>
            </a:r>
            <a:endParaRPr lang="en-GB" dirty="0"/>
          </a:p>
        </p:txBody>
      </p:sp>
    </p:spTree>
    <p:extLst>
      <p:ext uri="{BB962C8B-B14F-4D97-AF65-F5344CB8AC3E}">
        <p14:creationId xmlns:p14="http://schemas.microsoft.com/office/powerpoint/2010/main" val="300208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DB18-8A8F-4C26-8AD5-5B86CBC1D961}"/>
              </a:ext>
            </a:extLst>
          </p:cNvPr>
          <p:cNvSpPr>
            <a:spLocks noGrp="1"/>
          </p:cNvSpPr>
          <p:nvPr>
            <p:ph type="title"/>
          </p:nvPr>
        </p:nvSpPr>
        <p:spPr/>
        <p:txBody>
          <a:bodyPr/>
          <a:lstStyle/>
          <a:p>
            <a:r>
              <a:rPr lang="en-US" dirty="0"/>
              <a:t>Colombian reform</a:t>
            </a:r>
            <a:endParaRPr lang="en-GB" dirty="0"/>
          </a:p>
        </p:txBody>
      </p:sp>
      <p:sp>
        <p:nvSpPr>
          <p:cNvPr id="3" name="Content Placeholder 2">
            <a:extLst>
              <a:ext uri="{FF2B5EF4-FFF2-40B4-BE49-F238E27FC236}">
                <a16:creationId xmlns:a16="http://schemas.microsoft.com/office/drawing/2014/main" id="{5C9216F6-7CAD-463E-8B86-2B13EE1629C1}"/>
              </a:ext>
            </a:extLst>
          </p:cNvPr>
          <p:cNvSpPr>
            <a:spLocks noGrp="1"/>
          </p:cNvSpPr>
          <p:nvPr>
            <p:ph sz="quarter" idx="11"/>
          </p:nvPr>
        </p:nvSpPr>
        <p:spPr>
          <a:xfrm>
            <a:off x="379562" y="1633021"/>
            <a:ext cx="10714896" cy="4602952"/>
          </a:xfrm>
        </p:spPr>
        <p:txBody>
          <a:bodyPr>
            <a:normAutofit lnSpcReduction="10000"/>
          </a:bodyPr>
          <a:lstStyle/>
          <a:p>
            <a:pPr>
              <a:spcAft>
                <a:spcPts val="600"/>
              </a:spcAft>
            </a:pPr>
            <a:r>
              <a:rPr lang="en-US" dirty="0"/>
              <a:t>Bruce first visited Colombia in 2010</a:t>
            </a:r>
            <a:r>
              <a:rPr lang="en-GB" dirty="0"/>
              <a:t> and has visited the country on numerous occasions</a:t>
            </a:r>
          </a:p>
          <a:p>
            <a:pPr>
              <a:spcAft>
                <a:spcPts val="600"/>
              </a:spcAft>
            </a:pPr>
            <a:r>
              <a:rPr lang="en-US" dirty="0"/>
              <a:t>C</a:t>
            </a:r>
            <a:r>
              <a:rPr lang="en-GB" dirty="0" err="1"/>
              <a:t>onference</a:t>
            </a:r>
            <a:r>
              <a:rPr lang="en-GB" dirty="0"/>
              <a:t> in Brazil in 2019 started the latest collaboration and a visit in November 2019 saw us get access to fantastic Colombian data</a:t>
            </a:r>
          </a:p>
          <a:p>
            <a:pPr>
              <a:spcAft>
                <a:spcPts val="600"/>
              </a:spcAft>
            </a:pPr>
            <a:r>
              <a:rPr lang="en-US" dirty="0"/>
              <a:t>H</a:t>
            </a:r>
            <a:r>
              <a:rPr lang="en-GB" dirty="0" err="1"/>
              <a:t>elped</a:t>
            </a:r>
            <a:r>
              <a:rPr lang="en-GB" dirty="0"/>
              <a:t> local analysts build a HE model showing the implications of different loan designs</a:t>
            </a:r>
          </a:p>
          <a:p>
            <a:pPr>
              <a:spcAft>
                <a:spcPts val="600"/>
              </a:spcAft>
            </a:pPr>
            <a:r>
              <a:rPr lang="en-US" dirty="0"/>
              <a:t>H</a:t>
            </a:r>
            <a:r>
              <a:rPr lang="en-GB" dirty="0"/>
              <a:t>ad monthly earnings data for all loan holders since early 2000s as well as linked education data and their history of loan (non) repayment</a:t>
            </a:r>
          </a:p>
          <a:p>
            <a:pPr>
              <a:spcAft>
                <a:spcPts val="600"/>
              </a:spcAft>
            </a:pPr>
            <a:r>
              <a:rPr lang="en-US" dirty="0"/>
              <a:t>S</a:t>
            </a:r>
            <a:r>
              <a:rPr lang="en-GB" dirty="0" err="1"/>
              <a:t>howed</a:t>
            </a:r>
            <a:r>
              <a:rPr lang="en-GB" dirty="0"/>
              <a:t> that students, their families and taxpayers would all be better off with a well designed ICL and showed convincingly why the current loan system was not working</a:t>
            </a:r>
          </a:p>
          <a:p>
            <a:pPr lvl="1">
              <a:spcAft>
                <a:spcPts val="600"/>
              </a:spcAft>
            </a:pPr>
            <a:r>
              <a:rPr lang="en-US" dirty="0"/>
              <a:t>High default rates (&gt;50%) and high taxpayer subsidies</a:t>
            </a:r>
          </a:p>
          <a:p>
            <a:pPr lvl="1">
              <a:spcAft>
                <a:spcPts val="600"/>
              </a:spcAft>
            </a:pPr>
            <a:r>
              <a:rPr lang="en-US" dirty="0"/>
              <a:t>With great data you could show why the current system is failing</a:t>
            </a:r>
          </a:p>
        </p:txBody>
      </p:sp>
    </p:spTree>
    <p:extLst>
      <p:ext uri="{BB962C8B-B14F-4D97-AF65-F5344CB8AC3E}">
        <p14:creationId xmlns:p14="http://schemas.microsoft.com/office/powerpoint/2010/main" val="27133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ACBF-707D-4D3D-8B6E-E44AB3BE2FA2}"/>
              </a:ext>
            </a:extLst>
          </p:cNvPr>
          <p:cNvSpPr>
            <a:spLocks noGrp="1"/>
          </p:cNvSpPr>
          <p:nvPr>
            <p:ph type="title"/>
          </p:nvPr>
        </p:nvSpPr>
        <p:spPr/>
        <p:txBody>
          <a:bodyPr/>
          <a:lstStyle/>
          <a:p>
            <a:r>
              <a:rPr lang="en-US" dirty="0"/>
              <a:t>The killer pictures for Colombia</a:t>
            </a:r>
            <a:endParaRPr lang="en-GB" dirty="0"/>
          </a:p>
        </p:txBody>
      </p:sp>
      <p:sp>
        <p:nvSpPr>
          <p:cNvPr id="3" name="Content Placeholder 2">
            <a:extLst>
              <a:ext uri="{FF2B5EF4-FFF2-40B4-BE49-F238E27FC236}">
                <a16:creationId xmlns:a16="http://schemas.microsoft.com/office/drawing/2014/main" id="{541E7971-4EFD-4AFC-BC82-2D16F296308C}"/>
              </a:ext>
            </a:extLst>
          </p:cNvPr>
          <p:cNvSpPr>
            <a:spLocks noGrp="1"/>
          </p:cNvSpPr>
          <p:nvPr>
            <p:ph sz="quarter" idx="11"/>
          </p:nvPr>
        </p:nvSpPr>
        <p:spPr/>
        <p:txBody>
          <a:bodyPr/>
          <a:lstStyle/>
          <a:p>
            <a:pPr>
              <a:buFont typeface="Wingdings" panose="05000000000000000000" pitchFamily="2" charset="2"/>
              <a:buChar char="§"/>
            </a:pPr>
            <a:r>
              <a:rPr lang="en-US" dirty="0"/>
              <a:t>Using local data and modelling we produced some amazing simulations and illustrations of why the current system was going wrong and how much better a reformed system would be</a:t>
            </a:r>
            <a:br>
              <a:rPr lang="en-US" dirty="0"/>
            </a:br>
            <a:endParaRPr lang="en-US" dirty="0"/>
          </a:p>
          <a:p>
            <a:pPr lvl="1">
              <a:buFont typeface="Wingdings" panose="05000000000000000000" pitchFamily="2" charset="2"/>
              <a:buChar char="q"/>
            </a:pPr>
            <a:r>
              <a:rPr lang="en-US" dirty="0"/>
              <a:t>Still quite a bit of skepticism before we produced evidence using local data</a:t>
            </a:r>
          </a:p>
          <a:p>
            <a:pPr>
              <a:buFont typeface="Wingdings" panose="05000000000000000000" pitchFamily="2" charset="2"/>
              <a:buChar char="q"/>
            </a:pPr>
            <a:endParaRPr lang="en-US" dirty="0"/>
          </a:p>
          <a:p>
            <a:pPr lvl="1">
              <a:buFont typeface="Wingdings" panose="05000000000000000000" pitchFamily="2" charset="2"/>
              <a:buChar char="q"/>
            </a:pPr>
            <a:r>
              <a:rPr lang="en-US" dirty="0"/>
              <a:t>It might not be local data, but local qualitative and/or quantitative research as often the biggest task with international work is convincing locals that something that works elsewhere which is not well known might also work in their country </a:t>
            </a:r>
            <a:endParaRPr lang="en-GB" dirty="0"/>
          </a:p>
        </p:txBody>
      </p:sp>
    </p:spTree>
    <p:extLst>
      <p:ext uri="{BB962C8B-B14F-4D97-AF65-F5344CB8AC3E}">
        <p14:creationId xmlns:p14="http://schemas.microsoft.com/office/powerpoint/2010/main" val="1815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A718-00A5-4AF1-AC25-23CDB1FE3F71}"/>
              </a:ext>
            </a:extLst>
          </p:cNvPr>
          <p:cNvSpPr>
            <a:spLocks noGrp="1"/>
          </p:cNvSpPr>
          <p:nvPr>
            <p:ph type="title"/>
          </p:nvPr>
        </p:nvSpPr>
        <p:spPr/>
        <p:txBody>
          <a:bodyPr/>
          <a:lstStyle/>
          <a:p>
            <a:r>
              <a:rPr lang="en-US" dirty="0"/>
              <a:t>My Background</a:t>
            </a:r>
            <a:endParaRPr lang="en-GB" dirty="0"/>
          </a:p>
        </p:txBody>
      </p:sp>
      <p:sp>
        <p:nvSpPr>
          <p:cNvPr id="3" name="Content Placeholder 2">
            <a:extLst>
              <a:ext uri="{FF2B5EF4-FFF2-40B4-BE49-F238E27FC236}">
                <a16:creationId xmlns:a16="http://schemas.microsoft.com/office/drawing/2014/main" id="{C0D77A82-0DC6-484A-B562-90E3109F5F65}"/>
              </a:ext>
            </a:extLst>
          </p:cNvPr>
          <p:cNvSpPr>
            <a:spLocks noGrp="1"/>
          </p:cNvSpPr>
          <p:nvPr>
            <p:ph sz="quarter" idx="11"/>
          </p:nvPr>
        </p:nvSpPr>
        <p:spPr/>
        <p:txBody>
          <a:bodyPr>
            <a:normAutofit lnSpcReduction="10000"/>
          </a:bodyPr>
          <a:lstStyle/>
          <a:p>
            <a:pPr>
              <a:spcBef>
                <a:spcPts val="1200"/>
              </a:spcBef>
              <a:spcAft>
                <a:spcPts val="1200"/>
              </a:spcAft>
              <a:buFont typeface="Wingdings" panose="05000000000000000000" pitchFamily="2" charset="2"/>
              <a:buChar char="§"/>
            </a:pPr>
            <a:r>
              <a:rPr lang="en-US" dirty="0"/>
              <a:t>I have been at IOE since September 2005</a:t>
            </a:r>
          </a:p>
          <a:p>
            <a:pPr>
              <a:spcBef>
                <a:spcPts val="1200"/>
              </a:spcBef>
              <a:spcAft>
                <a:spcPts val="1200"/>
              </a:spcAft>
              <a:buFont typeface="Wingdings" panose="05000000000000000000" pitchFamily="2" charset="2"/>
              <a:buChar char="§"/>
            </a:pPr>
            <a:r>
              <a:rPr lang="en-US" dirty="0"/>
              <a:t>I am an applied Economist/Social Statistician who uses large-scale data to evaluate and design public polices and interventions to hopefully improve the life of the most vulnerable</a:t>
            </a:r>
          </a:p>
          <a:p>
            <a:pPr>
              <a:spcBef>
                <a:spcPts val="1200"/>
              </a:spcBef>
              <a:spcAft>
                <a:spcPts val="1200"/>
              </a:spcAft>
              <a:buFont typeface="Wingdings" panose="05000000000000000000" pitchFamily="2" charset="2"/>
              <a:buChar char="§"/>
            </a:pPr>
            <a:r>
              <a:rPr lang="en-US" dirty="0"/>
              <a:t>My whole research agenda is driven by a motivation to improve public policy making and to improve the lives of the most vulnerable in society</a:t>
            </a:r>
          </a:p>
          <a:p>
            <a:pPr>
              <a:spcBef>
                <a:spcPts val="1200"/>
              </a:spcBef>
              <a:spcAft>
                <a:spcPts val="1200"/>
              </a:spcAft>
              <a:buFont typeface="Wingdings" panose="05000000000000000000" pitchFamily="2" charset="2"/>
              <a:buChar char="§"/>
            </a:pPr>
            <a:r>
              <a:rPr lang="en-US" dirty="0"/>
              <a:t>My academic expertise is in using data and statistical techniques to demonstrate reforms that can achieve better outcomes for individuals and society</a:t>
            </a:r>
            <a:br>
              <a:rPr lang="en-US" dirty="0"/>
            </a:br>
            <a:endParaRPr lang="en-US" dirty="0"/>
          </a:p>
          <a:p>
            <a:pPr marL="0" indent="0">
              <a:buNone/>
            </a:pPr>
            <a:endParaRPr lang="en-GB" dirty="0"/>
          </a:p>
        </p:txBody>
      </p:sp>
    </p:spTree>
    <p:extLst>
      <p:ext uri="{BB962C8B-B14F-4D97-AF65-F5344CB8AC3E}">
        <p14:creationId xmlns:p14="http://schemas.microsoft.com/office/powerpoint/2010/main" val="288259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5D7EA3F-DC13-493C-B268-706B2913C56C}"/>
              </a:ext>
            </a:extLst>
          </p:cNvPr>
          <p:cNvSpPr>
            <a:spLocks noChangeArrowheads="1"/>
          </p:cNvSpPr>
          <p:nvPr/>
        </p:nvSpPr>
        <p:spPr bwMode="auto">
          <a:xfrm>
            <a:off x="1994171" y="422677"/>
            <a:ext cx="84094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400" b="1" dirty="0">
                <a:latin typeface="Calibri" panose="020F0502020204030204" pitchFamily="34" charset="0"/>
                <a:ea typeface="Calibri" panose="020F0502020204030204" pitchFamily="34" charset="0"/>
                <a:cs typeface="Times New Roman" panose="02020603050405020304" pitchFamily="18" charset="0"/>
              </a:rPr>
              <a:t>Monthly Repayment Burdens – 2019 active loan holders ICETEX</a:t>
            </a:r>
            <a:endParaRPr lang="en-GB" altLang="en-US" sz="2400" dirty="0"/>
          </a:p>
          <a:p>
            <a:pPr eaLnBrk="0" fontAlgn="base" hangingPunct="0">
              <a:spcBef>
                <a:spcPct val="0"/>
              </a:spcBef>
              <a:spcAft>
                <a:spcPct val="0"/>
              </a:spcAft>
            </a:pPr>
            <a:endParaRPr lang="en-GB" altLang="en-US" sz="2400" dirty="0">
              <a:latin typeface="Arial" panose="020B0604020202020204" pitchFamily="34" charset="0"/>
            </a:endParaRPr>
          </a:p>
        </p:txBody>
      </p:sp>
      <p:graphicFrame>
        <p:nvGraphicFramePr>
          <p:cNvPr id="7" name="Chart 6">
            <a:extLst>
              <a:ext uri="{FF2B5EF4-FFF2-40B4-BE49-F238E27FC236}">
                <a16:creationId xmlns:a16="http://schemas.microsoft.com/office/drawing/2014/main" id="{2E7C9ED7-33D6-4D33-91A8-E8DC0D8287EF}"/>
              </a:ext>
            </a:extLst>
          </p:cNvPr>
          <p:cNvGraphicFramePr>
            <a:graphicFrameLocks/>
          </p:cNvGraphicFramePr>
          <p:nvPr>
            <p:extLst>
              <p:ext uri="{D42A27DB-BD31-4B8C-83A1-F6EECF244321}">
                <p14:modId xmlns:p14="http://schemas.microsoft.com/office/powerpoint/2010/main" val="3804775869"/>
              </p:ext>
            </p:extLst>
          </p:nvPr>
        </p:nvGraphicFramePr>
        <p:xfrm>
          <a:off x="2423593" y="1124744"/>
          <a:ext cx="7704855" cy="5052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6244235"/>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81E5-22A2-4A79-A121-D3C23D5C2D09}"/>
              </a:ext>
            </a:extLst>
          </p:cNvPr>
          <p:cNvSpPr>
            <a:spLocks noGrp="1"/>
          </p:cNvSpPr>
          <p:nvPr>
            <p:ph type="title"/>
          </p:nvPr>
        </p:nvSpPr>
        <p:spPr>
          <a:xfrm>
            <a:off x="466928" y="403698"/>
            <a:ext cx="11527276" cy="990600"/>
          </a:xfrm>
        </p:spPr>
        <p:txBody>
          <a:bodyPr>
            <a:normAutofit/>
          </a:bodyPr>
          <a:lstStyle/>
          <a:p>
            <a:r>
              <a:rPr lang="en-US" sz="3200" dirty="0"/>
              <a:t>We could show with data (and some simulations) how an ICL would have operated for earlier cohorts….</a:t>
            </a:r>
            <a:endParaRPr lang="en-GB" sz="3200" dirty="0"/>
          </a:p>
        </p:txBody>
      </p:sp>
      <p:sp>
        <p:nvSpPr>
          <p:cNvPr id="5" name="Rectangle 2">
            <a:extLst>
              <a:ext uri="{FF2B5EF4-FFF2-40B4-BE49-F238E27FC236}">
                <a16:creationId xmlns:a16="http://schemas.microsoft.com/office/drawing/2014/main" id="{A51023F9-DF8B-4185-9087-8A390D84F5AB}"/>
              </a:ext>
            </a:extLst>
          </p:cNvPr>
          <p:cNvSpPr>
            <a:spLocks noChangeArrowheads="1"/>
          </p:cNvSpPr>
          <p:nvPr/>
        </p:nvSpPr>
        <p:spPr bwMode="auto">
          <a:xfrm>
            <a:off x="2588789" y="1682570"/>
            <a:ext cx="701442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b="1" dirty="0">
                <a:latin typeface="Calibri" panose="020F0502020204030204" pitchFamily="34" charset="0"/>
                <a:ea typeface="Calibri" panose="020F0502020204030204" pitchFamily="34" charset="0"/>
                <a:cs typeface="Times New Roman" panose="02020603050405020304" pitchFamily="18" charset="0"/>
              </a:rPr>
              <a:t>Comparing ICL loans with ICETEX (discounted and in 2021 prices):  2006 Cohort </a:t>
            </a:r>
            <a:endParaRPr lang="en-GB" altLang="en-US" sz="1600" dirty="0"/>
          </a:p>
          <a:p>
            <a:pPr eaLnBrk="0" fontAlgn="base" hangingPunct="0">
              <a:spcBef>
                <a:spcPct val="0"/>
              </a:spcBef>
              <a:spcAft>
                <a:spcPct val="0"/>
              </a:spcAft>
            </a:pPr>
            <a:endParaRPr lang="en-GB" altLang="en-US" dirty="0">
              <a:latin typeface="Arial" panose="020B0604020202020204" pitchFamily="34" charset="0"/>
            </a:endParaRPr>
          </a:p>
        </p:txBody>
      </p:sp>
      <p:pic>
        <p:nvPicPr>
          <p:cNvPr id="3073" name="Imagen 1">
            <a:extLst>
              <a:ext uri="{FF2B5EF4-FFF2-40B4-BE49-F238E27FC236}">
                <a16:creationId xmlns:a16="http://schemas.microsoft.com/office/drawing/2014/main" id="{4CE62E56-231E-42F7-887D-516377928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914" y="2298122"/>
            <a:ext cx="6712085" cy="428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84486"/>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2E9C-1BB3-45F0-BCC6-C5B716324C28}"/>
              </a:ext>
            </a:extLst>
          </p:cNvPr>
          <p:cNvSpPr>
            <a:spLocks noGrp="1"/>
          </p:cNvSpPr>
          <p:nvPr>
            <p:ph type="title"/>
          </p:nvPr>
        </p:nvSpPr>
        <p:spPr>
          <a:xfrm>
            <a:off x="379562" y="845389"/>
            <a:ext cx="10619117" cy="1236330"/>
          </a:xfrm>
        </p:spPr>
        <p:txBody>
          <a:bodyPr>
            <a:normAutofit/>
          </a:bodyPr>
          <a:lstStyle/>
          <a:p>
            <a:r>
              <a:rPr lang="en-US" sz="3600" dirty="0"/>
              <a:t>Could show how it would have operated for those who defaulted in the 2006 cohort</a:t>
            </a:r>
            <a:endParaRPr lang="en-GB" sz="3600" dirty="0"/>
          </a:p>
        </p:txBody>
      </p:sp>
      <p:pic>
        <p:nvPicPr>
          <p:cNvPr id="5" name="Imagen 4">
            <a:extLst>
              <a:ext uri="{FF2B5EF4-FFF2-40B4-BE49-F238E27FC236}">
                <a16:creationId xmlns:a16="http://schemas.microsoft.com/office/drawing/2014/main" id="{1DE6713B-7240-4097-ADB7-C4F0A70CFA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12756" y="2225615"/>
            <a:ext cx="6552727" cy="4464496"/>
          </a:xfrm>
          <a:prstGeom prst="rect">
            <a:avLst/>
          </a:prstGeom>
          <a:noFill/>
          <a:ln>
            <a:noFill/>
          </a:ln>
        </p:spPr>
      </p:pic>
    </p:spTree>
    <p:extLst>
      <p:ext uri="{BB962C8B-B14F-4D97-AF65-F5344CB8AC3E}">
        <p14:creationId xmlns:p14="http://schemas.microsoft.com/office/powerpoint/2010/main" val="2252326544"/>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D2F1-9FE9-4DF0-BE2A-ABB2B6783F56}"/>
              </a:ext>
            </a:extLst>
          </p:cNvPr>
          <p:cNvSpPr>
            <a:spLocks noGrp="1"/>
          </p:cNvSpPr>
          <p:nvPr>
            <p:ph type="title"/>
          </p:nvPr>
        </p:nvSpPr>
        <p:spPr/>
        <p:txBody>
          <a:bodyPr/>
          <a:lstStyle/>
          <a:p>
            <a:r>
              <a:rPr lang="en-US" dirty="0"/>
              <a:t>ICL introduced in Colombia</a:t>
            </a:r>
            <a:endParaRPr lang="en-GB" dirty="0"/>
          </a:p>
        </p:txBody>
      </p:sp>
      <p:sp>
        <p:nvSpPr>
          <p:cNvPr id="3" name="Content Placeholder 2">
            <a:extLst>
              <a:ext uri="{FF2B5EF4-FFF2-40B4-BE49-F238E27FC236}">
                <a16:creationId xmlns:a16="http://schemas.microsoft.com/office/drawing/2014/main" id="{FC614B5D-DF54-4C48-87B7-4F83C87C236A}"/>
              </a:ext>
            </a:extLst>
          </p:cNvPr>
          <p:cNvSpPr>
            <a:spLocks noGrp="1"/>
          </p:cNvSpPr>
          <p:nvPr>
            <p:ph sz="quarter" idx="11"/>
          </p:nvPr>
        </p:nvSpPr>
        <p:spPr>
          <a:xfrm>
            <a:off x="661481" y="1721796"/>
            <a:ext cx="10337198" cy="4535871"/>
          </a:xfrm>
        </p:spPr>
        <p:txBody>
          <a:bodyPr/>
          <a:lstStyle/>
          <a:p>
            <a:pPr>
              <a:spcAft>
                <a:spcPts val="600"/>
              </a:spcAft>
              <a:buFont typeface="Wingdings" panose="05000000000000000000" pitchFamily="2" charset="2"/>
              <a:buChar char="§"/>
            </a:pPr>
            <a:r>
              <a:rPr lang="en-US" dirty="0"/>
              <a:t>As a result of our collaborative work with Colombia an ICL was introduced in Colombia in April 2022 and is now available for new students from January 2023 (though not yet for all students)</a:t>
            </a:r>
          </a:p>
          <a:p>
            <a:pPr marL="0" indent="0">
              <a:spcAft>
                <a:spcPts val="600"/>
              </a:spcAft>
              <a:buNone/>
            </a:pPr>
            <a:endParaRPr lang="en-US" dirty="0"/>
          </a:p>
          <a:p>
            <a:pPr marL="0" indent="0">
              <a:buNone/>
            </a:pPr>
            <a:endParaRPr lang="en-US" dirty="0"/>
          </a:p>
          <a:p>
            <a:pPr marL="0" indent="0">
              <a:buNone/>
            </a:pPr>
            <a:endParaRPr lang="en-GB" dirty="0"/>
          </a:p>
        </p:txBody>
      </p:sp>
      <p:pic>
        <p:nvPicPr>
          <p:cNvPr id="4" name="Picture 2" descr="Three men and two women dressed in professional clothes">
            <a:extLst>
              <a:ext uri="{FF2B5EF4-FFF2-40B4-BE49-F238E27FC236}">
                <a16:creationId xmlns:a16="http://schemas.microsoft.com/office/drawing/2014/main" id="{7DFFB9A5-74D5-4420-9CD1-0172A3817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570" y="3014241"/>
            <a:ext cx="5189482" cy="32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1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07C2-2DB1-41BE-8FF0-BE52AB5C0229}"/>
              </a:ext>
            </a:extLst>
          </p:cNvPr>
          <p:cNvSpPr>
            <a:spLocks noGrp="1"/>
          </p:cNvSpPr>
          <p:nvPr>
            <p:ph type="title"/>
          </p:nvPr>
        </p:nvSpPr>
        <p:spPr/>
        <p:txBody>
          <a:bodyPr/>
          <a:lstStyle/>
          <a:p>
            <a:r>
              <a:rPr lang="en-US" dirty="0"/>
              <a:t>Lessons for getting impact</a:t>
            </a:r>
            <a:endParaRPr lang="en-GB" dirty="0"/>
          </a:p>
        </p:txBody>
      </p:sp>
      <p:sp>
        <p:nvSpPr>
          <p:cNvPr id="3" name="Content Placeholder 2">
            <a:extLst>
              <a:ext uri="{FF2B5EF4-FFF2-40B4-BE49-F238E27FC236}">
                <a16:creationId xmlns:a16="http://schemas.microsoft.com/office/drawing/2014/main" id="{796F9225-1D69-4EF8-B25A-360DF9E97947}"/>
              </a:ext>
            </a:extLst>
          </p:cNvPr>
          <p:cNvSpPr>
            <a:spLocks noGrp="1"/>
          </p:cNvSpPr>
          <p:nvPr>
            <p:ph sz="quarter" idx="11"/>
          </p:nvPr>
        </p:nvSpPr>
        <p:spPr/>
        <p:txBody>
          <a:bodyPr>
            <a:normAutofit lnSpcReduction="10000"/>
          </a:bodyPr>
          <a:lstStyle/>
          <a:p>
            <a:pPr>
              <a:buFont typeface="Wingdings" panose="05000000000000000000" pitchFamily="2" charset="2"/>
              <a:buChar char="§"/>
            </a:pPr>
            <a:r>
              <a:rPr lang="en-US" dirty="0"/>
              <a:t>You never know when your research may have impact so keep plugging away</a:t>
            </a:r>
            <a:br>
              <a:rPr lang="en-US" dirty="0"/>
            </a:br>
            <a:endParaRPr lang="en-US" dirty="0"/>
          </a:p>
          <a:p>
            <a:pPr>
              <a:buFont typeface="Wingdings" panose="05000000000000000000" pitchFamily="2" charset="2"/>
              <a:buChar char="§"/>
            </a:pPr>
            <a:r>
              <a:rPr lang="en-US" dirty="0"/>
              <a:t>Make sure you publish your impactful research – often temptation with policy relevant research to write a report for the funder or a accessible policy briefing but also important to produce peer reviewed publications</a:t>
            </a:r>
            <a:br>
              <a:rPr lang="en-US" dirty="0"/>
            </a:br>
            <a:endParaRPr lang="en-US" dirty="0"/>
          </a:p>
          <a:p>
            <a:pPr lvl="1">
              <a:buFont typeface="Wingdings" panose="05000000000000000000" pitchFamily="2" charset="2"/>
              <a:buChar char="q"/>
            </a:pPr>
            <a:r>
              <a:rPr lang="en-US" dirty="0"/>
              <a:t>You make policy-makers lives easier if they can cite a peer reviewed journal article</a:t>
            </a:r>
            <a:br>
              <a:rPr lang="en-US" dirty="0"/>
            </a:br>
            <a:endParaRPr lang="en-US" dirty="0"/>
          </a:p>
          <a:p>
            <a:pPr lvl="1">
              <a:buFont typeface="Wingdings" panose="05000000000000000000" pitchFamily="2" charset="2"/>
              <a:buChar char="q"/>
            </a:pPr>
            <a:r>
              <a:rPr lang="en-US" dirty="0"/>
              <a:t>Just look at the Economic Report of the President </a:t>
            </a:r>
            <a:br>
              <a:rPr lang="en-US" dirty="0"/>
            </a:br>
            <a:endParaRPr lang="en-US" dirty="0"/>
          </a:p>
          <a:p>
            <a:pPr lvl="1">
              <a:buFont typeface="Wingdings" panose="05000000000000000000" pitchFamily="2" charset="2"/>
              <a:buChar char="q"/>
            </a:pPr>
            <a:r>
              <a:rPr lang="en-US" dirty="0"/>
              <a:t>We have been invited to the US in May this year to discuss potential reforms</a:t>
            </a:r>
            <a:endParaRPr lang="en-GB" dirty="0"/>
          </a:p>
        </p:txBody>
      </p:sp>
    </p:spTree>
    <p:extLst>
      <p:ext uri="{BB962C8B-B14F-4D97-AF65-F5344CB8AC3E}">
        <p14:creationId xmlns:p14="http://schemas.microsoft.com/office/powerpoint/2010/main" val="69785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D67D-62E6-4562-B835-987B355A2069}"/>
              </a:ext>
            </a:extLst>
          </p:cNvPr>
          <p:cNvSpPr>
            <a:spLocks noGrp="1"/>
          </p:cNvSpPr>
          <p:nvPr>
            <p:ph type="title"/>
          </p:nvPr>
        </p:nvSpPr>
        <p:spPr/>
        <p:txBody>
          <a:bodyPr/>
          <a:lstStyle/>
          <a:p>
            <a:r>
              <a:rPr lang="en-US" dirty="0"/>
              <a:t>Lessons</a:t>
            </a:r>
            <a:endParaRPr lang="en-GB" dirty="0"/>
          </a:p>
        </p:txBody>
      </p:sp>
      <p:sp>
        <p:nvSpPr>
          <p:cNvPr id="3" name="Content Placeholder 2">
            <a:extLst>
              <a:ext uri="{FF2B5EF4-FFF2-40B4-BE49-F238E27FC236}">
                <a16:creationId xmlns:a16="http://schemas.microsoft.com/office/drawing/2014/main" id="{36D53354-5A92-4D55-817C-86AB36A3D74A}"/>
              </a:ext>
            </a:extLst>
          </p:cNvPr>
          <p:cNvSpPr>
            <a:spLocks noGrp="1"/>
          </p:cNvSpPr>
          <p:nvPr>
            <p:ph sz="quarter" idx="11"/>
          </p:nvPr>
        </p:nvSpPr>
        <p:spPr>
          <a:xfrm>
            <a:off x="379562" y="1935804"/>
            <a:ext cx="10619117" cy="4374143"/>
          </a:xfrm>
        </p:spPr>
        <p:txBody>
          <a:bodyPr>
            <a:normAutofit fontScale="92500"/>
          </a:bodyPr>
          <a:lstStyle/>
          <a:p>
            <a:pPr>
              <a:buFont typeface="Wingdings" panose="05000000000000000000" pitchFamily="2" charset="2"/>
              <a:buChar char="§"/>
            </a:pPr>
            <a:r>
              <a:rPr lang="en-US" dirty="0"/>
              <a:t>To have impact give stakeholders/locals ownership of the policy reforms – doesn’t always go right but it won’t work if you tell somebody what they should do</a:t>
            </a:r>
            <a:br>
              <a:rPr lang="en-US" dirty="0"/>
            </a:br>
            <a:endParaRPr lang="en-US" dirty="0"/>
          </a:p>
          <a:p>
            <a:pPr>
              <a:buFont typeface="Wingdings" panose="05000000000000000000" pitchFamily="2" charset="2"/>
              <a:buChar char="§"/>
            </a:pPr>
            <a:r>
              <a:rPr lang="en-US" dirty="0"/>
              <a:t>Your role is to share expertise but if you want reform, policy-makers have to be in charge of the reform</a:t>
            </a:r>
            <a:br>
              <a:rPr lang="en-US" dirty="0"/>
            </a:br>
            <a:endParaRPr lang="en-US" dirty="0"/>
          </a:p>
          <a:p>
            <a:pPr>
              <a:buFont typeface="Wingdings" panose="05000000000000000000" pitchFamily="2" charset="2"/>
              <a:buChar char="§"/>
            </a:pPr>
            <a:r>
              <a:rPr lang="en-US" dirty="0"/>
              <a:t>In Colombia we helped the local analysts build a model to look at the implications of different loan designs but they designed the final system without our input</a:t>
            </a:r>
            <a:br>
              <a:rPr lang="en-US" dirty="0"/>
            </a:br>
            <a:endParaRPr lang="en-US" dirty="0"/>
          </a:p>
          <a:p>
            <a:pPr lvl="1">
              <a:buFont typeface="Wingdings" panose="05000000000000000000" pitchFamily="2" charset="2"/>
              <a:buChar char="q"/>
            </a:pPr>
            <a:r>
              <a:rPr lang="en-US" dirty="0"/>
              <a:t>They knew the players, the politics, the laws and regulations and had all the tools needed to get the design right</a:t>
            </a:r>
            <a:br>
              <a:rPr lang="en-US" dirty="0"/>
            </a:br>
            <a:endParaRPr lang="en-US" dirty="0"/>
          </a:p>
          <a:p>
            <a:pPr lvl="1">
              <a:buFont typeface="Wingdings" panose="05000000000000000000" pitchFamily="2" charset="2"/>
              <a:buChar char="q"/>
            </a:pPr>
            <a:r>
              <a:rPr lang="en-US" dirty="0"/>
              <a:t>We simply gave them these tools drawing on our 50 year plus experience in the area and our peer reviewed academic research</a:t>
            </a:r>
          </a:p>
          <a:p>
            <a:pPr lvl="1">
              <a:buFont typeface="Wingdings" panose="05000000000000000000" pitchFamily="2" charset="2"/>
              <a:buChar char="§"/>
            </a:pPr>
            <a:endParaRPr lang="en-GB" dirty="0"/>
          </a:p>
        </p:txBody>
      </p:sp>
    </p:spTree>
    <p:extLst>
      <p:ext uri="{BB962C8B-B14F-4D97-AF65-F5344CB8AC3E}">
        <p14:creationId xmlns:p14="http://schemas.microsoft.com/office/powerpoint/2010/main" val="288357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7E98-3554-4D8E-868E-12DC21FB3A62}"/>
              </a:ext>
            </a:extLst>
          </p:cNvPr>
          <p:cNvSpPr>
            <a:spLocks noGrp="1"/>
          </p:cNvSpPr>
          <p:nvPr>
            <p:ph type="title"/>
          </p:nvPr>
        </p:nvSpPr>
        <p:spPr/>
        <p:txBody>
          <a:bodyPr/>
          <a:lstStyle/>
          <a:p>
            <a:r>
              <a:rPr lang="en-US" dirty="0"/>
              <a:t>Lessons</a:t>
            </a:r>
            <a:endParaRPr lang="en-GB" dirty="0"/>
          </a:p>
        </p:txBody>
      </p:sp>
      <p:sp>
        <p:nvSpPr>
          <p:cNvPr id="3" name="Content Placeholder 2">
            <a:extLst>
              <a:ext uri="{FF2B5EF4-FFF2-40B4-BE49-F238E27FC236}">
                <a16:creationId xmlns:a16="http://schemas.microsoft.com/office/drawing/2014/main" id="{BCF9EF03-9C1D-4562-BFED-618936A34DBC}"/>
              </a:ext>
            </a:extLst>
          </p:cNvPr>
          <p:cNvSpPr>
            <a:spLocks noGrp="1"/>
          </p:cNvSpPr>
          <p:nvPr>
            <p:ph sz="quarter" idx="11"/>
          </p:nvPr>
        </p:nvSpPr>
        <p:spPr/>
        <p:txBody>
          <a:bodyPr/>
          <a:lstStyle/>
          <a:p>
            <a:pPr>
              <a:buFont typeface="Wingdings" panose="05000000000000000000" pitchFamily="2" charset="2"/>
              <a:buChar char="§"/>
            </a:pPr>
            <a:r>
              <a:rPr lang="en-US" dirty="0"/>
              <a:t>Impact takes many forms – make sure you document this when it happens</a:t>
            </a:r>
            <a:br>
              <a:rPr lang="en-US" dirty="0"/>
            </a:br>
            <a:endParaRPr lang="en-US" dirty="0"/>
          </a:p>
          <a:p>
            <a:pPr>
              <a:buFont typeface="Wingdings" panose="05000000000000000000" pitchFamily="2" charset="2"/>
              <a:buChar char="§"/>
            </a:pPr>
            <a:r>
              <a:rPr lang="en-US" dirty="0"/>
              <a:t>One of the things I am proudest of is that German Pulido who was involved in this research received a UCL scholarship to undertake the MSc in Data Science and Public Policy this year (2022/23) and has just been awarded a UCL RES to undertake a PhD at UCL starting this September</a:t>
            </a:r>
            <a:br>
              <a:rPr lang="en-US" dirty="0"/>
            </a:br>
            <a:endParaRPr lang="en-US" dirty="0"/>
          </a:p>
          <a:p>
            <a:pPr>
              <a:buFont typeface="Wingdings" panose="05000000000000000000" pitchFamily="2" charset="2"/>
              <a:buChar char="§"/>
            </a:pPr>
            <a:r>
              <a:rPr lang="en-US" dirty="0"/>
              <a:t>His colleague and fellow collaborator, Juliana Aragon, is applying to UCL to follow the same path this year</a:t>
            </a:r>
            <a:br>
              <a:rPr lang="en-US" dirty="0"/>
            </a:br>
            <a:endParaRPr lang="en-US" dirty="0"/>
          </a:p>
          <a:p>
            <a:pPr marL="0" indent="0">
              <a:buNone/>
            </a:pPr>
            <a:endParaRPr lang="en-GB" dirty="0"/>
          </a:p>
        </p:txBody>
      </p:sp>
    </p:spTree>
    <p:extLst>
      <p:ext uri="{BB962C8B-B14F-4D97-AF65-F5344CB8AC3E}">
        <p14:creationId xmlns:p14="http://schemas.microsoft.com/office/powerpoint/2010/main" val="119528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ABD3-8EDB-4104-AD50-4E74CB7BE159}"/>
              </a:ext>
            </a:extLst>
          </p:cNvPr>
          <p:cNvSpPr>
            <a:spLocks noGrp="1"/>
          </p:cNvSpPr>
          <p:nvPr>
            <p:ph type="title"/>
          </p:nvPr>
        </p:nvSpPr>
        <p:spPr/>
        <p:txBody>
          <a:bodyPr/>
          <a:lstStyle/>
          <a:p>
            <a:r>
              <a:rPr lang="en-US" dirty="0"/>
              <a:t>Lessons</a:t>
            </a:r>
            <a:endParaRPr lang="en-GB" dirty="0"/>
          </a:p>
        </p:txBody>
      </p:sp>
      <p:sp>
        <p:nvSpPr>
          <p:cNvPr id="3" name="Content Placeholder 2">
            <a:extLst>
              <a:ext uri="{FF2B5EF4-FFF2-40B4-BE49-F238E27FC236}">
                <a16:creationId xmlns:a16="http://schemas.microsoft.com/office/drawing/2014/main" id="{0AA52B2A-C627-45C7-8025-ACC7BECB832D}"/>
              </a:ext>
            </a:extLst>
          </p:cNvPr>
          <p:cNvSpPr>
            <a:spLocks noGrp="1"/>
          </p:cNvSpPr>
          <p:nvPr>
            <p:ph sz="quarter" idx="11"/>
          </p:nvPr>
        </p:nvSpPr>
        <p:spPr/>
        <p:txBody>
          <a:bodyPr/>
          <a:lstStyle/>
          <a:p>
            <a:r>
              <a:rPr lang="en-US" dirty="0"/>
              <a:t>Even though you be having significant impact it is quite often hard to prove</a:t>
            </a:r>
            <a:br>
              <a:rPr lang="en-US" dirty="0"/>
            </a:br>
            <a:endParaRPr lang="en-US" dirty="0"/>
          </a:p>
          <a:p>
            <a:r>
              <a:rPr lang="en-US" dirty="0"/>
              <a:t>Remember to document this as it occurs – much more difficult going back after the event (as I did with David Willetts) when REF submission is being written</a:t>
            </a:r>
            <a:endParaRPr lang="en-GB" dirty="0"/>
          </a:p>
        </p:txBody>
      </p:sp>
    </p:spTree>
    <p:extLst>
      <p:ext uri="{BB962C8B-B14F-4D97-AF65-F5344CB8AC3E}">
        <p14:creationId xmlns:p14="http://schemas.microsoft.com/office/powerpoint/2010/main" val="13867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D7A7-09C9-490A-A810-3A5B80E0D9BC}"/>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581B4A8D-57E1-4DA5-ACBE-BFE3EED368FA}"/>
              </a:ext>
            </a:extLst>
          </p:cNvPr>
          <p:cNvSpPr>
            <a:spLocks noGrp="1"/>
          </p:cNvSpPr>
          <p:nvPr>
            <p:ph sz="quarter" idx="11"/>
          </p:nvPr>
        </p:nvSpPr>
        <p:spPr/>
        <p:txBody>
          <a:bodyPr/>
          <a:lstStyle/>
          <a:p>
            <a:pPr>
              <a:buFont typeface="Wingdings" panose="05000000000000000000" pitchFamily="2" charset="2"/>
              <a:buChar char="§"/>
            </a:pPr>
            <a:r>
              <a:rPr lang="en-US" dirty="0"/>
              <a:t>Happy to answer any questions</a:t>
            </a:r>
            <a:endParaRPr lang="en-GB" dirty="0"/>
          </a:p>
        </p:txBody>
      </p:sp>
    </p:spTree>
    <p:extLst>
      <p:ext uri="{BB962C8B-B14F-4D97-AF65-F5344CB8AC3E}">
        <p14:creationId xmlns:p14="http://schemas.microsoft.com/office/powerpoint/2010/main" val="135849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FF4-3D6B-412D-B43A-16998CC0BB8A}"/>
              </a:ext>
            </a:extLst>
          </p:cNvPr>
          <p:cNvSpPr>
            <a:spLocks noGrp="1"/>
          </p:cNvSpPr>
          <p:nvPr>
            <p:ph type="title"/>
          </p:nvPr>
        </p:nvSpPr>
        <p:spPr/>
        <p:txBody>
          <a:bodyPr/>
          <a:lstStyle/>
          <a:p>
            <a:r>
              <a:rPr lang="en-US" dirty="0"/>
              <a:t>My approach to research questions</a:t>
            </a:r>
            <a:endParaRPr lang="en-GB" dirty="0"/>
          </a:p>
        </p:txBody>
      </p:sp>
      <p:sp>
        <p:nvSpPr>
          <p:cNvPr id="3" name="Content Placeholder 2">
            <a:extLst>
              <a:ext uri="{FF2B5EF4-FFF2-40B4-BE49-F238E27FC236}">
                <a16:creationId xmlns:a16="http://schemas.microsoft.com/office/drawing/2014/main" id="{DC948856-8325-4C3A-8C42-886CA73A9613}"/>
              </a:ext>
            </a:extLst>
          </p:cNvPr>
          <p:cNvSpPr>
            <a:spLocks noGrp="1"/>
          </p:cNvSpPr>
          <p:nvPr>
            <p:ph sz="quarter" idx="11"/>
          </p:nvPr>
        </p:nvSpPr>
        <p:spPr/>
        <p:txBody>
          <a:bodyPr/>
          <a:lstStyle/>
          <a:p>
            <a:pPr>
              <a:spcBef>
                <a:spcPts val="1200"/>
              </a:spcBef>
              <a:spcAft>
                <a:spcPts val="1200"/>
              </a:spcAft>
              <a:buFont typeface="Wingdings" panose="05000000000000000000" pitchFamily="2" charset="2"/>
              <a:buChar char="§"/>
            </a:pPr>
            <a:r>
              <a:rPr lang="en-US" dirty="0"/>
              <a:t>I always approach a problem with an open mind and some of my best research ideas have come from being told by practitioners or other researchers “that we all know that this policy is bad/good for children”</a:t>
            </a:r>
          </a:p>
          <a:p>
            <a:pPr>
              <a:spcBef>
                <a:spcPts val="1200"/>
              </a:spcBef>
              <a:spcAft>
                <a:spcPts val="1200"/>
              </a:spcAft>
              <a:buFont typeface="Wingdings" panose="05000000000000000000" pitchFamily="2" charset="2"/>
              <a:buChar char="§"/>
            </a:pPr>
            <a:r>
              <a:rPr lang="en-US" dirty="0"/>
              <a:t>I always ask – what is the evidence for this? </a:t>
            </a:r>
          </a:p>
          <a:p>
            <a:pPr lvl="1">
              <a:spcBef>
                <a:spcPts val="1200"/>
              </a:spcBef>
              <a:spcAft>
                <a:spcPts val="1200"/>
              </a:spcAft>
              <a:buFont typeface="Wingdings" panose="05000000000000000000" pitchFamily="2" charset="2"/>
              <a:buChar char="§"/>
            </a:pPr>
            <a:r>
              <a:rPr lang="en-US" dirty="0"/>
              <a:t>Sometimes there is strong evidence behind the statement but often it is simply one person’s “feeling” and I think – could I use quantitative methods/data to look at this question?</a:t>
            </a:r>
          </a:p>
          <a:p>
            <a:pPr lvl="1">
              <a:spcBef>
                <a:spcPts val="1200"/>
              </a:spcBef>
              <a:spcAft>
                <a:spcPts val="1200"/>
              </a:spcAft>
              <a:buFont typeface="Wingdings" panose="05000000000000000000" pitchFamily="2" charset="2"/>
              <a:buChar char="§"/>
            </a:pPr>
            <a:r>
              <a:rPr lang="en-US" dirty="0"/>
              <a:t>Example: Evaluation of wrap-around care pilot for DfE started my research agenda on the impact of month of birth on children’s outcomes</a:t>
            </a:r>
            <a:endParaRPr lang="en-GB" dirty="0"/>
          </a:p>
        </p:txBody>
      </p:sp>
    </p:spTree>
    <p:extLst>
      <p:ext uri="{BB962C8B-B14F-4D97-AF65-F5344CB8AC3E}">
        <p14:creationId xmlns:p14="http://schemas.microsoft.com/office/powerpoint/2010/main" val="29676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66D6-D832-4C07-B773-9B0357B4CB34}"/>
              </a:ext>
            </a:extLst>
          </p:cNvPr>
          <p:cNvSpPr>
            <a:spLocks noGrp="1"/>
          </p:cNvSpPr>
          <p:nvPr>
            <p:ph type="title"/>
          </p:nvPr>
        </p:nvSpPr>
        <p:spPr/>
        <p:txBody>
          <a:bodyPr/>
          <a:lstStyle/>
          <a:p>
            <a:r>
              <a:rPr lang="en-US" dirty="0"/>
              <a:t>However things don’t always go to plan….</a:t>
            </a:r>
            <a:endParaRPr lang="en-GB" dirty="0"/>
          </a:p>
        </p:txBody>
      </p:sp>
      <p:sp>
        <p:nvSpPr>
          <p:cNvPr id="3" name="Content Placeholder 2">
            <a:extLst>
              <a:ext uri="{FF2B5EF4-FFF2-40B4-BE49-F238E27FC236}">
                <a16:creationId xmlns:a16="http://schemas.microsoft.com/office/drawing/2014/main" id="{DD41A6EC-10F2-47F5-A44B-4BE2DE7F7A2A}"/>
              </a:ext>
            </a:extLst>
          </p:cNvPr>
          <p:cNvSpPr>
            <a:spLocks noGrp="1"/>
          </p:cNvSpPr>
          <p:nvPr>
            <p:ph sz="quarter" idx="11"/>
          </p:nvPr>
        </p:nvSpPr>
        <p:spPr/>
        <p:txBody>
          <a:bodyPr/>
          <a:lstStyle/>
          <a:p>
            <a:pPr>
              <a:buFont typeface="Wingdings" panose="05000000000000000000" pitchFamily="2" charset="2"/>
              <a:buChar char="§"/>
            </a:pPr>
            <a:r>
              <a:rPr lang="en-US" dirty="0"/>
              <a:t>Despite me and my collaborators on the project having many meetings with key policy holders (including Minister Michael Gove) the policy response of the government to our findings was the opposite of what we recommended</a:t>
            </a:r>
            <a:br>
              <a:rPr lang="en-US" dirty="0"/>
            </a:br>
            <a:endParaRPr lang="en-US" dirty="0"/>
          </a:p>
          <a:p>
            <a:pPr lvl="1">
              <a:buFont typeface="Wingdings" panose="05000000000000000000" pitchFamily="2" charset="2"/>
              <a:buChar char="q"/>
            </a:pPr>
            <a:r>
              <a:rPr lang="en-US" dirty="0"/>
              <a:t>Likely made the problem worse – we said age standardize tests in primary school </a:t>
            </a:r>
          </a:p>
          <a:p>
            <a:pPr lvl="1">
              <a:buFont typeface="Wingdings" panose="05000000000000000000" pitchFamily="2" charset="2"/>
              <a:buChar char="q"/>
            </a:pPr>
            <a:r>
              <a:rPr lang="en-US" dirty="0"/>
              <a:t>The gave parents freedom to choose when their summer born children started school – makes the problem worse</a:t>
            </a:r>
            <a:endParaRPr lang="en-GB" dirty="0"/>
          </a:p>
        </p:txBody>
      </p:sp>
    </p:spTree>
    <p:extLst>
      <p:ext uri="{BB962C8B-B14F-4D97-AF65-F5344CB8AC3E}">
        <p14:creationId xmlns:p14="http://schemas.microsoft.com/office/powerpoint/2010/main" val="25933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992E-E765-4D2D-8979-401A07996CF6}"/>
              </a:ext>
            </a:extLst>
          </p:cNvPr>
          <p:cNvSpPr>
            <a:spLocks noGrp="1"/>
          </p:cNvSpPr>
          <p:nvPr>
            <p:ph type="title"/>
          </p:nvPr>
        </p:nvSpPr>
        <p:spPr/>
        <p:txBody>
          <a:bodyPr/>
          <a:lstStyle/>
          <a:p>
            <a:r>
              <a:rPr lang="en-US" dirty="0"/>
              <a:t>My work on HE funding</a:t>
            </a:r>
            <a:endParaRPr lang="en-GB" dirty="0"/>
          </a:p>
        </p:txBody>
      </p:sp>
      <p:sp>
        <p:nvSpPr>
          <p:cNvPr id="3" name="Content Placeholder 2">
            <a:extLst>
              <a:ext uri="{FF2B5EF4-FFF2-40B4-BE49-F238E27FC236}">
                <a16:creationId xmlns:a16="http://schemas.microsoft.com/office/drawing/2014/main" id="{A0D09004-C9F0-44F6-BD01-BF5CBE1DD51F}"/>
              </a:ext>
            </a:extLst>
          </p:cNvPr>
          <p:cNvSpPr>
            <a:spLocks noGrp="1"/>
          </p:cNvSpPr>
          <p:nvPr>
            <p:ph sz="quarter" idx="11"/>
          </p:nvPr>
        </p:nvSpPr>
        <p:spPr>
          <a:xfrm>
            <a:off x="379562" y="1935804"/>
            <a:ext cx="10992072" cy="4786009"/>
          </a:xfrm>
        </p:spPr>
        <p:txBody>
          <a:bodyPr>
            <a:normAutofit fontScale="32500" lnSpcReduction="20000"/>
          </a:bodyPr>
          <a:lstStyle/>
          <a:p>
            <a:pPr>
              <a:buFont typeface="Wingdings" panose="05000000000000000000" pitchFamily="2" charset="2"/>
              <a:buChar char="§"/>
            </a:pPr>
            <a:r>
              <a:rPr lang="en-US" sz="6200" dirty="0"/>
              <a:t>I started working on this issue during my PhD in the early 1990s</a:t>
            </a:r>
            <a:br>
              <a:rPr lang="en-US" sz="6200" dirty="0"/>
            </a:br>
            <a:endParaRPr lang="en-US" sz="6200" dirty="0"/>
          </a:p>
          <a:p>
            <a:pPr>
              <a:buFont typeface="Wingdings" panose="05000000000000000000" pitchFamily="2" charset="2"/>
              <a:buChar char="§"/>
            </a:pPr>
            <a:r>
              <a:rPr lang="en-US" sz="6200" dirty="0"/>
              <a:t>Over a period of 20 years developed huge expertise in how to simulate the impact of HE funding reforms for students, taxpayers and graduates across the earnings distribution</a:t>
            </a:r>
            <a:br>
              <a:rPr lang="en-US" sz="6200" dirty="0"/>
            </a:br>
            <a:endParaRPr lang="en-US" sz="6200" dirty="0"/>
          </a:p>
          <a:p>
            <a:pPr lvl="1">
              <a:buFont typeface="Courier New" panose="02070309020205020404" pitchFamily="49" charset="0"/>
              <a:buChar char="o"/>
            </a:pPr>
            <a:r>
              <a:rPr lang="en-US" sz="6200" dirty="0"/>
              <a:t>Showed then department of BIS how it was getting it estimates wrong by not properly modelling transitions in the </a:t>
            </a:r>
            <a:r>
              <a:rPr lang="en-US" sz="6200" dirty="0" err="1"/>
              <a:t>labour</a:t>
            </a:r>
            <a:r>
              <a:rPr lang="en-US" sz="6200" dirty="0"/>
              <a:t> market for HE graduates (paper in </a:t>
            </a:r>
            <a:r>
              <a:rPr lang="en-US" sz="6200" i="1" dirty="0"/>
              <a:t>Economic Journal </a:t>
            </a:r>
            <a:r>
              <a:rPr lang="en-US" sz="6200" dirty="0"/>
              <a:t>in 2008)</a:t>
            </a:r>
            <a:br>
              <a:rPr lang="en-US" sz="6200" dirty="0"/>
            </a:br>
            <a:endParaRPr lang="en-US" sz="6200" dirty="0"/>
          </a:p>
          <a:p>
            <a:pPr lvl="1">
              <a:buFont typeface="Courier New" panose="02070309020205020404" pitchFamily="49" charset="0"/>
              <a:buChar char="o"/>
            </a:pPr>
            <a:r>
              <a:rPr lang="en-US" sz="6200" dirty="0"/>
              <a:t>BIS changed its model as a result of this interaction and us showing how they were getting projections wrong</a:t>
            </a:r>
            <a:br>
              <a:rPr lang="en-US" sz="6200" dirty="0"/>
            </a:br>
            <a:endParaRPr lang="en-US" sz="6200" dirty="0"/>
          </a:p>
          <a:p>
            <a:pPr lvl="1">
              <a:buFont typeface="Courier New" panose="02070309020205020404" pitchFamily="49" charset="0"/>
              <a:buChar char="o"/>
            </a:pPr>
            <a:r>
              <a:rPr lang="en-US" sz="6200" dirty="0"/>
              <a:t>Developed a working relationship whereby BIS would approach me to independently model implications of different HE Funding Models to check their modelling</a:t>
            </a:r>
            <a:br>
              <a:rPr lang="en-US" sz="6200" dirty="0"/>
            </a:br>
            <a:endParaRPr lang="en-US" sz="6200" dirty="0"/>
          </a:p>
          <a:p>
            <a:pPr lvl="1">
              <a:buFont typeface="Courier New" panose="02070309020205020404" pitchFamily="49" charset="0"/>
              <a:buChar char="o"/>
            </a:pPr>
            <a:r>
              <a:rPr lang="en-US" sz="6200" dirty="0"/>
              <a:t>Part of my impact case study for 2014 REF involved letter form David Willets saying how important my work was</a:t>
            </a:r>
            <a:br>
              <a:rPr lang="en-US" sz="6200" dirty="0"/>
            </a:br>
            <a:endParaRPr lang="en-US" sz="6200" dirty="0"/>
          </a:p>
          <a:p>
            <a:pPr lvl="2">
              <a:buFont typeface="Wingdings" panose="05000000000000000000" pitchFamily="2" charset="2"/>
              <a:buChar char="q"/>
            </a:pPr>
            <a:r>
              <a:rPr lang="en-US" sz="6200" dirty="0"/>
              <a:t>Though I thought there was still huge problems with 2012 reforms I think I successfully stopped them doing some really crazy policy changes but hard to prove this</a:t>
            </a:r>
            <a:br>
              <a:rPr lang="en-US" sz="6200" dirty="0"/>
            </a:br>
            <a:br>
              <a:rPr lang="en-US" sz="6200" dirty="0"/>
            </a:br>
            <a:br>
              <a:rPr lang="en-US" dirty="0"/>
            </a:br>
            <a:endParaRPr lang="en-GB" dirty="0"/>
          </a:p>
        </p:txBody>
      </p:sp>
    </p:spTree>
    <p:extLst>
      <p:ext uri="{BB962C8B-B14F-4D97-AF65-F5344CB8AC3E}">
        <p14:creationId xmlns:p14="http://schemas.microsoft.com/office/powerpoint/2010/main" val="26739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09F9-7957-4F8C-8CC6-06087B835688}"/>
              </a:ext>
            </a:extLst>
          </p:cNvPr>
          <p:cNvSpPr>
            <a:spLocks noGrp="1"/>
          </p:cNvSpPr>
          <p:nvPr>
            <p:ph type="title"/>
          </p:nvPr>
        </p:nvSpPr>
        <p:spPr/>
        <p:txBody>
          <a:bodyPr/>
          <a:lstStyle/>
          <a:p>
            <a:r>
              <a:rPr lang="en-US" dirty="0"/>
              <a:t>International Work</a:t>
            </a:r>
            <a:endParaRPr lang="en-GB" dirty="0"/>
          </a:p>
        </p:txBody>
      </p:sp>
      <p:sp>
        <p:nvSpPr>
          <p:cNvPr id="3" name="Content Placeholder 2">
            <a:extLst>
              <a:ext uri="{FF2B5EF4-FFF2-40B4-BE49-F238E27FC236}">
                <a16:creationId xmlns:a16="http://schemas.microsoft.com/office/drawing/2014/main" id="{664802ED-D7DA-4BC5-BB9B-6D4AED61DA11}"/>
              </a:ext>
            </a:extLst>
          </p:cNvPr>
          <p:cNvSpPr>
            <a:spLocks noGrp="1"/>
          </p:cNvSpPr>
          <p:nvPr>
            <p:ph sz="quarter" idx="11"/>
          </p:nvPr>
        </p:nvSpPr>
        <p:spPr/>
        <p:txBody>
          <a:bodyPr>
            <a:normAutofit lnSpcReduction="10000"/>
          </a:bodyPr>
          <a:lstStyle/>
          <a:p>
            <a:pPr>
              <a:buFont typeface="Wingdings" panose="05000000000000000000" pitchFamily="2" charset="2"/>
              <a:buChar char="§"/>
            </a:pPr>
            <a:r>
              <a:rPr lang="en-US" dirty="0"/>
              <a:t>My work on international HE funding started in 2015 when I got funding to work with Bruce Chapman at ANU as part of the IOE’s Centre for Global Higher Education</a:t>
            </a:r>
            <a:br>
              <a:rPr lang="en-US" dirty="0"/>
            </a:br>
            <a:endParaRPr lang="en-US" dirty="0"/>
          </a:p>
          <a:p>
            <a:pPr>
              <a:buFont typeface="Wingdings" panose="05000000000000000000" pitchFamily="2" charset="2"/>
              <a:buChar char="§"/>
            </a:pPr>
            <a:r>
              <a:rPr lang="en-US" dirty="0"/>
              <a:t>In 2016 we were both invited by Susan </a:t>
            </a:r>
            <a:r>
              <a:rPr lang="en-US" dirty="0" err="1"/>
              <a:t>Dynarski</a:t>
            </a:r>
            <a:r>
              <a:rPr lang="en-US" dirty="0"/>
              <a:t> to the US in the run-up to the 2016 Presidential election to talk to politicians (both Democrats and Republicans) including a visit to the White House</a:t>
            </a:r>
            <a:br>
              <a:rPr lang="en-US" dirty="0"/>
            </a:br>
            <a:endParaRPr lang="en-US" dirty="0"/>
          </a:p>
          <a:p>
            <a:pPr>
              <a:buFont typeface="Wingdings" panose="05000000000000000000" pitchFamily="2" charset="2"/>
              <a:buChar char="§"/>
            </a:pPr>
            <a:r>
              <a:rPr lang="en-US" dirty="0"/>
              <a:t>Also a public conference for key stakeholders in Washington</a:t>
            </a:r>
            <a:br>
              <a:rPr lang="en-US" dirty="0"/>
            </a:br>
            <a:endParaRPr lang="en-US" dirty="0"/>
          </a:p>
          <a:p>
            <a:pPr>
              <a:buFont typeface="Wingdings" panose="05000000000000000000" pitchFamily="2" charset="2"/>
              <a:buChar char="§"/>
            </a:pPr>
            <a:r>
              <a:rPr lang="en-US" dirty="0" err="1"/>
              <a:t>Realised</a:t>
            </a:r>
            <a:r>
              <a:rPr lang="en-US" dirty="0"/>
              <a:t> that policy-makers were making the same modelling mistakes that BIS had been making and this was leading to bad loan design not only in US but rest of the world</a:t>
            </a:r>
            <a:endParaRPr lang="en-GB" dirty="0"/>
          </a:p>
        </p:txBody>
      </p:sp>
    </p:spTree>
    <p:extLst>
      <p:ext uri="{BB962C8B-B14F-4D97-AF65-F5344CB8AC3E}">
        <p14:creationId xmlns:p14="http://schemas.microsoft.com/office/powerpoint/2010/main" val="241616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o photo description available.">
            <a:extLst>
              <a:ext uri="{FF2B5EF4-FFF2-40B4-BE49-F238E27FC236}">
                <a16:creationId xmlns:a16="http://schemas.microsoft.com/office/drawing/2014/main" id="{18AFFB38-C6A9-4FAC-837D-FBF5BBB32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276" y="52785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7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A7F7-205A-4003-806A-D401B478096E}"/>
              </a:ext>
            </a:extLst>
          </p:cNvPr>
          <p:cNvSpPr>
            <a:spLocks noGrp="1"/>
          </p:cNvSpPr>
          <p:nvPr>
            <p:ph type="title"/>
          </p:nvPr>
        </p:nvSpPr>
        <p:spPr/>
        <p:txBody>
          <a:bodyPr/>
          <a:lstStyle/>
          <a:p>
            <a:r>
              <a:rPr lang="en-US" dirty="0"/>
              <a:t>US Collaboration</a:t>
            </a:r>
            <a:endParaRPr lang="en-GB" dirty="0"/>
          </a:p>
        </p:txBody>
      </p:sp>
      <p:sp>
        <p:nvSpPr>
          <p:cNvPr id="3" name="Content Placeholder 2">
            <a:extLst>
              <a:ext uri="{FF2B5EF4-FFF2-40B4-BE49-F238E27FC236}">
                <a16:creationId xmlns:a16="http://schemas.microsoft.com/office/drawing/2014/main" id="{D6C7C374-850A-44D3-912C-9D7DF2A2AADE}"/>
              </a:ext>
            </a:extLst>
          </p:cNvPr>
          <p:cNvSpPr>
            <a:spLocks noGrp="1"/>
          </p:cNvSpPr>
          <p:nvPr>
            <p:ph sz="quarter" idx="11"/>
          </p:nvPr>
        </p:nvSpPr>
        <p:spPr>
          <a:xfrm>
            <a:off x="379562" y="1633451"/>
            <a:ext cx="10619117" cy="4793228"/>
          </a:xfrm>
        </p:spPr>
        <p:txBody>
          <a:bodyPr>
            <a:normAutofit fontScale="92500"/>
          </a:bodyPr>
          <a:lstStyle/>
          <a:p>
            <a:pPr>
              <a:spcAft>
                <a:spcPts val="600"/>
              </a:spcAft>
              <a:buFont typeface="Wingdings" panose="05000000000000000000" pitchFamily="2" charset="2"/>
              <a:buChar char="§"/>
            </a:pPr>
            <a:r>
              <a:rPr lang="en-US" dirty="0"/>
              <a:t>As a result of that I collaborated with Bruce, Susan and Nick Barr (from LSE) and we wrote an academic paper about how you could reform the US loan system (published in 2019 in the </a:t>
            </a:r>
            <a:r>
              <a:rPr lang="en-US" i="1" dirty="0"/>
              <a:t>Economics of Education Review</a:t>
            </a:r>
            <a:r>
              <a:rPr lang="en-US" dirty="0"/>
              <a:t>) </a:t>
            </a:r>
          </a:p>
          <a:p>
            <a:pPr>
              <a:spcAft>
                <a:spcPts val="600"/>
              </a:spcAft>
              <a:buFont typeface="Wingdings" panose="05000000000000000000" pitchFamily="2" charset="2"/>
              <a:buChar char="§"/>
            </a:pPr>
            <a:r>
              <a:rPr lang="en-US" dirty="0"/>
              <a:t>Showed way of correctly modelling distribution of lifetime earnings of graduates (separate paper by me in the same issue of </a:t>
            </a:r>
            <a:r>
              <a:rPr lang="en-US" i="1" dirty="0"/>
              <a:t>Economics of Education Review)</a:t>
            </a:r>
            <a:endParaRPr lang="en-US" dirty="0"/>
          </a:p>
          <a:p>
            <a:pPr>
              <a:spcAft>
                <a:spcPts val="600"/>
              </a:spcAft>
              <a:buFont typeface="Wingdings" panose="05000000000000000000" pitchFamily="2" charset="2"/>
              <a:buChar char="§"/>
            </a:pPr>
            <a:r>
              <a:rPr lang="en-US" dirty="0"/>
              <a:t>Showed how you could design an Income Contingent Loan that avoided the huge problems with the current US student loan system and that in the long-run was cheaper for the taxpayer and meant that no student could default on their student loan or face financial hardship from their student loan</a:t>
            </a:r>
          </a:p>
          <a:p>
            <a:pPr>
              <a:spcAft>
                <a:spcPts val="600"/>
              </a:spcAft>
              <a:buFont typeface="Wingdings" panose="05000000000000000000" pitchFamily="2" charset="2"/>
              <a:buChar char="§"/>
            </a:pPr>
            <a:r>
              <a:rPr lang="en-US" dirty="0"/>
              <a:t>But 2016 election result stopped the momentum we had going so our short-run impact was minimal</a:t>
            </a:r>
          </a:p>
          <a:p>
            <a:pPr>
              <a:spcAft>
                <a:spcPts val="600"/>
              </a:spcAft>
              <a:buFont typeface="Wingdings" panose="05000000000000000000" pitchFamily="2" charset="2"/>
              <a:buChar char="§"/>
            </a:pPr>
            <a:r>
              <a:rPr lang="en-US" dirty="0"/>
              <a:t>BUT in 2023 income-based repayments are now back on the table and we used our earlier work to submit a comment on a consultation of the proposed reforms in February this year AND 4 days ago</a:t>
            </a:r>
          </a:p>
          <a:p>
            <a:endParaRPr lang="en-GB" dirty="0"/>
          </a:p>
        </p:txBody>
      </p:sp>
    </p:spTree>
    <p:extLst>
      <p:ext uri="{BB962C8B-B14F-4D97-AF65-F5344CB8AC3E}">
        <p14:creationId xmlns:p14="http://schemas.microsoft.com/office/powerpoint/2010/main" val="40206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EB7B9-A05C-4E1B-9A4C-83FC9D096CF0}"/>
              </a:ext>
            </a:extLst>
          </p:cNvPr>
          <p:cNvPicPr>
            <a:picLocks noChangeAspect="1"/>
          </p:cNvPicPr>
          <p:nvPr/>
        </p:nvPicPr>
        <p:blipFill>
          <a:blip r:embed="rId2"/>
          <a:stretch>
            <a:fillRect/>
          </a:stretch>
        </p:blipFill>
        <p:spPr>
          <a:xfrm>
            <a:off x="2662709" y="845389"/>
            <a:ext cx="5673896" cy="5666804"/>
          </a:xfrm>
          <a:prstGeom prst="rect">
            <a:avLst/>
          </a:prstGeom>
        </p:spPr>
      </p:pic>
    </p:spTree>
    <p:extLst>
      <p:ext uri="{BB962C8B-B14F-4D97-AF65-F5344CB8AC3E}">
        <p14:creationId xmlns:p14="http://schemas.microsoft.com/office/powerpoint/2010/main" val="17712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08">
      <a:dk1>
        <a:sysClr val="windowText" lastClr="000000"/>
      </a:dk1>
      <a:lt1>
        <a:sysClr val="window" lastClr="FFFFFF"/>
      </a:lt1>
      <a:dk2>
        <a:srgbClr val="003D4C"/>
      </a:dk2>
      <a:lt2>
        <a:srgbClr val="D6D2C4"/>
      </a:lt2>
      <a:accent1>
        <a:srgbClr val="500778"/>
      </a:accent1>
      <a:accent2>
        <a:srgbClr val="D50032"/>
      </a:accent2>
      <a:accent3>
        <a:srgbClr val="B5BD00"/>
      </a:accent3>
      <a:accent4>
        <a:srgbClr val="C6B0BC"/>
      </a:accent4>
      <a:accent5>
        <a:srgbClr val="0097A9"/>
      </a:accent5>
      <a:accent6>
        <a:srgbClr val="F6BE00"/>
      </a:accent6>
      <a:hlink>
        <a:srgbClr val="0563C1"/>
      </a:hlink>
      <a:folHlink>
        <a:srgbClr val="954F72"/>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1F842F9B685740AE4DC517F76B07E7" ma:contentTypeVersion="10" ma:contentTypeDescription="Create a new document." ma:contentTypeScope="" ma:versionID="2acfecffa34a9abce1f1414bbe405fcc">
  <xsd:schema xmlns:xsd="http://www.w3.org/2001/XMLSchema" xmlns:xs="http://www.w3.org/2001/XMLSchema" xmlns:p="http://schemas.microsoft.com/office/2006/metadata/properties" xmlns:ns3="544da72f-239f-4ad9-bf55-d217d847cc8d" xmlns:ns4="25c5e8c9-d664-43de-9332-567dd308d3d4" targetNamespace="http://schemas.microsoft.com/office/2006/metadata/properties" ma:root="true" ma:fieldsID="96220881e023b50154a6b4b5e855e45d" ns3:_="" ns4:_="">
    <xsd:import namespace="544da72f-239f-4ad9-bf55-d217d847cc8d"/>
    <xsd:import namespace="25c5e8c9-d664-43de-9332-567dd308d3d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da72f-239f-4ad9-bf55-d217d847cc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c5e8c9-d664-43de-9332-567dd308d3d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3C3FDB-CDEE-4EF2-9621-2E3D66F44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da72f-239f-4ad9-bf55-d217d847cc8d"/>
    <ds:schemaRef ds:uri="25c5e8c9-d664-43de-9332-567dd308d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BAA709-AB99-4979-BE8C-12F83BE08622}">
  <ds:schemaRef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terms/"/>
    <ds:schemaRef ds:uri="http://purl.org/dc/dcmitype/"/>
    <ds:schemaRef ds:uri="25c5e8c9-d664-43de-9332-567dd308d3d4"/>
    <ds:schemaRef ds:uri="544da72f-239f-4ad9-bf55-d217d847cc8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9167BB4-619B-41EF-9EA5-7792100A03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1515</TotalTime>
  <Words>2194</Words>
  <Application>Microsoft Office PowerPoint</Application>
  <PresentationFormat>Widescreen</PresentationFormat>
  <Paragraphs>118</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Wingdings</vt:lpstr>
      <vt:lpstr>Office Theme</vt:lpstr>
      <vt:lpstr>PowerPoint Presentation</vt:lpstr>
      <vt:lpstr>My Background</vt:lpstr>
      <vt:lpstr>My approach to research questions</vt:lpstr>
      <vt:lpstr>However things don’t always go to plan….</vt:lpstr>
      <vt:lpstr>My work on HE funding</vt:lpstr>
      <vt:lpstr>International Work</vt:lpstr>
      <vt:lpstr>PowerPoint Presentation</vt:lpstr>
      <vt:lpstr>US Collaboration</vt:lpstr>
      <vt:lpstr>PowerPoint Presentation</vt:lpstr>
      <vt:lpstr>Our research cited (alongside Gill Wyness of IOE UCL)</vt:lpstr>
      <vt:lpstr>More countries followed…</vt:lpstr>
      <vt:lpstr>More countries followed…</vt:lpstr>
      <vt:lpstr>Conference in Brazil in 2019</vt:lpstr>
      <vt:lpstr>                                    Paulo and Manuel</vt:lpstr>
      <vt:lpstr>Why did our collaboration work?</vt:lpstr>
      <vt:lpstr>What we bought to the table</vt:lpstr>
      <vt:lpstr>International reform</vt:lpstr>
      <vt:lpstr>Colombian reform</vt:lpstr>
      <vt:lpstr>The killer pictures for Colombia</vt:lpstr>
      <vt:lpstr>PowerPoint Presentation</vt:lpstr>
      <vt:lpstr>We could show with data (and some simulations) how an ICL would have operated for earlier cohorts….</vt:lpstr>
      <vt:lpstr>Could show how it would have operated for those who defaulted in the 2006 cohort</vt:lpstr>
      <vt:lpstr>ICL introduced in Colombia</vt:lpstr>
      <vt:lpstr>Lessons for getting impact</vt:lpstr>
      <vt:lpstr>Lessons</vt:lpstr>
      <vt:lpstr>Lessons</vt:lpstr>
      <vt:lpstr>Lessons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Anne</dc:creator>
  <cp:keywords/>
  <dc:description/>
  <cp:lastModifiedBy>Allington-Smith, Dominic</cp:lastModifiedBy>
  <cp:revision>52</cp:revision>
  <dcterms:created xsi:type="dcterms:W3CDTF">2021-06-21T11:06:39Z</dcterms:created>
  <dcterms:modified xsi:type="dcterms:W3CDTF">2023-03-28T13:05:36Z</dcterms:modified>
  <cp:category/>
</cp:coreProperties>
</file>