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72" r:id="rId2"/>
    <p:sldId id="345" r:id="rId3"/>
    <p:sldId id="347" r:id="rId4"/>
    <p:sldId id="348" r:id="rId5"/>
    <p:sldId id="349" r:id="rId6"/>
    <p:sldId id="350" r:id="rId7"/>
    <p:sldId id="351" r:id="rId8"/>
    <p:sldId id="259" r:id="rId9"/>
    <p:sldId id="356" r:id="rId10"/>
    <p:sldId id="354" r:id="rId11"/>
    <p:sldId id="357" r:id="rId12"/>
    <p:sldId id="355" r:id="rId13"/>
    <p:sldId id="358" r:id="rId14"/>
    <p:sldId id="359" r:id="rId15"/>
    <p:sldId id="352" r:id="rId16"/>
    <p:sldId id="360" r:id="rId17"/>
    <p:sldId id="257" r:id="rId18"/>
    <p:sldId id="361" r:id="rId19"/>
    <p:sldId id="362" r:id="rId20"/>
    <p:sldId id="363" r:id="rId21"/>
    <p:sldId id="364" r:id="rId22"/>
    <p:sldId id="365" r:id="rId23"/>
    <p:sldId id="369" r:id="rId24"/>
    <p:sldId id="367" r:id="rId25"/>
    <p:sldId id="368" r:id="rId26"/>
    <p:sldId id="370" r:id="rId27"/>
    <p:sldId id="37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a:t>
            </a:r>
          </a:p>
        </c:rich>
      </c:tx>
      <c:layout>
        <c:manualLayout>
          <c:xMode val="edge"/>
          <c:yMode val="edge"/>
          <c:x val="0.15205791106514996"/>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484070009094985"/>
          <c:y val="6.3262008871348016E-2"/>
          <c:w val="0.81390352102558716"/>
          <c:h val="0.80162339668679583"/>
        </c:manualLayout>
      </c:layout>
      <c:stockChart>
        <c:ser>
          <c:idx val="0"/>
          <c:order val="0"/>
          <c:spPr>
            <a:ln w="19050" cap="rnd">
              <a:noFill/>
              <a:round/>
            </a:ln>
            <a:effectLst/>
          </c:spPr>
          <c:marker>
            <c:symbol val="none"/>
          </c:marker>
          <c:cat>
            <c:strRef>
              <c:f>'no stars (3)'!$R$7:$V$7</c:f>
              <c:strCache>
                <c:ptCount val="5"/>
                <c:pt idx="0">
                  <c:v>Area at 1, Model 1</c:v>
                </c:pt>
                <c:pt idx="1">
                  <c:v>Area at 1, Model 2</c:v>
                </c:pt>
                <c:pt idx="2">
                  <c:v>Change  to 5, Model 2</c:v>
                </c:pt>
                <c:pt idx="3">
                  <c:v>Area at 1, Model 3</c:v>
                </c:pt>
                <c:pt idx="4">
                  <c:v>Change  to 5, Model 3</c:v>
                </c:pt>
              </c:strCache>
            </c:strRef>
          </c:cat>
          <c:val>
            <c:numRef>
              <c:f>'no stars (3)'!$R$8:$V$8</c:f>
              <c:numCache>
                <c:formatCode>0.00</c:formatCode>
                <c:ptCount val="5"/>
                <c:pt idx="0">
                  <c:v>0.34920000000000001</c:v>
                </c:pt>
                <c:pt idx="1">
                  <c:v>0.36920000000000003</c:v>
                </c:pt>
                <c:pt idx="2">
                  <c:v>0.17920000000000003</c:v>
                </c:pt>
                <c:pt idx="3">
                  <c:v>0.12919999999999998</c:v>
                </c:pt>
                <c:pt idx="4">
                  <c:v>5.9200000000000003E-2</c:v>
                </c:pt>
              </c:numCache>
            </c:numRef>
          </c:val>
          <c:smooth val="0"/>
          <c:extLst>
            <c:ext xmlns:c16="http://schemas.microsoft.com/office/drawing/2014/chart" uri="{C3380CC4-5D6E-409C-BE32-E72D297353CC}">
              <c16:uniqueId val="{00000000-880F-4E80-94CE-BC69376922DE}"/>
            </c:ext>
          </c:extLst>
        </c:ser>
        <c:ser>
          <c:idx val="1"/>
          <c:order val="1"/>
          <c:spPr>
            <a:ln w="19050" cap="rnd">
              <a:noFill/>
              <a:round/>
            </a:ln>
            <a:effectLst/>
          </c:spPr>
          <c:marker>
            <c:symbol val="none"/>
          </c:marker>
          <c:cat>
            <c:strRef>
              <c:f>'no stars (3)'!$R$7:$V$7</c:f>
              <c:strCache>
                <c:ptCount val="5"/>
                <c:pt idx="0">
                  <c:v>Area at 1, Model 1</c:v>
                </c:pt>
                <c:pt idx="1">
                  <c:v>Area at 1, Model 2</c:v>
                </c:pt>
                <c:pt idx="2">
                  <c:v>Change  to 5, Model 2</c:v>
                </c:pt>
                <c:pt idx="3">
                  <c:v>Area at 1, Model 3</c:v>
                </c:pt>
                <c:pt idx="4">
                  <c:v>Change  to 5, Model 3</c:v>
                </c:pt>
              </c:strCache>
            </c:strRef>
          </c:cat>
          <c:val>
            <c:numRef>
              <c:f>'no stars (3)'!$R$9:$V$9</c:f>
              <c:numCache>
                <c:formatCode>General</c:formatCode>
                <c:ptCount val="5"/>
                <c:pt idx="0">
                  <c:v>0.27079999999999999</c:v>
                </c:pt>
                <c:pt idx="1">
                  <c:v>0.2908</c:v>
                </c:pt>
                <c:pt idx="2">
                  <c:v>0.10080000000000001</c:v>
                </c:pt>
                <c:pt idx="3">
                  <c:v>5.0799999999999998E-2</c:v>
                </c:pt>
                <c:pt idx="4">
                  <c:v>-1.9199999999999998E-2</c:v>
                </c:pt>
              </c:numCache>
            </c:numRef>
          </c:val>
          <c:smooth val="0"/>
          <c:extLst>
            <c:ext xmlns:c16="http://schemas.microsoft.com/office/drawing/2014/chart" uri="{C3380CC4-5D6E-409C-BE32-E72D297353CC}">
              <c16:uniqueId val="{00000001-880F-4E80-94CE-BC69376922DE}"/>
            </c:ext>
          </c:extLst>
        </c:ser>
        <c:ser>
          <c:idx val="2"/>
          <c:order val="2"/>
          <c:spPr>
            <a:ln w="19050" cap="rnd">
              <a:noFill/>
              <a:round/>
            </a:ln>
            <a:effectLst/>
          </c:spPr>
          <c:marker>
            <c:symbol val="dot"/>
            <c:size val="25"/>
            <c:spPr>
              <a:solidFill>
                <a:srgbClr val="FF0000"/>
              </a:solidFill>
              <a:ln w="50800">
                <a:solidFill>
                  <a:schemeClr val="accent1">
                    <a:alpha val="96000"/>
                  </a:schemeClr>
                </a:solidFill>
              </a:ln>
              <a:effectLst/>
            </c:spPr>
          </c:marker>
          <c:dPt>
            <c:idx val="0"/>
            <c:marker>
              <c:symbol val="dot"/>
              <c:size val="25"/>
              <c:spPr>
                <a:solidFill>
                  <a:srgbClr val="FF0000"/>
                </a:solidFill>
                <a:ln w="50800">
                  <a:solidFill>
                    <a:srgbClr val="FF0000">
                      <a:alpha val="96000"/>
                    </a:srgbClr>
                  </a:solidFill>
                </a:ln>
                <a:effectLst/>
              </c:spPr>
            </c:marker>
            <c:bubble3D val="0"/>
            <c:extLst>
              <c:ext xmlns:c16="http://schemas.microsoft.com/office/drawing/2014/chart" uri="{C3380CC4-5D6E-409C-BE32-E72D297353CC}">
                <c16:uniqueId val="{00000004-898C-4563-BB50-7D5AEAE6AD5B}"/>
              </c:ext>
            </c:extLst>
          </c:dPt>
          <c:dPt>
            <c:idx val="1"/>
            <c:marker>
              <c:symbol val="dot"/>
              <c:size val="25"/>
              <c:spPr>
                <a:solidFill>
                  <a:srgbClr val="7030A0"/>
                </a:solidFill>
                <a:ln w="50800">
                  <a:solidFill>
                    <a:srgbClr val="7030A0">
                      <a:alpha val="96000"/>
                    </a:srgbClr>
                  </a:solidFill>
                </a:ln>
                <a:effectLst/>
              </c:spPr>
            </c:marker>
            <c:bubble3D val="0"/>
            <c:extLst>
              <c:ext xmlns:c16="http://schemas.microsoft.com/office/drawing/2014/chart" uri="{C3380CC4-5D6E-409C-BE32-E72D297353CC}">
                <c16:uniqueId val="{00000002-880F-4E80-94CE-BC69376922DE}"/>
              </c:ext>
            </c:extLst>
          </c:dPt>
          <c:dPt>
            <c:idx val="2"/>
            <c:marker>
              <c:symbol val="dot"/>
              <c:size val="25"/>
              <c:spPr>
                <a:solidFill>
                  <a:srgbClr val="7030A0"/>
                </a:solidFill>
                <a:ln w="50800">
                  <a:solidFill>
                    <a:srgbClr val="7030A0">
                      <a:alpha val="96000"/>
                    </a:srgbClr>
                  </a:solidFill>
                </a:ln>
                <a:effectLst/>
              </c:spPr>
            </c:marker>
            <c:bubble3D val="0"/>
            <c:extLst>
              <c:ext xmlns:c16="http://schemas.microsoft.com/office/drawing/2014/chart" uri="{C3380CC4-5D6E-409C-BE32-E72D297353CC}">
                <c16:uniqueId val="{00000003-880F-4E80-94CE-BC69376922DE}"/>
              </c:ext>
            </c:extLst>
          </c:dPt>
          <c:dPt>
            <c:idx val="3"/>
            <c:marker>
              <c:symbol val="dot"/>
              <c:size val="25"/>
              <c:spPr>
                <a:solidFill>
                  <a:srgbClr val="FFFF00"/>
                </a:solidFill>
                <a:ln w="50800">
                  <a:solidFill>
                    <a:srgbClr val="00B050">
                      <a:alpha val="96000"/>
                    </a:srgbClr>
                  </a:solidFill>
                </a:ln>
                <a:effectLst/>
              </c:spPr>
            </c:marker>
            <c:bubble3D val="0"/>
            <c:extLst>
              <c:ext xmlns:c16="http://schemas.microsoft.com/office/drawing/2014/chart" uri="{C3380CC4-5D6E-409C-BE32-E72D297353CC}">
                <c16:uniqueId val="{00000004-880F-4E80-94CE-BC69376922DE}"/>
              </c:ext>
            </c:extLst>
          </c:dPt>
          <c:dPt>
            <c:idx val="4"/>
            <c:marker>
              <c:symbol val="dot"/>
              <c:size val="25"/>
              <c:spPr>
                <a:solidFill>
                  <a:srgbClr val="FFFF00"/>
                </a:solidFill>
                <a:ln w="50800">
                  <a:solidFill>
                    <a:srgbClr val="00B050">
                      <a:alpha val="96000"/>
                    </a:srgbClr>
                  </a:solidFill>
                </a:ln>
                <a:effectLst/>
              </c:spPr>
            </c:marker>
            <c:bubble3D val="0"/>
            <c:extLst>
              <c:ext xmlns:c16="http://schemas.microsoft.com/office/drawing/2014/chart" uri="{C3380CC4-5D6E-409C-BE32-E72D297353CC}">
                <c16:uniqueId val="{00000005-880F-4E80-94CE-BC69376922DE}"/>
              </c:ext>
            </c:extLst>
          </c:dPt>
          <c:cat>
            <c:strRef>
              <c:f>'no stars (3)'!$R$7:$V$7</c:f>
              <c:strCache>
                <c:ptCount val="5"/>
                <c:pt idx="0">
                  <c:v>Area at 1, Model 1</c:v>
                </c:pt>
                <c:pt idx="1">
                  <c:v>Area at 1, Model 2</c:v>
                </c:pt>
                <c:pt idx="2">
                  <c:v>Change  to 5, Model 2</c:v>
                </c:pt>
                <c:pt idx="3">
                  <c:v>Area at 1, Model 3</c:v>
                </c:pt>
                <c:pt idx="4">
                  <c:v>Change  to 5, Model 3</c:v>
                </c:pt>
              </c:strCache>
            </c:strRef>
          </c:cat>
          <c:val>
            <c:numRef>
              <c:f>'no stars (3)'!$R$10:$V$10</c:f>
              <c:numCache>
                <c:formatCode>General</c:formatCode>
                <c:ptCount val="5"/>
                <c:pt idx="0">
                  <c:v>0.31</c:v>
                </c:pt>
                <c:pt idx="1">
                  <c:v>0.33</c:v>
                </c:pt>
                <c:pt idx="2">
                  <c:v>0.14000000000000001</c:v>
                </c:pt>
                <c:pt idx="3">
                  <c:v>0.09</c:v>
                </c:pt>
                <c:pt idx="4">
                  <c:v>0.02</c:v>
                </c:pt>
              </c:numCache>
            </c:numRef>
          </c:val>
          <c:smooth val="0"/>
          <c:extLst>
            <c:ext xmlns:c16="http://schemas.microsoft.com/office/drawing/2014/chart" uri="{C3380CC4-5D6E-409C-BE32-E72D297353CC}">
              <c16:uniqueId val="{00000006-880F-4E80-94CE-BC69376922DE}"/>
            </c:ext>
          </c:extLst>
        </c:ser>
        <c:dLbls>
          <c:showLegendKey val="0"/>
          <c:showVal val="0"/>
          <c:showCatName val="0"/>
          <c:showSerName val="0"/>
          <c:showPercent val="0"/>
          <c:showBubbleSize val="0"/>
        </c:dLbls>
        <c:hiLowLines>
          <c:spPr>
            <a:ln w="9525" cap="flat" cmpd="sng" algn="ctr">
              <a:solidFill>
                <a:schemeClr val="tx1">
                  <a:lumMod val="75000"/>
                  <a:lumOff val="25000"/>
                </a:schemeClr>
              </a:solidFill>
              <a:round/>
            </a:ln>
            <a:effectLst/>
          </c:spPr>
        </c:hiLowLines>
        <c:axId val="1029718767"/>
        <c:axId val="1029714607"/>
      </c:stockChart>
      <c:catAx>
        <c:axId val="1029718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29714607"/>
        <c:crossesAt val="-0.15000000000000002"/>
        <c:auto val="1"/>
        <c:lblAlgn val="ctr"/>
        <c:lblOffset val="100"/>
        <c:noMultiLvlLbl val="0"/>
      </c:catAx>
      <c:valAx>
        <c:axId val="1029714607"/>
        <c:scaling>
          <c:orientation val="minMax"/>
          <c:max val="0.70000000000000007"/>
          <c:min val="-0.2"/>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297187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48665801819267"/>
          <c:y val="0.11861651221585033"/>
          <c:w val="0.79271444524103685"/>
          <c:h val="0.71761730635061305"/>
        </c:manualLayout>
      </c:layout>
      <c:stockChart>
        <c:ser>
          <c:idx val="0"/>
          <c:order val="0"/>
          <c:spPr>
            <a:ln w="19050" cap="rnd">
              <a:noFill/>
              <a:round/>
            </a:ln>
            <a:effectLst/>
          </c:spPr>
          <c:marker>
            <c:symbol val="none"/>
          </c:marker>
          <c:cat>
            <c:strRef>
              <c:f>'no stars (3)'!$W$7:$AA$7</c:f>
              <c:strCache>
                <c:ptCount val="5"/>
                <c:pt idx="0">
                  <c:v>Area at 1, Model 1</c:v>
                </c:pt>
                <c:pt idx="1">
                  <c:v>Area at 1, Model 2</c:v>
                </c:pt>
                <c:pt idx="2">
                  <c:v>Change  to 5, Model 2</c:v>
                </c:pt>
                <c:pt idx="3">
                  <c:v>Area at 1, Model 3</c:v>
                </c:pt>
                <c:pt idx="4">
                  <c:v>Change to 5, Model 3</c:v>
                </c:pt>
              </c:strCache>
            </c:strRef>
          </c:cat>
          <c:val>
            <c:numRef>
              <c:f>'no stars (3)'!$W$8:$AA$8</c:f>
              <c:numCache>
                <c:formatCode>0.00</c:formatCode>
                <c:ptCount val="5"/>
                <c:pt idx="0">
                  <c:v>0.64639999999999997</c:v>
                </c:pt>
                <c:pt idx="1">
                  <c:v>0.6976</c:v>
                </c:pt>
                <c:pt idx="2">
                  <c:v>0.68559999999999999</c:v>
                </c:pt>
                <c:pt idx="3">
                  <c:v>0.31559999999999999</c:v>
                </c:pt>
                <c:pt idx="4">
                  <c:v>0.38680000000000003</c:v>
                </c:pt>
              </c:numCache>
            </c:numRef>
          </c:val>
          <c:smooth val="0"/>
          <c:extLst>
            <c:ext xmlns:c16="http://schemas.microsoft.com/office/drawing/2014/chart" uri="{C3380CC4-5D6E-409C-BE32-E72D297353CC}">
              <c16:uniqueId val="{00000000-7DEB-4787-96FA-D107FF7582BB}"/>
            </c:ext>
          </c:extLst>
        </c:ser>
        <c:ser>
          <c:idx val="1"/>
          <c:order val="1"/>
          <c:spPr>
            <a:ln w="19050" cap="rnd">
              <a:noFill/>
              <a:round/>
            </a:ln>
            <a:effectLst/>
          </c:spPr>
          <c:marker>
            <c:symbol val="none"/>
          </c:marker>
          <c:cat>
            <c:strRef>
              <c:f>'no stars (3)'!$W$7:$AA$7</c:f>
              <c:strCache>
                <c:ptCount val="5"/>
                <c:pt idx="0">
                  <c:v>Area at 1, Model 1</c:v>
                </c:pt>
                <c:pt idx="1">
                  <c:v>Area at 1, Model 2</c:v>
                </c:pt>
                <c:pt idx="2">
                  <c:v>Change  to 5, Model 2</c:v>
                </c:pt>
                <c:pt idx="3">
                  <c:v>Area at 1, Model 3</c:v>
                </c:pt>
                <c:pt idx="4">
                  <c:v>Change to 5, Model 3</c:v>
                </c:pt>
              </c:strCache>
            </c:strRef>
          </c:cat>
          <c:val>
            <c:numRef>
              <c:f>'no stars (3)'!$W$9:$AA$9</c:f>
              <c:numCache>
                <c:formatCode>General</c:formatCode>
                <c:ptCount val="5"/>
                <c:pt idx="0">
                  <c:v>0.29359999999999997</c:v>
                </c:pt>
                <c:pt idx="1">
                  <c:v>0.46239999999999998</c:v>
                </c:pt>
                <c:pt idx="2">
                  <c:v>0.25439999999999996</c:v>
                </c:pt>
                <c:pt idx="3">
                  <c:v>-0.11559999999999998</c:v>
                </c:pt>
                <c:pt idx="4">
                  <c:v>7.3200000000000015E-2</c:v>
                </c:pt>
              </c:numCache>
            </c:numRef>
          </c:val>
          <c:smooth val="0"/>
          <c:extLst>
            <c:ext xmlns:c16="http://schemas.microsoft.com/office/drawing/2014/chart" uri="{C3380CC4-5D6E-409C-BE32-E72D297353CC}">
              <c16:uniqueId val="{00000001-7DEB-4787-96FA-D107FF7582BB}"/>
            </c:ext>
          </c:extLst>
        </c:ser>
        <c:ser>
          <c:idx val="2"/>
          <c:order val="2"/>
          <c:spPr>
            <a:ln w="19050" cap="rnd">
              <a:noFill/>
              <a:round/>
            </a:ln>
            <a:effectLst/>
          </c:spPr>
          <c:marker>
            <c:symbol val="dot"/>
            <c:size val="25"/>
            <c:spPr>
              <a:solidFill>
                <a:srgbClr val="00B050"/>
              </a:solidFill>
              <a:ln w="50800">
                <a:solidFill>
                  <a:srgbClr val="00B050"/>
                </a:solidFill>
              </a:ln>
              <a:effectLst/>
            </c:spPr>
          </c:marker>
          <c:dPt>
            <c:idx val="0"/>
            <c:marker>
              <c:symbol val="dot"/>
              <c:size val="25"/>
              <c:spPr>
                <a:solidFill>
                  <a:srgbClr val="FF0000"/>
                </a:solidFill>
                <a:ln w="50800">
                  <a:solidFill>
                    <a:srgbClr val="FF0000"/>
                  </a:solidFill>
                </a:ln>
                <a:effectLst/>
              </c:spPr>
            </c:marker>
            <c:bubble3D val="0"/>
            <c:extLst>
              <c:ext xmlns:c16="http://schemas.microsoft.com/office/drawing/2014/chart" uri="{C3380CC4-5D6E-409C-BE32-E72D297353CC}">
                <c16:uniqueId val="{00000002-7DEB-4787-96FA-D107FF7582BB}"/>
              </c:ext>
            </c:extLst>
          </c:dPt>
          <c:dPt>
            <c:idx val="1"/>
            <c:marker>
              <c:symbol val="dot"/>
              <c:size val="25"/>
              <c:spPr>
                <a:solidFill>
                  <a:srgbClr val="7030A0"/>
                </a:solidFill>
                <a:ln w="50800">
                  <a:solidFill>
                    <a:srgbClr val="7030A0"/>
                  </a:solidFill>
                </a:ln>
                <a:effectLst/>
              </c:spPr>
            </c:marker>
            <c:bubble3D val="0"/>
            <c:extLst>
              <c:ext xmlns:c16="http://schemas.microsoft.com/office/drawing/2014/chart" uri="{C3380CC4-5D6E-409C-BE32-E72D297353CC}">
                <c16:uniqueId val="{00000003-7DEB-4787-96FA-D107FF7582BB}"/>
              </c:ext>
            </c:extLst>
          </c:dPt>
          <c:dPt>
            <c:idx val="2"/>
            <c:marker>
              <c:symbol val="dot"/>
              <c:size val="25"/>
              <c:spPr>
                <a:solidFill>
                  <a:srgbClr val="7030A0"/>
                </a:solidFill>
                <a:ln w="50800">
                  <a:solidFill>
                    <a:srgbClr val="7030A0"/>
                  </a:solidFill>
                </a:ln>
                <a:effectLst/>
              </c:spPr>
            </c:marker>
            <c:bubble3D val="0"/>
            <c:extLst>
              <c:ext xmlns:c16="http://schemas.microsoft.com/office/drawing/2014/chart" uri="{C3380CC4-5D6E-409C-BE32-E72D297353CC}">
                <c16:uniqueId val="{00000004-7DEB-4787-96FA-D107FF7582BB}"/>
              </c:ext>
            </c:extLst>
          </c:dPt>
          <c:dPt>
            <c:idx val="3"/>
            <c:marker>
              <c:symbol val="dot"/>
              <c:size val="25"/>
              <c:spPr>
                <a:solidFill>
                  <a:srgbClr val="00B050"/>
                </a:solidFill>
                <a:ln w="50800">
                  <a:solidFill>
                    <a:srgbClr val="00B050"/>
                  </a:solidFill>
                </a:ln>
                <a:effectLst/>
              </c:spPr>
            </c:marker>
            <c:bubble3D val="0"/>
            <c:extLst>
              <c:ext xmlns:c16="http://schemas.microsoft.com/office/drawing/2014/chart" uri="{C3380CC4-5D6E-409C-BE32-E72D297353CC}">
                <c16:uniqueId val="{00000005-7DEB-4787-96FA-D107FF7582BB}"/>
              </c:ext>
            </c:extLst>
          </c:dPt>
          <c:dPt>
            <c:idx val="4"/>
            <c:marker>
              <c:symbol val="dot"/>
              <c:size val="25"/>
              <c:spPr>
                <a:solidFill>
                  <a:srgbClr val="00B050"/>
                </a:solidFill>
                <a:ln w="50800">
                  <a:solidFill>
                    <a:srgbClr val="00B050"/>
                  </a:solidFill>
                </a:ln>
                <a:effectLst/>
              </c:spPr>
            </c:marker>
            <c:bubble3D val="0"/>
            <c:extLst>
              <c:ext xmlns:c16="http://schemas.microsoft.com/office/drawing/2014/chart" uri="{C3380CC4-5D6E-409C-BE32-E72D297353CC}">
                <c16:uniqueId val="{00000006-7DEB-4787-96FA-D107FF7582BB}"/>
              </c:ext>
            </c:extLst>
          </c:dPt>
          <c:cat>
            <c:strRef>
              <c:f>'no stars (3)'!$W$7:$AA$7</c:f>
              <c:strCache>
                <c:ptCount val="5"/>
                <c:pt idx="0">
                  <c:v>Area at 1, Model 1</c:v>
                </c:pt>
                <c:pt idx="1">
                  <c:v>Area at 1, Model 2</c:v>
                </c:pt>
                <c:pt idx="2">
                  <c:v>Change  to 5, Model 2</c:v>
                </c:pt>
                <c:pt idx="3">
                  <c:v>Area at 1, Model 3</c:v>
                </c:pt>
                <c:pt idx="4">
                  <c:v>Change to 5, Model 3</c:v>
                </c:pt>
              </c:strCache>
            </c:strRef>
          </c:cat>
          <c:val>
            <c:numRef>
              <c:f>'no stars (3)'!$W$10:$AA$10</c:f>
              <c:numCache>
                <c:formatCode>General</c:formatCode>
                <c:ptCount val="5"/>
                <c:pt idx="0">
                  <c:v>0.47</c:v>
                </c:pt>
                <c:pt idx="1">
                  <c:v>0.57999999999999996</c:v>
                </c:pt>
                <c:pt idx="2">
                  <c:v>0.47</c:v>
                </c:pt>
                <c:pt idx="3">
                  <c:v>0.1</c:v>
                </c:pt>
                <c:pt idx="4">
                  <c:v>0.23</c:v>
                </c:pt>
              </c:numCache>
            </c:numRef>
          </c:val>
          <c:smooth val="0"/>
          <c:extLst>
            <c:ext xmlns:c16="http://schemas.microsoft.com/office/drawing/2014/chart" uri="{C3380CC4-5D6E-409C-BE32-E72D297353CC}">
              <c16:uniqueId val="{00000007-7DEB-4787-96FA-D107FF7582BB}"/>
            </c:ext>
          </c:extLst>
        </c:ser>
        <c:dLbls>
          <c:showLegendKey val="0"/>
          <c:showVal val="0"/>
          <c:showCatName val="0"/>
          <c:showSerName val="0"/>
          <c:showPercent val="0"/>
          <c:showBubbleSize val="0"/>
        </c:dLbls>
        <c:hiLowLines>
          <c:spPr>
            <a:ln w="9525" cap="flat" cmpd="sng" algn="ctr">
              <a:solidFill>
                <a:schemeClr val="tx1">
                  <a:lumMod val="75000"/>
                  <a:lumOff val="25000"/>
                </a:schemeClr>
              </a:solidFill>
              <a:round/>
            </a:ln>
            <a:effectLst/>
          </c:spPr>
        </c:hiLowLines>
        <c:axId val="1263864271"/>
        <c:axId val="1263860111"/>
      </c:stockChart>
      <c:catAx>
        <c:axId val="1263864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50" b="0" i="0" u="none" strike="noStrike" kern="1200" baseline="0">
                <a:solidFill>
                  <a:schemeClr val="tx1">
                    <a:lumMod val="65000"/>
                    <a:lumOff val="35000"/>
                  </a:schemeClr>
                </a:solidFill>
                <a:latin typeface="+mn-lt"/>
                <a:ea typeface="+mn-ea"/>
                <a:cs typeface="+mn-cs"/>
              </a:defRPr>
            </a:pPr>
            <a:endParaRPr lang="en-US"/>
          </a:p>
        </c:txPr>
        <c:crossAx val="1263860111"/>
        <c:crossesAt val="-0.15000000000000002"/>
        <c:auto val="1"/>
        <c:lblAlgn val="ctr"/>
        <c:lblOffset val="100"/>
        <c:noMultiLvlLbl val="0"/>
      </c:catAx>
      <c:valAx>
        <c:axId val="1263860111"/>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638642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83725340813005"/>
          <c:y val="7.3965935947248387E-2"/>
          <c:w val="0.58643698159943281"/>
          <c:h val="0.70728287667440704"/>
        </c:manualLayout>
      </c:layout>
      <c:barChart>
        <c:barDir val="col"/>
        <c:grouping val="stacked"/>
        <c:varyColors val="0"/>
        <c:ser>
          <c:idx val="2"/>
          <c:order val="2"/>
          <c:tx>
            <c:strRef>
              <c:f>'FF (2)'!$A$23:$B$23</c:f>
              <c:strCache>
                <c:ptCount val="2"/>
                <c:pt idx="0">
                  <c:v> explained by human capital</c:v>
                </c:pt>
              </c:strCache>
            </c:strRef>
          </c:tx>
          <c:spPr>
            <a:solidFill>
              <a:schemeClr val="accent1"/>
            </a:solidFill>
            <a:ln>
              <a:noFill/>
            </a:ln>
            <a:effectLst/>
          </c:spPr>
          <c:invertIfNegative val="0"/>
          <c:cat>
            <c:strRef>
              <c:f>'FF (2)'!$C$19:$M$19</c:f>
              <c:strCache>
                <c:ptCount val="7"/>
                <c:pt idx="0">
                  <c:v>1981 Age 23</c:v>
                </c:pt>
                <c:pt idx="3">
                  <c:v>1996 Age 26</c:v>
                </c:pt>
                <c:pt idx="6">
                  <c:v>2015 Age 25</c:v>
                </c:pt>
              </c:strCache>
            </c:strRef>
          </c:cat>
          <c:val>
            <c:numRef>
              <c:f>'FF (2)'!$C$23:$M$23</c:f>
              <c:numCache>
                <c:formatCode>General</c:formatCode>
                <c:ptCount val="8"/>
                <c:pt idx="0">
                  <c:v>-7.0000000000000062E-3</c:v>
                </c:pt>
                <c:pt idx="3">
                  <c:v>1.4999999999999999E-2</c:v>
                </c:pt>
                <c:pt idx="6">
                  <c:v>6.0000000000000053E-3</c:v>
                </c:pt>
              </c:numCache>
            </c:numRef>
          </c:val>
          <c:extLst>
            <c:ext xmlns:c16="http://schemas.microsoft.com/office/drawing/2014/chart" uri="{C3380CC4-5D6E-409C-BE32-E72D297353CC}">
              <c16:uniqueId val="{00000000-BEFF-4379-9E7E-61EF3AAF5683}"/>
            </c:ext>
          </c:extLst>
        </c:ser>
        <c:ser>
          <c:idx val="3"/>
          <c:order val="3"/>
          <c:tx>
            <c:strRef>
              <c:f>'FF (2)'!$A$24:$B$24</c:f>
              <c:strCache>
                <c:ptCount val="2"/>
                <c:pt idx="0">
                  <c:v>not explained by human capital</c:v>
                </c:pt>
              </c:strCache>
            </c:strRef>
          </c:tx>
          <c:spPr>
            <a:pattFill prst="pct30">
              <a:fgClr>
                <a:schemeClr val="accent1"/>
              </a:fgClr>
              <a:bgClr>
                <a:schemeClr val="bg1"/>
              </a:bgClr>
            </a:pattFill>
            <a:ln>
              <a:noFill/>
            </a:ln>
            <a:effectLst/>
          </c:spPr>
          <c:invertIfNegative val="0"/>
          <c:cat>
            <c:strRef>
              <c:f>'FF (2)'!$C$19:$M$19</c:f>
              <c:strCache>
                <c:ptCount val="7"/>
                <c:pt idx="0">
                  <c:v>1981 Age 23</c:v>
                </c:pt>
                <c:pt idx="3">
                  <c:v>1996 Age 26</c:v>
                </c:pt>
                <c:pt idx="6">
                  <c:v>2015 Age 25</c:v>
                </c:pt>
              </c:strCache>
            </c:strRef>
          </c:cat>
          <c:val>
            <c:numRef>
              <c:f>'FF (2)'!$C$24:$M$24</c:f>
              <c:numCache>
                <c:formatCode>General</c:formatCode>
                <c:ptCount val="8"/>
                <c:pt idx="0">
                  <c:v>0.16</c:v>
                </c:pt>
                <c:pt idx="3">
                  <c:v>8.3000000000000004E-2</c:v>
                </c:pt>
                <c:pt idx="6">
                  <c:v>7.3999999999999996E-2</c:v>
                </c:pt>
              </c:numCache>
            </c:numRef>
          </c:val>
          <c:extLst>
            <c:ext xmlns:c16="http://schemas.microsoft.com/office/drawing/2014/chart" uri="{C3380CC4-5D6E-409C-BE32-E72D297353CC}">
              <c16:uniqueId val="{00000001-BEFF-4379-9E7E-61EF3AAF5683}"/>
            </c:ext>
          </c:extLst>
        </c:ser>
        <c:ser>
          <c:idx val="4"/>
          <c:order val="4"/>
          <c:tx>
            <c:strRef>
              <c:f>'FF (2)'!$A$25:$B$25</c:f>
              <c:strCache>
                <c:ptCount val="2"/>
                <c:pt idx="0">
                  <c:v>explained job + human capital</c:v>
                </c:pt>
              </c:strCache>
            </c:strRef>
          </c:tx>
          <c:spPr>
            <a:solidFill>
              <a:srgbClr val="00B050"/>
            </a:solidFill>
            <a:ln>
              <a:noFill/>
            </a:ln>
            <a:effectLst/>
          </c:spPr>
          <c:invertIfNegative val="0"/>
          <c:cat>
            <c:strRef>
              <c:f>'FF (2)'!$C$19:$M$19</c:f>
              <c:strCache>
                <c:ptCount val="7"/>
                <c:pt idx="0">
                  <c:v>1981 Age 23</c:v>
                </c:pt>
                <c:pt idx="3">
                  <c:v>1996 Age 26</c:v>
                </c:pt>
                <c:pt idx="6">
                  <c:v>2015 Age 25</c:v>
                </c:pt>
              </c:strCache>
            </c:strRef>
          </c:cat>
          <c:val>
            <c:numRef>
              <c:f>'FF (2)'!$C$25:$M$25</c:f>
              <c:numCache>
                <c:formatCode>General</c:formatCode>
                <c:ptCount val="8"/>
                <c:pt idx="1">
                  <c:v>1.100000000000001E-2</c:v>
                </c:pt>
                <c:pt idx="4">
                  <c:v>5.1000000000000004E-2</c:v>
                </c:pt>
                <c:pt idx="7">
                  <c:v>0.06</c:v>
                </c:pt>
              </c:numCache>
            </c:numRef>
          </c:val>
          <c:extLst>
            <c:ext xmlns:c16="http://schemas.microsoft.com/office/drawing/2014/chart" uri="{C3380CC4-5D6E-409C-BE32-E72D297353CC}">
              <c16:uniqueId val="{00000002-BEFF-4379-9E7E-61EF3AAF5683}"/>
            </c:ext>
          </c:extLst>
        </c:ser>
        <c:ser>
          <c:idx val="5"/>
          <c:order val="5"/>
          <c:tx>
            <c:strRef>
              <c:f>'FF (2)'!$A$26:$B$26</c:f>
              <c:strCache>
                <c:ptCount val="2"/>
                <c:pt idx="0">
                  <c:v>not explained by  job + human capital</c:v>
                </c:pt>
              </c:strCache>
            </c:strRef>
          </c:tx>
          <c:spPr>
            <a:pattFill prst="pct30">
              <a:fgClr>
                <a:srgbClr val="00B050"/>
              </a:fgClr>
              <a:bgClr>
                <a:schemeClr val="bg1"/>
              </a:bgClr>
            </a:pattFill>
            <a:ln>
              <a:noFill/>
            </a:ln>
            <a:effectLst/>
          </c:spPr>
          <c:invertIfNegative val="0"/>
          <c:cat>
            <c:strRef>
              <c:f>'FF (2)'!$C$19:$M$19</c:f>
              <c:strCache>
                <c:ptCount val="7"/>
                <c:pt idx="0">
                  <c:v>1981 Age 23</c:v>
                </c:pt>
                <c:pt idx="3">
                  <c:v>1996 Age 26</c:v>
                </c:pt>
                <c:pt idx="6">
                  <c:v>2015 Age 25</c:v>
                </c:pt>
              </c:strCache>
            </c:strRef>
          </c:cat>
          <c:val>
            <c:numRef>
              <c:f>'FF (2)'!$C$26:$M$26</c:f>
              <c:numCache>
                <c:formatCode>General</c:formatCode>
                <c:ptCount val="8"/>
                <c:pt idx="1">
                  <c:v>0.14199999999999999</c:v>
                </c:pt>
                <c:pt idx="4">
                  <c:v>4.7E-2</c:v>
                </c:pt>
                <c:pt idx="7">
                  <c:v>0.02</c:v>
                </c:pt>
              </c:numCache>
            </c:numRef>
          </c:val>
          <c:extLst>
            <c:ext xmlns:c16="http://schemas.microsoft.com/office/drawing/2014/chart" uri="{C3380CC4-5D6E-409C-BE32-E72D297353CC}">
              <c16:uniqueId val="{00000003-BEFF-4379-9E7E-61EF3AAF5683}"/>
            </c:ext>
          </c:extLst>
        </c:ser>
        <c:dLbls>
          <c:showLegendKey val="0"/>
          <c:showVal val="0"/>
          <c:showCatName val="0"/>
          <c:showSerName val="0"/>
          <c:showPercent val="0"/>
          <c:showBubbleSize val="0"/>
        </c:dLbls>
        <c:gapWidth val="150"/>
        <c:overlap val="100"/>
        <c:axId val="1722566432"/>
        <c:axId val="1722567264"/>
        <c:extLst>
          <c:ext xmlns:c15="http://schemas.microsoft.com/office/drawing/2012/chart" uri="{02D57815-91ED-43cb-92C2-25804820EDAC}">
            <c15:filteredBarSeries>
              <c15:ser>
                <c:idx val="0"/>
                <c:order val="0"/>
                <c:tx>
                  <c:strRef>
                    <c:extLst>
                      <c:ext uri="{02D57815-91ED-43cb-92C2-25804820EDAC}">
                        <c15:formulaRef>
                          <c15:sqref>'FF (2)'!$A$21:$B$21</c15:sqref>
                        </c15:formulaRef>
                      </c:ext>
                    </c:extLst>
                    <c:strCache>
                      <c:ptCount val="2"/>
                      <c:pt idx="0">
                        <c:v>  occupational segregation: explained</c:v>
                      </c:pt>
                    </c:strCache>
                  </c:strRef>
                </c:tx>
                <c:spPr>
                  <a:solidFill>
                    <a:schemeClr val="accent1"/>
                  </a:solidFill>
                  <a:ln>
                    <a:noFill/>
                  </a:ln>
                  <a:effectLst/>
                </c:spPr>
                <c:invertIfNegative val="0"/>
                <c:cat>
                  <c:strRef>
                    <c:extLst>
                      <c:ext uri="{02D57815-91ED-43cb-92C2-25804820EDAC}">
                        <c15:formulaRef>
                          <c15:sqref>'FF (2)'!$C$19:$M$19</c15:sqref>
                        </c15:formulaRef>
                      </c:ext>
                    </c:extLst>
                    <c:strCache>
                      <c:ptCount val="7"/>
                      <c:pt idx="0">
                        <c:v>1981 Age 23</c:v>
                      </c:pt>
                      <c:pt idx="3">
                        <c:v>1996 Age 26</c:v>
                      </c:pt>
                      <c:pt idx="6">
                        <c:v>2015 Age 25</c:v>
                      </c:pt>
                    </c:strCache>
                  </c:strRef>
                </c:cat>
                <c:val>
                  <c:numRef>
                    <c:extLst>
                      <c:ext uri="{02D57815-91ED-43cb-92C2-25804820EDAC}">
                        <c15:formulaRef>
                          <c15:sqref>'FF (2)'!$C$21:$M$21</c15:sqref>
                        </c15:formulaRef>
                      </c:ext>
                    </c:extLst>
                    <c:numCache>
                      <c:formatCode>General</c:formatCode>
                      <c:ptCount val="8"/>
                    </c:numCache>
                  </c:numRef>
                </c:val>
                <c:extLst>
                  <c:ext xmlns:c16="http://schemas.microsoft.com/office/drawing/2014/chart" uri="{C3380CC4-5D6E-409C-BE32-E72D297353CC}">
                    <c16:uniqueId val="{00000004-BEFF-4379-9E7E-61EF3AAF5683}"/>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'FF (2)'!$A$22:$B$22</c15:sqref>
                        </c15:formulaRef>
                      </c:ext>
                    </c:extLst>
                    <c:strCache>
                      <c:ptCount val="2"/>
                      <c:pt idx="0">
                        <c:v>not explained by occupation </c:v>
                      </c:pt>
                    </c:strCache>
                  </c:strRef>
                </c:tx>
                <c:spPr>
                  <a:pattFill prst="pct50">
                    <a:fgClr>
                      <a:srgbClr val="00B0F0"/>
                    </a:fgClr>
                    <a:bgClr>
                      <a:schemeClr val="bg1"/>
                    </a:bgClr>
                  </a:pattFill>
                  <a:ln>
                    <a:noFill/>
                  </a:ln>
                  <a:effectLst/>
                </c:spPr>
                <c:invertIfNegative val="1"/>
                <c:cat>
                  <c:strRef>
                    <c:extLst xmlns:c15="http://schemas.microsoft.com/office/drawing/2012/chart">
                      <c:ext xmlns:c15="http://schemas.microsoft.com/office/drawing/2012/chart" uri="{02D57815-91ED-43cb-92C2-25804820EDAC}">
                        <c15:formulaRef>
                          <c15:sqref>'FF (2)'!$C$19:$M$19</c15:sqref>
                        </c15:formulaRef>
                      </c:ext>
                    </c:extLst>
                    <c:strCache>
                      <c:ptCount val="7"/>
                      <c:pt idx="0">
                        <c:v>1981 Age 23</c:v>
                      </c:pt>
                      <c:pt idx="3">
                        <c:v>1996 Age 26</c:v>
                      </c:pt>
                      <c:pt idx="6">
                        <c:v>2015 Age 25</c:v>
                      </c:pt>
                    </c:strCache>
                  </c:strRef>
                </c:cat>
                <c:val>
                  <c:numRef>
                    <c:extLst xmlns:c15="http://schemas.microsoft.com/office/drawing/2012/chart">
                      <c:ext xmlns:c15="http://schemas.microsoft.com/office/drawing/2012/chart" uri="{02D57815-91ED-43cb-92C2-25804820EDAC}">
                        <c15:formulaRef>
                          <c15:sqref>'FF (2)'!$C$22:$M$22</c15:sqref>
                        </c15:formulaRef>
                      </c:ext>
                    </c:extLst>
                    <c:numCache>
                      <c:formatCode>General</c:formatCode>
                      <c:ptCount val="8"/>
                    </c:numCache>
                  </c:numRef>
                </c:val>
                <c:extLst xmlns:c15="http://schemas.microsoft.com/office/drawing/2012/chart">
                  <c:ext xmlns:c16="http://schemas.microsoft.com/office/drawing/2014/chart" uri="{C3380CC4-5D6E-409C-BE32-E72D297353CC}">
                    <c16:uniqueId val="{00000005-BEFF-4379-9E7E-61EF3AAF5683}"/>
                  </c:ext>
                </c:extLst>
              </c15:ser>
            </c15:filteredBarSeries>
          </c:ext>
        </c:extLst>
      </c:barChart>
      <c:catAx>
        <c:axId val="172256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22567264"/>
        <c:crosses val="autoZero"/>
        <c:auto val="1"/>
        <c:lblAlgn val="ctr"/>
        <c:lblOffset val="100"/>
        <c:noMultiLvlLbl val="0"/>
      </c:catAx>
      <c:valAx>
        <c:axId val="17225672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men’s log</a:t>
                </a:r>
                <a:r>
                  <a:rPr lang="en-US" sz="1400" baseline="0" dirty="0"/>
                  <a:t> wage MINUS women's </a:t>
                </a:r>
              </a:p>
              <a:p>
                <a:pPr>
                  <a:defRPr sz="1400"/>
                </a:pPr>
                <a:endParaRPr lang="en-US" sz="1400" dirty="0"/>
              </a:p>
            </c:rich>
          </c:tx>
          <c:layout>
            <c:manualLayout>
              <c:xMode val="edge"/>
              <c:yMode val="edge"/>
              <c:x val="5.020853143275248E-3"/>
              <c:y val="5.2833453567640715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22566432"/>
        <c:crosses val="autoZero"/>
        <c:crossBetween val="between"/>
      </c:valAx>
      <c:spPr>
        <a:noFill/>
        <a:ln>
          <a:noFill/>
        </a:ln>
        <a:effectLst/>
      </c:spPr>
    </c:plotArea>
    <c:legend>
      <c:legendPos val="r"/>
      <c:layout>
        <c:manualLayout>
          <c:xMode val="edge"/>
          <c:yMode val="edge"/>
          <c:x val="0.72527002329067114"/>
          <c:y val="0.10038937708117036"/>
          <c:w val="0.27472997670932886"/>
          <c:h val="0.70803660858141138"/>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41262708449262"/>
          <c:y val="4.7785835636971988E-2"/>
          <c:w val="0.8198854584135945"/>
          <c:h val="0.76814094452492132"/>
        </c:manualLayout>
      </c:layout>
      <c:barChart>
        <c:barDir val="col"/>
        <c:grouping val="stacked"/>
        <c:varyColors val="0"/>
        <c:ser>
          <c:idx val="0"/>
          <c:order val="0"/>
          <c:spPr>
            <a:solidFill>
              <a:schemeClr val="accent1"/>
            </a:solidFill>
            <a:ln>
              <a:noFill/>
            </a:ln>
            <a:effectLst/>
          </c:spPr>
          <c:invertIfNegative val="0"/>
          <c:cat>
            <c:strRef>
              <c:f>'dw (3)'!$F$4:$I$7</c:f>
              <c:strCache>
                <c:ptCount val="3"/>
                <c:pt idx="0">
                  <c:v>2000</c:v>
                </c:pt>
                <c:pt idx="2">
                  <c:v>2012</c:v>
                </c:pt>
              </c:strCache>
            </c:strRef>
          </c:cat>
          <c:val>
            <c:numRef>
              <c:f>'dw (3)'!$F$8:$I$8</c:f>
              <c:numCache>
                <c:formatCode>General</c:formatCode>
                <c:ptCount val="4"/>
                <c:pt idx="0">
                  <c:v>0.20900000000000002</c:v>
                </c:pt>
                <c:pt idx="2">
                  <c:v>0.17700000000000002</c:v>
                </c:pt>
              </c:numCache>
            </c:numRef>
          </c:val>
          <c:extLst>
            <c:ext xmlns:c16="http://schemas.microsoft.com/office/drawing/2014/chart" uri="{C3380CC4-5D6E-409C-BE32-E72D297353CC}">
              <c16:uniqueId val="{00000000-D0CA-4C37-8307-2DD42E2F0BEC}"/>
            </c:ext>
          </c:extLst>
        </c:ser>
        <c:ser>
          <c:idx val="1"/>
          <c:order val="1"/>
          <c:spPr>
            <a:pattFill prst="pct30">
              <a:fgClr>
                <a:schemeClr val="accent1"/>
              </a:fgClr>
              <a:bgClr>
                <a:schemeClr val="bg1"/>
              </a:bgClr>
            </a:pattFill>
            <a:ln>
              <a:solidFill>
                <a:schemeClr val="accent1"/>
              </a:solidFill>
            </a:ln>
            <a:effectLst/>
          </c:spPr>
          <c:invertIfNegative val="0"/>
          <c:cat>
            <c:strRef>
              <c:f>'dw (3)'!$F$4:$I$7</c:f>
              <c:strCache>
                <c:ptCount val="3"/>
                <c:pt idx="0">
                  <c:v>2000</c:v>
                </c:pt>
                <c:pt idx="2">
                  <c:v>2012</c:v>
                </c:pt>
              </c:strCache>
            </c:strRef>
          </c:cat>
          <c:val>
            <c:numRef>
              <c:f>'dw (3)'!$F$9:$I$9</c:f>
              <c:numCache>
                <c:formatCode>General</c:formatCode>
                <c:ptCount val="4"/>
                <c:pt idx="0">
                  <c:v>0.19600000000000001</c:v>
                </c:pt>
                <c:pt idx="2">
                  <c:v>0.151</c:v>
                </c:pt>
              </c:numCache>
            </c:numRef>
          </c:val>
          <c:extLst>
            <c:ext xmlns:c16="http://schemas.microsoft.com/office/drawing/2014/chart" uri="{C3380CC4-5D6E-409C-BE32-E72D297353CC}">
              <c16:uniqueId val="{00000001-D0CA-4C37-8307-2DD42E2F0BEC}"/>
            </c:ext>
          </c:extLst>
        </c:ser>
        <c:ser>
          <c:idx val="2"/>
          <c:order val="2"/>
          <c:spPr>
            <a:solidFill>
              <a:schemeClr val="accent3"/>
            </a:solidFill>
            <a:ln>
              <a:noFill/>
            </a:ln>
            <a:effectLst/>
          </c:spPr>
          <c:invertIfNegative val="0"/>
          <c:cat>
            <c:strRef>
              <c:f>'dw (3)'!$F$4:$I$7</c:f>
              <c:strCache>
                <c:ptCount val="3"/>
                <c:pt idx="0">
                  <c:v>2000</c:v>
                </c:pt>
                <c:pt idx="2">
                  <c:v>2012</c:v>
                </c:pt>
              </c:strCache>
            </c:strRef>
          </c:cat>
          <c:val>
            <c:numRef>
              <c:f>'dw (3)'!$F$10:$I$10</c:f>
            </c:numRef>
          </c:val>
          <c:extLst>
            <c:ext xmlns:c16="http://schemas.microsoft.com/office/drawing/2014/chart" uri="{C3380CC4-5D6E-409C-BE32-E72D297353CC}">
              <c16:uniqueId val="{00000002-D0CA-4C37-8307-2DD42E2F0BEC}"/>
            </c:ext>
          </c:extLst>
        </c:ser>
        <c:ser>
          <c:idx val="3"/>
          <c:order val="3"/>
          <c:spPr>
            <a:solidFill>
              <a:schemeClr val="accent4"/>
            </a:solidFill>
            <a:ln>
              <a:noFill/>
            </a:ln>
            <a:effectLst/>
          </c:spPr>
          <c:invertIfNegative val="0"/>
          <c:cat>
            <c:strRef>
              <c:f>'dw (3)'!$F$4:$I$7</c:f>
              <c:strCache>
                <c:ptCount val="3"/>
                <c:pt idx="0">
                  <c:v>2000</c:v>
                </c:pt>
                <c:pt idx="2">
                  <c:v>2012</c:v>
                </c:pt>
              </c:strCache>
            </c:strRef>
          </c:cat>
          <c:val>
            <c:numRef>
              <c:f>'dw (3)'!$F$11:$I$11</c:f>
            </c:numRef>
          </c:val>
          <c:extLst>
            <c:ext xmlns:c16="http://schemas.microsoft.com/office/drawing/2014/chart" uri="{C3380CC4-5D6E-409C-BE32-E72D297353CC}">
              <c16:uniqueId val="{00000003-D0CA-4C37-8307-2DD42E2F0BEC}"/>
            </c:ext>
          </c:extLst>
        </c:ser>
        <c:ser>
          <c:idx val="4"/>
          <c:order val="4"/>
          <c:spPr>
            <a:solidFill>
              <a:srgbClr val="00B050"/>
            </a:solidFill>
            <a:ln>
              <a:noFill/>
            </a:ln>
            <a:effectLst/>
          </c:spPr>
          <c:invertIfNegative val="0"/>
          <c:cat>
            <c:strRef>
              <c:f>'dw (3)'!$F$4:$I$7</c:f>
              <c:strCache>
                <c:ptCount val="3"/>
                <c:pt idx="0">
                  <c:v>2000</c:v>
                </c:pt>
                <c:pt idx="2">
                  <c:v>2012</c:v>
                </c:pt>
              </c:strCache>
            </c:strRef>
          </c:cat>
          <c:val>
            <c:numRef>
              <c:f>'dw (3)'!$F$12:$I$12</c:f>
              <c:numCache>
                <c:formatCode>General</c:formatCode>
                <c:ptCount val="4"/>
                <c:pt idx="1">
                  <c:v>0.26100000000000001</c:v>
                </c:pt>
                <c:pt idx="3">
                  <c:v>0.21100000000000002</c:v>
                </c:pt>
              </c:numCache>
            </c:numRef>
          </c:val>
          <c:extLst>
            <c:ext xmlns:c16="http://schemas.microsoft.com/office/drawing/2014/chart" uri="{C3380CC4-5D6E-409C-BE32-E72D297353CC}">
              <c16:uniqueId val="{00000004-D0CA-4C37-8307-2DD42E2F0BEC}"/>
            </c:ext>
          </c:extLst>
        </c:ser>
        <c:ser>
          <c:idx val="5"/>
          <c:order val="5"/>
          <c:spPr>
            <a:pattFill prst="pct30">
              <a:fgClr>
                <a:srgbClr val="00B050"/>
              </a:fgClr>
              <a:bgClr>
                <a:schemeClr val="bg1"/>
              </a:bgClr>
            </a:pattFill>
            <a:ln>
              <a:noFill/>
            </a:ln>
            <a:effectLst/>
          </c:spPr>
          <c:invertIfNegative val="0"/>
          <c:cat>
            <c:strRef>
              <c:f>'dw (3)'!$F$4:$I$7</c:f>
              <c:strCache>
                <c:ptCount val="3"/>
                <c:pt idx="0">
                  <c:v>2000</c:v>
                </c:pt>
                <c:pt idx="2">
                  <c:v>2012</c:v>
                </c:pt>
              </c:strCache>
            </c:strRef>
          </c:cat>
          <c:val>
            <c:numRef>
              <c:f>'dw (3)'!$F$13:$I$13</c:f>
              <c:numCache>
                <c:formatCode>General</c:formatCode>
                <c:ptCount val="4"/>
                <c:pt idx="1">
                  <c:v>0.14399999999999999</c:v>
                </c:pt>
                <c:pt idx="3">
                  <c:v>0.11700000000000001</c:v>
                </c:pt>
              </c:numCache>
            </c:numRef>
          </c:val>
          <c:extLst>
            <c:ext xmlns:c16="http://schemas.microsoft.com/office/drawing/2014/chart" uri="{C3380CC4-5D6E-409C-BE32-E72D297353CC}">
              <c16:uniqueId val="{00000005-D0CA-4C37-8307-2DD42E2F0BEC}"/>
            </c:ext>
          </c:extLst>
        </c:ser>
        <c:dLbls>
          <c:showLegendKey val="0"/>
          <c:showVal val="0"/>
          <c:showCatName val="0"/>
          <c:showSerName val="0"/>
          <c:showPercent val="0"/>
          <c:showBubbleSize val="0"/>
        </c:dLbls>
        <c:gapWidth val="150"/>
        <c:overlap val="100"/>
        <c:axId val="1650400527"/>
        <c:axId val="1650400943"/>
      </c:barChart>
      <c:catAx>
        <c:axId val="16504005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50400943"/>
        <c:crosses val="autoZero"/>
        <c:auto val="1"/>
        <c:lblAlgn val="ctr"/>
        <c:lblOffset val="100"/>
        <c:noMultiLvlLbl val="0"/>
      </c:catAx>
      <c:valAx>
        <c:axId val="16504009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504005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19D0CC95-8439-472B-BA95-632AC713CE20}" type="datetimeFigureOut">
              <a:rPr lang="en-US" smtClean="0"/>
              <a:t>12/1/2022</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09EED789-BEBF-4C37-B64A-CC884F866257}" type="slidenum">
              <a:rPr lang="en-US" smtClean="0"/>
              <a:t>‹#›</a:t>
            </a:fld>
            <a:endParaRPr lang="en-US"/>
          </a:p>
        </p:txBody>
      </p:sp>
    </p:spTree>
    <p:extLst>
      <p:ext uri="{BB962C8B-B14F-4D97-AF65-F5344CB8AC3E}">
        <p14:creationId xmlns:p14="http://schemas.microsoft.com/office/powerpoint/2010/main" val="15947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D0CC95-8439-472B-BA95-632AC713CE20}"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ED789-BEBF-4C37-B64A-CC884F866257}" type="slidenum">
              <a:rPr lang="en-US" smtClean="0"/>
              <a:t>‹#›</a:t>
            </a:fld>
            <a:endParaRPr lang="en-US"/>
          </a:p>
        </p:txBody>
      </p:sp>
    </p:spTree>
    <p:extLst>
      <p:ext uri="{BB962C8B-B14F-4D97-AF65-F5344CB8AC3E}">
        <p14:creationId xmlns:p14="http://schemas.microsoft.com/office/powerpoint/2010/main" val="239022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D0CC95-8439-472B-BA95-632AC713CE20}"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ED789-BEBF-4C37-B64A-CC884F866257}" type="slidenum">
              <a:rPr lang="en-US" smtClean="0"/>
              <a:t>‹#›</a:t>
            </a:fld>
            <a:endParaRPr lang="en-US"/>
          </a:p>
        </p:txBody>
      </p:sp>
    </p:spTree>
    <p:extLst>
      <p:ext uri="{BB962C8B-B14F-4D97-AF65-F5344CB8AC3E}">
        <p14:creationId xmlns:p14="http://schemas.microsoft.com/office/powerpoint/2010/main" val="606007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lue title -white">
    <p:spTree>
      <p:nvGrpSpPr>
        <p:cNvPr id="1" name=""/>
        <p:cNvGrpSpPr/>
        <p:nvPr/>
      </p:nvGrpSpPr>
      <p:grpSpPr>
        <a:xfrm>
          <a:off x="0" y="0"/>
          <a:ext cx="0" cy="0"/>
          <a:chOff x="0" y="0"/>
          <a:chExt cx="0" cy="0"/>
        </a:xfrm>
      </p:grpSpPr>
      <p:sp>
        <p:nvSpPr>
          <p:cNvPr id="13" name="Title 12"/>
          <p:cNvSpPr>
            <a:spLocks noGrp="1"/>
          </p:cNvSpPr>
          <p:nvPr>
            <p:ph type="title"/>
          </p:nvPr>
        </p:nvSpPr>
        <p:spPr>
          <a:xfrm>
            <a:off x="2233846" y="2497366"/>
            <a:ext cx="8887394" cy="1325563"/>
          </a:xfrm>
          <a:prstGeom prst="rect">
            <a:avLst/>
          </a:prstGeom>
        </p:spPr>
        <p:txBody>
          <a:bodyPr lIns="0" tIns="0" rIns="0" anchor="b" anchorCtr="0"/>
          <a:lstStyle>
            <a:lvl1pPr>
              <a:defRPr sz="3800">
                <a:solidFill>
                  <a:schemeClr val="bg1"/>
                </a:solidFill>
              </a:defRPr>
            </a:lvl1pPr>
          </a:lstStyle>
          <a:p>
            <a:r>
              <a:rPr lang="en-US"/>
              <a:t>Click to edit Master title style</a:t>
            </a:r>
            <a:endParaRPr lang="en-US" dirty="0"/>
          </a:p>
        </p:txBody>
      </p:sp>
      <p:sp>
        <p:nvSpPr>
          <p:cNvPr id="16" name="Text Placeholder 15"/>
          <p:cNvSpPr>
            <a:spLocks noGrp="1"/>
          </p:cNvSpPr>
          <p:nvPr>
            <p:ph type="body" sz="quarter" idx="10" hasCustomPrompt="1"/>
          </p:nvPr>
        </p:nvSpPr>
        <p:spPr>
          <a:xfrm>
            <a:off x="2233613" y="3937900"/>
            <a:ext cx="8888412" cy="684213"/>
          </a:xfrm>
          <a:prstGeom prst="rect">
            <a:avLst/>
          </a:prstGeom>
        </p:spPr>
        <p:txBody>
          <a:bodyPr lIns="0" tIns="0" rIns="0" bIns="0"/>
          <a:lstStyle>
            <a:lvl1pPr marL="0" indent="0">
              <a:buFontTx/>
              <a:buNone/>
              <a:defRPr sz="2800"/>
            </a:lvl1pPr>
            <a:lvl2pPr marL="457200" indent="0">
              <a:buFontTx/>
              <a:buNone/>
              <a:defRPr sz="2800"/>
            </a:lvl2pPr>
            <a:lvl3pPr marL="914400" indent="0">
              <a:buFontTx/>
              <a:buNone/>
              <a:defRPr sz="2800"/>
            </a:lvl3pPr>
            <a:lvl4pPr marL="1371600" indent="0">
              <a:buFontTx/>
              <a:buNone/>
              <a:defRPr sz="2800"/>
            </a:lvl4pPr>
            <a:lvl5pPr marL="1828800" indent="0">
              <a:buFontTx/>
              <a:buNone/>
              <a:defRPr sz="2800"/>
            </a:lvl5pPr>
          </a:lstStyle>
          <a:p>
            <a:pPr lvl="0"/>
            <a:r>
              <a:rPr lang="en-GB" dirty="0"/>
              <a:t>Click to add a subtitle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119" y="579645"/>
            <a:ext cx="12212051" cy="1119976"/>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119" y="4854691"/>
            <a:ext cx="2769676" cy="2003309"/>
          </a:xfrm>
          <a:prstGeom prst="rect">
            <a:avLst/>
          </a:prstGeom>
        </p:spPr>
      </p:pic>
    </p:spTree>
    <p:extLst>
      <p:ext uri="{BB962C8B-B14F-4D97-AF65-F5344CB8AC3E}">
        <p14:creationId xmlns:p14="http://schemas.microsoft.com/office/powerpoint/2010/main" val="1833104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D0CC95-8439-472B-BA95-632AC713CE20}"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ED789-BEBF-4C37-B64A-CC884F866257}" type="slidenum">
              <a:rPr lang="en-US" smtClean="0"/>
              <a:t>‹#›</a:t>
            </a:fld>
            <a:endParaRPr lang="en-US"/>
          </a:p>
        </p:txBody>
      </p:sp>
    </p:spTree>
    <p:extLst>
      <p:ext uri="{BB962C8B-B14F-4D97-AF65-F5344CB8AC3E}">
        <p14:creationId xmlns:p14="http://schemas.microsoft.com/office/powerpoint/2010/main" val="420889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D0CC95-8439-472B-BA95-632AC713CE20}"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ED789-BEBF-4C37-B64A-CC884F866257}" type="slidenum">
              <a:rPr lang="en-US" smtClean="0"/>
              <a:t>‹#›</a:t>
            </a:fld>
            <a:endParaRPr lang="en-US"/>
          </a:p>
        </p:txBody>
      </p:sp>
    </p:spTree>
    <p:extLst>
      <p:ext uri="{BB962C8B-B14F-4D97-AF65-F5344CB8AC3E}">
        <p14:creationId xmlns:p14="http://schemas.microsoft.com/office/powerpoint/2010/main" val="726708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D0CC95-8439-472B-BA95-632AC713CE20}"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ED789-BEBF-4C37-B64A-CC884F866257}" type="slidenum">
              <a:rPr lang="en-US" smtClean="0"/>
              <a:t>‹#›</a:t>
            </a:fld>
            <a:endParaRPr lang="en-US"/>
          </a:p>
        </p:txBody>
      </p:sp>
    </p:spTree>
    <p:extLst>
      <p:ext uri="{BB962C8B-B14F-4D97-AF65-F5344CB8AC3E}">
        <p14:creationId xmlns:p14="http://schemas.microsoft.com/office/powerpoint/2010/main" val="1445185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D0CC95-8439-472B-BA95-632AC713CE20}" type="datetimeFigureOut">
              <a:rPr lang="en-US" smtClean="0"/>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EED789-BEBF-4C37-B64A-CC884F866257}" type="slidenum">
              <a:rPr lang="en-US" smtClean="0"/>
              <a:t>‹#›</a:t>
            </a:fld>
            <a:endParaRPr lang="en-US"/>
          </a:p>
        </p:txBody>
      </p:sp>
    </p:spTree>
    <p:extLst>
      <p:ext uri="{BB962C8B-B14F-4D97-AF65-F5344CB8AC3E}">
        <p14:creationId xmlns:p14="http://schemas.microsoft.com/office/powerpoint/2010/main" val="2101173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D0CC95-8439-472B-BA95-632AC713CE20}" type="datetimeFigureOut">
              <a:rPr lang="en-US" smtClean="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EED789-BEBF-4C37-B64A-CC884F866257}" type="slidenum">
              <a:rPr lang="en-US" smtClean="0"/>
              <a:t>‹#›</a:t>
            </a:fld>
            <a:endParaRPr lang="en-US"/>
          </a:p>
        </p:txBody>
      </p:sp>
    </p:spTree>
    <p:extLst>
      <p:ext uri="{BB962C8B-B14F-4D97-AF65-F5344CB8AC3E}">
        <p14:creationId xmlns:p14="http://schemas.microsoft.com/office/powerpoint/2010/main" val="254067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0CC95-8439-472B-BA95-632AC713CE20}" type="datetimeFigureOut">
              <a:rPr lang="en-US" smtClean="0"/>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EED789-BEBF-4C37-B64A-CC884F866257}" type="slidenum">
              <a:rPr lang="en-US" smtClean="0"/>
              <a:t>‹#›</a:t>
            </a:fld>
            <a:endParaRPr lang="en-US"/>
          </a:p>
        </p:txBody>
      </p:sp>
    </p:spTree>
    <p:extLst>
      <p:ext uri="{BB962C8B-B14F-4D97-AF65-F5344CB8AC3E}">
        <p14:creationId xmlns:p14="http://schemas.microsoft.com/office/powerpoint/2010/main" val="2026945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19D0CC95-8439-472B-BA95-632AC713CE20}"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9EED789-BEBF-4C37-B64A-CC884F866257}" type="slidenum">
              <a:rPr lang="en-US" smtClean="0"/>
              <a:t>‹#›</a:t>
            </a:fld>
            <a:endParaRPr lang="en-US"/>
          </a:p>
        </p:txBody>
      </p:sp>
    </p:spTree>
    <p:extLst>
      <p:ext uri="{BB962C8B-B14F-4D97-AF65-F5344CB8AC3E}">
        <p14:creationId xmlns:p14="http://schemas.microsoft.com/office/powerpoint/2010/main" val="190746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19D0CC95-8439-472B-BA95-632AC713CE20}" type="datetimeFigureOut">
              <a:rPr lang="en-US" smtClean="0"/>
              <a:t>12/1/2022</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09EED789-BEBF-4C37-B64A-CC884F866257}" type="slidenum">
              <a:rPr lang="en-US" smtClean="0"/>
              <a:t>‹#›</a:t>
            </a:fld>
            <a:endParaRPr lang="en-US"/>
          </a:p>
        </p:txBody>
      </p:sp>
    </p:spTree>
    <p:extLst>
      <p:ext uri="{BB962C8B-B14F-4D97-AF65-F5344CB8AC3E}">
        <p14:creationId xmlns:p14="http://schemas.microsoft.com/office/powerpoint/2010/main" val="352909043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19D0CC95-8439-472B-BA95-632AC713CE20}" type="datetimeFigureOut">
              <a:rPr lang="en-US" smtClean="0"/>
              <a:t>12/1/2022</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09EED789-BEBF-4C37-B64A-CC884F866257}" type="slidenum">
              <a:rPr lang="en-US" smtClean="0"/>
              <a:t>‹#›</a:t>
            </a:fld>
            <a:endParaRPr lang="en-US"/>
          </a:p>
        </p:txBody>
      </p:sp>
    </p:spTree>
    <p:extLst>
      <p:ext uri="{BB962C8B-B14F-4D97-AF65-F5344CB8AC3E}">
        <p14:creationId xmlns:p14="http://schemas.microsoft.com/office/powerpoint/2010/main" val="3421836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F57474-E6F8-0237-5FF1-B057B63DC4CA}"/>
              </a:ext>
            </a:extLst>
          </p:cNvPr>
          <p:cNvSpPr>
            <a:spLocks noGrp="1"/>
          </p:cNvSpPr>
          <p:nvPr>
            <p:ph type="ctrTitle"/>
          </p:nvPr>
        </p:nvSpPr>
        <p:spPr>
          <a:xfrm>
            <a:off x="706300" y="1526021"/>
            <a:ext cx="3947998" cy="4606492"/>
          </a:xfrm>
        </p:spPr>
        <p:txBody>
          <a:bodyPr vert="horz" lIns="91440" tIns="45720" rIns="91440" bIns="45720" rtlCol="0" anchor="ctr">
            <a:normAutofit/>
          </a:bodyPr>
          <a:lstStyle/>
          <a:p>
            <a:pPr>
              <a:lnSpc>
                <a:spcPct val="85000"/>
              </a:lnSpc>
            </a:pPr>
            <a:r>
              <a:rPr lang="en-US" sz="6200" dirty="0">
                <a:effectLst/>
              </a:rPr>
              <a:t>Placing Context in Longitudinal Research</a:t>
            </a:r>
            <a:br>
              <a:rPr lang="en-US" sz="6000" dirty="0">
                <a:effectLst/>
              </a:rPr>
            </a:br>
            <a:endParaRPr lang="en-US" sz="6000" dirty="0"/>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0CC09A54-8929-4373-EF1E-5D908032DEF4}"/>
              </a:ext>
            </a:extLst>
          </p:cNvPr>
          <p:cNvSpPr>
            <a:spLocks noGrp="1"/>
          </p:cNvSpPr>
          <p:nvPr>
            <p:ph type="subTitle" idx="1"/>
          </p:nvPr>
        </p:nvSpPr>
        <p:spPr>
          <a:xfrm>
            <a:off x="5510646" y="2083557"/>
            <a:ext cx="6142032" cy="3325206"/>
          </a:xfrm>
        </p:spPr>
        <p:txBody>
          <a:bodyPr vert="horz" lIns="91440" tIns="45720" rIns="91440" bIns="45720" rtlCol="0" anchor="ctr">
            <a:normAutofit/>
          </a:bodyPr>
          <a:lstStyle/>
          <a:p>
            <a:pPr>
              <a:buFont typeface="Arial" pitchFamily="34" charset="0"/>
              <a:buChar char=" "/>
            </a:pPr>
            <a:endParaRPr lang="en-US" dirty="0">
              <a:solidFill>
                <a:schemeClr val="tx1">
                  <a:lumMod val="85000"/>
                  <a:lumOff val="15000"/>
                </a:schemeClr>
              </a:solidFill>
              <a:latin typeface="+mn-lt"/>
            </a:endParaRPr>
          </a:p>
          <a:p>
            <a:pPr algn="ctr">
              <a:lnSpc>
                <a:spcPct val="100000"/>
              </a:lnSpc>
              <a:spcBef>
                <a:spcPts val="600"/>
              </a:spcBef>
            </a:pPr>
            <a:r>
              <a:rPr lang="en-US" sz="4800" dirty="0">
                <a:solidFill>
                  <a:schemeClr val="tx1">
                    <a:lumMod val="85000"/>
                    <a:lumOff val="15000"/>
                  </a:schemeClr>
                </a:solidFill>
                <a:latin typeface="+mn-lt"/>
              </a:rPr>
              <a:t>Heather Joshi</a:t>
            </a:r>
          </a:p>
          <a:p>
            <a:pPr algn="ctr">
              <a:lnSpc>
                <a:spcPct val="100000"/>
              </a:lnSpc>
              <a:spcBef>
                <a:spcPts val="600"/>
              </a:spcBef>
            </a:pPr>
            <a:r>
              <a:rPr lang="en-US" dirty="0">
                <a:solidFill>
                  <a:schemeClr val="tx1">
                    <a:lumMod val="85000"/>
                    <a:lumOff val="15000"/>
                  </a:schemeClr>
                </a:solidFill>
                <a:latin typeface="+mn-lt"/>
              </a:rPr>
              <a:t>UCL Institute of </a:t>
            </a:r>
            <a:r>
              <a:rPr lang="en-US">
                <a:solidFill>
                  <a:schemeClr val="tx1">
                    <a:lumMod val="85000"/>
                    <a:lumOff val="15000"/>
                  </a:schemeClr>
                </a:solidFill>
                <a:latin typeface="+mn-lt"/>
              </a:rPr>
              <a:t>Social Research, </a:t>
            </a:r>
            <a:r>
              <a:rPr lang="en-US" dirty="0">
                <a:solidFill>
                  <a:schemeClr val="tx1">
                    <a:lumMod val="85000"/>
                    <a:lumOff val="15000"/>
                  </a:schemeClr>
                </a:solidFill>
                <a:latin typeface="+mn-lt"/>
              </a:rPr>
              <a:t>UK</a:t>
            </a:r>
          </a:p>
          <a:p>
            <a:pPr>
              <a:buFont typeface="Arial" pitchFamily="34" charset="0"/>
              <a:buChar char=" "/>
            </a:pPr>
            <a:endParaRPr lang="en-US" dirty="0">
              <a:solidFill>
                <a:schemeClr val="tx1">
                  <a:lumMod val="85000"/>
                  <a:lumOff val="15000"/>
                </a:schemeClr>
              </a:solidFill>
              <a:latin typeface="+mn-lt"/>
            </a:endParaRPr>
          </a:p>
          <a:p>
            <a:pPr>
              <a:buFont typeface="Arial" pitchFamily="34" charset="0"/>
              <a:buChar char=" "/>
            </a:pPr>
            <a:endParaRPr lang="en-US" dirty="0">
              <a:solidFill>
                <a:schemeClr val="tx1">
                  <a:lumMod val="85000"/>
                  <a:lumOff val="15000"/>
                </a:schemeClr>
              </a:solidFill>
              <a:latin typeface="+mn-lt"/>
            </a:endParaRPr>
          </a:p>
        </p:txBody>
      </p:sp>
    </p:spTree>
    <p:extLst>
      <p:ext uri="{BB962C8B-B14F-4D97-AF65-F5344CB8AC3E}">
        <p14:creationId xmlns:p14="http://schemas.microsoft.com/office/powerpoint/2010/main" val="382437265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426191-12CD-3E95-E659-1BE0BDA8CB31}"/>
              </a:ext>
            </a:extLst>
          </p:cNvPr>
          <p:cNvSpPr>
            <a:spLocks noGrp="1"/>
          </p:cNvSpPr>
          <p:nvPr>
            <p:ph type="title"/>
          </p:nvPr>
        </p:nvSpPr>
        <p:spPr>
          <a:xfrm>
            <a:off x="590746" y="1601372"/>
            <a:ext cx="11010506" cy="2150719"/>
          </a:xfrm>
          <a:noFill/>
        </p:spPr>
        <p:txBody>
          <a:bodyPr vert="horz" lIns="91440" tIns="45720" rIns="91440" bIns="45720" rtlCol="0" anchor="ctr">
            <a:noAutofit/>
          </a:bodyPr>
          <a:lstStyle/>
          <a:p>
            <a:pPr algn="ctr"/>
            <a:r>
              <a:rPr lang="en-GB" sz="6000" dirty="0">
                <a:solidFill>
                  <a:schemeClr val="tx2">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Neighbourhood patterns in early child development</a:t>
            </a:r>
            <a:r>
              <a:rPr lang="en-GB" sz="6000" dirty="0">
                <a:solidFill>
                  <a:schemeClr val="tx2">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 - </a:t>
            </a:r>
            <a:r>
              <a:rPr lang="en-GB" sz="6000" dirty="0">
                <a:solidFill>
                  <a:schemeClr val="tx2">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US and UK</a:t>
            </a:r>
            <a:endParaRPr lang="en-US" sz="6000" kern="1200" dirty="0">
              <a:solidFill>
                <a:schemeClr val="tx2">
                  <a:lumMod val="75000"/>
                  <a:lumOff val="25000"/>
                </a:schemeClr>
              </a:solidFill>
              <a:latin typeface="+mn-lt"/>
              <a:ea typeface="+mn-ea"/>
              <a:cs typeface="+mn-cs"/>
            </a:endParaRPr>
          </a:p>
        </p:txBody>
      </p:sp>
      <p:sp>
        <p:nvSpPr>
          <p:cNvPr id="5" name="Text Placeholder 4">
            <a:extLst>
              <a:ext uri="{FF2B5EF4-FFF2-40B4-BE49-F238E27FC236}">
                <a16:creationId xmlns:a16="http://schemas.microsoft.com/office/drawing/2014/main" id="{A86B616A-1EC4-B3E5-3175-14028D3384E6}"/>
              </a:ext>
            </a:extLst>
          </p:cNvPr>
          <p:cNvSpPr>
            <a:spLocks noGrp="1"/>
          </p:cNvSpPr>
          <p:nvPr>
            <p:ph type="body" idx="1"/>
          </p:nvPr>
        </p:nvSpPr>
        <p:spPr>
          <a:xfrm>
            <a:off x="3526503" y="4027381"/>
            <a:ext cx="5138992" cy="1141851"/>
          </a:xfrm>
          <a:noFill/>
        </p:spPr>
        <p:txBody>
          <a:bodyPr vert="horz" lIns="91440" tIns="45720" rIns="91440" bIns="45720" rtlCol="0">
            <a:normAutofit/>
          </a:bodyPr>
          <a:lstStyle/>
          <a:p>
            <a:pPr algn="ctr"/>
            <a:r>
              <a:rPr lang="en-GB" sz="4800" kern="1200" dirty="0">
                <a:solidFill>
                  <a:schemeClr val="tx2">
                    <a:lumMod val="75000"/>
                    <a:lumOff val="25000"/>
                  </a:schemeClr>
                </a:solidFill>
                <a:latin typeface="Calibri" panose="020F0502020204030204" pitchFamily="34" charset="0"/>
                <a:cs typeface="Calibri" panose="020F0502020204030204" pitchFamily="34" charset="0"/>
              </a:rPr>
              <a:t>Example 2</a:t>
            </a:r>
            <a:endParaRPr lang="en-US" sz="4800" kern="1200" dirty="0">
              <a:solidFill>
                <a:schemeClr val="tx2">
                  <a:lumMod val="75000"/>
                  <a:lumOff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99706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BA42FA-23C9-605A-908F-CAD96CB13D76}"/>
              </a:ext>
            </a:extLst>
          </p:cNvPr>
          <p:cNvSpPr>
            <a:spLocks noGrp="1"/>
          </p:cNvSpPr>
          <p:nvPr>
            <p:ph type="title"/>
          </p:nvPr>
        </p:nvSpPr>
        <p:spPr>
          <a:xfrm>
            <a:off x="818058" y="779904"/>
            <a:ext cx="11003280" cy="954627"/>
          </a:xfrm>
        </p:spPr>
        <p:txBody>
          <a:bodyPr>
            <a:normAutofit fontScale="90000"/>
          </a:bodyPr>
          <a:lstStyle/>
          <a:p>
            <a:r>
              <a:rPr lang="en-GB" sz="4000" dirty="0">
                <a:solidFill>
                  <a:schemeClr val="tx2">
                    <a:lumMod val="75000"/>
                    <a:lumOff val="25000"/>
                  </a:schemeClr>
                </a:solidFill>
                <a:latin typeface="Calibri" panose="020F0502020204030204" pitchFamily="34" charset="0"/>
                <a:cs typeface="Calibri" panose="020F0502020204030204" pitchFamily="34" charset="0"/>
              </a:rPr>
              <a:t>Does where they live make a difference to young children?</a:t>
            </a:r>
            <a:br>
              <a:rPr lang="en-GB" sz="3600" dirty="0"/>
            </a:br>
            <a:endParaRPr lang="en-US" sz="3600" dirty="0"/>
          </a:p>
        </p:txBody>
      </p:sp>
      <p:sp>
        <p:nvSpPr>
          <p:cNvPr id="5" name="Content Placeholder 4">
            <a:extLst>
              <a:ext uri="{FF2B5EF4-FFF2-40B4-BE49-F238E27FC236}">
                <a16:creationId xmlns:a16="http://schemas.microsoft.com/office/drawing/2014/main" id="{4A2C77C0-5B46-08BE-2851-419E58A28B95}"/>
              </a:ext>
            </a:extLst>
          </p:cNvPr>
          <p:cNvSpPr>
            <a:spLocks noGrp="1"/>
          </p:cNvSpPr>
          <p:nvPr>
            <p:ph idx="1"/>
          </p:nvPr>
        </p:nvSpPr>
        <p:spPr>
          <a:xfrm>
            <a:off x="719137" y="1926839"/>
            <a:ext cx="10753725" cy="4605936"/>
          </a:xfrm>
        </p:spPr>
        <p:txBody>
          <a:bodyPr>
            <a:noAutofit/>
          </a:bodyPr>
          <a:lstStyle/>
          <a:p>
            <a:r>
              <a:rPr lang="en-GB" sz="2000" dirty="0">
                <a:latin typeface="Calibri" panose="020F0502020204030204" pitchFamily="34" charset="0"/>
                <a:cs typeface="Calibri" panose="020F0502020204030204" pitchFamily="34" charset="0"/>
              </a:rPr>
              <a:t>Comparative project with CUNY 2013+ , with M-C Lennon</a:t>
            </a:r>
          </a:p>
          <a:p>
            <a:r>
              <a:rPr lang="en-GB" sz="2000" dirty="0">
                <a:latin typeface="Calibri" panose="020F0502020204030204" pitchFamily="34" charset="0"/>
                <a:cs typeface="Calibri" panose="020F0502020204030204" pitchFamily="34" charset="0"/>
              </a:rPr>
              <a:t>We studied two child cohorts in the UK and US born around 2000</a:t>
            </a:r>
          </a:p>
          <a:p>
            <a:r>
              <a:rPr lang="en-GB" sz="2000" dirty="0">
                <a:latin typeface="Calibri" panose="020F0502020204030204" pitchFamily="34" charset="0"/>
                <a:cs typeface="Calibri" panose="020F0502020204030204" pitchFamily="34" charset="0"/>
              </a:rPr>
              <a:t>UK MCS (Cities) and US Fragile Families and Child Welfare Study</a:t>
            </a:r>
          </a:p>
          <a:p>
            <a:r>
              <a:rPr lang="en-US" sz="2000" dirty="0">
                <a:latin typeface="Calibri" panose="020F0502020204030204" pitchFamily="34" charset="0"/>
                <a:cs typeface="Calibri" panose="020F0502020204030204" pitchFamily="34" charset="0"/>
              </a:rPr>
              <a:t>Constructed a bespoke index to rate social advantage in an area</a:t>
            </a:r>
          </a:p>
          <a:p>
            <a:pPr marL="457200" lvl="1" indent="0">
              <a:lnSpc>
                <a:spcPct val="100000"/>
              </a:lnSpc>
              <a:buNone/>
            </a:pPr>
            <a:r>
              <a:rPr lang="en-GB" sz="1600" dirty="0">
                <a:latin typeface="Calibri" panose="020F0502020204030204" pitchFamily="34" charset="0"/>
                <a:cs typeface="Calibri" panose="020F0502020204030204" pitchFamily="34" charset="0"/>
              </a:rPr>
              <a:t>Buttaro, A. &amp; Gambaro, L. (2108). ‘The Index of Local Area Relative Disadvantage: A Cross-Country Comparison’; CLS, UCL</a:t>
            </a:r>
          </a:p>
          <a:p>
            <a:r>
              <a:rPr lang="en-GB" sz="2000" dirty="0">
                <a:latin typeface="Calibri" panose="020F0502020204030204" pitchFamily="34" charset="0"/>
                <a:cs typeface="Calibri" panose="020F0502020204030204" pitchFamily="34" charset="0"/>
              </a:rPr>
              <a:t>Area score was fixed for the period between child age, 1 and 5.</a:t>
            </a:r>
          </a:p>
          <a:p>
            <a:r>
              <a:rPr lang="en-GB" sz="2000" dirty="0">
                <a:latin typeface="Calibri" panose="020F0502020204030204" pitchFamily="34" charset="0"/>
                <a:cs typeface="Calibri" panose="020F0502020204030204" pitchFamily="34" charset="0"/>
              </a:rPr>
              <a:t>But families changed area score if they moved (as did 40% of the British families and 63% in the US).</a:t>
            </a:r>
          </a:p>
          <a:p>
            <a:r>
              <a:rPr lang="en-GB" sz="2000" dirty="0">
                <a:latin typeface="Calibri" panose="020F0502020204030204" pitchFamily="34" charset="0"/>
                <a:cs typeface="Calibri" panose="020F0502020204030204" pitchFamily="34" charset="0"/>
              </a:rPr>
              <a:t>Three outcomes of the children at age 5: verbal score, and externalising and internalizing problems.</a:t>
            </a:r>
          </a:p>
          <a:p>
            <a:pPr marL="457200" lvl="1" indent="0">
              <a:lnSpc>
                <a:spcPct val="100000"/>
              </a:lnSpc>
              <a:buNone/>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Buttaro A., Gambaro, L., Joshi, H. and Lennon M.C. (2021)</a:t>
            </a:r>
            <a:r>
              <a:rPr lang="en-US" sz="1600" dirty="0">
                <a:effectLst/>
                <a:latin typeface="Calibri" panose="020F0502020204030204" pitchFamily="34" charset="0"/>
                <a:ea typeface="Calibri" panose="020F0502020204030204" pitchFamily="34" charset="0"/>
                <a:cs typeface="Calibri" panose="020F0502020204030204" pitchFamily="34" charset="0"/>
              </a:rPr>
              <a:t> Neighborhood and Child Development at Age Five: A UK–US Comparison.</a:t>
            </a:r>
            <a:r>
              <a:rPr lang="en-US" sz="1600" i="1" dirty="0">
                <a:effectLst/>
                <a:latin typeface="Calibri" panose="020F0502020204030204" pitchFamily="34" charset="0"/>
                <a:ea typeface="Calibri" panose="020F0502020204030204" pitchFamily="34" charset="0"/>
                <a:cs typeface="Calibri" panose="020F0502020204030204" pitchFamily="34" charset="0"/>
              </a:rPr>
              <a:t> International Journal of Environmental Research in Public Health.</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9495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D34B94-A660-3ECC-A830-A404FC53C5FD}"/>
              </a:ext>
            </a:extLst>
          </p:cNvPr>
          <p:cNvSpPr>
            <a:spLocks noGrp="1"/>
          </p:cNvSpPr>
          <p:nvPr>
            <p:ph type="title"/>
          </p:nvPr>
        </p:nvSpPr>
        <p:spPr>
          <a:xfrm>
            <a:off x="779190" y="355600"/>
            <a:ext cx="10515600" cy="1325563"/>
          </a:xfrm>
        </p:spPr>
        <p:txBody>
          <a:bodyPr>
            <a:normAutofit/>
          </a:bodyPr>
          <a:lstStyle/>
          <a:p>
            <a:r>
              <a:rPr lang="en-GB" sz="4000" dirty="0">
                <a:solidFill>
                  <a:schemeClr val="tx2">
                    <a:lumMod val="75000"/>
                    <a:lumOff val="25000"/>
                  </a:schemeClr>
                </a:solidFill>
                <a:latin typeface="Calibri" panose="020F0502020204030204" pitchFamily="34" charset="0"/>
                <a:cs typeface="Calibri" panose="020F0502020204030204" pitchFamily="34" charset="0"/>
              </a:rPr>
              <a:t>Estimates for area advantage score at age 1 and change in it to age 5 on verbal percentile at age 5</a:t>
            </a:r>
            <a:endParaRPr lang="en-US" sz="4000" dirty="0">
              <a:solidFill>
                <a:schemeClr val="tx2">
                  <a:lumMod val="75000"/>
                  <a:lumOff val="25000"/>
                </a:schemeClr>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AF0BBFE8-DE0F-CC24-4135-1DF54DA5D138}"/>
              </a:ext>
            </a:extLst>
          </p:cNvPr>
          <p:cNvSpPr>
            <a:spLocks noGrp="1"/>
          </p:cNvSpPr>
          <p:nvPr>
            <p:ph type="body" idx="1"/>
          </p:nvPr>
        </p:nvSpPr>
        <p:spPr>
          <a:xfrm>
            <a:off x="839788" y="1681163"/>
            <a:ext cx="5157787" cy="507233"/>
          </a:xfrm>
        </p:spPr>
        <p:txBody>
          <a:bodyPr>
            <a:normAutofit fontScale="92500" lnSpcReduction="10000"/>
          </a:bodyPr>
          <a:lstStyle/>
          <a:p>
            <a:pPr algn="ctr"/>
            <a:r>
              <a:rPr lang="en-GB" dirty="0"/>
              <a:t>UK Millennium Cohort Cities</a:t>
            </a:r>
            <a:endParaRPr lang="en-US" dirty="0"/>
          </a:p>
        </p:txBody>
      </p:sp>
      <p:graphicFrame>
        <p:nvGraphicFramePr>
          <p:cNvPr id="9" name="Content Placeholder 8">
            <a:extLst>
              <a:ext uri="{FF2B5EF4-FFF2-40B4-BE49-F238E27FC236}">
                <a16:creationId xmlns:a16="http://schemas.microsoft.com/office/drawing/2014/main" id="{082DFEF0-95AF-4EA7-BFDC-5633B416034D}"/>
              </a:ext>
            </a:extLst>
          </p:cNvPr>
          <p:cNvGraphicFramePr>
            <a:graphicFrameLocks noGrp="1"/>
          </p:cNvGraphicFramePr>
          <p:nvPr>
            <p:ph sz="half" idx="2"/>
            <p:extLst>
              <p:ext uri="{D42A27DB-BD31-4B8C-83A1-F6EECF244321}">
                <p14:modId xmlns:p14="http://schemas.microsoft.com/office/powerpoint/2010/main" val="3480593698"/>
              </p:ext>
            </p:extLst>
          </p:nvPr>
        </p:nvGraphicFramePr>
        <p:xfrm>
          <a:off x="879204" y="2091560"/>
          <a:ext cx="4748598" cy="359087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a:extLst>
              <a:ext uri="{FF2B5EF4-FFF2-40B4-BE49-F238E27FC236}">
                <a16:creationId xmlns:a16="http://schemas.microsoft.com/office/drawing/2014/main" id="{58A81278-9B4F-8319-1103-1AB6EDFFB533}"/>
              </a:ext>
            </a:extLst>
          </p:cNvPr>
          <p:cNvSpPr>
            <a:spLocks noGrp="1"/>
          </p:cNvSpPr>
          <p:nvPr>
            <p:ph type="body" sz="quarter" idx="3"/>
          </p:nvPr>
        </p:nvSpPr>
        <p:spPr>
          <a:xfrm>
            <a:off x="6279807" y="1573592"/>
            <a:ext cx="4663440" cy="722376"/>
          </a:xfrm>
        </p:spPr>
        <p:txBody>
          <a:bodyPr>
            <a:normAutofit fontScale="92500" lnSpcReduction="10000"/>
          </a:bodyPr>
          <a:lstStyle/>
          <a:p>
            <a:endParaRPr lang="en-GB" dirty="0"/>
          </a:p>
          <a:p>
            <a:pPr algn="ctr"/>
            <a:r>
              <a:rPr lang="en-GB" dirty="0"/>
              <a:t>US Fragile Families</a:t>
            </a:r>
          </a:p>
          <a:p>
            <a:endParaRPr lang="en-US" dirty="0"/>
          </a:p>
        </p:txBody>
      </p:sp>
      <p:graphicFrame>
        <p:nvGraphicFramePr>
          <p:cNvPr id="13" name="Content Placeholder 12">
            <a:extLst>
              <a:ext uri="{FF2B5EF4-FFF2-40B4-BE49-F238E27FC236}">
                <a16:creationId xmlns:a16="http://schemas.microsoft.com/office/drawing/2014/main" id="{BB3B0298-481C-47BD-A8B8-A15A7A946CE1}"/>
              </a:ext>
            </a:extLst>
          </p:cNvPr>
          <p:cNvGraphicFramePr>
            <a:graphicFrameLocks noGrp="1"/>
          </p:cNvGraphicFramePr>
          <p:nvPr>
            <p:ph sz="quarter" idx="4"/>
            <p:extLst>
              <p:ext uri="{D42A27DB-BD31-4B8C-83A1-F6EECF244321}">
                <p14:modId xmlns:p14="http://schemas.microsoft.com/office/powerpoint/2010/main" val="3396641142"/>
              </p:ext>
            </p:extLst>
          </p:nvPr>
        </p:nvGraphicFramePr>
        <p:xfrm>
          <a:off x="6172200" y="1856762"/>
          <a:ext cx="4876014" cy="4001267"/>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AC961376-6CA9-7A5D-6533-88D4C378D273}"/>
              </a:ext>
            </a:extLst>
          </p:cNvPr>
          <p:cNvSpPr txBox="1"/>
          <p:nvPr/>
        </p:nvSpPr>
        <p:spPr>
          <a:xfrm>
            <a:off x="779190" y="5858029"/>
            <a:ext cx="11119945" cy="646331"/>
          </a:xfrm>
          <a:prstGeom prst="rect">
            <a:avLst/>
          </a:prstGeom>
          <a:noFill/>
        </p:spPr>
        <p:txBody>
          <a:bodyPr wrap="square" rtlCol="0">
            <a:spAutoFit/>
          </a:bodyPr>
          <a:lstStyle/>
          <a:p>
            <a:r>
              <a:rPr lang="en-GB" dirty="0">
                <a:solidFill>
                  <a:srgbClr val="FF0000"/>
                </a:solidFill>
                <a:latin typeface="Calibri" panose="020F0502020204030204" pitchFamily="34" charset="0"/>
                <a:cs typeface="Calibri" panose="020F0502020204030204" pitchFamily="34" charset="0"/>
              </a:rPr>
              <a:t>Model 1</a:t>
            </a:r>
            <a:r>
              <a:rPr lang="en-GB" dirty="0">
                <a:latin typeface="Calibri" panose="020F0502020204030204" pitchFamily="34" charset="0"/>
                <a:cs typeface="Calibri" panose="020F0502020204030204" pitchFamily="34" charset="0"/>
              </a:rPr>
              <a:t> controls also only for age and sex of child. </a:t>
            </a:r>
            <a:r>
              <a:rPr lang="en-GB" dirty="0">
                <a:solidFill>
                  <a:srgbClr val="7030A0"/>
                </a:solidFill>
                <a:latin typeface="Calibri" panose="020F0502020204030204" pitchFamily="34" charset="0"/>
                <a:cs typeface="Calibri" panose="020F0502020204030204" pitchFamily="34" charset="0"/>
              </a:rPr>
              <a:t>Model 2 </a:t>
            </a:r>
            <a:r>
              <a:rPr lang="en-GB" dirty="0">
                <a:latin typeface="Calibri" panose="020F0502020204030204" pitchFamily="34" charset="0"/>
                <a:cs typeface="Calibri" panose="020F0502020204030204" pitchFamily="34" charset="0"/>
              </a:rPr>
              <a:t>includes change in area score to age 5. </a:t>
            </a:r>
            <a:r>
              <a:rPr lang="en-GB" dirty="0">
                <a:solidFill>
                  <a:srgbClr val="00B050"/>
                </a:solidFill>
                <a:latin typeface="Calibri" panose="020F0502020204030204" pitchFamily="34" charset="0"/>
                <a:cs typeface="Calibri" panose="020F0502020204030204" pitchFamily="34" charset="0"/>
              </a:rPr>
              <a:t>Model 3</a:t>
            </a:r>
            <a:r>
              <a:rPr lang="en-GB" dirty="0">
                <a:latin typeface="Calibri" panose="020F0502020204030204" pitchFamily="34" charset="0"/>
                <a:cs typeface="Calibri" panose="020F0502020204030204" pitchFamily="34" charset="0"/>
              </a:rPr>
              <a:t> controls also for family circumstances at age 1. Area advantage measured in percentiles. Source, Buttaro et al 2021 IJERPH</a:t>
            </a:r>
            <a:r>
              <a:rPr lang="en-GB" dirty="0">
                <a:solidFill>
                  <a:srgbClr val="7030A0"/>
                </a:solidFill>
                <a:latin typeface="Calibri" panose="020F0502020204030204" pitchFamily="34" charset="0"/>
                <a:cs typeface="Calibri" panose="020F0502020204030204" pitchFamily="34" charset="0"/>
              </a:rPr>
              <a:t>.</a:t>
            </a:r>
            <a:endParaRPr lang="en-US"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9462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3E82831-8CA2-E8B8-B277-FF55D607B0E0}"/>
              </a:ext>
            </a:extLst>
          </p:cNvPr>
          <p:cNvSpPr>
            <a:spLocks noGrp="1"/>
          </p:cNvSpPr>
          <p:nvPr>
            <p:ph type="title"/>
          </p:nvPr>
        </p:nvSpPr>
        <p:spPr>
          <a:xfrm>
            <a:off x="799204" y="485457"/>
            <a:ext cx="10772775" cy="1658198"/>
          </a:xfrm>
        </p:spPr>
        <p:txBody>
          <a:bodyPr>
            <a:normAutofit/>
          </a:bodyPr>
          <a:lstStyle/>
          <a:p>
            <a:r>
              <a:rPr lang="en-GB" sz="4000" dirty="0">
                <a:solidFill>
                  <a:schemeClr val="tx2">
                    <a:lumMod val="75000"/>
                    <a:lumOff val="25000"/>
                  </a:schemeClr>
                </a:solidFill>
                <a:latin typeface="Calibri" panose="020F0502020204030204" pitchFamily="34" charset="0"/>
                <a:cs typeface="Calibri" panose="020F0502020204030204" pitchFamily="34" charset="0"/>
              </a:rPr>
              <a:t>What poorer circumstances of families explained the adverse outcomes in disadvantaged areas?</a:t>
            </a:r>
            <a:endParaRPr lang="en-US" sz="4000" dirty="0">
              <a:solidFill>
                <a:schemeClr val="tx2">
                  <a:lumMod val="75000"/>
                  <a:lumOff val="25000"/>
                </a:schemeClr>
              </a:solidFill>
              <a:latin typeface="Calibri" panose="020F0502020204030204" pitchFamily="34" charset="0"/>
              <a:cs typeface="Calibri" panose="020F0502020204030204" pitchFamily="34" charset="0"/>
            </a:endParaRPr>
          </a:p>
        </p:txBody>
      </p:sp>
      <p:sp>
        <p:nvSpPr>
          <p:cNvPr id="10" name="Content Placeholder 9">
            <a:extLst>
              <a:ext uri="{FF2B5EF4-FFF2-40B4-BE49-F238E27FC236}">
                <a16:creationId xmlns:a16="http://schemas.microsoft.com/office/drawing/2014/main" id="{2FA7FFC4-9F96-25A5-B303-8B4EB1246A6D}"/>
              </a:ext>
            </a:extLst>
          </p:cNvPr>
          <p:cNvSpPr>
            <a:spLocks noGrp="1"/>
          </p:cNvSpPr>
          <p:nvPr>
            <p:ph idx="1"/>
          </p:nvPr>
        </p:nvSpPr>
        <p:spPr>
          <a:xfrm>
            <a:off x="719137" y="2354815"/>
            <a:ext cx="10753725" cy="3766185"/>
          </a:xfrm>
        </p:spPr>
        <p:txBody>
          <a:bodyPr>
            <a:normAutofit/>
          </a:bodyPr>
          <a:lstStyle/>
          <a:p>
            <a:r>
              <a:rPr lang="en-GB" sz="2000" dirty="0">
                <a:latin typeface="Calibri" panose="020F0502020204030204" pitchFamily="34" charset="0"/>
                <a:cs typeface="Calibri" panose="020F0502020204030204" pitchFamily="34" charset="0"/>
              </a:rPr>
              <a:t>Among the ‘individual’ characteristics absorbing much of the spatial variation were unemployment, race/ethic group, income and housing tenure  -unequally spatially spread in both countries.</a:t>
            </a:r>
          </a:p>
          <a:p>
            <a:r>
              <a:rPr lang="en-GB" sz="2000" dirty="0">
                <a:latin typeface="Calibri" panose="020F0502020204030204" pitchFamily="34" charset="0"/>
                <a:cs typeface="Calibri" panose="020F0502020204030204" pitchFamily="34" charset="0"/>
              </a:rPr>
              <a:t>Racial minorities and private renting were particularly clustered, especially prevalent in the US cities.  </a:t>
            </a:r>
          </a:p>
          <a:p>
            <a:r>
              <a:rPr lang="en-GB" sz="2000" dirty="0">
                <a:latin typeface="Calibri" panose="020F0502020204030204" pitchFamily="34" charset="0"/>
                <a:cs typeface="Calibri" panose="020F0502020204030204" pitchFamily="34" charset="0"/>
              </a:rPr>
              <a:t>Other family factors like single motherhood and maternal ill-health, while important predictors of some of the outcomes were less spatially concentrated. </a:t>
            </a:r>
          </a:p>
          <a:p>
            <a:r>
              <a:rPr lang="en-GB" sz="2000" dirty="0">
                <a:latin typeface="Calibri" panose="020F0502020204030204" pitchFamily="34" charset="0"/>
                <a:cs typeface="Calibri" panose="020F0502020204030204" pitchFamily="34" charset="0"/>
              </a:rPr>
              <a:t>Hardship at the individual level, albeit concentrated in poor places, seems to be the main source poor child development - as with adult ill-health, in Example 1. </a:t>
            </a:r>
          </a:p>
          <a:p>
            <a:r>
              <a:rPr lang="en-GB" sz="2000" dirty="0">
                <a:latin typeface="Calibri" panose="020F0502020204030204" pitchFamily="34" charset="0"/>
                <a:cs typeface="Calibri" panose="020F0502020204030204" pitchFamily="34" charset="0"/>
              </a:rPr>
              <a:t>Similar conclusions - area effects no more than modest - in other analyses of the early years of the MCS, many of which were led by Eirini Flouri (listed in Buttaro et al, 2021).</a:t>
            </a:r>
          </a:p>
        </p:txBody>
      </p:sp>
    </p:spTree>
    <p:extLst>
      <p:ext uri="{BB962C8B-B14F-4D97-AF65-F5344CB8AC3E}">
        <p14:creationId xmlns:p14="http://schemas.microsoft.com/office/powerpoint/2010/main" val="1747653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B7100-4835-0080-4DB6-EB6EAD2E517E}"/>
              </a:ext>
            </a:extLst>
          </p:cNvPr>
          <p:cNvSpPr>
            <a:spLocks noGrp="1"/>
          </p:cNvSpPr>
          <p:nvPr>
            <p:ph type="title"/>
          </p:nvPr>
        </p:nvSpPr>
        <p:spPr>
          <a:xfrm>
            <a:off x="779772" y="584287"/>
            <a:ext cx="10772775" cy="1131304"/>
          </a:xfrm>
        </p:spPr>
        <p:txBody>
          <a:bodyPr>
            <a:normAutofit/>
          </a:bodyPr>
          <a:lstStyle/>
          <a:p>
            <a:r>
              <a:rPr lang="en-GB" sz="4000" dirty="0">
                <a:solidFill>
                  <a:schemeClr val="tx2">
                    <a:lumMod val="75000"/>
                    <a:lumOff val="25000"/>
                  </a:schemeClr>
                </a:solidFill>
                <a:latin typeface="Calibri" panose="020F0502020204030204" pitchFamily="34" charset="0"/>
                <a:cs typeface="Calibri" panose="020F0502020204030204" pitchFamily="34" charset="0"/>
              </a:rPr>
              <a:t>Higher levels of context: cross national and cross time</a:t>
            </a:r>
            <a:endParaRPr lang="en-US" sz="4000" dirty="0">
              <a:solidFill>
                <a:schemeClr val="tx2">
                  <a:lumMod val="75000"/>
                  <a:lumOff val="2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E7F7887-39CE-4246-10EC-B34E3651B917}"/>
              </a:ext>
            </a:extLst>
          </p:cNvPr>
          <p:cNvSpPr>
            <a:spLocks noGrp="1"/>
          </p:cNvSpPr>
          <p:nvPr>
            <p:ph idx="1"/>
          </p:nvPr>
        </p:nvSpPr>
        <p:spPr>
          <a:xfrm>
            <a:off x="789296" y="1879792"/>
            <a:ext cx="10753725" cy="4554177"/>
          </a:xfrm>
        </p:spPr>
        <p:txBody>
          <a:bodyPr>
            <a:normAutofit/>
          </a:bodyPr>
          <a:lstStyle/>
          <a:p>
            <a:pPr marL="0" indent="0">
              <a:buNone/>
            </a:pPr>
            <a:r>
              <a:rPr lang="en-GB" sz="2000" dirty="0">
                <a:latin typeface="Calibri" panose="020F0502020204030204" pitchFamily="34" charset="0"/>
                <a:cs typeface="Calibri" panose="020F0502020204030204" pitchFamily="34" charset="0"/>
              </a:rPr>
              <a:t>Of the two ‘liberal welfare states’ in the 2000s, the UK was the more family friendly. </a:t>
            </a:r>
          </a:p>
          <a:p>
            <a:pPr marL="0" indent="0">
              <a:buNone/>
            </a:pPr>
            <a:r>
              <a:rPr lang="en-GB" sz="2000" dirty="0">
                <a:latin typeface="Calibri" panose="020F0502020204030204" pitchFamily="34" charset="0"/>
                <a:cs typeface="Calibri" panose="020F0502020204030204" pitchFamily="34" charset="0"/>
              </a:rPr>
              <a:t>More public expenditure, facilities for parental employment, subsidies for early years, a universal health service and more stable housing. </a:t>
            </a:r>
          </a:p>
          <a:p>
            <a:pPr marL="0" indent="0">
              <a:buNone/>
            </a:pPr>
            <a:r>
              <a:rPr lang="en-GB" sz="2000" dirty="0">
                <a:latin typeface="Calibri" panose="020F0502020204030204" pitchFamily="34" charset="0"/>
                <a:cs typeface="Calibri" panose="020F0502020204030204" pitchFamily="34" charset="0"/>
              </a:rPr>
              <a:t>The contrast in policy environments is consistent with the greater concentration of disadvantage in the US cities. </a:t>
            </a:r>
          </a:p>
          <a:p>
            <a:pPr marL="0" indent="0">
              <a:buNone/>
            </a:pPr>
            <a:r>
              <a:rPr lang="en-GB" sz="2000" dirty="0">
                <a:latin typeface="Calibri" panose="020F0502020204030204" pitchFamily="34" charset="0"/>
                <a:cs typeface="Calibri" panose="020F0502020204030204" pitchFamily="34" charset="0"/>
              </a:rPr>
              <a:t>The historical context of both surveys predated the 2008 recession. Changes in housing markets since then have increased precarity. </a:t>
            </a:r>
          </a:p>
          <a:p>
            <a:pPr marL="4572" lvl="1" indent="0">
              <a:buNone/>
            </a:pPr>
            <a:r>
              <a:rPr lang="en-GB" sz="1600" dirty="0">
                <a:latin typeface="Calibri" panose="020F0502020204030204" pitchFamily="34" charset="0"/>
                <a:cs typeface="Calibri" panose="020F0502020204030204" pitchFamily="34" charset="0"/>
              </a:rPr>
              <a:t>	Lupton, R. (2016). </a:t>
            </a:r>
            <a:r>
              <a:rPr lang="en-GB" sz="1600" i="1" dirty="0">
                <a:latin typeface="Calibri" panose="020F0502020204030204" pitchFamily="34" charset="0"/>
                <a:cs typeface="Calibri" panose="020F0502020204030204" pitchFamily="34" charset="0"/>
              </a:rPr>
              <a:t>Housing Policies and their Relationship to Residential Moves for Families with Young Children. 	Longitudinal and Life Course Studies.</a:t>
            </a:r>
          </a:p>
          <a:p>
            <a:pPr marL="0" indent="0">
              <a:buNone/>
            </a:pPr>
            <a:r>
              <a:rPr lang="en-GB" sz="2000" dirty="0">
                <a:latin typeface="Calibri" panose="020F0502020204030204" pitchFamily="34" charset="0"/>
                <a:cs typeface="Calibri" panose="020F0502020204030204" pitchFamily="34" charset="0"/>
              </a:rPr>
              <a:t>The outcomes observed in the US context become increasingly relevant to the UK.</a:t>
            </a:r>
          </a:p>
          <a:p>
            <a:pPr marL="0" indent="0">
              <a:buNone/>
            </a:pPr>
            <a:r>
              <a:rPr lang="en-GB" sz="2000" dirty="0">
                <a:latin typeface="Calibri" panose="020F0502020204030204" pitchFamily="34" charset="0"/>
                <a:cs typeface="Calibri" panose="020F0502020204030204" pitchFamily="34" charset="0"/>
              </a:rPr>
              <a:t>International comparison thus provides a route to the study of context.</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6989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426191-12CD-3E95-E659-1BE0BDA8CB31}"/>
              </a:ext>
            </a:extLst>
          </p:cNvPr>
          <p:cNvSpPr>
            <a:spLocks noGrp="1"/>
          </p:cNvSpPr>
          <p:nvPr>
            <p:ph type="title"/>
          </p:nvPr>
        </p:nvSpPr>
        <p:spPr>
          <a:xfrm>
            <a:off x="1321322" y="1724079"/>
            <a:ext cx="9549353" cy="2150719"/>
          </a:xfrm>
          <a:noFill/>
        </p:spPr>
        <p:txBody>
          <a:bodyPr vert="horz" lIns="91440" tIns="45720" rIns="91440" bIns="45720" rtlCol="0" anchor="ctr">
            <a:normAutofit/>
          </a:bodyPr>
          <a:lstStyle/>
          <a:p>
            <a:pPr algn="ctr"/>
            <a:r>
              <a:rPr lang="en-GB" sz="6000" dirty="0">
                <a:solidFill>
                  <a:schemeClr val="tx2">
                    <a:lumMod val="75000"/>
                    <a:lumOff val="25000"/>
                  </a:schemeClr>
                </a:solidFill>
                <a:latin typeface="Calibri" panose="020F0502020204030204" pitchFamily="34" charset="0"/>
                <a:cs typeface="Calibri" panose="020F0502020204030204" pitchFamily="34" charset="0"/>
              </a:rPr>
              <a:t>Workplace effects on </a:t>
            </a:r>
            <a:br>
              <a:rPr lang="en-GB" sz="6000" dirty="0">
                <a:solidFill>
                  <a:schemeClr val="tx2">
                    <a:lumMod val="75000"/>
                    <a:lumOff val="25000"/>
                  </a:schemeClr>
                </a:solidFill>
                <a:latin typeface="Calibri" panose="020F0502020204030204" pitchFamily="34" charset="0"/>
                <a:cs typeface="Calibri" panose="020F0502020204030204" pitchFamily="34" charset="0"/>
              </a:rPr>
            </a:br>
            <a:r>
              <a:rPr lang="en-GB" sz="6000" dirty="0">
                <a:solidFill>
                  <a:schemeClr val="tx2">
                    <a:lumMod val="75000"/>
                    <a:lumOff val="25000"/>
                  </a:schemeClr>
                </a:solidFill>
                <a:latin typeface="Calibri" panose="020F0502020204030204" pitchFamily="34" charset="0"/>
                <a:cs typeface="Calibri" panose="020F0502020204030204" pitchFamily="34" charset="0"/>
              </a:rPr>
              <a:t>the gender pay gap</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US" sz="3600" kern="1200" dirty="0">
              <a:solidFill>
                <a:srgbClr val="080808"/>
              </a:solidFill>
              <a:latin typeface="+mn-lt"/>
              <a:ea typeface="+mn-ea"/>
              <a:cs typeface="+mn-cs"/>
            </a:endParaRPr>
          </a:p>
        </p:txBody>
      </p:sp>
      <p:sp>
        <p:nvSpPr>
          <p:cNvPr id="5" name="Text Placeholder 4">
            <a:extLst>
              <a:ext uri="{FF2B5EF4-FFF2-40B4-BE49-F238E27FC236}">
                <a16:creationId xmlns:a16="http://schemas.microsoft.com/office/drawing/2014/main" id="{A86B616A-1EC4-B3E5-3175-14028D3384E6}"/>
              </a:ext>
            </a:extLst>
          </p:cNvPr>
          <p:cNvSpPr>
            <a:spLocks noGrp="1"/>
          </p:cNvSpPr>
          <p:nvPr>
            <p:ph type="body" idx="1"/>
          </p:nvPr>
        </p:nvSpPr>
        <p:spPr>
          <a:xfrm>
            <a:off x="3526503" y="4058561"/>
            <a:ext cx="5138992" cy="1141851"/>
          </a:xfrm>
          <a:noFill/>
        </p:spPr>
        <p:txBody>
          <a:bodyPr vert="horz" lIns="91440" tIns="45720" rIns="91440" bIns="45720" rtlCol="0">
            <a:normAutofit/>
          </a:bodyPr>
          <a:lstStyle/>
          <a:p>
            <a:pPr algn="ctr"/>
            <a:r>
              <a:rPr lang="en-GB" sz="4800" kern="1200" dirty="0">
                <a:solidFill>
                  <a:schemeClr val="tx2">
                    <a:lumMod val="75000"/>
                    <a:lumOff val="25000"/>
                  </a:schemeClr>
                </a:solidFill>
                <a:latin typeface="Calibri" panose="020F0502020204030204" pitchFamily="34" charset="0"/>
                <a:cs typeface="Calibri" panose="020F0502020204030204" pitchFamily="34" charset="0"/>
              </a:rPr>
              <a:t>Example 3</a:t>
            </a:r>
            <a:endParaRPr lang="en-US" sz="4800" kern="1200" dirty="0">
              <a:solidFill>
                <a:schemeClr val="tx2">
                  <a:lumMod val="75000"/>
                  <a:lumOff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5499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83F042-B480-8B96-FE80-16F3E2436EA7}"/>
              </a:ext>
            </a:extLst>
          </p:cNvPr>
          <p:cNvSpPr>
            <a:spLocks noGrp="1"/>
          </p:cNvSpPr>
          <p:nvPr>
            <p:ph type="title"/>
          </p:nvPr>
        </p:nvSpPr>
        <p:spPr>
          <a:xfrm>
            <a:off x="949651" y="523188"/>
            <a:ext cx="10772775" cy="1018182"/>
          </a:xfrm>
        </p:spPr>
        <p:txBody>
          <a:bodyPr>
            <a:normAutofit/>
          </a:bodyPr>
          <a:lstStyle/>
          <a:p>
            <a:r>
              <a:rPr lang="en-GB" sz="4000" dirty="0">
                <a:solidFill>
                  <a:schemeClr val="tx2">
                    <a:lumMod val="75000"/>
                    <a:lumOff val="25000"/>
                  </a:schemeClr>
                </a:solidFill>
                <a:latin typeface="Calibri" panose="020F0502020204030204" pitchFamily="34" charset="0"/>
                <a:cs typeface="Calibri" panose="020F0502020204030204" pitchFamily="34" charset="0"/>
              </a:rPr>
              <a:t>Does a feminized workplace affect women’s pay?</a:t>
            </a:r>
            <a:endParaRPr lang="en-US" sz="4000" dirty="0">
              <a:solidFill>
                <a:schemeClr val="tx2">
                  <a:lumMod val="75000"/>
                  <a:lumOff val="2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592611A-C4E9-FC70-6ED4-052381A55AFC}"/>
              </a:ext>
            </a:extLst>
          </p:cNvPr>
          <p:cNvSpPr>
            <a:spLocks noGrp="1"/>
          </p:cNvSpPr>
          <p:nvPr>
            <p:ph idx="1"/>
          </p:nvPr>
        </p:nvSpPr>
        <p:spPr>
          <a:xfrm>
            <a:off x="846535" y="1682772"/>
            <a:ext cx="10753725" cy="4407974"/>
          </a:xfrm>
        </p:spPr>
        <p:txBody>
          <a:bodyPr>
            <a:normAutofit lnSpcReduction="10000"/>
          </a:bodyPr>
          <a:lstStyle/>
          <a:p>
            <a:pPr>
              <a:lnSpc>
                <a:spcPct val="100000"/>
              </a:lnSpc>
              <a:spcBef>
                <a:spcPts val="0"/>
              </a:spcBef>
            </a:pPr>
            <a:r>
              <a:rPr lang="en-GB" sz="2200" dirty="0">
                <a:latin typeface="Calibri" panose="020F0502020204030204" pitchFamily="34" charset="0"/>
                <a:cs typeface="Calibri" panose="020F0502020204030204" pitchFamily="34" charset="0"/>
              </a:rPr>
              <a:t>Current project on the gender pay gap in the cohort studies, led by Alex Bryson.</a:t>
            </a:r>
          </a:p>
          <a:p>
            <a:pPr>
              <a:lnSpc>
                <a:spcPct val="100000"/>
              </a:lnSpc>
              <a:spcBef>
                <a:spcPts val="0"/>
              </a:spcBef>
            </a:pPr>
            <a:endParaRPr lang="en-GB" sz="2200" dirty="0">
              <a:latin typeface="Calibri" panose="020F0502020204030204" pitchFamily="34" charset="0"/>
              <a:cs typeface="Calibri" panose="020F0502020204030204" pitchFamily="34" charset="0"/>
            </a:endParaRPr>
          </a:p>
          <a:p>
            <a:pPr>
              <a:lnSpc>
                <a:spcPct val="100000"/>
              </a:lnSpc>
              <a:spcBef>
                <a:spcPts val="0"/>
              </a:spcBef>
            </a:pPr>
            <a:r>
              <a:rPr lang="en-GB" sz="2200" dirty="0">
                <a:latin typeface="Calibri" panose="020F0502020204030204" pitchFamily="34" charset="0"/>
                <a:cs typeface="Calibri" panose="020F0502020204030204" pitchFamily="34" charset="0"/>
              </a:rPr>
              <a:t>Gap between men’s and women’s pay  may be (partly) due to human capital and to job characteristics.</a:t>
            </a:r>
          </a:p>
          <a:p>
            <a:pPr>
              <a:lnSpc>
                <a:spcPct val="100000"/>
              </a:lnSpc>
              <a:spcBef>
                <a:spcPts val="0"/>
              </a:spcBef>
            </a:pPr>
            <a:endParaRPr lang="en-GB" sz="2200" dirty="0">
              <a:latin typeface="Calibri" panose="020F0502020204030204" pitchFamily="34" charset="0"/>
              <a:cs typeface="Calibri" panose="020F0502020204030204" pitchFamily="34" charset="0"/>
            </a:endParaRPr>
          </a:p>
          <a:p>
            <a:pPr>
              <a:lnSpc>
                <a:spcPct val="100000"/>
              </a:lnSpc>
              <a:spcBef>
                <a:spcPts val="0"/>
              </a:spcBef>
            </a:pPr>
            <a:r>
              <a:rPr lang="en-GB" sz="2200" dirty="0">
                <a:latin typeface="Calibri" panose="020F0502020204030204" pitchFamily="34" charset="0"/>
                <a:cs typeface="Calibri" panose="020F0502020204030204" pitchFamily="34" charset="0"/>
              </a:rPr>
              <a:t>Jobs typically done by women tend to be worse paid, given human capital.</a:t>
            </a:r>
          </a:p>
          <a:p>
            <a:pPr>
              <a:lnSpc>
                <a:spcPct val="100000"/>
              </a:lnSpc>
              <a:spcBef>
                <a:spcPts val="0"/>
              </a:spcBef>
            </a:pPr>
            <a:endParaRPr lang="en-GB" sz="2200" dirty="0">
              <a:latin typeface="Calibri" panose="020F0502020204030204" pitchFamily="34" charset="0"/>
              <a:cs typeface="Calibri" panose="020F0502020204030204" pitchFamily="34" charset="0"/>
            </a:endParaRPr>
          </a:p>
          <a:p>
            <a:pPr>
              <a:lnSpc>
                <a:spcPct val="100000"/>
              </a:lnSpc>
              <a:spcBef>
                <a:spcPts val="0"/>
              </a:spcBef>
            </a:pPr>
            <a:r>
              <a:rPr lang="en-GB" sz="2200" dirty="0">
                <a:latin typeface="Calibri" panose="020F0502020204030204" pitchFamily="34" charset="0"/>
                <a:cs typeface="Calibri" panose="020F0502020204030204" pitchFamily="34" charset="0"/>
              </a:rPr>
              <a:t>Reasons include women’s preference for such jobs, or various forms of discrimination.</a:t>
            </a:r>
          </a:p>
          <a:p>
            <a:pPr>
              <a:lnSpc>
                <a:spcPct val="100000"/>
              </a:lnSpc>
              <a:spcBef>
                <a:spcPts val="0"/>
              </a:spcBef>
            </a:pPr>
            <a:endParaRPr lang="en-GB" sz="2200" dirty="0">
              <a:latin typeface="Calibri" panose="020F0502020204030204" pitchFamily="34" charset="0"/>
              <a:cs typeface="Calibri" panose="020F0502020204030204" pitchFamily="34" charset="0"/>
            </a:endParaRPr>
          </a:p>
          <a:p>
            <a:pPr>
              <a:lnSpc>
                <a:spcPct val="100000"/>
              </a:lnSpc>
              <a:spcBef>
                <a:spcPts val="0"/>
              </a:spcBef>
            </a:pPr>
            <a:r>
              <a:rPr lang="en-US" sz="2200" dirty="0">
                <a:latin typeface="Calibri" panose="020F0502020204030204" pitchFamily="34" charset="0"/>
                <a:cs typeface="Calibri" panose="020F0502020204030204" pitchFamily="34" charset="0"/>
              </a:rPr>
              <a:t>Employees in the British Cohort Studies, display a falling gender pay gap over historical time, and an opposite, upward trend, as they age between their 20s and their 40s.</a:t>
            </a:r>
          </a:p>
          <a:p>
            <a:pPr>
              <a:lnSpc>
                <a:spcPct val="100000"/>
              </a:lnSpc>
              <a:spcBef>
                <a:spcPts val="0"/>
              </a:spcBef>
            </a:pPr>
            <a:endParaRPr lang="en-US" sz="2200" dirty="0">
              <a:latin typeface="Calibri" panose="020F0502020204030204" pitchFamily="34" charset="0"/>
              <a:cs typeface="Calibri" panose="020F0502020204030204" pitchFamily="34" charset="0"/>
            </a:endParaRPr>
          </a:p>
          <a:p>
            <a:pPr>
              <a:lnSpc>
                <a:spcPct val="100000"/>
              </a:lnSpc>
              <a:spcBef>
                <a:spcPts val="0"/>
              </a:spcBef>
            </a:pPr>
            <a:r>
              <a:rPr lang="en-US" sz="2200" dirty="0">
                <a:latin typeface="Calibri" panose="020F0502020204030204" pitchFamily="34" charset="0"/>
                <a:cs typeface="Calibri" panose="020F0502020204030204" pitchFamily="34" charset="0"/>
              </a:rPr>
              <a:t>Contextual data on occupational segregation helps account for women’s pay penalty, over and above differences in human capital, but not completely</a:t>
            </a:r>
            <a:r>
              <a:rPr lang="en-US" sz="2200" dirty="0">
                <a:effectLst/>
                <a:latin typeface="Calibri" panose="020F0502020204030204" pitchFamily="34" charset="0"/>
                <a:ea typeface="Calibri" panose="020F0502020204030204" pitchFamily="34" charset="0"/>
                <a:cs typeface="Calibri" panose="020F0502020204030204" pitchFamily="34" charset="0"/>
              </a:rPr>
              <a:t>. </a:t>
            </a:r>
            <a:endParaRPr lang="en-GB" sz="2200" dirty="0">
              <a:latin typeface="Calibri" panose="020F0502020204030204" pitchFamily="34" charset="0"/>
              <a:cs typeface="Calibri" panose="020F0502020204030204" pitchFamily="34" charset="0"/>
            </a:endParaRPr>
          </a:p>
          <a:p>
            <a:endParaRPr lang="en-GB" dirty="0"/>
          </a:p>
          <a:p>
            <a:pPr marL="0" indent="0">
              <a:buNone/>
            </a:pPr>
            <a:endParaRPr lang="en-GB" dirty="0"/>
          </a:p>
          <a:p>
            <a:pPr marL="0" indent="0">
              <a:buNone/>
            </a:pPr>
            <a:endParaRPr lang="en-GB" dirty="0"/>
          </a:p>
          <a:p>
            <a:endParaRPr lang="en-US" dirty="0"/>
          </a:p>
        </p:txBody>
      </p:sp>
    </p:spTree>
    <p:extLst>
      <p:ext uri="{BB962C8B-B14F-4D97-AF65-F5344CB8AC3E}">
        <p14:creationId xmlns:p14="http://schemas.microsoft.com/office/powerpoint/2010/main" val="3253687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11F5B-D2E8-38D3-BB88-FE3129BF1130}"/>
              </a:ext>
            </a:extLst>
          </p:cNvPr>
          <p:cNvSpPr>
            <a:spLocks noGrp="1"/>
          </p:cNvSpPr>
          <p:nvPr>
            <p:ph type="title"/>
          </p:nvPr>
        </p:nvSpPr>
        <p:spPr>
          <a:xfrm>
            <a:off x="676656" y="570791"/>
            <a:ext cx="10515600" cy="1340027"/>
          </a:xfrm>
        </p:spPr>
        <p:txBody>
          <a:bodyPr>
            <a:noAutofit/>
          </a:bodyPr>
          <a:lstStyle/>
          <a:p>
            <a:r>
              <a:rPr lang="en-US" sz="4000" baseline="0" dirty="0">
                <a:latin typeface="Calibri" panose="020F0502020204030204" pitchFamily="34" charset="0"/>
                <a:cs typeface="Calibri" panose="020F0502020204030204" pitchFamily="34" charset="0"/>
              </a:rPr>
              <a:t>Gender pay gap: adding </a:t>
            </a:r>
            <a:r>
              <a:rPr lang="en-US" sz="4000" b="1" baseline="0" dirty="0">
                <a:solidFill>
                  <a:srgbClr val="00B050"/>
                </a:solidFill>
                <a:latin typeface="Calibri" panose="020F0502020204030204" pitchFamily="34" charset="0"/>
                <a:cs typeface="Calibri" panose="020F0502020204030204" pitchFamily="34" charset="0"/>
              </a:rPr>
              <a:t>occupational segregation </a:t>
            </a:r>
            <a:r>
              <a:rPr lang="en-US" sz="4000" baseline="0" dirty="0">
                <a:latin typeface="Calibri" panose="020F0502020204030204" pitchFamily="34" charset="0"/>
                <a:cs typeface="Calibri" panose="020F0502020204030204" pitchFamily="34" charset="0"/>
              </a:rPr>
              <a:t>to adjustment  for education and experience. </a:t>
            </a:r>
            <a:br>
              <a:rPr lang="en-US" sz="4000" baseline="0" dirty="0">
                <a:latin typeface="Calibri" panose="020F0502020204030204" pitchFamily="34" charset="0"/>
                <a:cs typeface="Calibri" panose="020F0502020204030204" pitchFamily="34" charset="0"/>
              </a:rPr>
            </a:br>
            <a:r>
              <a:rPr lang="en-US" sz="4000" baseline="0" dirty="0">
                <a:latin typeface="Calibri" panose="020F0502020204030204" pitchFamily="34" charset="0"/>
                <a:cs typeface="Calibri" panose="020F0502020204030204" pitchFamily="34" charset="0"/>
              </a:rPr>
              <a:t>British birth cohorts. </a:t>
            </a:r>
            <a:endParaRPr lang="en-US" sz="40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A5E6AE89-D09A-9462-D2BB-572E5A27A94F}"/>
              </a:ext>
            </a:extLst>
          </p:cNvPr>
          <p:cNvSpPr>
            <a:spLocks noGrp="1"/>
          </p:cNvSpPr>
          <p:nvPr>
            <p:ph type="body" idx="1"/>
          </p:nvPr>
        </p:nvSpPr>
        <p:spPr>
          <a:xfrm>
            <a:off x="921753" y="2038434"/>
            <a:ext cx="4663440" cy="723400"/>
          </a:xfrm>
        </p:spPr>
        <p:txBody>
          <a:bodyPr/>
          <a:lstStyle/>
          <a:p>
            <a:r>
              <a:rPr lang="en-GB" dirty="0"/>
              <a:t>Young Adults </a:t>
            </a:r>
            <a:endParaRPr lang="en-US" dirty="0"/>
          </a:p>
        </p:txBody>
      </p:sp>
      <p:graphicFrame>
        <p:nvGraphicFramePr>
          <p:cNvPr id="9" name="Content Placeholder 8">
            <a:extLst>
              <a:ext uri="{FF2B5EF4-FFF2-40B4-BE49-F238E27FC236}">
                <a16:creationId xmlns:a16="http://schemas.microsoft.com/office/drawing/2014/main" id="{08311BC1-7538-4B9D-BCD5-3272AE78E346}"/>
              </a:ext>
            </a:extLst>
          </p:cNvPr>
          <p:cNvGraphicFramePr>
            <a:graphicFrameLocks noGrp="1"/>
          </p:cNvGraphicFramePr>
          <p:nvPr>
            <p:ph sz="half" idx="2"/>
            <p:extLst>
              <p:ext uri="{D42A27DB-BD31-4B8C-83A1-F6EECF244321}">
                <p14:modId xmlns:p14="http://schemas.microsoft.com/office/powerpoint/2010/main" val="1489373209"/>
              </p:ext>
            </p:extLst>
          </p:nvPr>
        </p:nvGraphicFramePr>
        <p:xfrm>
          <a:off x="565468" y="2505075"/>
          <a:ext cx="7044022" cy="355028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a:extLst>
              <a:ext uri="{FF2B5EF4-FFF2-40B4-BE49-F238E27FC236}">
                <a16:creationId xmlns:a16="http://schemas.microsoft.com/office/drawing/2014/main" id="{F5E75D9D-AD35-0312-1B4B-6A5B5637DE63}"/>
              </a:ext>
            </a:extLst>
          </p:cNvPr>
          <p:cNvSpPr>
            <a:spLocks noGrp="1"/>
          </p:cNvSpPr>
          <p:nvPr>
            <p:ph type="body" sz="quarter" idx="3"/>
          </p:nvPr>
        </p:nvSpPr>
        <p:spPr>
          <a:xfrm>
            <a:off x="6205571" y="2038434"/>
            <a:ext cx="4663440" cy="722376"/>
          </a:xfrm>
        </p:spPr>
        <p:txBody>
          <a:bodyPr/>
          <a:lstStyle/>
          <a:p>
            <a:r>
              <a:rPr lang="en-GB" dirty="0"/>
              <a:t>                     Mid-life AGE 42</a:t>
            </a:r>
            <a:endParaRPr lang="en-US" dirty="0"/>
          </a:p>
        </p:txBody>
      </p:sp>
      <p:sp>
        <p:nvSpPr>
          <p:cNvPr id="4" name="TextBox 3">
            <a:extLst>
              <a:ext uri="{FF2B5EF4-FFF2-40B4-BE49-F238E27FC236}">
                <a16:creationId xmlns:a16="http://schemas.microsoft.com/office/drawing/2014/main" id="{8231335B-ED3D-8DA0-E0CE-591B5D81EEF8}"/>
              </a:ext>
            </a:extLst>
          </p:cNvPr>
          <p:cNvSpPr txBox="1"/>
          <p:nvPr/>
        </p:nvSpPr>
        <p:spPr>
          <a:xfrm>
            <a:off x="565468" y="5822913"/>
            <a:ext cx="11061064" cy="584775"/>
          </a:xfrm>
          <a:prstGeom prst="rect">
            <a:avLst/>
          </a:prstGeom>
          <a:noFill/>
        </p:spPr>
        <p:txBody>
          <a:bodyPr wrap="square" rtlCol="0">
            <a:spAutoFit/>
          </a:bodyPr>
          <a:lstStyle/>
          <a:p>
            <a:r>
              <a:rPr lang="en-GB" sz="1600" dirty="0">
                <a:latin typeface="Calibri" panose="020F0502020204030204" pitchFamily="34" charset="0"/>
                <a:cs typeface="Calibri" panose="020F0502020204030204" pitchFamily="34" charset="0"/>
              </a:rPr>
              <a:t>Occupational segregation = % female in detailed occupational category + level in a broader vertical classification. </a:t>
            </a:r>
          </a:p>
          <a:p>
            <a:r>
              <a:rPr lang="en-GB" sz="1600" dirty="0">
                <a:latin typeface="Calibri" panose="020F0502020204030204" pitchFamily="34" charset="0"/>
                <a:cs typeface="Calibri" panose="020F0502020204030204" pitchFamily="34" charset="0"/>
              </a:rPr>
              <a:t>Source Foliano et al ( 2022), Wilkinson et al ( 2022).</a:t>
            </a:r>
            <a:endParaRPr lang="en-US" sz="1600" dirty="0">
              <a:latin typeface="Calibri" panose="020F0502020204030204" pitchFamily="34" charset="0"/>
              <a:cs typeface="Calibri" panose="020F0502020204030204" pitchFamily="34" charset="0"/>
            </a:endParaRPr>
          </a:p>
        </p:txBody>
      </p:sp>
      <p:graphicFrame>
        <p:nvGraphicFramePr>
          <p:cNvPr id="10" name="Content Placeholder 16">
            <a:extLst>
              <a:ext uri="{FF2B5EF4-FFF2-40B4-BE49-F238E27FC236}">
                <a16:creationId xmlns:a16="http://schemas.microsoft.com/office/drawing/2014/main" id="{018B095B-2099-1E9D-CE90-2EC4FEAED05F}"/>
              </a:ext>
            </a:extLst>
          </p:cNvPr>
          <p:cNvGraphicFramePr>
            <a:graphicFrameLocks noGrp="1"/>
          </p:cNvGraphicFramePr>
          <p:nvPr>
            <p:ph sz="quarter" idx="4"/>
            <p:extLst>
              <p:ext uri="{D42A27DB-BD31-4B8C-83A1-F6EECF244321}">
                <p14:modId xmlns:p14="http://schemas.microsoft.com/office/powerpoint/2010/main" val="2454418033"/>
              </p:ext>
            </p:extLst>
          </p:nvPr>
        </p:nvGraphicFramePr>
        <p:xfrm>
          <a:off x="7608888" y="2621280"/>
          <a:ext cx="3062287" cy="3027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0037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EFE9D54-0929-3AAA-0C63-1F09ED11AE4B}"/>
              </a:ext>
            </a:extLst>
          </p:cNvPr>
          <p:cNvSpPr>
            <a:spLocks noGrp="1"/>
          </p:cNvSpPr>
          <p:nvPr>
            <p:ph type="title"/>
          </p:nvPr>
        </p:nvSpPr>
        <p:spPr>
          <a:xfrm>
            <a:off x="855887" y="659789"/>
            <a:ext cx="11267683" cy="999329"/>
          </a:xfrm>
        </p:spPr>
        <p:txBody>
          <a:bodyPr>
            <a:normAutofit/>
          </a:bodyPr>
          <a:lstStyle/>
          <a:p>
            <a:r>
              <a:rPr lang="en-GB" sz="4000" dirty="0">
                <a:solidFill>
                  <a:schemeClr val="tx2">
                    <a:lumMod val="75000"/>
                    <a:lumOff val="25000"/>
                  </a:schemeClr>
                </a:solidFill>
                <a:latin typeface="Calibri" panose="020F0502020204030204" pitchFamily="34" charset="0"/>
                <a:cs typeface="Calibri" panose="020F0502020204030204" pitchFamily="34" charset="0"/>
              </a:rPr>
              <a:t>Feminized jobs and female managers</a:t>
            </a:r>
            <a:endParaRPr lang="en-US" sz="4000" dirty="0">
              <a:solidFill>
                <a:schemeClr val="tx2">
                  <a:lumMod val="75000"/>
                  <a:lumOff val="25000"/>
                </a:schemeClr>
              </a:solidFill>
              <a:latin typeface="Calibri" panose="020F0502020204030204" pitchFamily="34" charset="0"/>
              <a:cs typeface="Calibri" panose="020F0502020204030204" pitchFamily="34" charset="0"/>
            </a:endParaRPr>
          </a:p>
        </p:txBody>
      </p:sp>
      <p:sp>
        <p:nvSpPr>
          <p:cNvPr id="8" name="Content Placeholder 7">
            <a:extLst>
              <a:ext uri="{FF2B5EF4-FFF2-40B4-BE49-F238E27FC236}">
                <a16:creationId xmlns:a16="http://schemas.microsoft.com/office/drawing/2014/main" id="{B79F23FA-41F3-C33E-C31C-0CD22B034FF9}"/>
              </a:ext>
            </a:extLst>
          </p:cNvPr>
          <p:cNvSpPr>
            <a:spLocks noGrp="1"/>
          </p:cNvSpPr>
          <p:nvPr>
            <p:ph idx="1"/>
          </p:nvPr>
        </p:nvSpPr>
        <p:spPr>
          <a:xfrm>
            <a:off x="855887" y="1659118"/>
            <a:ext cx="10889911" cy="4958498"/>
          </a:xfrm>
        </p:spPr>
        <p:txBody>
          <a:bodyPr>
            <a:normAutofit/>
          </a:bodyPr>
          <a:lstStyle/>
          <a:p>
            <a:pPr marL="0" indent="0">
              <a:lnSpc>
                <a:spcPct val="100000"/>
              </a:lnSpc>
              <a:spcBef>
                <a:spcPts val="600"/>
              </a:spcBef>
              <a:buNone/>
            </a:pPr>
            <a:r>
              <a:rPr lang="en-US" sz="2000" dirty="0">
                <a:effectLst/>
                <a:latin typeface="Calibri" panose="020F0502020204030204" pitchFamily="34" charset="0"/>
                <a:ea typeface="Calibri" panose="020F0502020204030204" pitchFamily="34" charset="0"/>
                <a:cs typeface="Calibri" panose="020F0502020204030204" pitchFamily="34" charset="0"/>
              </a:rPr>
              <a:t>Workplace Employment Relations Survey, linked employer-employee data. </a:t>
            </a:r>
          </a:p>
          <a:p>
            <a:pPr marL="0" indent="0">
              <a:lnSpc>
                <a:spcPct val="100000"/>
              </a:lnSpc>
              <a:spcBef>
                <a:spcPts val="600"/>
              </a:spcBef>
              <a:buNone/>
            </a:pPr>
            <a:r>
              <a:rPr lang="en-US" sz="2000" dirty="0">
                <a:effectLst/>
                <a:latin typeface="Calibri" panose="020F0502020204030204" pitchFamily="34" charset="0"/>
                <a:ea typeface="Calibri" panose="020F0502020204030204" pitchFamily="34" charset="0"/>
                <a:cs typeface="Calibri" panose="020F0502020204030204" pitchFamily="34" charset="0"/>
              </a:rPr>
              <a:t>Presence of female managers, reduces, if not eliminates, the pay penalty to females in feminized workplaces.</a:t>
            </a:r>
          </a:p>
          <a:p>
            <a:pPr marL="0" indent="0">
              <a:lnSpc>
                <a:spcPct val="100000"/>
              </a:lnSpc>
              <a:spcBef>
                <a:spcPts val="600"/>
              </a:spcBef>
              <a:buNone/>
            </a:pPr>
            <a:r>
              <a:rPr lang="en-GB" sz="1600" dirty="0">
                <a:effectLst/>
                <a:latin typeface="Calibri" panose="020F0502020204030204" pitchFamily="34" charset="0"/>
                <a:ea typeface="Calibri" panose="020F0502020204030204" pitchFamily="34" charset="0"/>
                <a:cs typeface="Calibri" panose="020F0502020204030204" pitchFamily="34" charset="0"/>
              </a:rPr>
              <a:t>	</a:t>
            </a:r>
            <a:r>
              <a:rPr lang="en-GB" sz="1600" dirty="0" err="1">
                <a:effectLst/>
                <a:latin typeface="Calibri" panose="020F0502020204030204" pitchFamily="34" charset="0"/>
                <a:ea typeface="Calibri" panose="020F0502020204030204" pitchFamily="34" charset="0"/>
                <a:cs typeface="Calibri" panose="020F0502020204030204" pitchFamily="34" charset="0"/>
              </a:rPr>
              <a:t>Theodoropoulos</a:t>
            </a:r>
            <a:r>
              <a:rPr lang="en-GB" sz="1600" dirty="0">
                <a:effectLst/>
                <a:latin typeface="Calibri" panose="020F0502020204030204" pitchFamily="34" charset="0"/>
                <a:ea typeface="Calibri" panose="020F0502020204030204" pitchFamily="34" charset="0"/>
                <a:cs typeface="Calibri" panose="020F0502020204030204" pitchFamily="34" charset="0"/>
              </a:rPr>
              <a:t>, N., Forth J., &amp; Bryson, A. (2022)</a:t>
            </a:r>
            <a:r>
              <a:rPr lang="en-GB" sz="1600" b="1" dirty="0">
                <a:effectLst/>
                <a:latin typeface="Calibri" panose="020F0502020204030204" pitchFamily="34" charset="0"/>
                <a:ea typeface="Calibri" panose="020F0502020204030204" pitchFamily="34" charset="0"/>
                <a:cs typeface="Calibri" panose="020F0502020204030204" pitchFamily="34" charset="0"/>
              </a:rPr>
              <a:t> </a:t>
            </a:r>
            <a:r>
              <a:rPr lang="en-US" sz="1600" i="1" dirty="0">
                <a:effectLst/>
                <a:latin typeface="Calibri" panose="020F0502020204030204" pitchFamily="34" charset="0"/>
                <a:ea typeface="Calibri" panose="020F0502020204030204" pitchFamily="34" charset="0"/>
                <a:cs typeface="Calibri" panose="020F0502020204030204" pitchFamily="34" charset="0"/>
              </a:rPr>
              <a:t>Are Women Doing It for Themselves? Female Managers and the 	Gender Wage Gap. Oxford Bulletin of Economics and Statistics.</a:t>
            </a:r>
          </a:p>
          <a:p>
            <a:pPr>
              <a:lnSpc>
                <a:spcPct val="100000"/>
              </a:lnSpc>
              <a:spcBef>
                <a:spcPts val="600"/>
              </a:spcBef>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600"/>
              </a:spcBef>
              <a:buNone/>
            </a:pPr>
            <a:r>
              <a:rPr lang="en-US" sz="2000" dirty="0">
                <a:effectLst/>
                <a:latin typeface="Calibri" panose="020F0502020204030204" pitchFamily="34" charset="0"/>
                <a:ea typeface="Calibri" panose="020F0502020204030204" pitchFamily="34" charset="0"/>
                <a:cs typeface="Calibri" panose="020F0502020204030204" pitchFamily="34" charset="0"/>
              </a:rPr>
              <a:t>Supports the notion that there is discrimination in workplaces with male managers. </a:t>
            </a:r>
          </a:p>
          <a:p>
            <a:pPr marL="0" indent="0">
              <a:lnSpc>
                <a:spcPct val="100000"/>
              </a:lnSpc>
              <a:spcBef>
                <a:spcPts val="1200"/>
              </a:spcBef>
              <a:buNone/>
            </a:pPr>
            <a:r>
              <a:rPr lang="en-US" sz="2000" dirty="0">
                <a:effectLst/>
                <a:latin typeface="Calibri" panose="020F0502020204030204" pitchFamily="34" charset="0"/>
                <a:ea typeface="Calibri" panose="020F0502020204030204" pitchFamily="34" charset="0"/>
                <a:cs typeface="Calibri" panose="020F0502020204030204" pitchFamily="34" charset="0"/>
              </a:rPr>
              <a:t>Such information on workplace context is not usually available in multi-purpose cohort surveys.</a:t>
            </a:r>
          </a:p>
          <a:p>
            <a:pPr marL="0" indent="0">
              <a:lnSpc>
                <a:spcPct val="100000"/>
              </a:lnSpc>
              <a:spcBef>
                <a:spcPts val="1200"/>
              </a:spcBef>
              <a:buNone/>
            </a:pPr>
            <a:r>
              <a:rPr lang="en-US" sz="2000" dirty="0">
                <a:latin typeface="Calibri" panose="020F0502020204030204" pitchFamily="34" charset="0"/>
                <a:ea typeface="Calibri" panose="020F0502020204030204" pitchFamily="34" charset="0"/>
                <a:cs typeface="Calibri" panose="020F0502020204030204" pitchFamily="34" charset="0"/>
              </a:rPr>
              <a:t>Limitations of inferring segregation from coded descriptions of an individual’s occupation.</a:t>
            </a:r>
          </a:p>
          <a:p>
            <a:pPr marL="0" indent="0">
              <a:lnSpc>
                <a:spcPct val="100000"/>
              </a:lnSpc>
              <a:spcBef>
                <a:spcPts val="1200"/>
              </a:spcBef>
              <a:buNone/>
            </a:pPr>
            <a:r>
              <a:rPr lang="en-US" sz="2000" dirty="0">
                <a:effectLst/>
                <a:latin typeface="Calibri" panose="020F0502020204030204" pitchFamily="34" charset="0"/>
                <a:ea typeface="Calibri" panose="020F0502020204030204" pitchFamily="34" charset="0"/>
                <a:cs typeface="Calibri" panose="020F0502020204030204" pitchFamily="34" charset="0"/>
              </a:rPr>
              <a:t>Other types of </a:t>
            </a:r>
            <a:r>
              <a:rPr lang="en-US" sz="2000" dirty="0">
                <a:latin typeface="Calibri" panose="020F0502020204030204" pitchFamily="34" charset="0"/>
                <a:ea typeface="Calibri" panose="020F0502020204030204" pitchFamily="34" charset="0"/>
                <a:cs typeface="Calibri" panose="020F0502020204030204" pitchFamily="34" charset="0"/>
              </a:rPr>
              <a:t>data collection can offer more detail to that which can be found in multi-purpose survey.</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endParaRPr lang="en-US" sz="2000" i="1" dirty="0">
              <a:solidFill>
                <a:srgbClr val="000000"/>
              </a:solidFill>
              <a:effectLst/>
              <a:latin typeface="Calibri" panose="020F0502020204030204" pitchFamily="34" charset="0"/>
              <a:ea typeface="Calibri" panose="020F0502020204030204" pitchFamily="34" charset="0"/>
            </a:endParaRPr>
          </a:p>
          <a:p>
            <a:pPr marL="457200" lvl="1" indent="0" algn="r">
              <a:buNone/>
            </a:pPr>
            <a:endParaRPr lang="en-US" sz="1400" i="1" dirty="0">
              <a:solidFill>
                <a:srgbClr val="000000"/>
              </a:solidFill>
              <a:latin typeface="Calibri" panose="020F0502020204030204" pitchFamily="34" charset="0"/>
            </a:endParaRPr>
          </a:p>
          <a:p>
            <a:pPr marL="457200" lvl="1" indent="0" algn="r">
              <a:buNone/>
            </a:pPr>
            <a:endParaRPr lang="en-US" sz="1400" dirty="0"/>
          </a:p>
        </p:txBody>
      </p:sp>
    </p:spTree>
    <p:extLst>
      <p:ext uri="{BB962C8B-B14F-4D97-AF65-F5344CB8AC3E}">
        <p14:creationId xmlns:p14="http://schemas.microsoft.com/office/powerpoint/2010/main" val="2706542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426191-12CD-3E95-E659-1BE0BDA8CB31}"/>
              </a:ext>
            </a:extLst>
          </p:cNvPr>
          <p:cNvSpPr>
            <a:spLocks noGrp="1"/>
          </p:cNvSpPr>
          <p:nvPr>
            <p:ph type="title"/>
          </p:nvPr>
        </p:nvSpPr>
        <p:spPr>
          <a:xfrm>
            <a:off x="2658123" y="1909372"/>
            <a:ext cx="6875754" cy="2150719"/>
          </a:xfrm>
          <a:noFill/>
        </p:spPr>
        <p:txBody>
          <a:bodyPr vert="horz" lIns="91440" tIns="45720" rIns="91440" bIns="45720" rtlCol="0" anchor="ctr">
            <a:normAutofit fontScale="90000"/>
          </a:bodyPr>
          <a:lstStyle/>
          <a:p>
            <a:pPr algn="ctr"/>
            <a:r>
              <a:rPr lang="en-GB" sz="6700" dirty="0">
                <a:solidFill>
                  <a:schemeClr val="tx2">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Context in the </a:t>
            </a:r>
            <a:br>
              <a:rPr lang="en-GB" sz="6700" dirty="0">
                <a:solidFill>
                  <a:schemeClr val="tx2">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GB" sz="6700" dirty="0">
                <a:solidFill>
                  <a:schemeClr val="tx2">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British Cohort </a:t>
            </a:r>
            <a:r>
              <a:rPr lang="en-GB" sz="6700" dirty="0">
                <a:solidFill>
                  <a:schemeClr val="tx2">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S</a:t>
            </a:r>
            <a:r>
              <a:rPr lang="en-GB" sz="6700" dirty="0">
                <a:solidFill>
                  <a:schemeClr val="tx2">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tudies</a:t>
            </a:r>
            <a:br>
              <a:rPr lang="en-GB" sz="3600" dirty="0">
                <a:effectLst/>
                <a:latin typeface="Calibri" panose="020F0502020204030204" pitchFamily="34" charset="0"/>
                <a:ea typeface="Calibri" panose="020F0502020204030204" pitchFamily="34" charset="0"/>
                <a:cs typeface="Times New Roman" panose="02020603050405020304" pitchFamily="18" charset="0"/>
              </a:rPr>
            </a:br>
            <a:endParaRPr lang="en-US" sz="3600" kern="1200" dirty="0">
              <a:solidFill>
                <a:srgbClr val="080808"/>
              </a:solidFill>
              <a:latin typeface="+mn-lt"/>
              <a:ea typeface="+mn-ea"/>
              <a:cs typeface="+mn-cs"/>
            </a:endParaRPr>
          </a:p>
        </p:txBody>
      </p:sp>
      <p:sp>
        <p:nvSpPr>
          <p:cNvPr id="5" name="Text Placeholder 4">
            <a:extLst>
              <a:ext uri="{FF2B5EF4-FFF2-40B4-BE49-F238E27FC236}">
                <a16:creationId xmlns:a16="http://schemas.microsoft.com/office/drawing/2014/main" id="{A86B616A-1EC4-B3E5-3175-14028D3384E6}"/>
              </a:ext>
            </a:extLst>
          </p:cNvPr>
          <p:cNvSpPr>
            <a:spLocks noGrp="1"/>
          </p:cNvSpPr>
          <p:nvPr>
            <p:ph type="body" idx="1"/>
          </p:nvPr>
        </p:nvSpPr>
        <p:spPr>
          <a:xfrm>
            <a:off x="3526504" y="4060091"/>
            <a:ext cx="5138992" cy="1141851"/>
          </a:xfrm>
          <a:noFill/>
        </p:spPr>
        <p:txBody>
          <a:bodyPr vert="horz" lIns="91440" tIns="45720" rIns="91440" bIns="45720" rtlCol="0">
            <a:normAutofit/>
          </a:bodyPr>
          <a:lstStyle/>
          <a:p>
            <a:pPr algn="ctr"/>
            <a:r>
              <a:rPr lang="en-GB" sz="4800" kern="1200" dirty="0">
                <a:solidFill>
                  <a:schemeClr val="tx2">
                    <a:lumMod val="75000"/>
                    <a:lumOff val="25000"/>
                  </a:schemeClr>
                </a:solidFill>
                <a:latin typeface="Calibri" panose="020F0502020204030204" pitchFamily="34" charset="0"/>
                <a:cs typeface="Calibri" panose="020F0502020204030204" pitchFamily="34" charset="0"/>
              </a:rPr>
              <a:t>4</a:t>
            </a:r>
            <a:endParaRPr lang="en-US" sz="4800" kern="1200" dirty="0">
              <a:solidFill>
                <a:schemeClr val="tx2">
                  <a:lumMod val="75000"/>
                  <a:lumOff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393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CEB64E-8B79-A836-B17B-353C2A7A64FE}"/>
              </a:ext>
            </a:extLst>
          </p:cNvPr>
          <p:cNvSpPr>
            <a:spLocks noGrp="1"/>
          </p:cNvSpPr>
          <p:nvPr>
            <p:ph type="title"/>
          </p:nvPr>
        </p:nvSpPr>
        <p:spPr>
          <a:xfrm>
            <a:off x="992259" y="435323"/>
            <a:ext cx="10905066" cy="1135737"/>
          </a:xfrm>
        </p:spPr>
        <p:txBody>
          <a:bodyPr vert="horz" lIns="91440" tIns="45720" rIns="91440" bIns="45720" rtlCol="0" anchor="ctr">
            <a:normAutofit/>
          </a:bodyPr>
          <a:lstStyle/>
          <a:p>
            <a:r>
              <a:rPr lang="en-GB" sz="4400" b="1" kern="1200" dirty="0">
                <a:solidFill>
                  <a:schemeClr val="tx2">
                    <a:lumMod val="75000"/>
                    <a:lumOff val="25000"/>
                  </a:schemeClr>
                </a:solidFill>
                <a:latin typeface="+mj-lt"/>
                <a:ea typeface="+mj-ea"/>
                <a:cs typeface="+mj-cs"/>
              </a:rPr>
              <a:t>Introduction</a:t>
            </a:r>
            <a:endParaRPr lang="en-US" sz="4400" b="1" kern="1200" dirty="0">
              <a:solidFill>
                <a:schemeClr val="tx2">
                  <a:lumMod val="75000"/>
                  <a:lumOff val="25000"/>
                </a:schemeClr>
              </a:solidFill>
              <a:latin typeface="+mj-lt"/>
              <a:ea typeface="+mj-ea"/>
              <a:cs typeface="+mj-cs"/>
            </a:endParaRPr>
          </a:p>
        </p:txBody>
      </p:sp>
      <p:sp>
        <p:nvSpPr>
          <p:cNvPr id="19" name="Text Placeholder 4">
            <a:extLst>
              <a:ext uri="{FF2B5EF4-FFF2-40B4-BE49-F238E27FC236}">
                <a16:creationId xmlns:a16="http://schemas.microsoft.com/office/drawing/2014/main" id="{AA5D67CF-C730-0C62-978B-4F2A16C2EAF7}"/>
              </a:ext>
            </a:extLst>
          </p:cNvPr>
          <p:cNvSpPr>
            <a:spLocks noGrp="1"/>
          </p:cNvSpPr>
          <p:nvPr>
            <p:ph type="body" sz="quarter" idx="10"/>
          </p:nvPr>
        </p:nvSpPr>
        <p:spPr>
          <a:xfrm>
            <a:off x="992259" y="1473694"/>
            <a:ext cx="10905066" cy="5080958"/>
          </a:xfrm>
        </p:spPr>
        <p:txBody>
          <a:bodyPr vert="horz" lIns="91440" tIns="45720" rIns="91440" bIns="45720" rtlCol="0">
            <a:normAutofit lnSpcReduction="10000"/>
          </a:bodyPr>
          <a:lstStyle/>
          <a:p>
            <a:pPr>
              <a:lnSpc>
                <a:spcPct val="100000"/>
              </a:lnSpc>
              <a:spcBef>
                <a:spcPts val="0"/>
              </a:spcBef>
            </a:pPr>
            <a:r>
              <a:rPr lang="en-GB" sz="2000" dirty="0">
                <a:latin typeface="Calibri" panose="020F0502020204030204" pitchFamily="34" charset="0"/>
                <a:cs typeface="Times New Roman" panose="02020603050405020304" pitchFamily="18" charset="0"/>
              </a:rPr>
              <a:t>John Bynner encouraged us to pay attention to context in the study of the life course</a:t>
            </a:r>
          </a:p>
          <a:p>
            <a:pPr>
              <a:lnSpc>
                <a:spcPct val="100000"/>
              </a:lnSpc>
              <a:spcBef>
                <a:spcPts val="0"/>
              </a:spcBef>
            </a:pPr>
            <a:r>
              <a:rPr lang="en-US" sz="1600" i="1" dirty="0">
                <a:latin typeface="Calibri" panose="020F0502020204030204" pitchFamily="34" charset="0"/>
                <a:cs typeface="Times New Roman" panose="02020603050405020304" pitchFamily="18" charset="0"/>
              </a:rPr>
              <a:t>Wadsworth, M. &amp; Bynner, J. eds (2011) The social and historical context of the British Birth Cohort Studies.</a:t>
            </a:r>
          </a:p>
          <a:p>
            <a:r>
              <a:rPr lang="en-US" sz="2000" dirty="0">
                <a:latin typeface="Calibri" panose="020F0502020204030204" pitchFamily="34" charset="0"/>
                <a:cs typeface="Calibri" panose="020F0502020204030204" pitchFamily="34" charset="0"/>
              </a:rPr>
              <a:t>The context of individuals in a longitudinal survey could include:</a:t>
            </a:r>
          </a:p>
          <a:p>
            <a:pPr marL="800100" lvl="1" indent="-342900">
              <a:lnSpc>
                <a:spcPct val="107000"/>
              </a:lnSpc>
              <a:spcBef>
                <a:spcPts val="0"/>
              </a:spcBef>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T</a:t>
            </a:r>
            <a:r>
              <a:rPr lang="en-GB" sz="2000" dirty="0">
                <a:effectLst/>
                <a:latin typeface="Calibri" panose="020F0502020204030204" pitchFamily="34" charset="0"/>
                <a:ea typeface="Calibri" panose="020F0502020204030204" pitchFamily="34" charset="0"/>
                <a:cs typeface="Times New Roman" panose="02020603050405020304" pitchFamily="18" charset="0"/>
              </a:rPr>
              <a:t>he environment,  natural, physical and built;</a:t>
            </a:r>
          </a:p>
          <a:p>
            <a:pPr marL="800100" lvl="1" indent="-342900">
              <a:lnSpc>
                <a:spcPct val="107000"/>
              </a:lnSpc>
              <a:spcBef>
                <a:spcPts val="0"/>
              </a:spcBef>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C</a:t>
            </a:r>
            <a:r>
              <a:rPr lang="en-GB" sz="2000" dirty="0">
                <a:effectLst/>
                <a:latin typeface="Calibri" panose="020F0502020204030204" pitchFamily="34" charset="0"/>
                <a:ea typeface="Calibri" panose="020F0502020204030204" pitchFamily="34" charset="0"/>
                <a:cs typeface="Times New Roman" panose="02020603050405020304" pitchFamily="18" charset="0"/>
              </a:rPr>
              <a:t>o-residents, kin and ‘immediate’ neighbours</a:t>
            </a:r>
            <a:r>
              <a:rPr lang="en-GB" sz="2000" dirty="0">
                <a:latin typeface="Calibri" panose="020F0502020204030204" pitchFamily="34" charset="0"/>
                <a:ea typeface="Calibri" panose="020F0502020204030204" pitchFamily="34" charset="0"/>
                <a:cs typeface="Times New Roman" panose="02020603050405020304" pitchFamily="18" charset="0"/>
              </a:rPr>
              <a: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S</a:t>
            </a:r>
            <a:r>
              <a:rPr lang="en-GB" sz="2000" dirty="0">
                <a:effectLst/>
                <a:latin typeface="Calibri" panose="020F0502020204030204" pitchFamily="34" charset="0"/>
                <a:ea typeface="Calibri" panose="020F0502020204030204" pitchFamily="34" charset="0"/>
                <a:cs typeface="Times New Roman" panose="02020603050405020304" pitchFamily="18" charset="0"/>
              </a:rPr>
              <a:t>afety and reputation of a neighbourhood;</a:t>
            </a:r>
          </a:p>
          <a:p>
            <a:pPr marL="800100" lvl="1" indent="-342900">
              <a:lnSpc>
                <a:spcPct val="107000"/>
              </a:lnSpc>
              <a:spcBef>
                <a:spcPts val="0"/>
              </a:spcBef>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T</a:t>
            </a:r>
            <a:r>
              <a:rPr lang="en-GB" sz="2000" dirty="0">
                <a:effectLst/>
                <a:latin typeface="Calibri" panose="020F0502020204030204" pitchFamily="34" charset="0"/>
                <a:ea typeface="Calibri" panose="020F0502020204030204" pitchFamily="34" charset="0"/>
                <a:cs typeface="Times New Roman" panose="02020603050405020304" pitchFamily="18" charset="0"/>
              </a:rPr>
              <a:t>he school or the workplace; </a:t>
            </a:r>
          </a:p>
          <a:p>
            <a:pPr marL="800100" lvl="1" indent="-342900">
              <a:lnSpc>
                <a:spcPct val="107000"/>
              </a:lnSpc>
              <a:spcBef>
                <a:spcPts val="0"/>
              </a:spcBef>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V</a:t>
            </a:r>
            <a:r>
              <a:rPr lang="en-GB" sz="2000" dirty="0">
                <a:effectLst/>
                <a:latin typeface="Calibri" panose="020F0502020204030204" pitchFamily="34" charset="0"/>
                <a:ea typeface="Calibri" panose="020F0502020204030204" pitchFamily="34" charset="0"/>
                <a:cs typeface="Times New Roman" panose="02020603050405020304" pitchFamily="18" charset="0"/>
              </a:rPr>
              <a:t>oluntary or cultural communities; </a:t>
            </a:r>
          </a:p>
          <a:p>
            <a:pPr marL="800100" lvl="1" indent="-342900">
              <a:lnSpc>
                <a:spcPct val="107000"/>
              </a:lnSpc>
              <a:spcBef>
                <a:spcPts val="0"/>
              </a:spcBef>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H</a:t>
            </a:r>
            <a:r>
              <a:rPr lang="en-GB" sz="2000" dirty="0">
                <a:effectLst/>
                <a:latin typeface="Calibri" panose="020F0502020204030204" pitchFamily="34" charset="0"/>
                <a:ea typeface="Calibri" panose="020F0502020204030204" pitchFamily="34" charset="0"/>
                <a:cs typeface="Times New Roman" panose="02020603050405020304" pitchFamily="18" charset="0"/>
              </a:rPr>
              <a:t>ealth, education and other services</a:t>
            </a:r>
            <a:r>
              <a:rPr lang="en-GB" sz="2000" dirty="0">
                <a:latin typeface="Calibri" panose="020F0502020204030204" pitchFamily="34" charset="0"/>
                <a:ea typeface="Calibri" panose="020F0502020204030204" pitchFamily="34" charset="0"/>
                <a:cs typeface="Times New Roman" panose="02020603050405020304" pitchFamily="18" charset="0"/>
              </a:rPr>
              <a:t>;</a:t>
            </a:r>
          </a:p>
          <a:p>
            <a:pPr marL="800100" lvl="1" indent="-342900">
              <a:lnSpc>
                <a:spcPct val="107000"/>
              </a:lnSpc>
              <a:spcBef>
                <a:spcPts val="0"/>
              </a:spcBef>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T</a:t>
            </a:r>
            <a:r>
              <a:rPr lang="en-GB" sz="2000" dirty="0">
                <a:effectLst/>
                <a:latin typeface="Calibri" panose="020F0502020204030204" pitchFamily="34" charset="0"/>
                <a:ea typeface="Calibri" panose="020F0502020204030204" pitchFamily="34" charset="0"/>
                <a:cs typeface="Times New Roman" panose="02020603050405020304" pitchFamily="18" charset="0"/>
              </a:rPr>
              <a:t>he economy, local or regional; </a:t>
            </a:r>
          </a:p>
          <a:p>
            <a:pPr marL="800100" lvl="1" indent="-342900">
              <a:lnSpc>
                <a:spcPct val="107000"/>
              </a:lnSpc>
              <a:spcBef>
                <a:spcPts val="0"/>
              </a:spcBef>
              <a:spcAft>
                <a:spcPts val="800"/>
              </a:spcAft>
              <a:buFont typeface="Arial" panose="020B0604020202020204" pitchFamily="34" charset="0"/>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Government policies, local or national;</a:t>
            </a:r>
          </a:p>
          <a:p>
            <a:pPr marL="800100" lvl="1" indent="-342900">
              <a:lnSpc>
                <a:spcPct val="107000"/>
              </a:lnSpc>
              <a:spcBef>
                <a:spcPts val="0"/>
              </a:spcBef>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H</a:t>
            </a:r>
            <a:r>
              <a:rPr lang="en-GB" sz="2000" dirty="0">
                <a:effectLst/>
                <a:latin typeface="Calibri" panose="020F0502020204030204" pitchFamily="34" charset="0"/>
                <a:ea typeface="Calibri" panose="020F0502020204030204" pitchFamily="34" charset="0"/>
                <a:cs typeface="Times New Roman" panose="02020603050405020304" pitchFamily="18" charset="0"/>
              </a:rPr>
              <a:t>istorical change.</a:t>
            </a:r>
          </a:p>
          <a:p>
            <a:pPr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social construct of ‘place’ applies at varying distance and time</a:t>
            </a:r>
            <a:r>
              <a:rPr lang="en-US" sz="2000" dirty="0">
                <a:latin typeface="Calibri" panose="020F0502020204030204" pitchFamily="34" charset="0"/>
                <a:ea typeface="Calibri" panose="020F0502020204030204" pitchFamily="34" charset="0"/>
                <a:cs typeface="Times New Roman" panose="02020603050405020304" pitchFamily="18" charset="0"/>
              </a:rPr>
              <a:t> - </a:t>
            </a:r>
            <a:r>
              <a:rPr lang="en-US" sz="2000" dirty="0">
                <a:effectLst/>
                <a:latin typeface="Calibri" panose="020F0502020204030204" pitchFamily="34" charset="0"/>
                <a:ea typeface="Calibri" panose="020F0502020204030204" pitchFamily="34" charset="0"/>
                <a:cs typeface="Times New Roman" panose="02020603050405020304" pitchFamily="18" charset="0"/>
              </a:rPr>
              <a:t>definitions not always clear cut. </a:t>
            </a:r>
          </a:p>
          <a:p>
            <a:pPr indent="-228600">
              <a:buFont typeface="Arial" panose="020B0604020202020204" pitchFamily="34" charset="0"/>
              <a:buChar char="•"/>
            </a:pPr>
            <a:endParaRPr lang="en-US" sz="2000" dirty="0"/>
          </a:p>
        </p:txBody>
      </p:sp>
    </p:spTree>
    <p:extLst>
      <p:ext uri="{BB962C8B-B14F-4D97-AF65-F5344CB8AC3E}">
        <p14:creationId xmlns:p14="http://schemas.microsoft.com/office/powerpoint/2010/main" val="1413455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83F042-B480-8B96-FE80-16F3E2436EA7}"/>
              </a:ext>
            </a:extLst>
          </p:cNvPr>
          <p:cNvSpPr>
            <a:spLocks noGrp="1"/>
          </p:cNvSpPr>
          <p:nvPr>
            <p:ph type="title"/>
          </p:nvPr>
        </p:nvSpPr>
        <p:spPr>
          <a:xfrm>
            <a:off x="902703" y="395926"/>
            <a:ext cx="10772775" cy="1521486"/>
          </a:xfrm>
        </p:spPr>
        <p:txBody>
          <a:bodyPr>
            <a:normAutofit/>
          </a:bodyPr>
          <a:lstStyle/>
          <a:p>
            <a:r>
              <a:rPr lang="en-GB" sz="4000" dirty="0">
                <a:solidFill>
                  <a:schemeClr val="tx2">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How is context built, or not, into the design of the British Cohort studies?</a:t>
            </a:r>
            <a:endParaRPr lang="en-US" sz="4000" dirty="0">
              <a:solidFill>
                <a:schemeClr val="tx2">
                  <a:lumMod val="75000"/>
                  <a:lumOff val="25000"/>
                </a:schemeClr>
              </a:solidFill>
            </a:endParaRPr>
          </a:p>
        </p:txBody>
      </p:sp>
      <p:sp>
        <p:nvSpPr>
          <p:cNvPr id="5" name="Content Placeholder 4">
            <a:extLst>
              <a:ext uri="{FF2B5EF4-FFF2-40B4-BE49-F238E27FC236}">
                <a16:creationId xmlns:a16="http://schemas.microsoft.com/office/drawing/2014/main" id="{E592611A-C4E9-FC70-6ED4-052381A55AFC}"/>
              </a:ext>
            </a:extLst>
          </p:cNvPr>
          <p:cNvSpPr>
            <a:spLocks noGrp="1"/>
          </p:cNvSpPr>
          <p:nvPr>
            <p:ph idx="1"/>
          </p:nvPr>
        </p:nvSpPr>
        <p:spPr>
          <a:xfrm>
            <a:off x="810705" y="2011680"/>
            <a:ext cx="10864773" cy="4180787"/>
          </a:xfrm>
        </p:spPr>
        <p:txBody>
          <a:bodyPr>
            <a:normAutofit fontScale="92500" lnSpcReduction="20000"/>
          </a:bodyPr>
          <a:lstStyle/>
          <a:p>
            <a:pPr>
              <a:lnSpc>
                <a:spcPct val="110000"/>
              </a:lnSpc>
              <a:spcBef>
                <a:spcPts val="0"/>
              </a:spcBef>
            </a:pPr>
            <a:r>
              <a:rPr lang="en-GB" sz="2200" dirty="0">
                <a:latin typeface="Calibri" panose="020F0502020204030204" pitchFamily="34" charset="0"/>
                <a:cs typeface="Calibri" panose="020F0502020204030204" pitchFamily="34" charset="0"/>
              </a:rPr>
              <a:t>I focus on these studies as I was John </a:t>
            </a:r>
            <a:r>
              <a:rPr lang="en-GB" sz="2200" dirty="0" err="1">
                <a:latin typeface="Calibri" panose="020F0502020204030204" pitchFamily="34" charset="0"/>
                <a:cs typeface="Calibri" panose="020F0502020204030204" pitchFamily="34" charset="0"/>
              </a:rPr>
              <a:t>Bynner’s</a:t>
            </a:r>
            <a:r>
              <a:rPr lang="en-GB" sz="2200" dirty="0">
                <a:latin typeface="Calibri" panose="020F0502020204030204" pitchFamily="34" charset="0"/>
                <a:cs typeface="Calibri" panose="020F0502020204030204" pitchFamily="34" charset="0"/>
              </a:rPr>
              <a:t> deputy and successor at the Centre for Longitudinal Studies, 1994-2010.</a:t>
            </a:r>
          </a:p>
          <a:p>
            <a:pPr>
              <a:lnSpc>
                <a:spcPct val="110000"/>
              </a:lnSpc>
              <a:spcBef>
                <a:spcPts val="0"/>
              </a:spcBef>
            </a:pPr>
            <a:endParaRPr lang="en-GB" sz="2200" dirty="0">
              <a:latin typeface="Calibri" panose="020F0502020204030204" pitchFamily="34" charset="0"/>
              <a:cs typeface="Calibri" panose="020F0502020204030204" pitchFamily="34" charset="0"/>
            </a:endParaRPr>
          </a:p>
          <a:p>
            <a:pPr>
              <a:lnSpc>
                <a:spcPct val="110000"/>
              </a:lnSpc>
              <a:spcBef>
                <a:spcPts val="0"/>
              </a:spcBef>
            </a:pPr>
            <a:r>
              <a:rPr lang="en-GB" sz="2200" dirty="0">
                <a:latin typeface="Calibri" panose="020F0502020204030204" pitchFamily="34" charset="0"/>
                <a:cs typeface="Calibri" panose="020F0502020204030204" pitchFamily="34" charset="0"/>
              </a:rPr>
              <a:t>The cohorts of 1946, 1958 and 1970, recruited from all the births in a week, nationwide, were never geographically clustered. Members went on to be widely distributed across schools and workplaces.</a:t>
            </a:r>
          </a:p>
          <a:p>
            <a:pPr>
              <a:lnSpc>
                <a:spcPct val="110000"/>
              </a:lnSpc>
              <a:spcBef>
                <a:spcPts val="0"/>
              </a:spcBef>
            </a:pPr>
            <a:endParaRPr lang="en-GB" sz="2200" dirty="0">
              <a:latin typeface="Calibri" panose="020F0502020204030204" pitchFamily="34" charset="0"/>
              <a:cs typeface="Calibri" panose="020F0502020204030204" pitchFamily="34" charset="0"/>
            </a:endParaRPr>
          </a:p>
          <a:p>
            <a:pPr>
              <a:lnSpc>
                <a:spcPct val="110000"/>
              </a:lnSpc>
              <a:spcBef>
                <a:spcPts val="0"/>
              </a:spcBef>
            </a:pPr>
            <a:r>
              <a:rPr lang="en-GB" sz="2200" dirty="0">
                <a:latin typeface="Calibri" panose="020F0502020204030204" pitchFamily="34" charset="0"/>
                <a:cs typeface="Calibri" panose="020F0502020204030204" pitchFamily="34" charset="0"/>
              </a:rPr>
              <a:t>By C21 interest turned to hierarchical designs to pick up contextual effects, measured and unmeasured. </a:t>
            </a:r>
          </a:p>
          <a:p>
            <a:pPr>
              <a:lnSpc>
                <a:spcPct val="110000"/>
              </a:lnSpc>
              <a:spcBef>
                <a:spcPts val="0"/>
              </a:spcBef>
            </a:pPr>
            <a:endParaRPr lang="en-GB" sz="2200" dirty="0">
              <a:latin typeface="Calibri" panose="020F0502020204030204" pitchFamily="34" charset="0"/>
              <a:cs typeface="Calibri" panose="020F0502020204030204" pitchFamily="34" charset="0"/>
            </a:endParaRPr>
          </a:p>
          <a:p>
            <a:pPr>
              <a:lnSpc>
                <a:spcPct val="110000"/>
              </a:lnSpc>
              <a:spcBef>
                <a:spcPts val="0"/>
              </a:spcBef>
            </a:pPr>
            <a:r>
              <a:rPr lang="en-GB" sz="2200" dirty="0">
                <a:latin typeface="Calibri" panose="020F0502020204030204" pitchFamily="34" charset="0"/>
                <a:cs typeface="Calibri" panose="020F0502020204030204" pitchFamily="34" charset="0"/>
              </a:rPr>
              <a:t>MCS, tightly geographically clustered, seemed to invite analysis which allowed for variations  at a geographical  as well as the individual level.</a:t>
            </a:r>
          </a:p>
          <a:p>
            <a:pPr>
              <a:lnSpc>
                <a:spcPct val="110000"/>
              </a:lnSpc>
              <a:spcBef>
                <a:spcPts val="0"/>
              </a:spcBef>
            </a:pPr>
            <a:endParaRPr lang="en-GB" sz="2200" dirty="0">
              <a:latin typeface="Calibri" panose="020F0502020204030204" pitchFamily="34" charset="0"/>
              <a:cs typeface="Calibri" panose="020F0502020204030204" pitchFamily="34" charset="0"/>
            </a:endParaRPr>
          </a:p>
          <a:p>
            <a:pPr>
              <a:lnSpc>
                <a:spcPct val="110000"/>
              </a:lnSpc>
              <a:spcBef>
                <a:spcPts val="0"/>
              </a:spcBef>
            </a:pPr>
            <a:r>
              <a:rPr lang="en-GB" sz="2200" dirty="0">
                <a:latin typeface="Calibri" panose="020F0502020204030204" pitchFamily="34" charset="0"/>
                <a:cs typeface="Calibri" panose="020F0502020204030204" pitchFamily="34" charset="0"/>
              </a:rPr>
              <a:t>Next Steps (formerly LSYPE), was  not recruited at birth but at age 14, in 2014, from schools, a sample with built-in school context.</a:t>
            </a:r>
            <a:endParaRPr lang="en-GB" dirty="0"/>
          </a:p>
          <a:p>
            <a:pPr marL="0" indent="0">
              <a:buNone/>
            </a:pPr>
            <a:endParaRPr lang="en-GB" dirty="0"/>
          </a:p>
          <a:p>
            <a:pPr marL="0" indent="0">
              <a:buNone/>
            </a:pPr>
            <a:endParaRPr lang="en-GB" dirty="0"/>
          </a:p>
          <a:p>
            <a:endParaRPr lang="en-US" dirty="0"/>
          </a:p>
        </p:txBody>
      </p:sp>
    </p:spTree>
    <p:extLst>
      <p:ext uri="{BB962C8B-B14F-4D97-AF65-F5344CB8AC3E}">
        <p14:creationId xmlns:p14="http://schemas.microsoft.com/office/powerpoint/2010/main" val="405707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452F4-B9B2-3579-6D42-A3E9F580A3D5}"/>
              </a:ext>
            </a:extLst>
          </p:cNvPr>
          <p:cNvSpPr>
            <a:spLocks noGrp="1"/>
          </p:cNvSpPr>
          <p:nvPr>
            <p:ph type="title"/>
          </p:nvPr>
        </p:nvSpPr>
        <p:spPr>
          <a:xfrm>
            <a:off x="914277" y="509047"/>
            <a:ext cx="10772775" cy="1021552"/>
          </a:xfrm>
        </p:spPr>
        <p:txBody>
          <a:bodyPr>
            <a:normAutofit/>
          </a:bodyPr>
          <a:lstStyle/>
          <a:p>
            <a:r>
              <a:rPr lang="en-GB" sz="4000" dirty="0">
                <a:solidFill>
                  <a:schemeClr val="tx2">
                    <a:lumMod val="75000"/>
                    <a:lumOff val="25000"/>
                  </a:schemeClr>
                </a:solidFill>
                <a:latin typeface="Calibri" panose="020F0502020204030204" pitchFamily="34" charset="0"/>
                <a:cs typeface="Calibri" panose="020F0502020204030204" pitchFamily="34" charset="0"/>
              </a:rPr>
              <a:t>Design of MCS and its geography</a:t>
            </a:r>
            <a:endParaRPr lang="en-US" sz="4000" dirty="0">
              <a:solidFill>
                <a:schemeClr val="tx2">
                  <a:lumMod val="75000"/>
                  <a:lumOff val="2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7B74EB2-E9E8-F19F-120B-625D165B6860}"/>
              </a:ext>
            </a:extLst>
          </p:cNvPr>
          <p:cNvSpPr>
            <a:spLocks noGrp="1"/>
          </p:cNvSpPr>
          <p:nvPr>
            <p:ph idx="1"/>
          </p:nvPr>
        </p:nvSpPr>
        <p:spPr>
          <a:xfrm>
            <a:off x="820131" y="1445758"/>
            <a:ext cx="10772775" cy="4561523"/>
          </a:xfrm>
        </p:spPr>
        <p:txBody>
          <a:bodyPr>
            <a:noAutofit/>
          </a:bodyPr>
          <a:lstStyle/>
          <a:p>
            <a:r>
              <a:rPr lang="en-GB" sz="2000" dirty="0">
                <a:effectLst/>
                <a:latin typeface="Calibri" panose="020F0502020204030204" pitchFamily="34" charset="0"/>
                <a:ea typeface="Calibri" panose="020F0502020204030204" pitchFamily="34" charset="0"/>
                <a:cs typeface="Times New Roman" panose="02020603050405020304" pitchFamily="18" charset="0"/>
              </a:rPr>
              <a:t>It was based, like Example 1, on the geography of electoral wards.  </a:t>
            </a:r>
          </a:p>
          <a:p>
            <a:r>
              <a:rPr lang="en-GB" sz="2000" dirty="0">
                <a:effectLst/>
                <a:latin typeface="Calibri" panose="020F0502020204030204" pitchFamily="34" charset="0"/>
                <a:ea typeface="Calibri" panose="020F0502020204030204" pitchFamily="34" charset="0"/>
                <a:cs typeface="Times New Roman" panose="02020603050405020304" pitchFamily="18" charset="0"/>
              </a:rPr>
              <a:t>It took 100% of a year’s births in a stratified sample of electoral wards, 20 - 200 children in sample of 396 wards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Plewis</a:t>
            </a:r>
            <a:r>
              <a:rPr lang="en-GB" sz="2000" dirty="0">
                <a:effectLst/>
                <a:latin typeface="Calibri" panose="020F0502020204030204" pitchFamily="34" charset="0"/>
                <a:ea typeface="Calibri" panose="020F0502020204030204" pitchFamily="34" charset="0"/>
                <a:cs typeface="Times New Roman" panose="02020603050405020304" pitchFamily="18" charset="0"/>
              </a:rPr>
              <a:t>, 2007).</a:t>
            </a:r>
          </a:p>
          <a:p>
            <a:r>
              <a:rPr lang="en-GB" sz="2000" dirty="0">
                <a:effectLst/>
                <a:latin typeface="Calibri" panose="020F0502020204030204" pitchFamily="34" charset="0"/>
                <a:ea typeface="Calibri" panose="020F0502020204030204" pitchFamily="34" charset="0"/>
                <a:cs typeface="Times New Roman" panose="02020603050405020304" pitchFamily="18" charset="0"/>
              </a:rPr>
              <a:t>Two thirds of the families on low incomes (bottom quintile at the first survey) were in the Disadvantaged or Ethnic Minority strata, but one third lived elsewhere, making targeting only  partially successful (Sullivan et al 2019 Table A4).  </a:t>
            </a:r>
          </a:p>
          <a:p>
            <a:r>
              <a:rPr lang="en-GB" sz="2000" dirty="0">
                <a:effectLst/>
                <a:latin typeface="Calibri" panose="020F0502020204030204" pitchFamily="34" charset="0"/>
                <a:ea typeface="Calibri" panose="020F0502020204030204" pitchFamily="34" charset="0"/>
                <a:cs typeface="Times New Roman" panose="02020603050405020304" pitchFamily="18" charset="0"/>
              </a:rPr>
              <a:t>The original wards were not always socially meaningful. The 1998/9 boundaries were replaced in  2001 for statistical purposes by small area statistics in a geographical hierarchy of more uniformly sized census ‘output areas’.</a:t>
            </a:r>
          </a:p>
          <a:p>
            <a:r>
              <a:rPr lang="en-GB" sz="2000" dirty="0">
                <a:latin typeface="Calibri" panose="020F0502020204030204" pitchFamily="34" charset="0"/>
                <a:ea typeface="Calibri" panose="020F0502020204030204" pitchFamily="34" charset="0"/>
                <a:cs typeface="Times New Roman" panose="02020603050405020304" pitchFamily="18" charset="0"/>
              </a:rPr>
              <a:t>A</a:t>
            </a:r>
            <a:r>
              <a:rPr lang="en-GB" sz="2000" dirty="0">
                <a:effectLst/>
                <a:latin typeface="Calibri" panose="020F0502020204030204" pitchFamily="34" charset="0"/>
                <a:ea typeface="Calibri" panose="020F0502020204030204" pitchFamily="34" charset="0"/>
                <a:cs typeface="Times New Roman" panose="02020603050405020304" pitchFamily="18" charset="0"/>
              </a:rPr>
              <a:t>verage population of the frequently used LSOA was around was 1500, England and Wales. This geography formed the basis of Indices of Multiple Deprivation (IMD), and most of the geographically informed analyses of MCS.</a:t>
            </a:r>
          </a:p>
          <a:p>
            <a:r>
              <a:rPr lang="en-GB" sz="2000" dirty="0">
                <a:latin typeface="Calibri" panose="020F0502020204030204" pitchFamily="34" charset="0"/>
                <a:cs typeface="Times New Roman" panose="02020603050405020304" pitchFamily="18" charset="0"/>
              </a:rPr>
              <a:t>MCS also asked for subjective perception of neighbourhood quality (including safety). These reports were generally congruent with the ranking on ‘objective’ geocoded scores.</a:t>
            </a:r>
          </a:p>
          <a:p>
            <a:pPr marL="457200" lvl="1" indent="0">
              <a:lnSpc>
                <a:spcPct val="100000"/>
              </a:lnSpc>
              <a:spcBef>
                <a:spcPts val="0"/>
              </a:spcBef>
              <a:buNone/>
            </a:pPr>
            <a:r>
              <a:rPr lang="en-US" sz="1600" dirty="0">
                <a:latin typeface="Calibri" panose="020F0502020204030204" pitchFamily="34" charset="0"/>
                <a:cs typeface="Times New Roman" panose="02020603050405020304" pitchFamily="18" charset="0"/>
              </a:rPr>
              <a:t>Gambaro, L., Joshi, H., Lupton, R., Fenton, A., &amp; Lennon, M. C. (2016). </a:t>
            </a:r>
            <a:r>
              <a:rPr lang="en-US" sz="1600" i="1" dirty="0">
                <a:latin typeface="Calibri" panose="020F0502020204030204" pitchFamily="34" charset="0"/>
                <a:cs typeface="Times New Roman" panose="02020603050405020304" pitchFamily="18" charset="0"/>
              </a:rPr>
              <a:t>Developing Better Measures of </a:t>
            </a:r>
            <a:r>
              <a:rPr lang="en-US" sz="1600" i="1" dirty="0" err="1">
                <a:latin typeface="Calibri" panose="020F0502020204030204" pitchFamily="34" charset="0"/>
                <a:cs typeface="Times New Roman" panose="02020603050405020304" pitchFamily="18" charset="0"/>
              </a:rPr>
              <a:t>Neighbourhood</a:t>
            </a:r>
            <a:r>
              <a:rPr lang="en-US" sz="1600" i="1" dirty="0">
                <a:latin typeface="Calibri" panose="020F0502020204030204" pitchFamily="34" charset="0"/>
                <a:cs typeface="Times New Roman" panose="02020603050405020304" pitchFamily="18" charset="0"/>
              </a:rPr>
              <a:t> Characteristics and Change for Use in Studies of Residential Mobility: A Case Study of Britain in the Early 2000s. </a:t>
            </a:r>
          </a:p>
          <a:p>
            <a:pPr marL="457200" lvl="1" indent="0">
              <a:lnSpc>
                <a:spcPct val="100000"/>
              </a:lnSpc>
              <a:spcBef>
                <a:spcPts val="0"/>
              </a:spcBef>
              <a:buNone/>
            </a:pPr>
            <a:r>
              <a:rPr lang="en-US" sz="1600" dirty="0">
                <a:latin typeface="Calibri" panose="020F0502020204030204" pitchFamily="34" charset="0"/>
                <a:cs typeface="Times New Roman" panose="02020603050405020304" pitchFamily="18" charset="0"/>
              </a:rPr>
              <a:t>Applied Spatial Analysis and Policy.</a:t>
            </a:r>
            <a:endParaRPr lang="en-GB" sz="1600" dirty="0">
              <a:latin typeface="Calibri" panose="020F0502020204030204" pitchFamily="34" charset="0"/>
              <a:cs typeface="Times New Roman" panose="02020603050405020304" pitchFamily="18" charset="0"/>
            </a:endParaRPr>
          </a:p>
          <a:p>
            <a:pPr marL="0" indent="0">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7489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0D56E-0687-9F40-8765-E0058C007636}"/>
              </a:ext>
            </a:extLst>
          </p:cNvPr>
          <p:cNvSpPr>
            <a:spLocks noGrp="1"/>
          </p:cNvSpPr>
          <p:nvPr>
            <p:ph type="title"/>
          </p:nvPr>
        </p:nvSpPr>
        <p:spPr>
          <a:xfrm>
            <a:off x="670482" y="374552"/>
            <a:ext cx="10515600" cy="955675"/>
          </a:xfrm>
        </p:spPr>
        <p:txBody>
          <a:bodyPr>
            <a:normAutofit/>
          </a:bodyPr>
          <a:lstStyle/>
          <a:p>
            <a:r>
              <a:rPr lang="en-GB" sz="4000" dirty="0">
                <a:solidFill>
                  <a:schemeClr val="tx2">
                    <a:lumMod val="75000"/>
                    <a:lumOff val="25000"/>
                  </a:schemeClr>
                </a:solidFill>
                <a:latin typeface="Calibri" panose="020F0502020204030204" pitchFamily="34" charset="0"/>
                <a:cs typeface="Calibri" panose="020F0502020204030204" pitchFamily="34" charset="0"/>
              </a:rPr>
              <a:t>MCS design…</a:t>
            </a:r>
            <a:endParaRPr lang="en-US" sz="4000" dirty="0">
              <a:solidFill>
                <a:schemeClr val="tx2">
                  <a:lumMod val="75000"/>
                  <a:lumOff val="2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3D24CBF-0FDA-F337-230C-E332ABA047DD}"/>
              </a:ext>
            </a:extLst>
          </p:cNvPr>
          <p:cNvSpPr>
            <a:spLocks noGrp="1"/>
          </p:cNvSpPr>
          <p:nvPr>
            <p:ph idx="1"/>
          </p:nvPr>
        </p:nvSpPr>
        <p:spPr>
          <a:xfrm>
            <a:off x="670482" y="1151116"/>
            <a:ext cx="11188438" cy="5706884"/>
          </a:xfrm>
        </p:spPr>
        <p:txBody>
          <a:bodyPr>
            <a:normAutofit fontScale="25000" lnSpcReduction="20000"/>
          </a:bodyPr>
          <a:lstStyle/>
          <a:p>
            <a:pPr marL="0" indent="0">
              <a:lnSpc>
                <a:spcPct val="120000"/>
              </a:lnSpc>
              <a:spcBef>
                <a:spcPts val="0"/>
              </a:spcBef>
              <a:buNone/>
            </a:pPr>
            <a:r>
              <a:rPr lang="en-GB" sz="7200" dirty="0">
                <a:effectLst/>
                <a:latin typeface="Calibri" panose="020F0502020204030204" pitchFamily="34" charset="0"/>
                <a:ea typeface="Calibri" panose="020F0502020204030204" pitchFamily="34" charset="0"/>
                <a:cs typeface="Calibri" panose="020F0502020204030204" pitchFamily="34" charset="0"/>
              </a:rPr>
              <a:t>Social networks poorly captured in isolated interviews. Might be better pursued in local studies with, qualitative methods, e.g. the Berkeley cohort in California, or poor communities in urban Britain. </a:t>
            </a:r>
            <a:endParaRPr lang="en-GB" sz="7200" kern="1800" dirty="0">
              <a:latin typeface="Calibri" panose="020F0502020204030204" pitchFamily="34" charset="0"/>
              <a:ea typeface="Times New Roman" panose="02020603050405020304" pitchFamily="18" charset="0"/>
              <a:cs typeface="Calibri" panose="020F0502020204030204" pitchFamily="34" charset="0"/>
            </a:endParaRPr>
          </a:p>
          <a:p>
            <a:pPr marL="0" indent="0">
              <a:lnSpc>
                <a:spcPct val="120000"/>
              </a:lnSpc>
              <a:spcBef>
                <a:spcPts val="600"/>
              </a:spcBef>
              <a:buNone/>
            </a:pPr>
            <a:r>
              <a:rPr lang="en-GB" sz="7200" kern="1800" dirty="0">
                <a:latin typeface="Calibri" panose="020F0502020204030204" pitchFamily="34" charset="0"/>
                <a:ea typeface="Times New Roman" panose="02020603050405020304" pitchFamily="18" charset="0"/>
                <a:cs typeface="Calibri" panose="020F0502020204030204" pitchFamily="34" charset="0"/>
              </a:rPr>
              <a:t>	</a:t>
            </a:r>
            <a:r>
              <a:rPr lang="en-US" sz="6400" kern="1800" dirty="0" err="1">
                <a:effectLst/>
                <a:latin typeface="Calibri" panose="020F0502020204030204" pitchFamily="34" charset="0"/>
                <a:ea typeface="Times New Roman" panose="02020603050405020304" pitchFamily="18" charset="0"/>
                <a:cs typeface="Calibri" panose="020F0502020204030204" pitchFamily="34" charset="0"/>
              </a:rPr>
              <a:t>Settersen</a:t>
            </a:r>
            <a:r>
              <a:rPr lang="en-US" sz="6400" kern="1800" dirty="0">
                <a:effectLst/>
                <a:latin typeface="Calibri" panose="020F0502020204030204" pitchFamily="34" charset="0"/>
                <a:ea typeface="Times New Roman" panose="02020603050405020304" pitchFamily="18" charset="0"/>
                <a:cs typeface="Calibri" panose="020F0502020204030204" pitchFamily="34" charset="0"/>
              </a:rPr>
              <a:t> et al (2021) </a:t>
            </a:r>
            <a:r>
              <a:rPr lang="en-US" sz="6400" i="1" kern="1800" dirty="0">
                <a:effectLst/>
                <a:latin typeface="Calibri" panose="020F0502020204030204" pitchFamily="34" charset="0"/>
                <a:ea typeface="Times New Roman" panose="02020603050405020304" pitchFamily="18" charset="0"/>
                <a:cs typeface="Calibri" panose="020F0502020204030204" pitchFamily="34" charset="0"/>
              </a:rPr>
              <a:t>Living on the Edge: </a:t>
            </a:r>
            <a:r>
              <a:rPr lang="en-US" sz="6400" i="1" dirty="0">
                <a:effectLst/>
                <a:latin typeface="Calibri" panose="020F0502020204030204" pitchFamily="34" charset="0"/>
                <a:ea typeface="Times New Roman" panose="02020603050405020304" pitchFamily="18" charset="0"/>
                <a:cs typeface="Calibri" panose="020F0502020204030204" pitchFamily="34" charset="0"/>
              </a:rPr>
              <a:t>An American Generation’s Journey through the Twentieth Century. </a:t>
            </a:r>
            <a:r>
              <a:rPr lang="en-US" sz="6400" dirty="0">
                <a:effectLst/>
                <a:latin typeface="Calibri" panose="020F0502020204030204" pitchFamily="34" charset="0"/>
                <a:ea typeface="Times New Roman" panose="02020603050405020304" pitchFamily="18" charset="0"/>
                <a:cs typeface="Calibri" panose="020F0502020204030204" pitchFamily="34" charset="0"/>
              </a:rPr>
              <a:t>Chicago. 	Power, et al(2011) </a:t>
            </a:r>
            <a:r>
              <a:rPr lang="en-US" sz="6400" i="1" kern="1800" dirty="0">
                <a:effectLst/>
                <a:latin typeface="Calibri" panose="020F0502020204030204" pitchFamily="34" charset="0"/>
                <a:ea typeface="Times New Roman" panose="02020603050405020304" pitchFamily="18" charset="0"/>
                <a:cs typeface="Calibri" panose="020F0502020204030204" pitchFamily="34" charset="0"/>
              </a:rPr>
              <a:t>Family futures: Childhood and poverty in urban </a:t>
            </a:r>
            <a:r>
              <a:rPr lang="en-US" sz="6400" i="1" kern="1800" dirty="0" err="1">
                <a:effectLst/>
                <a:latin typeface="Calibri" panose="020F0502020204030204" pitchFamily="34" charset="0"/>
                <a:ea typeface="Times New Roman" panose="02020603050405020304" pitchFamily="18" charset="0"/>
                <a:cs typeface="Calibri" panose="020F0502020204030204" pitchFamily="34" charset="0"/>
              </a:rPr>
              <a:t>neighbourhoods</a:t>
            </a:r>
            <a:r>
              <a:rPr lang="en-US" sz="6400" i="1" kern="1800" dirty="0">
                <a:effectLst/>
                <a:latin typeface="Calibri" panose="020F0502020204030204" pitchFamily="34" charset="0"/>
                <a:ea typeface="Times New Roman" panose="02020603050405020304" pitchFamily="18" charset="0"/>
                <a:cs typeface="Calibri" panose="020F0502020204030204" pitchFamily="34" charset="0"/>
              </a:rPr>
              <a:t>.</a:t>
            </a:r>
            <a:r>
              <a:rPr lang="en-US" sz="6400" dirty="0">
                <a:effectLst/>
                <a:latin typeface="Calibri" panose="020F0502020204030204" pitchFamily="34" charset="0"/>
                <a:ea typeface="Times New Roman" panose="02020603050405020304" pitchFamily="18" charset="0"/>
                <a:cs typeface="Calibri" panose="020F0502020204030204" pitchFamily="34" charset="0"/>
              </a:rPr>
              <a:t> Bristol.</a:t>
            </a:r>
            <a:endParaRPr lang="en-GB" sz="6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buNone/>
            </a:pPr>
            <a:endParaRPr lang="en-GB" sz="72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buNone/>
            </a:pPr>
            <a:r>
              <a:rPr lang="en-GB" sz="7200" dirty="0">
                <a:effectLst/>
                <a:latin typeface="Calibri" panose="020F0502020204030204" pitchFamily="34" charset="0"/>
                <a:ea typeface="Calibri" panose="020F0502020204030204" pitchFamily="34" charset="0"/>
                <a:cs typeface="Calibri" panose="020F0502020204030204" pitchFamily="34" charset="0"/>
              </a:rPr>
              <a:t>The location of the sampled wards had to be kept confidential to protect informant privacy.</a:t>
            </a:r>
          </a:p>
          <a:p>
            <a:pPr marL="0" indent="0">
              <a:lnSpc>
                <a:spcPct val="120000"/>
              </a:lnSpc>
              <a:spcBef>
                <a:spcPts val="600"/>
              </a:spcBef>
              <a:buNone/>
            </a:pPr>
            <a:r>
              <a:rPr lang="en-GB" sz="7200" dirty="0">
                <a:effectLst/>
                <a:latin typeface="Calibri" panose="020F0502020204030204" pitchFamily="34" charset="0"/>
                <a:ea typeface="Calibri" panose="020F0502020204030204" pitchFamily="34" charset="0"/>
                <a:cs typeface="Calibri" panose="020F0502020204030204" pitchFamily="34" charset="0"/>
              </a:rPr>
              <a:t>Families dispersed from addresses where originally recruited. Sample size in many wards dropped below the 15-30 cases recommended for a multi-level design.</a:t>
            </a:r>
          </a:p>
          <a:p>
            <a:pPr marL="0" indent="0">
              <a:lnSpc>
                <a:spcPct val="120000"/>
              </a:lnSpc>
              <a:spcBef>
                <a:spcPts val="600"/>
              </a:spcBef>
              <a:buNone/>
            </a:pPr>
            <a:r>
              <a:rPr lang="en-GB" sz="7200" dirty="0">
                <a:effectLst/>
                <a:latin typeface="Calibri" panose="020F0502020204030204" pitchFamily="34" charset="0"/>
                <a:ea typeface="Calibri" panose="020F0502020204030204" pitchFamily="34" charset="0"/>
                <a:cs typeface="Calibri" panose="020F0502020204030204" pitchFamily="34" charset="0"/>
              </a:rPr>
              <a:t>Nearly half (48%) the families in the first survey with known whereabouts at the age 7, had moved more than 2km from the first address. (Sullivan et al, 2020, Table A6).</a:t>
            </a:r>
          </a:p>
          <a:p>
            <a:pPr marL="0" indent="0">
              <a:lnSpc>
                <a:spcPct val="120000"/>
              </a:lnSpc>
              <a:spcBef>
                <a:spcPts val="600"/>
              </a:spcBef>
              <a:buNone/>
            </a:pPr>
            <a:r>
              <a:rPr lang="en-GB" sz="7200" dirty="0">
                <a:effectLst/>
                <a:latin typeface="Calibri" panose="020F0502020204030204" pitchFamily="34" charset="0"/>
                <a:ea typeface="Calibri" panose="020F0502020204030204" pitchFamily="34" charset="0"/>
                <a:cs typeface="Calibri" panose="020F0502020204030204" pitchFamily="34" charset="0"/>
              </a:rPr>
              <a:t>Children were even less tightly clustered in schools and nurseries.</a:t>
            </a:r>
          </a:p>
          <a:p>
            <a:pPr marL="0" indent="0">
              <a:lnSpc>
                <a:spcPct val="120000"/>
              </a:lnSpc>
              <a:spcBef>
                <a:spcPts val="600"/>
              </a:spcBef>
              <a:buNone/>
            </a:pPr>
            <a:r>
              <a:rPr lang="en-GB" sz="7200" dirty="0">
                <a:latin typeface="Calibri" panose="020F0502020204030204" pitchFamily="34" charset="0"/>
                <a:cs typeface="Calibri" panose="020F0502020204030204" pitchFamily="34" charset="0"/>
              </a:rPr>
              <a:t>From the point of view of fieldwork costs, MCS clustering at recruitment was not ideal, too few cases in a ward per month. </a:t>
            </a:r>
          </a:p>
          <a:p>
            <a:pPr marL="0" indent="0">
              <a:lnSpc>
                <a:spcPct val="120000"/>
              </a:lnSpc>
              <a:spcBef>
                <a:spcPts val="600"/>
              </a:spcBef>
              <a:buNone/>
            </a:pPr>
            <a:r>
              <a:rPr lang="en-GB" sz="7200" dirty="0">
                <a:latin typeface="Calibri" panose="020F0502020204030204" pitchFamily="34" charset="0"/>
                <a:cs typeface="Calibri" panose="020F0502020204030204" pitchFamily="34" charset="0"/>
              </a:rPr>
              <a:t>As MCS was not providing good evidence for neighbourhood effects, our recommendation for the design of a 2020s cohort study was for geographically larger clusters. We also recommended that advances in geo-coded supplementary data could be exploited.</a:t>
            </a:r>
          </a:p>
          <a:p>
            <a:pPr marL="914400" lvl="2" indent="0">
              <a:lnSpc>
                <a:spcPct val="120000"/>
              </a:lnSpc>
              <a:buNone/>
            </a:pPr>
            <a:r>
              <a:rPr lang="en-US" sz="6400" dirty="0">
                <a:effectLst/>
                <a:latin typeface="Calibri" panose="020F0502020204030204" pitchFamily="34" charset="0"/>
                <a:ea typeface="Calibri" panose="020F0502020204030204" pitchFamily="34" charset="0"/>
                <a:cs typeface="Calibri" panose="020F0502020204030204" pitchFamily="34" charset="0"/>
              </a:rPr>
              <a:t>Sullivan, A., Joshi, H. and Williams, J. (2020) New birth cohort study: theoretical sampling design options. CLS WP 2020/4</a:t>
            </a:r>
            <a:r>
              <a:rPr lang="en-US" sz="6400" dirty="0">
                <a:latin typeface="Calibri" panose="020F0502020204030204" pitchFamily="34" charset="0"/>
                <a:ea typeface="Calibri" panose="020F0502020204030204" pitchFamily="34" charset="0"/>
                <a:cs typeface="Calibri" panose="020F0502020204030204" pitchFamily="34" charset="0"/>
              </a:rPr>
              <a:t>.</a:t>
            </a:r>
            <a:r>
              <a:rPr lang="en-US" sz="64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99216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20F3-C749-6F0B-7AEA-13C74827CF71}"/>
              </a:ext>
            </a:extLst>
          </p:cNvPr>
          <p:cNvSpPr>
            <a:spLocks noGrp="1"/>
          </p:cNvSpPr>
          <p:nvPr>
            <p:ph type="title"/>
          </p:nvPr>
        </p:nvSpPr>
        <p:spPr>
          <a:xfrm>
            <a:off x="657224" y="499533"/>
            <a:ext cx="10772776" cy="1093597"/>
          </a:xfrm>
        </p:spPr>
        <p:txBody>
          <a:bodyPr>
            <a:normAutofit/>
          </a:bodyPr>
          <a:lstStyle/>
          <a:p>
            <a:r>
              <a:rPr lang="en-GB" sz="4000" dirty="0">
                <a:solidFill>
                  <a:schemeClr val="tx2">
                    <a:lumMod val="75000"/>
                    <a:lumOff val="25000"/>
                  </a:schemeClr>
                </a:solidFill>
                <a:latin typeface="Calibri" panose="020F0502020204030204" pitchFamily="34" charset="0"/>
                <a:cs typeface="Calibri" panose="020F0502020204030204" pitchFamily="34" charset="0"/>
              </a:rPr>
              <a:t>Limitations to putting context into longitudinal datasets</a:t>
            </a:r>
            <a:endParaRPr lang="en-US" sz="4000" dirty="0">
              <a:solidFill>
                <a:schemeClr val="tx2">
                  <a:lumMod val="75000"/>
                  <a:lumOff val="2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175730A-83BC-E086-D789-A3D349B90270}"/>
              </a:ext>
            </a:extLst>
          </p:cNvPr>
          <p:cNvSpPr>
            <a:spLocks noGrp="1"/>
          </p:cNvSpPr>
          <p:nvPr>
            <p:ph idx="1"/>
          </p:nvPr>
        </p:nvSpPr>
        <p:spPr>
          <a:xfrm>
            <a:off x="584639" y="1593130"/>
            <a:ext cx="10772775" cy="4638675"/>
          </a:xfrm>
        </p:spPr>
        <p:txBody>
          <a:bodyPr>
            <a:noAutofit/>
          </a:bodyPr>
          <a:lstStyle/>
          <a:p>
            <a:r>
              <a:rPr lang="en-GB" sz="2000" dirty="0">
                <a:latin typeface="Calibri" panose="020F0502020204030204" pitchFamily="34" charset="0"/>
                <a:cs typeface="Calibri" panose="020F0502020204030204" pitchFamily="34" charset="0"/>
              </a:rPr>
              <a:t>Limited space on questionnaires and few well validated instruments for direct questions to cohort members (</a:t>
            </a:r>
            <a:r>
              <a:rPr lang="en-GB" sz="1600" dirty="0">
                <a:latin typeface="Calibri" panose="020F0502020204030204" pitchFamily="34" charset="0"/>
                <a:cs typeface="Calibri" panose="020F0502020204030204" pitchFamily="34" charset="0"/>
              </a:rPr>
              <a:t>CLS, 2022,Policies for Data Linkage and Data Enhancement</a:t>
            </a:r>
            <a:r>
              <a:rPr lang="en-GB" sz="2000" dirty="0">
                <a:latin typeface="Calibri" panose="020F0502020204030204" pitchFamily="34" charset="0"/>
                <a:cs typeface="Calibri" panose="020F0502020204030204" pitchFamily="34" charset="0"/>
              </a:rPr>
              <a:t>). </a:t>
            </a:r>
          </a:p>
          <a:p>
            <a:r>
              <a:rPr lang="en-GB" sz="2000" dirty="0">
                <a:latin typeface="Calibri" panose="020F0502020204030204" pitchFamily="34" charset="0"/>
                <a:cs typeface="Calibri" panose="020F0502020204030204" pitchFamily="34" charset="0"/>
              </a:rPr>
              <a:t>It may seem that augmenting datasets with external data is low cost by comparison to sending out interviewers and imposing on the informants’ time. </a:t>
            </a:r>
          </a:p>
          <a:p>
            <a:r>
              <a:rPr lang="en-GB" sz="2000" dirty="0">
                <a:latin typeface="Calibri" panose="020F0502020204030204" pitchFamily="34" charset="0"/>
                <a:cs typeface="Calibri" panose="020F0502020204030204" pitchFamily="34" charset="0"/>
              </a:rPr>
              <a:t>But cohort members may not give their consent to linkage and data holders may limit the information they release. </a:t>
            </a:r>
          </a:p>
          <a:p>
            <a:r>
              <a:rPr lang="en-GB" sz="2000" dirty="0">
                <a:latin typeface="Calibri" panose="020F0502020204030204" pitchFamily="34" charset="0"/>
                <a:cs typeface="Calibri" panose="020F0502020204030204" pitchFamily="34" charset="0"/>
              </a:rPr>
              <a:t>A study has to guard against disclosing cohort members’ identity whether the linkage is to geo-codes,  administrative records, or institutions like schools.  </a:t>
            </a:r>
          </a:p>
          <a:p>
            <a:r>
              <a:rPr lang="en-GB" sz="2000" dirty="0">
                <a:latin typeface="Calibri" panose="020F0502020204030204" pitchFamily="34" charset="0"/>
                <a:cs typeface="Calibri" panose="020F0502020204030204" pitchFamily="34" charset="0"/>
              </a:rPr>
              <a:t>Area deprivation scores are typically only released in grouped form. </a:t>
            </a:r>
          </a:p>
          <a:p>
            <a:r>
              <a:rPr lang="en-GB" sz="2000" dirty="0">
                <a:latin typeface="Calibri" panose="020F0502020204030204" pitchFamily="34" charset="0"/>
                <a:cs typeface="Calibri" panose="020F0502020204030204" pitchFamily="34" charset="0"/>
              </a:rPr>
              <a:t>Provisions for onward linkage to other users may not be straightforward. </a:t>
            </a:r>
          </a:p>
          <a:p>
            <a:r>
              <a:rPr lang="en-GB" sz="2000" dirty="0">
                <a:latin typeface="Calibri" panose="020F0502020204030204" pitchFamily="34" charset="0"/>
                <a:cs typeface="Calibri" panose="020F0502020204030204" pitchFamily="34" charset="0"/>
              </a:rPr>
              <a:t>While linked data are increasingly in-scope, analysis is increasingly confined to safe settings.  </a:t>
            </a:r>
          </a:p>
          <a:p>
            <a:r>
              <a:rPr lang="en-GB" sz="2000" dirty="0">
                <a:latin typeface="Calibri" panose="020F0502020204030204" pitchFamily="34" charset="0"/>
                <a:cs typeface="Calibri" panose="020F0502020204030204" pitchFamily="34" charset="0"/>
              </a:rPr>
              <a:t>This adds to researchers’ evidence, but it can add to their frustrations, and add to the workload of data managers, data suppliers and the data distributors.</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1254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426191-12CD-3E95-E659-1BE0BDA8CB31}"/>
              </a:ext>
            </a:extLst>
          </p:cNvPr>
          <p:cNvSpPr>
            <a:spLocks noGrp="1"/>
          </p:cNvSpPr>
          <p:nvPr>
            <p:ph type="title"/>
          </p:nvPr>
        </p:nvSpPr>
        <p:spPr>
          <a:xfrm>
            <a:off x="3204642" y="2938103"/>
            <a:ext cx="5782716" cy="1398227"/>
          </a:xfrm>
          <a:noFill/>
        </p:spPr>
        <p:txBody>
          <a:bodyPr vert="horz" lIns="91440" tIns="45720" rIns="91440" bIns="45720" rtlCol="0" anchor="ctr">
            <a:normAutofit/>
          </a:bodyPr>
          <a:lstStyle/>
          <a:p>
            <a:pPr algn="ctr"/>
            <a:r>
              <a:rPr lang="en-GB" sz="6000" dirty="0">
                <a:solidFill>
                  <a:schemeClr val="tx2">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Conclusion</a:t>
            </a:r>
            <a:br>
              <a:rPr lang="en-GB" sz="4400" dirty="0">
                <a:effectLst/>
                <a:latin typeface="Calibri" panose="020F0502020204030204" pitchFamily="34" charset="0"/>
                <a:ea typeface="Calibri" panose="020F0502020204030204" pitchFamily="34" charset="0"/>
                <a:cs typeface="Times New Roman" panose="02020603050405020304" pitchFamily="18" charset="0"/>
              </a:rPr>
            </a:br>
            <a:endParaRPr lang="en-US" sz="4400" kern="1200" dirty="0">
              <a:solidFill>
                <a:srgbClr val="080808"/>
              </a:solidFill>
              <a:latin typeface="+mn-lt"/>
              <a:ea typeface="+mn-ea"/>
              <a:cs typeface="+mn-cs"/>
            </a:endParaRPr>
          </a:p>
        </p:txBody>
      </p:sp>
    </p:spTree>
    <p:extLst>
      <p:ext uri="{BB962C8B-B14F-4D97-AF65-F5344CB8AC3E}">
        <p14:creationId xmlns:p14="http://schemas.microsoft.com/office/powerpoint/2010/main" val="3250926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615B1BD-1188-A54A-C3BE-55915D218C2B}"/>
              </a:ext>
            </a:extLst>
          </p:cNvPr>
          <p:cNvSpPr>
            <a:spLocks noGrp="1"/>
          </p:cNvSpPr>
          <p:nvPr>
            <p:ph idx="1"/>
          </p:nvPr>
        </p:nvSpPr>
        <p:spPr>
          <a:xfrm>
            <a:off x="719137" y="963890"/>
            <a:ext cx="10753725" cy="4930219"/>
          </a:xfrm>
        </p:spPr>
        <p:txBody>
          <a:bodyPr>
            <a:noAutofit/>
          </a:bodyPr>
          <a:lstStyle/>
          <a:p>
            <a:pPr lvl="1">
              <a:buFont typeface="Arial" panose="020B0604020202020204" pitchFamily="34" charset="0"/>
              <a:buChar char="•"/>
            </a:pPr>
            <a:r>
              <a:rPr lang="en-GB" sz="2000" dirty="0">
                <a:latin typeface="Calibri" panose="020F0502020204030204" pitchFamily="34" charset="0"/>
                <a:cs typeface="Calibri" panose="020F0502020204030204" pitchFamily="34" charset="0"/>
              </a:rPr>
              <a:t>Incorporating contextual and environmental information into longitudinal studies of individuals has its pluses and minuses;</a:t>
            </a:r>
          </a:p>
          <a:p>
            <a:pPr marL="4572" lvl="1" indent="0">
              <a:buNone/>
            </a:pPr>
            <a:endParaRPr lang="en-GB" sz="20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GB" sz="2000" dirty="0">
                <a:latin typeface="Calibri" panose="020F0502020204030204" pitchFamily="34" charset="0"/>
                <a:cs typeface="Calibri" panose="020F0502020204030204" pitchFamily="34" charset="0"/>
              </a:rPr>
              <a:t>Longitudinal datasets have contributed to the debate on place vs persons. Adverse circumstances of disadvantaged areas, to a large extent. reflect the disadvantaged characteristics of those who stay or move into them;</a:t>
            </a:r>
          </a:p>
          <a:p>
            <a:pPr marL="4572" lvl="1" indent="0">
              <a:buNone/>
            </a:pPr>
            <a:endParaRPr lang="en-GB" sz="20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GB" sz="2000" dirty="0">
                <a:latin typeface="Calibri" panose="020F0502020204030204" pitchFamily="34" charset="0"/>
                <a:cs typeface="Calibri" panose="020F0502020204030204" pitchFamily="34" charset="0"/>
              </a:rPr>
              <a:t>There is no clear methodology for creating longitudinal studies of places, or even of consistently recording the geographical territory through which people move over the lifetime;</a:t>
            </a:r>
          </a:p>
          <a:p>
            <a:pPr marL="4572" lvl="1" indent="0">
              <a:buNone/>
            </a:pPr>
            <a:endParaRPr lang="en-GB" sz="20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Other aspects of ecology may not be detected in a nationally uniform statistical index like IMD. Though geo-coded data is improving, it may be beyond a national sample survey to record the many layers of physical infrastructure, social networks, and migration flows that might be familiar ( and local) in local studies;</a:t>
            </a:r>
          </a:p>
          <a:p>
            <a:pPr marL="4572" lvl="1" indent="0">
              <a:buNone/>
            </a:pPr>
            <a:endParaRPr lang="en-GB" sz="2000" dirty="0">
              <a:effectLst/>
              <a:latin typeface="Calibri" panose="020F0502020204030204" pitchFamily="34" charset="0"/>
              <a:ea typeface="Calibri" panose="020F0502020204030204" pitchFamily="34" charset="0"/>
              <a:cs typeface="Calibri" panose="020F0502020204030204" pitchFamily="34" charset="0"/>
            </a:endParaRPr>
          </a:p>
          <a:p>
            <a:pPr lvl="1">
              <a:buFont typeface="Arial" panose="020B0604020202020204" pitchFamily="34" charset="0"/>
              <a:buChar char="•"/>
            </a:pPr>
            <a:r>
              <a:rPr lang="en-GB" sz="2000" dirty="0">
                <a:latin typeface="Calibri" panose="020F0502020204030204" pitchFamily="34" charset="0"/>
                <a:cs typeface="Calibri" panose="020F0502020204030204" pitchFamily="34" charset="0"/>
              </a:rPr>
              <a:t>Ventures into non-residential contexts have enriched the scientific and policy applications of the British cohort studies.</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600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766A4-0413-CB45-600E-2192E0C5A49F}"/>
              </a:ext>
            </a:extLst>
          </p:cNvPr>
          <p:cNvSpPr>
            <a:spLocks noGrp="1"/>
          </p:cNvSpPr>
          <p:nvPr>
            <p:ph type="title"/>
          </p:nvPr>
        </p:nvSpPr>
        <p:spPr>
          <a:xfrm>
            <a:off x="987359" y="566330"/>
            <a:ext cx="10772775" cy="1084170"/>
          </a:xfrm>
        </p:spPr>
        <p:txBody>
          <a:bodyPr>
            <a:normAutofit/>
          </a:bodyPr>
          <a:lstStyle/>
          <a:p>
            <a:r>
              <a:rPr lang="en-GB" sz="4400" dirty="0">
                <a:solidFill>
                  <a:schemeClr val="tx2">
                    <a:lumMod val="75000"/>
                    <a:lumOff val="25000"/>
                  </a:schemeClr>
                </a:solidFill>
                <a:latin typeface="Calibri" panose="020F0502020204030204" pitchFamily="34" charset="0"/>
                <a:cs typeface="Calibri" panose="020F0502020204030204" pitchFamily="34" charset="0"/>
              </a:rPr>
              <a:t>Suggestions for going forward</a:t>
            </a:r>
            <a:endParaRPr lang="en-US" sz="4400" dirty="0">
              <a:solidFill>
                <a:schemeClr val="tx2">
                  <a:lumMod val="75000"/>
                  <a:lumOff val="2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BA98EF9-5143-986C-F603-6E410A02568D}"/>
              </a:ext>
            </a:extLst>
          </p:cNvPr>
          <p:cNvSpPr>
            <a:spLocks noGrp="1"/>
          </p:cNvSpPr>
          <p:nvPr>
            <p:ph idx="1"/>
          </p:nvPr>
        </p:nvSpPr>
        <p:spPr>
          <a:xfrm>
            <a:off x="987359" y="2149312"/>
            <a:ext cx="10607610" cy="3741675"/>
          </a:xfrm>
        </p:spPr>
        <p:txBody>
          <a:bodyPr>
            <a:normAutofit/>
          </a:bodyPr>
          <a:lstStyle/>
          <a:p>
            <a:pPr marL="0" indent="0">
              <a:buNone/>
            </a:pPr>
            <a:r>
              <a:rPr lang="en-GB" sz="2000" dirty="0">
                <a:latin typeface="Calibri" panose="020F0502020204030204" pitchFamily="34" charset="0"/>
                <a:cs typeface="Calibri" panose="020F0502020204030204" pitchFamily="34" charset="0"/>
              </a:rPr>
              <a:t>Consideration should be given to building contextual variables into national datasets, and also to further scope for: </a:t>
            </a:r>
          </a:p>
          <a:p>
            <a:pPr marL="715963" lvl="1" indent="-357188">
              <a:buFont typeface="Arial" panose="020B0604020202020204" pitchFamily="34" charset="0"/>
              <a:buChar char="•"/>
            </a:pPr>
            <a:r>
              <a:rPr lang="en-GB" sz="2000" dirty="0">
                <a:latin typeface="Calibri" panose="020F0502020204030204" pitchFamily="34" charset="0"/>
                <a:cs typeface="Calibri" panose="020F0502020204030204" pitchFamily="34" charset="0"/>
              </a:rPr>
              <a:t>local studies; </a:t>
            </a:r>
          </a:p>
          <a:p>
            <a:pPr marL="715963" lvl="1" indent="-357188">
              <a:buFont typeface="Arial" panose="020B0604020202020204" pitchFamily="34" charset="0"/>
              <a:buChar char="•"/>
            </a:pPr>
            <a:r>
              <a:rPr lang="en-GB" sz="2000" dirty="0">
                <a:latin typeface="Calibri" panose="020F0502020204030204" pitchFamily="34" charset="0"/>
                <a:cs typeface="Calibri" panose="020F0502020204030204" pitchFamily="34" charset="0"/>
              </a:rPr>
              <a:t>complementary workplace studies;</a:t>
            </a:r>
          </a:p>
          <a:p>
            <a:pPr marL="715963" lvl="1" indent="-357188">
              <a:buFont typeface="Arial" panose="020B0604020202020204" pitchFamily="34" charset="0"/>
              <a:buChar char="•"/>
            </a:pPr>
            <a:r>
              <a:rPr lang="en-GB" sz="2000" dirty="0">
                <a:latin typeface="Calibri" panose="020F0502020204030204" pitchFamily="34" charset="0"/>
                <a:cs typeface="Calibri" panose="020F0502020204030204" pitchFamily="34" charset="0"/>
              </a:rPr>
              <a:t>the comparison of cohorts; </a:t>
            </a:r>
          </a:p>
          <a:p>
            <a:pPr marL="715963" lvl="1" indent="-357188">
              <a:buFont typeface="Arial" panose="020B0604020202020204" pitchFamily="34" charset="0"/>
              <a:buChar char="•"/>
            </a:pPr>
            <a:r>
              <a:rPr lang="en-GB" sz="2000" dirty="0">
                <a:latin typeface="Calibri" panose="020F0502020204030204" pitchFamily="34" charset="0"/>
                <a:cs typeface="Calibri" panose="020F0502020204030204" pitchFamily="34" charset="0"/>
              </a:rPr>
              <a:t>and cross-national comparisons, </a:t>
            </a:r>
          </a:p>
          <a:p>
            <a:pPr marL="0" indent="0">
              <a:buNone/>
            </a:pPr>
            <a:r>
              <a:rPr lang="en-GB" sz="2000" dirty="0">
                <a:latin typeface="Calibri" panose="020F0502020204030204" pitchFamily="34" charset="0"/>
                <a:cs typeface="Calibri" panose="020F0502020204030204" pitchFamily="34" charset="0"/>
              </a:rPr>
              <a:t>to enhance the contextual perspective in longitudinal and </a:t>
            </a:r>
            <a:r>
              <a:rPr lang="en-GB" sz="2000" dirty="0" err="1">
                <a:latin typeface="Calibri" panose="020F0502020204030204" pitchFamily="34" charset="0"/>
                <a:cs typeface="Calibri" panose="020F0502020204030204" pitchFamily="34" charset="0"/>
              </a:rPr>
              <a:t>lifecourse</a:t>
            </a:r>
            <a:r>
              <a:rPr lang="en-GB" sz="2000" dirty="0">
                <a:latin typeface="Calibri" panose="020F0502020204030204" pitchFamily="34" charset="0"/>
                <a:cs typeface="Calibri" panose="020F0502020204030204" pitchFamily="34" charset="0"/>
              </a:rPr>
              <a:t> studies. </a:t>
            </a:r>
          </a:p>
          <a:p>
            <a:pPr marL="0" indent="0">
              <a:buNone/>
            </a:pPr>
            <a:r>
              <a:rPr lang="en-GB" sz="2000" dirty="0">
                <a:latin typeface="Calibri" panose="020F0502020204030204" pitchFamily="34" charset="0"/>
                <a:cs typeface="Calibri" panose="020F0502020204030204" pitchFamily="34" charset="0"/>
              </a:rPr>
              <a:t>The recent round of follow-ups of the cohorts during the Covid pandemic will provide evidence on the context of a major historical event.</a:t>
            </a:r>
          </a:p>
          <a:p>
            <a:pPr marL="0" indent="0">
              <a:buNone/>
            </a:pPr>
            <a:endParaRPr lang="en-GB" dirty="0"/>
          </a:p>
          <a:p>
            <a:pPr marL="0" indent="0">
              <a:buNone/>
            </a:pPr>
            <a:endParaRPr lang="en-US" dirty="0"/>
          </a:p>
        </p:txBody>
      </p:sp>
    </p:spTree>
    <p:extLst>
      <p:ext uri="{BB962C8B-B14F-4D97-AF65-F5344CB8AC3E}">
        <p14:creationId xmlns:p14="http://schemas.microsoft.com/office/powerpoint/2010/main" val="3837777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120802-9225-D33B-0FF2-0AD163E01090}"/>
              </a:ext>
            </a:extLst>
          </p:cNvPr>
          <p:cNvSpPr>
            <a:spLocks noGrp="1"/>
          </p:cNvSpPr>
          <p:nvPr>
            <p:ph type="title"/>
          </p:nvPr>
        </p:nvSpPr>
        <p:spPr>
          <a:xfrm>
            <a:off x="838200" y="1121788"/>
            <a:ext cx="10515600" cy="1575865"/>
          </a:xfrm>
        </p:spPr>
        <p:txBody>
          <a:bodyPr>
            <a:normAutofit/>
          </a:bodyPr>
          <a:lstStyle/>
          <a:p>
            <a:pPr algn="ctr"/>
            <a:r>
              <a:rPr lang="en-GB" sz="8000" dirty="0">
                <a:solidFill>
                  <a:schemeClr val="tx2">
                    <a:lumMod val="75000"/>
                    <a:lumOff val="25000"/>
                  </a:schemeClr>
                </a:solidFill>
              </a:rPr>
              <a:t>THANK-YOU</a:t>
            </a:r>
            <a:endParaRPr lang="en-US" sz="8000" dirty="0">
              <a:solidFill>
                <a:schemeClr val="tx2">
                  <a:lumMod val="75000"/>
                  <a:lumOff val="25000"/>
                </a:schemeClr>
              </a:solidFill>
            </a:endParaRPr>
          </a:p>
        </p:txBody>
      </p:sp>
      <p:sp>
        <p:nvSpPr>
          <p:cNvPr id="5" name="Text Placeholder 4">
            <a:extLst>
              <a:ext uri="{FF2B5EF4-FFF2-40B4-BE49-F238E27FC236}">
                <a16:creationId xmlns:a16="http://schemas.microsoft.com/office/drawing/2014/main" id="{CA348B61-74F5-C5F4-B5B3-20E8BB0474D3}"/>
              </a:ext>
            </a:extLst>
          </p:cNvPr>
          <p:cNvSpPr>
            <a:spLocks noGrp="1"/>
          </p:cNvSpPr>
          <p:nvPr>
            <p:ph type="body" idx="1"/>
          </p:nvPr>
        </p:nvSpPr>
        <p:spPr>
          <a:xfrm>
            <a:off x="838200" y="2967088"/>
            <a:ext cx="10515600" cy="2660650"/>
          </a:xfrm>
        </p:spPr>
        <p:txBody>
          <a:bodyPr>
            <a:normAutofit lnSpcReduction="10000"/>
          </a:bodyPr>
          <a:lstStyle/>
          <a:p>
            <a:pPr algn="ctr"/>
            <a:r>
              <a:rPr lang="en-GB" dirty="0">
                <a:solidFill>
                  <a:schemeClr val="tx1">
                    <a:lumMod val="85000"/>
                    <a:lumOff val="15000"/>
                  </a:schemeClr>
                </a:solidFill>
                <a:latin typeface="Calibri" panose="020F0502020204030204" pitchFamily="34" charset="0"/>
                <a:cs typeface="Calibri" panose="020F0502020204030204" pitchFamily="34" charset="0"/>
              </a:rPr>
              <a:t>to the</a:t>
            </a:r>
          </a:p>
          <a:p>
            <a:pPr algn="ctr"/>
            <a:r>
              <a:rPr lang="en-GB" dirty="0">
                <a:solidFill>
                  <a:schemeClr val="tx1">
                    <a:lumMod val="85000"/>
                    <a:lumOff val="15000"/>
                  </a:schemeClr>
                </a:solidFill>
                <a:latin typeface="Calibri" panose="020F0502020204030204" pitchFamily="34" charset="0"/>
                <a:cs typeface="Calibri" panose="020F0502020204030204" pitchFamily="34" charset="0"/>
              </a:rPr>
              <a:t>Society for Longitudinal and Lifecourse Studies</a:t>
            </a:r>
          </a:p>
          <a:p>
            <a:pPr algn="ctr"/>
            <a:r>
              <a:rPr lang="en-GB" dirty="0">
                <a:solidFill>
                  <a:schemeClr val="tx1">
                    <a:lumMod val="85000"/>
                    <a:lumOff val="15000"/>
                  </a:schemeClr>
                </a:solidFill>
                <a:latin typeface="Calibri" panose="020F0502020204030204" pitchFamily="34" charset="0"/>
                <a:cs typeface="Calibri" panose="020F0502020204030204" pitchFamily="34" charset="0"/>
              </a:rPr>
              <a:t>John Bynner</a:t>
            </a:r>
          </a:p>
          <a:p>
            <a:pPr algn="ctr"/>
            <a:r>
              <a:rPr lang="en-GB" dirty="0">
                <a:solidFill>
                  <a:schemeClr val="tx1">
                    <a:lumMod val="85000"/>
                    <a:lumOff val="15000"/>
                  </a:schemeClr>
                </a:solidFill>
                <a:latin typeface="Calibri" panose="020F0502020204030204" pitchFamily="34" charset="0"/>
                <a:cs typeface="Calibri" panose="020F0502020204030204" pitchFamily="34" charset="0"/>
              </a:rPr>
              <a:t>All co-authors</a:t>
            </a:r>
          </a:p>
          <a:p>
            <a:pPr algn="ctr"/>
            <a:r>
              <a:rPr lang="en-GB" dirty="0">
                <a:solidFill>
                  <a:schemeClr val="tx1">
                    <a:lumMod val="85000"/>
                    <a:lumOff val="15000"/>
                  </a:schemeClr>
                </a:solidFill>
                <a:latin typeface="Calibri" panose="020F0502020204030204" pitchFamily="34" charset="0"/>
                <a:cs typeface="Calibri" panose="020F0502020204030204" pitchFamily="34" charset="0"/>
              </a:rPr>
              <a:t>All cohort members</a:t>
            </a:r>
          </a:p>
          <a:p>
            <a:endParaRPr lang="en-GB" dirty="0"/>
          </a:p>
          <a:p>
            <a:endParaRPr lang="en-US" dirty="0"/>
          </a:p>
        </p:txBody>
      </p:sp>
    </p:spTree>
    <p:extLst>
      <p:ext uri="{BB962C8B-B14F-4D97-AF65-F5344CB8AC3E}">
        <p14:creationId xmlns:p14="http://schemas.microsoft.com/office/powerpoint/2010/main" val="72217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CEB64E-8B79-A836-B17B-353C2A7A64FE}"/>
              </a:ext>
            </a:extLst>
          </p:cNvPr>
          <p:cNvSpPr>
            <a:spLocks noGrp="1"/>
          </p:cNvSpPr>
          <p:nvPr>
            <p:ph type="title"/>
          </p:nvPr>
        </p:nvSpPr>
        <p:spPr>
          <a:xfrm>
            <a:off x="907418" y="619011"/>
            <a:ext cx="10905066" cy="1135737"/>
          </a:xfrm>
        </p:spPr>
        <p:txBody>
          <a:bodyPr vert="horz" lIns="91440" tIns="45720" rIns="91440" bIns="45720" rtlCol="0" anchor="ctr">
            <a:normAutofit/>
          </a:bodyPr>
          <a:lstStyle/>
          <a:p>
            <a:r>
              <a:rPr lang="en-GB" sz="4400" b="1" kern="1200" dirty="0">
                <a:solidFill>
                  <a:schemeClr val="tx2">
                    <a:lumMod val="75000"/>
                    <a:lumOff val="25000"/>
                  </a:schemeClr>
                </a:solidFill>
                <a:latin typeface="+mj-lt"/>
                <a:ea typeface="+mj-ea"/>
                <a:cs typeface="+mj-cs"/>
              </a:rPr>
              <a:t>Splicing place into large-scale surveys</a:t>
            </a:r>
            <a:endParaRPr lang="en-US" sz="4400" b="1" kern="1200" dirty="0">
              <a:solidFill>
                <a:schemeClr val="tx2">
                  <a:lumMod val="75000"/>
                  <a:lumOff val="25000"/>
                </a:schemeClr>
              </a:solidFill>
              <a:latin typeface="+mj-lt"/>
              <a:ea typeface="+mj-ea"/>
              <a:cs typeface="+mj-cs"/>
            </a:endParaRPr>
          </a:p>
        </p:txBody>
      </p:sp>
      <p:sp>
        <p:nvSpPr>
          <p:cNvPr id="19" name="Text Placeholder 4">
            <a:extLst>
              <a:ext uri="{FF2B5EF4-FFF2-40B4-BE49-F238E27FC236}">
                <a16:creationId xmlns:a16="http://schemas.microsoft.com/office/drawing/2014/main" id="{AA5D67CF-C730-0C62-978B-4F2A16C2EAF7}"/>
              </a:ext>
            </a:extLst>
          </p:cNvPr>
          <p:cNvSpPr>
            <a:spLocks noGrp="1"/>
          </p:cNvSpPr>
          <p:nvPr>
            <p:ph type="body" sz="quarter" idx="10"/>
          </p:nvPr>
        </p:nvSpPr>
        <p:spPr>
          <a:xfrm>
            <a:off x="910560" y="1924431"/>
            <a:ext cx="11281440" cy="3890257"/>
          </a:xfrm>
        </p:spPr>
        <p:txBody>
          <a:bodyPr vert="horz" lIns="91440" tIns="45720" rIns="91440" bIns="45720" rtlCol="0">
            <a:noAutofit/>
          </a:bodyPr>
          <a:lstStyle/>
          <a:p>
            <a:pPr>
              <a:lnSpc>
                <a:spcPct val="120000"/>
              </a:lnSpc>
              <a:spcBef>
                <a:spcPts val="0"/>
              </a:spcBef>
            </a:pPr>
            <a:r>
              <a:rPr lang="en-GB" sz="2000" dirty="0">
                <a:latin typeface="Calibri" panose="020F0502020204030204" pitchFamily="34" charset="0"/>
                <a:cs typeface="Calibri" panose="020F0502020204030204" pitchFamily="34" charset="0"/>
              </a:rPr>
              <a:t>Make a geo-coded link for the address at which a study member has been enumerated to supplementary information such as:</a:t>
            </a:r>
          </a:p>
          <a:p>
            <a:pPr lvl="1" indent="-228600">
              <a:lnSpc>
                <a:spcPct val="120000"/>
              </a:lnSpc>
              <a:spcBef>
                <a:spcPts val="0"/>
              </a:spcBef>
              <a:buFont typeface="Arial" panose="020B0604020202020204" pitchFamily="34" charset="0"/>
              <a:buChar char="•"/>
            </a:pPr>
            <a:r>
              <a:rPr lang="en-GB" sz="2000" dirty="0">
                <a:latin typeface="Calibri" panose="020F0502020204030204" pitchFamily="34" charset="0"/>
                <a:cs typeface="Calibri" panose="020F0502020204030204" pitchFamily="34" charset="0"/>
              </a:rPr>
              <a:t>An aggregated profile derived from a population statistics, or </a:t>
            </a:r>
          </a:p>
          <a:p>
            <a:pPr lvl="1" indent="-228600">
              <a:lnSpc>
                <a:spcPct val="120000"/>
              </a:lnSpc>
              <a:spcBef>
                <a:spcPts val="0"/>
              </a:spcBef>
              <a:buFont typeface="Arial" panose="020B0604020202020204" pitchFamily="34" charset="0"/>
              <a:buChar char="•"/>
            </a:pPr>
            <a:r>
              <a:rPr lang="en-GB" sz="2000" dirty="0">
                <a:latin typeface="Calibri" panose="020F0502020204030204" pitchFamily="34" charset="0"/>
                <a:cs typeface="Calibri" panose="020F0502020204030204" pitchFamily="34" charset="0"/>
              </a:rPr>
              <a:t>Environmental indicators such as green space, air pollution, location or fast-food outlets.</a:t>
            </a:r>
          </a:p>
          <a:p>
            <a:pPr marL="228600" lvl="1">
              <a:lnSpc>
                <a:spcPct val="120000"/>
              </a:lnSpc>
              <a:spcBef>
                <a:spcPts val="0"/>
              </a:spcBef>
            </a:pPr>
            <a:endParaRPr lang="en-GB" sz="2000" dirty="0">
              <a:latin typeface="Calibri" panose="020F0502020204030204" pitchFamily="34" charset="0"/>
              <a:cs typeface="Calibri" panose="020F0502020204030204" pitchFamily="34" charset="0"/>
            </a:endParaRPr>
          </a:p>
          <a:p>
            <a:pPr marL="0" lvl="1">
              <a:lnSpc>
                <a:spcPct val="120000"/>
              </a:lnSpc>
              <a:spcBef>
                <a:spcPts val="0"/>
              </a:spcBef>
            </a:pPr>
            <a:r>
              <a:rPr lang="en-GB" sz="2000" dirty="0">
                <a:latin typeface="Calibri" panose="020F0502020204030204" pitchFamily="34" charset="0"/>
                <a:cs typeface="Calibri" panose="020F0502020204030204" pitchFamily="34" charset="0"/>
              </a:rPr>
              <a:t>Other routes include asking the cohort informants, or interviewers, about their perceptions of neighbourhood quality, or exploiting Google Streetview observations.</a:t>
            </a:r>
          </a:p>
          <a:p>
            <a:pPr marL="0" lvl="1">
              <a:lnSpc>
                <a:spcPct val="120000"/>
              </a:lnSpc>
              <a:spcBef>
                <a:spcPts val="0"/>
              </a:spcBef>
            </a:pPr>
            <a:endParaRPr lang="en-GB" sz="2000" dirty="0">
              <a:latin typeface="Calibri" panose="020F0502020204030204" pitchFamily="34" charset="0"/>
              <a:cs typeface="Calibri" panose="020F0502020204030204" pitchFamily="34" charset="0"/>
            </a:endParaRPr>
          </a:p>
          <a:p>
            <a:pPr marL="0" lvl="1">
              <a:lnSpc>
                <a:spcPct val="120000"/>
              </a:lnSpc>
              <a:spcBef>
                <a:spcPts val="0"/>
              </a:spcBef>
            </a:pPr>
            <a:r>
              <a:rPr lang="en-GB" sz="2000" dirty="0">
                <a:latin typeface="Calibri" panose="020F0502020204030204" pitchFamily="34" charset="0"/>
                <a:cs typeface="Calibri" panose="020F0502020204030204" pitchFamily="34" charset="0"/>
              </a:rPr>
              <a:t>For non-residential types of context, study members can be linked to the institutions involved, such as schools, or to statistical databases on local or national economic conditions.</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99246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80A4-A8EB-3868-46C6-EDB27244F777}"/>
              </a:ext>
            </a:extLst>
          </p:cNvPr>
          <p:cNvSpPr>
            <a:spLocks noGrp="1"/>
          </p:cNvSpPr>
          <p:nvPr>
            <p:ph type="title"/>
          </p:nvPr>
        </p:nvSpPr>
        <p:spPr>
          <a:xfrm>
            <a:off x="841430" y="681037"/>
            <a:ext cx="10905066" cy="771775"/>
          </a:xfrm>
        </p:spPr>
        <p:txBody>
          <a:bodyPr vert="horz" lIns="91440" tIns="45720" rIns="91440" bIns="45720" rtlCol="0" anchor="ctr">
            <a:normAutofit/>
          </a:bodyPr>
          <a:lstStyle/>
          <a:p>
            <a:r>
              <a:rPr lang="en-GB" sz="4400" b="1" dirty="0">
                <a:solidFill>
                  <a:schemeClr val="tx2">
                    <a:lumMod val="75000"/>
                    <a:lumOff val="25000"/>
                  </a:schemeClr>
                </a:solidFill>
                <a:ea typeface="Calibri" panose="020F0502020204030204" pitchFamily="34" charset="0"/>
                <a:cs typeface="Times New Roman" panose="02020603050405020304" pitchFamily="18" charset="0"/>
              </a:rPr>
              <a:t>Examples from the </a:t>
            </a:r>
            <a:r>
              <a:rPr lang="en-GB" sz="4400" b="1" dirty="0">
                <a:solidFill>
                  <a:schemeClr val="tx2">
                    <a:lumMod val="75000"/>
                    <a:lumOff val="25000"/>
                  </a:schemeClr>
                </a:solidFill>
                <a:effectLst/>
                <a:ea typeface="Calibri" panose="020F0502020204030204" pitchFamily="34" charset="0"/>
                <a:cs typeface="Times New Roman" panose="02020603050405020304" pitchFamily="18" charset="0"/>
              </a:rPr>
              <a:t>British Cohort Studies</a:t>
            </a:r>
            <a:endParaRPr lang="en-US" sz="4400" b="1" kern="1200" dirty="0">
              <a:solidFill>
                <a:schemeClr val="tx2">
                  <a:lumMod val="75000"/>
                  <a:lumOff val="25000"/>
                </a:schemeClr>
              </a:solidFill>
              <a:ea typeface="+mj-ea"/>
              <a:cs typeface="+mj-cs"/>
            </a:endParaRPr>
          </a:p>
        </p:txBody>
      </p:sp>
      <p:sp>
        <p:nvSpPr>
          <p:cNvPr id="3" name="Text Placeholder 2">
            <a:extLst>
              <a:ext uri="{FF2B5EF4-FFF2-40B4-BE49-F238E27FC236}">
                <a16:creationId xmlns:a16="http://schemas.microsoft.com/office/drawing/2014/main" id="{CE45197D-2114-182D-5906-5A99F664A420}"/>
              </a:ext>
            </a:extLst>
          </p:cNvPr>
          <p:cNvSpPr>
            <a:spLocks noGrp="1"/>
          </p:cNvSpPr>
          <p:nvPr>
            <p:ph type="body" sz="quarter" idx="10"/>
          </p:nvPr>
        </p:nvSpPr>
        <p:spPr>
          <a:xfrm>
            <a:off x="841430" y="1491602"/>
            <a:ext cx="10905066" cy="4928051"/>
          </a:xfrm>
        </p:spPr>
        <p:txBody>
          <a:bodyPr vert="horz" lIns="91440" tIns="45720" rIns="91440" bIns="45720" rtlCol="0">
            <a:noAutofit/>
          </a:bodyPr>
          <a:lstStyle/>
          <a:p>
            <a:pPr indent="-228600">
              <a:buFont typeface="Arial" panose="020B0604020202020204" pitchFamily="34" charset="0"/>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Schoon, Bynner et al ( 2002), ‘The influence of context, timing and duration of risk experiences for the passage from childhood to mid-adulthood</a:t>
            </a:r>
            <a:r>
              <a:rPr lang="en-US" sz="2000" i="1" dirty="0">
                <a:effectLst/>
                <a:latin typeface="Calibri" panose="020F0502020204030204" pitchFamily="34" charset="0"/>
                <a:ea typeface="Calibri" panose="020F0502020204030204" pitchFamily="34" charset="0"/>
                <a:cs typeface="Calibri" panose="020F0502020204030204" pitchFamily="34" charset="0"/>
              </a:rPr>
              <a:t>.’  </a:t>
            </a:r>
            <a:r>
              <a:rPr lang="en-US" sz="1600" i="1" dirty="0">
                <a:effectLst/>
                <a:latin typeface="Calibri" panose="020F0502020204030204" pitchFamily="34" charset="0"/>
                <a:ea typeface="Calibri" panose="020F0502020204030204" pitchFamily="34" charset="0"/>
                <a:cs typeface="Calibri" panose="020F0502020204030204" pitchFamily="34" charset="0"/>
              </a:rPr>
              <a:t>Child Development</a:t>
            </a:r>
            <a:r>
              <a:rPr lang="en-US" sz="2000" i="1" dirty="0">
                <a:effectLst/>
                <a:latin typeface="Calibri" panose="020F0502020204030204" pitchFamily="34" charset="0"/>
                <a:ea typeface="Calibri" panose="020F0502020204030204" pitchFamily="34" charset="0"/>
                <a:cs typeface="Calibri" panose="020F0502020204030204" pitchFamily="34" charset="0"/>
              </a:rPr>
              <a:t>.</a:t>
            </a:r>
            <a:endParaRPr lang="en-GB" sz="2000" dirty="0">
              <a:effectLst/>
              <a:latin typeface="Calibri" panose="020F0502020204030204" pitchFamily="34" charset="0"/>
              <a:ea typeface="Calibri" panose="020F0502020204030204" pitchFamily="34" charset="0"/>
              <a:cs typeface="Calibri" panose="020F0502020204030204" pitchFamily="34" charset="0"/>
            </a:endParaRPr>
          </a:p>
          <a:p>
            <a:pPr indent="-228600">
              <a:buFont typeface="Arial" panose="020B0604020202020204" pitchFamily="34" charset="0"/>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Devolution </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and geograp</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hies of education: the use of the Millennium Cohort Study for ‘home international’ comparisons across the UK.’ </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Taylor, C, et al. (2013), </a:t>
            </a:r>
            <a:r>
              <a:rPr lang="en-US" sz="1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Comparative Education</a:t>
            </a:r>
          </a:p>
          <a:p>
            <a:pPr indent="-228600">
              <a:buFont typeface="Arial" panose="020B0604020202020204" pitchFamily="34" charset="0"/>
              <a:buChar char="•"/>
            </a:pPr>
            <a:r>
              <a:rPr lang="en-GB" sz="2000" dirty="0">
                <a:latin typeface="Calibri" panose="020F0502020204030204" pitchFamily="34" charset="0"/>
                <a:cs typeface="Calibri" panose="020F0502020204030204" pitchFamily="34" charset="0"/>
              </a:rPr>
              <a:t>Various studies in MCS of the social composition of </a:t>
            </a:r>
            <a:r>
              <a:rPr lang="en-GB" sz="2000" b="1" dirty="0">
                <a:latin typeface="Calibri" panose="020F0502020204030204" pitchFamily="34" charset="0"/>
                <a:cs typeface="Calibri" panose="020F0502020204030204" pitchFamily="34" charset="0"/>
              </a:rPr>
              <a:t>primary schools</a:t>
            </a:r>
            <a:r>
              <a:rPr lang="en-GB" sz="2000" dirty="0">
                <a:latin typeface="Calibri" panose="020F0502020204030204" pitchFamily="34" charset="0"/>
                <a:cs typeface="Calibri" panose="020F0502020204030204" pitchFamily="34" charset="0"/>
              </a:rPr>
              <a:t>, and their policies on ability grouping of pupils </a:t>
            </a:r>
            <a:r>
              <a:rPr lang="en-GB" sz="1400" dirty="0">
                <a:latin typeface="Calibri" panose="020F0502020204030204" pitchFamily="34" charset="0"/>
                <a:cs typeface="Calibri" panose="020F0502020204030204" pitchFamily="34" charset="0"/>
              </a:rPr>
              <a:t>(</a:t>
            </a:r>
            <a:r>
              <a:rPr lang="en-GB" sz="1600" dirty="0">
                <a:latin typeface="Calibri" panose="020F0502020204030204" pitchFamily="34" charset="0"/>
                <a:cs typeface="Calibri" panose="020F0502020204030204" pitchFamily="34" charset="0"/>
              </a:rPr>
              <a:t>Midouhas, 2017, Papachristou+2022, Parsons &amp; Hallam, 2014, Campbell, 2021, Papachristou +2022 b).</a:t>
            </a:r>
          </a:p>
          <a:p>
            <a:pPr indent="-228600">
              <a:buFont typeface="Arial" panose="020B0604020202020204" pitchFamily="34" charset="0"/>
              <a:buChar char="•"/>
            </a:pPr>
            <a:r>
              <a:rPr lang="en-GB" sz="2000" dirty="0">
                <a:latin typeface="Calibri" panose="020F0502020204030204" pitchFamily="34" charset="0"/>
                <a:cs typeface="Calibri" panose="020F0502020204030204" pitchFamily="34" charset="0"/>
              </a:rPr>
              <a:t>The </a:t>
            </a:r>
            <a:r>
              <a:rPr lang="en-GB" sz="2000" b="1" dirty="0">
                <a:latin typeface="Calibri" panose="020F0502020204030204" pitchFamily="34" charset="0"/>
                <a:cs typeface="Calibri" panose="020F0502020204030204" pitchFamily="34" charset="0"/>
              </a:rPr>
              <a:t>secondary school </a:t>
            </a:r>
            <a:r>
              <a:rPr lang="en-GB" sz="2000" dirty="0">
                <a:latin typeface="Calibri" panose="020F0502020204030204" pitchFamily="34" charset="0"/>
                <a:cs typeface="Calibri" panose="020F0502020204030204" pitchFamily="34" charset="0"/>
              </a:rPr>
              <a:t>context in the earlier cohorts had been used to study single sex schooling, </a:t>
            </a:r>
            <a:r>
              <a:rPr lang="en-GB" sz="1600" dirty="0">
                <a:latin typeface="Calibri" panose="020F0502020204030204" pitchFamily="34" charset="0"/>
                <a:cs typeface="Calibri" panose="020F0502020204030204" pitchFamily="34" charset="0"/>
              </a:rPr>
              <a:t>(Sullivan+2012, Anders+ et al 2018), </a:t>
            </a:r>
            <a:r>
              <a:rPr lang="en-GB" sz="2000" dirty="0">
                <a:latin typeface="Calibri" panose="020F0502020204030204" pitchFamily="34" charset="0"/>
                <a:cs typeface="Calibri" panose="020F0502020204030204" pitchFamily="34" charset="0"/>
              </a:rPr>
              <a:t>private schooling </a:t>
            </a:r>
            <a:r>
              <a:rPr lang="en-GB" sz="1600" dirty="0">
                <a:latin typeface="Calibri" panose="020F0502020204030204" pitchFamily="34" charset="0"/>
                <a:cs typeface="Calibri" panose="020F0502020204030204" pitchFamily="34" charset="0"/>
              </a:rPr>
              <a:t>(Sullivan et al 2014), </a:t>
            </a:r>
            <a:r>
              <a:rPr lang="en-GB" sz="2000" dirty="0">
                <a:latin typeface="Calibri" panose="020F0502020204030204" pitchFamily="34" charset="0"/>
                <a:cs typeface="Calibri" panose="020F0502020204030204" pitchFamily="34" charset="0"/>
              </a:rPr>
              <a:t>and faith schooling </a:t>
            </a:r>
            <a:r>
              <a:rPr lang="en-GB" sz="1600" dirty="0">
                <a:latin typeface="Calibri" panose="020F0502020204030204" pitchFamily="34" charset="0"/>
                <a:cs typeface="Calibri" panose="020F0502020204030204" pitchFamily="34" charset="0"/>
              </a:rPr>
              <a:t>(McKendrick and Walker, 2020).</a:t>
            </a:r>
          </a:p>
          <a:p>
            <a:pPr indent="-228600">
              <a:buFont typeface="Arial" panose="020B0604020202020204" pitchFamily="34" charset="0"/>
              <a:buChar char="•"/>
            </a:pPr>
            <a:r>
              <a:rPr lang="en-GB" sz="2000" dirty="0">
                <a:latin typeface="Calibri" panose="020F0502020204030204" pitchFamily="34" charset="0"/>
                <a:cs typeface="Calibri" panose="020F0502020204030204" pitchFamily="34" charset="0"/>
              </a:rPr>
              <a:t>Local employment and crime conditions reflected differently in male and female transitions from school in the Next Steps cohort </a:t>
            </a:r>
            <a:r>
              <a:rPr lang="en-GB" sz="1400" dirty="0">
                <a:latin typeface="Calibri" panose="020F0502020204030204" pitchFamily="34" charset="0"/>
                <a:cs typeface="Calibri" panose="020F0502020204030204" pitchFamily="34" charset="0"/>
              </a:rPr>
              <a:t>(</a:t>
            </a:r>
            <a:r>
              <a:rPr lang="en-GB" sz="1400" dirty="0" err="1">
                <a:latin typeface="Calibri" panose="020F0502020204030204" pitchFamily="34" charset="0"/>
                <a:cs typeface="Calibri" panose="020F0502020204030204" pitchFamily="34" charset="0"/>
              </a:rPr>
              <a:t>Karyada</a:t>
            </a:r>
            <a:r>
              <a:rPr lang="en-GB" sz="1400" dirty="0">
                <a:latin typeface="Calibri" panose="020F0502020204030204" pitchFamily="34" charset="0"/>
                <a:cs typeface="Calibri" panose="020F0502020204030204" pitchFamily="34" charset="0"/>
              </a:rPr>
              <a:t> and Jenkins, 2018, </a:t>
            </a:r>
            <a:r>
              <a:rPr lang="en-GB" sz="1400" dirty="0" err="1">
                <a:latin typeface="Calibri" panose="020F0502020204030204" pitchFamily="34" charset="0"/>
                <a:cs typeface="Calibri" panose="020F0502020204030204" pitchFamily="34" charset="0"/>
              </a:rPr>
              <a:t>Meschi</a:t>
            </a:r>
            <a:r>
              <a:rPr lang="en-GB" sz="1400" dirty="0">
                <a:latin typeface="Calibri" panose="020F0502020204030204" pitchFamily="34" charset="0"/>
                <a:cs typeface="Calibri" panose="020F0502020204030204" pitchFamily="34" charset="0"/>
              </a:rPr>
              <a:t> et al 2019)</a:t>
            </a:r>
            <a:r>
              <a:rPr lang="en-GB" sz="2000" dirty="0">
                <a:latin typeface="Calibri" panose="020F0502020204030204" pitchFamily="34" charset="0"/>
                <a:cs typeface="Calibri" panose="020F0502020204030204" pitchFamily="34" charset="0"/>
              </a:rPr>
              <a:t>. </a:t>
            </a:r>
          </a:p>
          <a:p>
            <a:pPr indent="-228600">
              <a:buFont typeface="Arial" panose="020B0604020202020204" pitchFamily="34" charset="0"/>
              <a:buChar char="•"/>
            </a:pPr>
            <a:r>
              <a:rPr lang="en-GB" sz="2000" dirty="0">
                <a:latin typeface="Calibri" panose="020F0502020204030204" pitchFamily="34" charset="0"/>
                <a:cs typeface="Calibri" panose="020F0502020204030204" pitchFamily="34" charset="0"/>
              </a:rPr>
              <a:t>That concentration of inhabitants of one’s own ethnic minority might be protective against disadvantage in child development, was not supported in the Millennium Cohort - (or indeed for most of the US minorities examined) (</a:t>
            </a:r>
            <a:r>
              <a:rPr lang="en-US" sz="1400" dirty="0">
                <a:effectLst/>
                <a:latin typeface="Calibri" panose="020F0502020204030204" pitchFamily="34" charset="0"/>
                <a:ea typeface="SimSun" panose="02010600030101010101" pitchFamily="2" charset="-122"/>
                <a:cs typeface="Calibri" panose="020F0502020204030204" pitchFamily="34" charset="0"/>
              </a:rPr>
              <a:t>Zhang et. al ,2017</a:t>
            </a:r>
            <a:r>
              <a:rPr lang="en-US" sz="2000" dirty="0">
                <a:effectLst/>
                <a:latin typeface="Calibri" panose="020F0502020204030204" pitchFamily="34" charset="0"/>
                <a:ea typeface="SimSun" panose="02010600030101010101" pitchFamily="2" charset="-122"/>
                <a:cs typeface="Calibri" panose="020F0502020204030204" pitchFamily="34" charset="0"/>
              </a:rPr>
              <a:t>).</a:t>
            </a:r>
            <a:endParaRPr lang="en-US" sz="20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6509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EE7745-22F6-4440-8536-8302E2F4D6A5}"/>
              </a:ext>
            </a:extLst>
          </p:cNvPr>
          <p:cNvSpPr>
            <a:spLocks noGrp="1"/>
          </p:cNvSpPr>
          <p:nvPr>
            <p:ph type="title"/>
          </p:nvPr>
        </p:nvSpPr>
        <p:spPr>
          <a:xfrm>
            <a:off x="945124" y="538551"/>
            <a:ext cx="10905066" cy="1135737"/>
          </a:xfrm>
        </p:spPr>
        <p:txBody>
          <a:bodyPr>
            <a:normAutofit/>
          </a:bodyPr>
          <a:lstStyle/>
          <a:p>
            <a:r>
              <a:rPr lang="en-GB" sz="4400" b="1" dirty="0">
                <a:solidFill>
                  <a:schemeClr val="tx2">
                    <a:lumMod val="75000"/>
                    <a:lumOff val="25000"/>
                  </a:schemeClr>
                </a:solidFill>
              </a:rPr>
              <a:t>Outline</a:t>
            </a:r>
            <a:endParaRPr lang="en-US" sz="4400" b="1" dirty="0">
              <a:solidFill>
                <a:schemeClr val="tx2">
                  <a:lumMod val="75000"/>
                  <a:lumOff val="25000"/>
                </a:schemeClr>
              </a:solidFill>
            </a:endParaRPr>
          </a:p>
        </p:txBody>
      </p:sp>
      <p:sp>
        <p:nvSpPr>
          <p:cNvPr id="5" name="Content Placeholder 4">
            <a:extLst>
              <a:ext uri="{FF2B5EF4-FFF2-40B4-BE49-F238E27FC236}">
                <a16:creationId xmlns:a16="http://schemas.microsoft.com/office/drawing/2014/main" id="{27B3E6A6-05C3-AFA0-22E0-684B3E7B62FE}"/>
              </a:ext>
            </a:extLst>
          </p:cNvPr>
          <p:cNvSpPr>
            <a:spLocks noGrp="1"/>
          </p:cNvSpPr>
          <p:nvPr>
            <p:ph idx="1"/>
          </p:nvPr>
        </p:nvSpPr>
        <p:spPr>
          <a:xfrm>
            <a:off x="945124" y="1674288"/>
            <a:ext cx="10905066" cy="4563664"/>
          </a:xfrm>
        </p:spPr>
        <p:txBody>
          <a:bodyPr>
            <a:noAutofit/>
          </a:bodyPr>
          <a:lstStyle/>
          <a:p>
            <a:pPr marL="0" indent="0">
              <a:buNone/>
            </a:pPr>
            <a:r>
              <a:rPr lang="en-GB" dirty="0">
                <a:latin typeface="Calibri" panose="020F0502020204030204" pitchFamily="34" charset="0"/>
                <a:cs typeface="Calibri" panose="020F0502020204030204" pitchFamily="34" charset="0"/>
              </a:rPr>
              <a:t>The main part of the talk is devoted to three examples from various parts of my own research:</a:t>
            </a:r>
          </a:p>
          <a:p>
            <a:pPr marL="0" indent="0">
              <a:buNone/>
            </a:pPr>
            <a:r>
              <a:rPr lang="en-GB" dirty="0">
                <a:latin typeface="Calibri" panose="020F0502020204030204" pitchFamily="34" charset="0"/>
                <a:cs typeface="Calibri" panose="020F0502020204030204" pitchFamily="34" charset="0"/>
              </a:rPr>
              <a:t>1.	Neighbourhood ‘effects’ in adult health and mortality.</a:t>
            </a:r>
          </a:p>
          <a:p>
            <a:pPr marL="0" indent="0">
              <a:buNone/>
            </a:pPr>
            <a:r>
              <a:rPr lang="en-GB" dirty="0">
                <a:latin typeface="Calibri" panose="020F0502020204030204" pitchFamily="34" charset="0"/>
                <a:cs typeface="Calibri" panose="020F0502020204030204" pitchFamily="34" charset="0"/>
              </a:rPr>
              <a:t>2.	Neighbourhood ‘effects’ in early child development.</a:t>
            </a:r>
          </a:p>
          <a:p>
            <a:pPr marL="0" indent="0">
              <a:buNone/>
            </a:pPr>
            <a:r>
              <a:rPr lang="en-GB" dirty="0">
                <a:latin typeface="Calibri" panose="020F0502020204030204" pitchFamily="34" charset="0"/>
                <a:cs typeface="Calibri" panose="020F0502020204030204" pitchFamily="34" charset="0"/>
              </a:rPr>
              <a:t>3.	Workplace ‘effects’ on the gender pay gap.</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I then discuss: </a:t>
            </a:r>
          </a:p>
          <a:p>
            <a:pPr marL="457200" indent="-457200">
              <a:buAutoNum type="arabicPeriod" startAt="4"/>
            </a:pPr>
            <a:r>
              <a:rPr lang="en-US" dirty="0">
                <a:latin typeface="Calibri" panose="020F0502020204030204" pitchFamily="34" charset="0"/>
                <a:cs typeface="Calibri" panose="020F0502020204030204" pitchFamily="34" charset="0"/>
              </a:rPr>
              <a:t>        Context in the British Birth cohort studies.</a:t>
            </a:r>
          </a:p>
          <a:p>
            <a:pPr marL="0" indent="0">
              <a:buNone/>
            </a:pPr>
            <a:r>
              <a:rPr lang="en-US" dirty="0">
                <a:latin typeface="Calibri" panose="020F0502020204030204" pitchFamily="34" charset="0"/>
                <a:cs typeface="Calibri" panose="020F0502020204030204" pitchFamily="34" charset="0"/>
              </a:rPr>
              <a:t> </a:t>
            </a:r>
          </a:p>
          <a:p>
            <a:pPr marL="0" indent="0">
              <a:buNone/>
            </a:pPr>
            <a:r>
              <a:rPr lang="en-US" sz="2000" i="1" dirty="0">
                <a:latin typeface="Calibri" panose="020F0502020204030204" pitchFamily="34" charset="0"/>
                <a:cs typeface="Calibri" panose="020F0502020204030204" pitchFamily="34" charset="0"/>
              </a:rPr>
              <a:t>Full references to appear in print version.</a:t>
            </a:r>
          </a:p>
        </p:txBody>
      </p:sp>
    </p:spTree>
    <p:extLst>
      <p:ext uri="{BB962C8B-B14F-4D97-AF65-F5344CB8AC3E}">
        <p14:creationId xmlns:p14="http://schemas.microsoft.com/office/powerpoint/2010/main" val="242828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426191-12CD-3E95-E659-1BE0BDA8CB31}"/>
              </a:ext>
            </a:extLst>
          </p:cNvPr>
          <p:cNvSpPr>
            <a:spLocks noGrp="1"/>
          </p:cNvSpPr>
          <p:nvPr>
            <p:ph type="title"/>
          </p:nvPr>
        </p:nvSpPr>
        <p:spPr>
          <a:xfrm>
            <a:off x="1861558" y="1530770"/>
            <a:ext cx="8468884" cy="2150719"/>
          </a:xfrm>
          <a:noFill/>
        </p:spPr>
        <p:txBody>
          <a:bodyPr vert="horz" lIns="91440" tIns="45720" rIns="91440" bIns="45720" rtlCol="0" anchor="ctr">
            <a:noAutofit/>
          </a:bodyPr>
          <a:lstStyle/>
          <a:p>
            <a:pPr algn="ctr"/>
            <a:r>
              <a:rPr lang="en-GB" sz="6000" kern="1200" dirty="0">
                <a:solidFill>
                  <a:schemeClr val="tx2">
                    <a:lumMod val="75000"/>
                    <a:lumOff val="25000"/>
                  </a:schemeClr>
                </a:solidFill>
                <a:latin typeface="Calibri" panose="020F0502020204030204" pitchFamily="34" charset="0"/>
                <a:ea typeface="+mn-ea"/>
                <a:cs typeface="Calibri" panose="020F0502020204030204" pitchFamily="34" charset="0"/>
              </a:rPr>
              <a:t>Neighbourhood ‘effects’ in adult health and mortality</a:t>
            </a:r>
            <a:endParaRPr lang="en-US" sz="6000" kern="1200" dirty="0">
              <a:solidFill>
                <a:schemeClr val="tx2">
                  <a:lumMod val="75000"/>
                  <a:lumOff val="25000"/>
                </a:schemeClr>
              </a:solidFill>
              <a:latin typeface="Calibri" panose="020F0502020204030204" pitchFamily="34" charset="0"/>
              <a:ea typeface="+mn-ea"/>
              <a:cs typeface="Calibri" panose="020F0502020204030204" pitchFamily="34" charset="0"/>
            </a:endParaRPr>
          </a:p>
        </p:txBody>
      </p:sp>
      <p:sp>
        <p:nvSpPr>
          <p:cNvPr id="5" name="Text Placeholder 4">
            <a:extLst>
              <a:ext uri="{FF2B5EF4-FFF2-40B4-BE49-F238E27FC236}">
                <a16:creationId xmlns:a16="http://schemas.microsoft.com/office/drawing/2014/main" id="{A86B616A-1EC4-B3E5-3175-14028D3384E6}"/>
              </a:ext>
            </a:extLst>
          </p:cNvPr>
          <p:cNvSpPr>
            <a:spLocks noGrp="1"/>
          </p:cNvSpPr>
          <p:nvPr>
            <p:ph type="body" idx="1"/>
          </p:nvPr>
        </p:nvSpPr>
        <p:spPr>
          <a:xfrm>
            <a:off x="3526504" y="3888878"/>
            <a:ext cx="5138992" cy="1141851"/>
          </a:xfrm>
          <a:noFill/>
        </p:spPr>
        <p:txBody>
          <a:bodyPr vert="horz" lIns="91440" tIns="45720" rIns="91440" bIns="45720" rtlCol="0">
            <a:normAutofit/>
          </a:bodyPr>
          <a:lstStyle/>
          <a:p>
            <a:pPr algn="ctr"/>
            <a:r>
              <a:rPr lang="en-GB" sz="4800" kern="1200" dirty="0">
                <a:solidFill>
                  <a:schemeClr val="tx2">
                    <a:lumMod val="75000"/>
                    <a:lumOff val="25000"/>
                  </a:schemeClr>
                </a:solidFill>
                <a:latin typeface="Calibri" panose="020F0502020204030204" pitchFamily="34" charset="0"/>
                <a:cs typeface="Calibri" panose="020F0502020204030204" pitchFamily="34" charset="0"/>
              </a:rPr>
              <a:t>Example 1</a:t>
            </a:r>
            <a:endParaRPr lang="en-US" sz="4800" kern="1200" dirty="0">
              <a:solidFill>
                <a:schemeClr val="tx2">
                  <a:lumMod val="75000"/>
                  <a:lumOff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552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88FF495-9B1F-E034-FD8A-E70941A2F749}"/>
              </a:ext>
            </a:extLst>
          </p:cNvPr>
          <p:cNvSpPr>
            <a:spLocks noGrp="1"/>
          </p:cNvSpPr>
          <p:nvPr>
            <p:ph type="title"/>
          </p:nvPr>
        </p:nvSpPr>
        <p:spPr>
          <a:xfrm>
            <a:off x="841430" y="774222"/>
            <a:ext cx="10905066" cy="1135737"/>
          </a:xfrm>
        </p:spPr>
        <p:txBody>
          <a:bodyPr>
            <a:normAutofit fontScale="90000"/>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4400" dirty="0">
                <a:solidFill>
                  <a:schemeClr val="tx2">
                    <a:lumMod val="75000"/>
                    <a:lumOff val="25000"/>
                  </a:schemeClr>
                </a:solidFill>
                <a:latin typeface="Calibri" panose="020F0502020204030204" pitchFamily="34" charset="0"/>
                <a:cs typeface="Calibri" panose="020F0502020204030204" pitchFamily="34" charset="0"/>
              </a:rPr>
              <a:t>Work in 1990s, mainly using ONS Longitudinal Study</a:t>
            </a:r>
            <a:br>
              <a:rPr lang="en-GB" sz="3600" dirty="0"/>
            </a:br>
            <a:endParaRPr lang="en-US" sz="3600" dirty="0"/>
          </a:p>
        </p:txBody>
      </p:sp>
      <p:sp>
        <p:nvSpPr>
          <p:cNvPr id="6" name="Content Placeholder 5">
            <a:extLst>
              <a:ext uri="{FF2B5EF4-FFF2-40B4-BE49-F238E27FC236}">
                <a16:creationId xmlns:a16="http://schemas.microsoft.com/office/drawing/2014/main" id="{02842986-2B6F-D96D-98FB-97E0B88692FA}"/>
              </a:ext>
            </a:extLst>
          </p:cNvPr>
          <p:cNvSpPr>
            <a:spLocks noGrp="1"/>
          </p:cNvSpPr>
          <p:nvPr>
            <p:ph idx="1"/>
          </p:nvPr>
        </p:nvSpPr>
        <p:spPr>
          <a:xfrm>
            <a:off x="841430" y="1698138"/>
            <a:ext cx="10905066" cy="4947757"/>
          </a:xfrm>
        </p:spPr>
        <p:txBody>
          <a:bodyPr>
            <a:noAutofit/>
          </a:bodyPr>
          <a:lstStyle/>
          <a:p>
            <a:pPr marL="0" indent="0">
              <a:buNone/>
            </a:pPr>
            <a:r>
              <a:rPr lang="en-GB" sz="2000" dirty="0">
                <a:latin typeface="Calibri" panose="020F0502020204030204" pitchFamily="34" charset="0"/>
                <a:cs typeface="Calibri" panose="020F0502020204030204" pitchFamily="34" charset="0"/>
              </a:rPr>
              <a:t>The studies covered in this example precede my full involvement with the Birth cohort studies and use other sources of data.</a:t>
            </a:r>
          </a:p>
          <a:p>
            <a:pPr marL="0" indent="0">
              <a:buNone/>
            </a:pPr>
            <a:r>
              <a:rPr lang="en-GB" sz="2000" dirty="0">
                <a:latin typeface="Calibri" panose="020F0502020204030204" pitchFamily="34" charset="0"/>
                <a:cs typeface="Calibri" panose="020F0502020204030204" pitchFamily="34" charset="0"/>
              </a:rPr>
              <a:t>The LS Links census and vital records of 1% of the population of England and Wales.</a:t>
            </a:r>
          </a:p>
          <a:p>
            <a:pPr marL="0" indent="0">
              <a:lnSpc>
                <a:spcPct val="100000"/>
              </a:lnSpc>
              <a:spcBef>
                <a:spcPts val="0"/>
              </a:spcBef>
              <a:buNone/>
            </a:pPr>
            <a:r>
              <a:rPr lang="en-GB" sz="2000" dirty="0">
                <a:latin typeface="Calibri" panose="020F0502020204030204" pitchFamily="34" charset="0"/>
                <a:ea typeface="Calibri" panose="020F0502020204030204" pitchFamily="34" charset="0"/>
                <a:cs typeface="Calibri" panose="020F0502020204030204" pitchFamily="34" charset="0"/>
              </a:rPr>
              <a:t>Much cited article</a:t>
            </a:r>
            <a:r>
              <a:rPr lang="en-US" sz="2000" dirty="0">
                <a:effectLst/>
                <a:latin typeface="Calibri" panose="020F0502020204030204" pitchFamily="34" charset="0"/>
                <a:ea typeface="Calibri" panose="020F0502020204030204" pitchFamily="34" charset="0"/>
                <a:cs typeface="Calibri" panose="020F0502020204030204" pitchFamily="34" charset="0"/>
              </a:rPr>
              <a:t> ‘Higher mortality in deprived areas: community or personal disadvantage?’</a:t>
            </a:r>
            <a:r>
              <a:rPr lang="en-GB" sz="2000" dirty="0">
                <a:effectLst/>
                <a:latin typeface="Calibri" panose="020F0502020204030204" pitchFamily="34" charset="0"/>
                <a:ea typeface="Calibri" panose="020F0502020204030204" pitchFamily="34" charset="0"/>
                <a:cs typeface="Calibri" panose="020F0502020204030204" pitchFamily="34" charset="0"/>
              </a:rPr>
              <a:t> </a:t>
            </a:r>
            <a:r>
              <a:rPr lang="en-GB" sz="2000" dirty="0">
                <a:latin typeface="Calibri" panose="020F0502020204030204" pitchFamily="34" charset="0"/>
                <a:ea typeface="Calibri" panose="020F0502020204030204" pitchFamily="34" charset="0"/>
                <a:cs typeface="Calibri" panose="020F0502020204030204" pitchFamily="34" charset="0"/>
              </a:rPr>
              <a:t>matched </a:t>
            </a:r>
            <a:r>
              <a:rPr lang="en-GB" sz="2000" dirty="0">
                <a:effectLst/>
                <a:latin typeface="Calibri" panose="020F0502020204030204" pitchFamily="34" charset="0"/>
                <a:ea typeface="Calibri" panose="020F0502020204030204" pitchFamily="34" charset="0"/>
                <a:cs typeface="Calibri" panose="020F0502020204030204" pitchFamily="34" charset="0"/>
              </a:rPr>
              <a:t> mortality at ages 16-70 between 1981 and 1989 to an index of based on of the local social profile from 1981 census.</a:t>
            </a:r>
            <a:endParaRPr lang="en-GB" sz="20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err="1">
                <a:effectLst/>
                <a:latin typeface="Calibri" panose="020F0502020204030204" pitchFamily="34" charset="0"/>
                <a:ea typeface="Calibri" panose="020F0502020204030204" pitchFamily="34" charset="0"/>
                <a:cs typeface="Calibri" panose="020F0502020204030204" pitchFamily="34" charset="0"/>
              </a:rPr>
              <a:t>Sloggett</a:t>
            </a:r>
            <a:r>
              <a:rPr lang="en-US" sz="1600" dirty="0">
                <a:effectLst/>
                <a:latin typeface="Calibri" panose="020F0502020204030204" pitchFamily="34" charset="0"/>
                <a:ea typeface="Calibri" panose="020F0502020204030204" pitchFamily="34" charset="0"/>
                <a:cs typeface="Calibri" panose="020F0502020204030204" pitchFamily="34" charset="0"/>
              </a:rPr>
              <a:t>, A. and Joshi, H. (1994) </a:t>
            </a:r>
            <a:r>
              <a:rPr lang="en-US" sz="1600" i="1" dirty="0">
                <a:effectLst/>
                <a:latin typeface="Calibri" panose="020F0502020204030204" pitchFamily="34" charset="0"/>
                <a:ea typeface="Calibri" panose="020F0502020204030204" pitchFamily="34" charset="0"/>
                <a:cs typeface="Calibri" panose="020F0502020204030204" pitchFamily="34" charset="0"/>
              </a:rPr>
              <a:t>British Medical Journal</a:t>
            </a:r>
            <a:r>
              <a:rPr lang="en-US" sz="1600" dirty="0">
                <a:effectLst/>
                <a:latin typeface="Calibri" panose="020F0502020204030204" pitchFamily="34" charset="0"/>
                <a:ea typeface="Calibri" panose="020F0502020204030204" pitchFamily="34" charset="0"/>
                <a:cs typeface="Calibri" panose="020F0502020204030204" pitchFamily="34" charset="0"/>
              </a:rPr>
              <a:t>, December.</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000" dirty="0">
                <a:latin typeface="Calibri" panose="020F0502020204030204" pitchFamily="34" charset="0"/>
                <a:cs typeface="Calibri" panose="020F0502020204030204" pitchFamily="34" charset="0"/>
              </a:rPr>
              <a:t>Geography = electoral ward, population average 5000, but variable.</a:t>
            </a:r>
          </a:p>
          <a:p>
            <a:pPr marL="0" indent="0">
              <a:buNone/>
            </a:pPr>
            <a:r>
              <a:rPr lang="en-GB" sz="2000" dirty="0">
                <a:latin typeface="Calibri" panose="020F0502020204030204" pitchFamily="34" charset="0"/>
                <a:cs typeface="Calibri" panose="020F0502020204030204" pitchFamily="34" charset="0"/>
              </a:rPr>
              <a:t>Deprivation based on: </a:t>
            </a:r>
            <a:r>
              <a:rPr lang="en-GB" sz="2000" dirty="0">
                <a:effectLst/>
                <a:latin typeface="Calibri" panose="020F0502020204030204" pitchFamily="34" charset="0"/>
                <a:ea typeface="Calibri" panose="020F0502020204030204" pitchFamily="34" charset="0"/>
                <a:cs typeface="Calibri" panose="020F0502020204030204" pitchFamily="34" charset="0"/>
              </a:rPr>
              <a:t>unemployment, no car access, non-home ownership, and semi- or unskilled occupation.</a:t>
            </a:r>
          </a:p>
          <a:p>
            <a:pPr marL="0" indent="0">
              <a:buNone/>
            </a:pPr>
            <a:r>
              <a:rPr lang="en-GB" sz="2000" dirty="0">
                <a:latin typeface="Calibri" panose="020F0502020204030204" pitchFamily="34" charset="0"/>
                <a:cs typeface="Calibri" panose="020F0502020204030204" pitchFamily="34" charset="0"/>
              </a:rPr>
              <a:t>Mortality at area level was higher in deprived areas.</a:t>
            </a:r>
          </a:p>
          <a:p>
            <a:pPr marL="0" indent="0">
              <a:buNone/>
            </a:pPr>
            <a:r>
              <a:rPr lang="en-GB" sz="2000" dirty="0">
                <a:latin typeface="Calibri" panose="020F0502020204030204" pitchFamily="34" charset="0"/>
                <a:cs typeface="Calibri" panose="020F0502020204030204" pitchFamily="34" charset="0"/>
              </a:rPr>
              <a:t>Gradient disappeared when model adjusted for individual level deprivation.</a:t>
            </a:r>
          </a:p>
          <a:p>
            <a:pPr marL="0" indent="0">
              <a:buNone/>
            </a:pPr>
            <a:r>
              <a:rPr lang="en-GB" sz="2000" dirty="0">
                <a:latin typeface="Calibri" panose="020F0502020204030204" pitchFamily="34" charset="0"/>
                <a:cs typeface="Calibri" panose="020F0502020204030204" pitchFamily="34" charset="0"/>
              </a:rPr>
              <a:t>We did identify a North-South divide.</a:t>
            </a:r>
          </a:p>
        </p:txBody>
      </p:sp>
    </p:spTree>
    <p:extLst>
      <p:ext uri="{BB962C8B-B14F-4D97-AF65-F5344CB8AC3E}">
        <p14:creationId xmlns:p14="http://schemas.microsoft.com/office/powerpoint/2010/main" val="1993966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A766D-89D8-6C3A-562E-EF32A737DAD6}"/>
              </a:ext>
            </a:extLst>
          </p:cNvPr>
          <p:cNvSpPr>
            <a:spLocks noGrp="1"/>
          </p:cNvSpPr>
          <p:nvPr>
            <p:ph type="title"/>
          </p:nvPr>
        </p:nvSpPr>
        <p:spPr>
          <a:xfrm>
            <a:off x="775374" y="478454"/>
            <a:ext cx="10772775" cy="1469822"/>
          </a:xfrm>
        </p:spPr>
        <p:txBody>
          <a:bodyPr>
            <a:normAutofit/>
          </a:bodyPr>
          <a:lstStyle/>
          <a:p>
            <a:r>
              <a:rPr lang="en-GB" sz="4000" dirty="0">
                <a:solidFill>
                  <a:schemeClr val="tx2">
                    <a:lumMod val="75000"/>
                    <a:lumOff val="25000"/>
                  </a:schemeClr>
                </a:solidFill>
                <a:latin typeface="Calibri" panose="020F0502020204030204" pitchFamily="34" charset="0"/>
                <a:cs typeface="Calibri" panose="020F0502020204030204" pitchFamily="34" charset="0"/>
              </a:rPr>
              <a:t>Odds of mortality to 1992 by ward deprivation score in 1981: England and Wales</a:t>
            </a:r>
            <a:endParaRPr lang="en-US" sz="4000" dirty="0">
              <a:solidFill>
                <a:schemeClr val="tx2">
                  <a:lumMod val="75000"/>
                  <a:lumOff val="25000"/>
                </a:schemeClr>
              </a:solidFill>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59BB882B-AE6B-6F3B-6486-67A6B6417BA8}"/>
              </a:ext>
            </a:extLst>
          </p:cNvPr>
          <p:cNvSpPr>
            <a:spLocks noGrp="1"/>
          </p:cNvSpPr>
          <p:nvPr>
            <p:ph type="body" idx="1"/>
          </p:nvPr>
        </p:nvSpPr>
        <p:spPr>
          <a:xfrm>
            <a:off x="753523" y="1945998"/>
            <a:ext cx="5157787" cy="823912"/>
          </a:xfrm>
        </p:spPr>
        <p:txBody>
          <a:bodyPr>
            <a:normAutofit fontScale="92500" lnSpcReduction="20000"/>
          </a:bodyPr>
          <a:lstStyle/>
          <a:p>
            <a:pPr>
              <a:lnSpc>
                <a:spcPct val="120000"/>
              </a:lnSpc>
              <a:spcBef>
                <a:spcPts val="0"/>
              </a:spcBef>
            </a:pPr>
            <a:r>
              <a:rPr lang="en-GB" b="1" dirty="0">
                <a:solidFill>
                  <a:srgbClr val="FF0000"/>
                </a:solidFill>
              </a:rPr>
              <a:t>Raw association: </a:t>
            </a:r>
            <a:r>
              <a:rPr lang="en-GB" b="1" dirty="0"/>
              <a:t>mortality higher where deprivation high</a:t>
            </a:r>
            <a:endParaRPr lang="en-US" b="1" dirty="0"/>
          </a:p>
        </p:txBody>
      </p:sp>
      <p:pic>
        <p:nvPicPr>
          <p:cNvPr id="8" name="Content Placeholder 7">
            <a:extLst>
              <a:ext uri="{FF2B5EF4-FFF2-40B4-BE49-F238E27FC236}">
                <a16:creationId xmlns:a16="http://schemas.microsoft.com/office/drawing/2014/main" id="{BADC7833-B62A-2229-DC5D-0F493582B712}"/>
              </a:ext>
            </a:extLst>
          </p:cNvPr>
          <p:cNvPicPr>
            <a:picLocks noGrp="1" noChangeAspect="1"/>
          </p:cNvPicPr>
          <p:nvPr>
            <p:ph sz="half" idx="2"/>
          </p:nvPr>
        </p:nvPicPr>
        <p:blipFill>
          <a:blip r:embed="rId2"/>
          <a:stretch>
            <a:fillRect/>
          </a:stretch>
        </p:blipFill>
        <p:spPr>
          <a:xfrm>
            <a:off x="567560" y="3192891"/>
            <a:ext cx="2564523" cy="2503139"/>
          </a:xfrm>
        </p:spPr>
      </p:pic>
      <p:sp>
        <p:nvSpPr>
          <p:cNvPr id="5" name="Text Placeholder 4">
            <a:extLst>
              <a:ext uri="{FF2B5EF4-FFF2-40B4-BE49-F238E27FC236}">
                <a16:creationId xmlns:a16="http://schemas.microsoft.com/office/drawing/2014/main" id="{38AEBD1E-4CCD-AC07-C1B2-92A7292561B0}"/>
              </a:ext>
            </a:extLst>
          </p:cNvPr>
          <p:cNvSpPr>
            <a:spLocks noGrp="1"/>
          </p:cNvSpPr>
          <p:nvPr>
            <p:ph type="body" sz="quarter" idx="3"/>
          </p:nvPr>
        </p:nvSpPr>
        <p:spPr>
          <a:xfrm>
            <a:off x="6573217" y="2029213"/>
            <a:ext cx="4663440" cy="722376"/>
          </a:xfrm>
        </p:spPr>
        <p:txBody>
          <a:bodyPr>
            <a:normAutofit fontScale="92500" lnSpcReduction="20000"/>
          </a:bodyPr>
          <a:lstStyle/>
          <a:p>
            <a:r>
              <a:rPr lang="en-GB" b="1" dirty="0">
                <a:solidFill>
                  <a:srgbClr val="00B050"/>
                </a:solidFill>
              </a:rPr>
              <a:t>Adjusted</a:t>
            </a:r>
            <a:r>
              <a:rPr lang="en-GB" b="1" dirty="0"/>
              <a:t>:</a:t>
            </a:r>
            <a:endParaRPr lang="en-US" b="1" dirty="0"/>
          </a:p>
          <a:p>
            <a:r>
              <a:rPr lang="en-GB" b="1" dirty="0"/>
              <a:t>for individual circumstances</a:t>
            </a:r>
            <a:endParaRPr lang="en-US" b="1" dirty="0"/>
          </a:p>
        </p:txBody>
      </p:sp>
      <p:pic>
        <p:nvPicPr>
          <p:cNvPr id="14" name="Content Placeholder 13">
            <a:extLst>
              <a:ext uri="{FF2B5EF4-FFF2-40B4-BE49-F238E27FC236}">
                <a16:creationId xmlns:a16="http://schemas.microsoft.com/office/drawing/2014/main" id="{C40778C4-A3B1-F828-8113-35BB70E99352}"/>
              </a:ext>
            </a:extLst>
          </p:cNvPr>
          <p:cNvPicPr>
            <a:picLocks noGrp="1" noChangeAspect="1"/>
          </p:cNvPicPr>
          <p:nvPr>
            <p:ph sz="quarter" idx="4"/>
          </p:nvPr>
        </p:nvPicPr>
        <p:blipFill>
          <a:blip r:embed="rId3"/>
          <a:stretch>
            <a:fillRect/>
          </a:stretch>
        </p:blipFill>
        <p:spPr>
          <a:xfrm>
            <a:off x="6422561" y="3192891"/>
            <a:ext cx="2280744" cy="2503139"/>
          </a:xfrm>
        </p:spPr>
      </p:pic>
      <p:pic>
        <p:nvPicPr>
          <p:cNvPr id="10" name="Picture 9">
            <a:extLst>
              <a:ext uri="{FF2B5EF4-FFF2-40B4-BE49-F238E27FC236}">
                <a16:creationId xmlns:a16="http://schemas.microsoft.com/office/drawing/2014/main" id="{DF1D14DD-5184-6834-280C-2E5FF6C9F550}"/>
              </a:ext>
            </a:extLst>
          </p:cNvPr>
          <p:cNvPicPr>
            <a:picLocks noChangeAspect="1"/>
          </p:cNvPicPr>
          <p:nvPr/>
        </p:nvPicPr>
        <p:blipFill>
          <a:blip r:embed="rId4"/>
          <a:stretch>
            <a:fillRect/>
          </a:stretch>
        </p:blipFill>
        <p:spPr>
          <a:xfrm>
            <a:off x="3382908" y="3931179"/>
            <a:ext cx="2614668" cy="2561696"/>
          </a:xfrm>
          <a:prstGeom prst="rect">
            <a:avLst/>
          </a:prstGeom>
        </p:spPr>
      </p:pic>
      <p:sp>
        <p:nvSpPr>
          <p:cNvPr id="11" name="TextBox 10">
            <a:extLst>
              <a:ext uri="{FF2B5EF4-FFF2-40B4-BE49-F238E27FC236}">
                <a16:creationId xmlns:a16="http://schemas.microsoft.com/office/drawing/2014/main" id="{6875880A-27C5-89C5-BEE6-905B6576B6D7}"/>
              </a:ext>
            </a:extLst>
          </p:cNvPr>
          <p:cNvSpPr txBox="1"/>
          <p:nvPr/>
        </p:nvSpPr>
        <p:spPr>
          <a:xfrm>
            <a:off x="2163023" y="2822060"/>
            <a:ext cx="816249" cy="400110"/>
          </a:xfrm>
          <a:prstGeom prst="rect">
            <a:avLst/>
          </a:prstGeom>
          <a:noFill/>
        </p:spPr>
        <p:txBody>
          <a:bodyPr wrap="none" rtlCol="0">
            <a:spAutoFit/>
          </a:bodyPr>
          <a:lstStyle/>
          <a:p>
            <a:r>
              <a:rPr lang="en-GB" sz="2000" dirty="0"/>
              <a:t>Males</a:t>
            </a:r>
            <a:endParaRPr lang="en-US" sz="2000" dirty="0"/>
          </a:p>
        </p:txBody>
      </p:sp>
      <p:sp>
        <p:nvSpPr>
          <p:cNvPr id="12" name="TextBox 11">
            <a:extLst>
              <a:ext uri="{FF2B5EF4-FFF2-40B4-BE49-F238E27FC236}">
                <a16:creationId xmlns:a16="http://schemas.microsoft.com/office/drawing/2014/main" id="{4E6C0208-E888-8B66-FD7D-EF3E1B58EB54}"/>
              </a:ext>
            </a:extLst>
          </p:cNvPr>
          <p:cNvSpPr txBox="1"/>
          <p:nvPr/>
        </p:nvSpPr>
        <p:spPr>
          <a:xfrm>
            <a:off x="4361793" y="3626069"/>
            <a:ext cx="1156138" cy="677108"/>
          </a:xfrm>
          <a:prstGeom prst="rect">
            <a:avLst/>
          </a:prstGeom>
          <a:noFill/>
        </p:spPr>
        <p:txBody>
          <a:bodyPr wrap="square" rtlCol="0">
            <a:spAutoFit/>
          </a:bodyPr>
          <a:lstStyle/>
          <a:p>
            <a:r>
              <a:rPr lang="en-GB" sz="2000" dirty="0"/>
              <a:t>Females</a:t>
            </a:r>
          </a:p>
          <a:p>
            <a:endParaRPr lang="en-US" dirty="0"/>
          </a:p>
        </p:txBody>
      </p:sp>
      <p:pic>
        <p:nvPicPr>
          <p:cNvPr id="16" name="Picture 15">
            <a:extLst>
              <a:ext uri="{FF2B5EF4-FFF2-40B4-BE49-F238E27FC236}">
                <a16:creationId xmlns:a16="http://schemas.microsoft.com/office/drawing/2014/main" id="{279654FF-551B-85C1-8403-0CDD2F8FF0B4}"/>
              </a:ext>
            </a:extLst>
          </p:cNvPr>
          <p:cNvPicPr>
            <a:picLocks noChangeAspect="1"/>
          </p:cNvPicPr>
          <p:nvPr/>
        </p:nvPicPr>
        <p:blipFill>
          <a:blip r:embed="rId5"/>
          <a:stretch>
            <a:fillRect/>
          </a:stretch>
        </p:blipFill>
        <p:spPr>
          <a:xfrm>
            <a:off x="8703305" y="4075496"/>
            <a:ext cx="2617075" cy="2417379"/>
          </a:xfrm>
          <a:prstGeom prst="rect">
            <a:avLst/>
          </a:prstGeom>
        </p:spPr>
      </p:pic>
      <p:sp>
        <p:nvSpPr>
          <p:cNvPr id="17" name="TextBox 16">
            <a:extLst>
              <a:ext uri="{FF2B5EF4-FFF2-40B4-BE49-F238E27FC236}">
                <a16:creationId xmlns:a16="http://schemas.microsoft.com/office/drawing/2014/main" id="{90999C2E-8EC8-19FF-75D2-8F60D116B6BC}"/>
              </a:ext>
            </a:extLst>
          </p:cNvPr>
          <p:cNvSpPr txBox="1"/>
          <p:nvPr/>
        </p:nvSpPr>
        <p:spPr>
          <a:xfrm>
            <a:off x="7283670" y="2899004"/>
            <a:ext cx="816249" cy="707886"/>
          </a:xfrm>
          <a:prstGeom prst="rect">
            <a:avLst/>
          </a:prstGeom>
          <a:noFill/>
        </p:spPr>
        <p:txBody>
          <a:bodyPr wrap="none" rtlCol="0">
            <a:spAutoFit/>
          </a:bodyPr>
          <a:lstStyle/>
          <a:p>
            <a:r>
              <a:rPr lang="en-GB" sz="2000" dirty="0"/>
              <a:t>Males</a:t>
            </a:r>
          </a:p>
          <a:p>
            <a:endParaRPr lang="en-US" sz="2000" dirty="0"/>
          </a:p>
        </p:txBody>
      </p:sp>
      <p:sp>
        <p:nvSpPr>
          <p:cNvPr id="18" name="TextBox 17">
            <a:extLst>
              <a:ext uri="{FF2B5EF4-FFF2-40B4-BE49-F238E27FC236}">
                <a16:creationId xmlns:a16="http://schemas.microsoft.com/office/drawing/2014/main" id="{12573D9C-09B8-267F-0232-47D8141994D0}"/>
              </a:ext>
            </a:extLst>
          </p:cNvPr>
          <p:cNvSpPr txBox="1"/>
          <p:nvPr/>
        </p:nvSpPr>
        <p:spPr>
          <a:xfrm>
            <a:off x="9728063" y="3626069"/>
            <a:ext cx="1044901" cy="400110"/>
          </a:xfrm>
          <a:prstGeom prst="rect">
            <a:avLst/>
          </a:prstGeom>
          <a:noFill/>
        </p:spPr>
        <p:txBody>
          <a:bodyPr wrap="none" rtlCol="0">
            <a:spAutoFit/>
          </a:bodyPr>
          <a:lstStyle/>
          <a:p>
            <a:r>
              <a:rPr lang="en-GB" sz="2000" dirty="0"/>
              <a:t>Females</a:t>
            </a:r>
            <a:endParaRPr lang="en-US" sz="2000" dirty="0"/>
          </a:p>
        </p:txBody>
      </p:sp>
      <p:sp>
        <p:nvSpPr>
          <p:cNvPr id="19" name="TextBox 18">
            <a:extLst>
              <a:ext uri="{FF2B5EF4-FFF2-40B4-BE49-F238E27FC236}">
                <a16:creationId xmlns:a16="http://schemas.microsoft.com/office/drawing/2014/main" id="{3C564FA9-EB82-27CE-DE64-C02D0567C06C}"/>
              </a:ext>
            </a:extLst>
          </p:cNvPr>
          <p:cNvSpPr txBox="1"/>
          <p:nvPr/>
        </p:nvSpPr>
        <p:spPr>
          <a:xfrm>
            <a:off x="564508" y="6308209"/>
            <a:ext cx="3197029" cy="369332"/>
          </a:xfrm>
          <a:prstGeom prst="rect">
            <a:avLst/>
          </a:prstGeom>
          <a:noFill/>
        </p:spPr>
        <p:txBody>
          <a:bodyPr wrap="none" rtlCol="0">
            <a:spAutoFit/>
          </a:bodyPr>
          <a:lstStyle/>
          <a:p>
            <a:r>
              <a:rPr lang="en-GB" dirty="0">
                <a:latin typeface="Calibri" panose="020F0502020204030204" pitchFamily="34" charset="0"/>
                <a:cs typeface="Calibri" panose="020F0502020204030204" pitchFamily="34" charset="0"/>
              </a:rPr>
              <a:t>Source: </a:t>
            </a:r>
            <a:r>
              <a:rPr lang="en-GB" dirty="0" err="1">
                <a:latin typeface="Calibri" panose="020F0502020204030204" pitchFamily="34" charset="0"/>
                <a:cs typeface="Calibri" panose="020F0502020204030204" pitchFamily="34" charset="0"/>
              </a:rPr>
              <a:t>Sloggett</a:t>
            </a:r>
            <a:r>
              <a:rPr lang="en-GB" dirty="0">
                <a:latin typeface="Calibri" panose="020F0502020204030204" pitchFamily="34" charset="0"/>
                <a:cs typeface="Calibri" panose="020F0502020204030204" pitchFamily="34" charset="0"/>
              </a:rPr>
              <a:t> and Joshi 1998</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1383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5EA2115-886E-EDCD-99A6-39FEBCF9C3B5}"/>
              </a:ext>
            </a:extLst>
          </p:cNvPr>
          <p:cNvSpPr>
            <a:spLocks noGrp="1"/>
          </p:cNvSpPr>
          <p:nvPr>
            <p:ph type="title"/>
          </p:nvPr>
        </p:nvSpPr>
        <p:spPr>
          <a:xfrm>
            <a:off x="762786" y="518474"/>
            <a:ext cx="10772775" cy="936544"/>
          </a:xfrm>
        </p:spPr>
        <p:txBody>
          <a:bodyPr>
            <a:normAutofit/>
          </a:bodyPr>
          <a:lstStyle/>
          <a:p>
            <a:r>
              <a:rPr lang="en-GB" sz="4000" dirty="0">
                <a:solidFill>
                  <a:schemeClr val="tx2">
                    <a:lumMod val="75000"/>
                    <a:lumOff val="25000"/>
                  </a:schemeClr>
                </a:solidFill>
                <a:latin typeface="Calibri" panose="020F0502020204030204" pitchFamily="34" charset="0"/>
                <a:cs typeface="Calibri" panose="020F0502020204030204" pitchFamily="34" charset="0"/>
              </a:rPr>
              <a:t>Controversy and further modelling</a:t>
            </a:r>
            <a:endParaRPr lang="en-US" sz="4000" dirty="0">
              <a:solidFill>
                <a:schemeClr val="tx2">
                  <a:lumMod val="75000"/>
                  <a:lumOff val="25000"/>
                </a:schemeClr>
              </a:solidFill>
              <a:latin typeface="Calibri" panose="020F0502020204030204" pitchFamily="34" charset="0"/>
              <a:cs typeface="Calibri" panose="020F0502020204030204" pitchFamily="34" charset="0"/>
            </a:endParaRPr>
          </a:p>
        </p:txBody>
      </p:sp>
      <p:sp>
        <p:nvSpPr>
          <p:cNvPr id="8" name="Content Placeholder 7">
            <a:extLst>
              <a:ext uri="{FF2B5EF4-FFF2-40B4-BE49-F238E27FC236}">
                <a16:creationId xmlns:a16="http://schemas.microsoft.com/office/drawing/2014/main" id="{A01BB3DF-3A53-0540-4CE2-EC94722F52E6}"/>
              </a:ext>
            </a:extLst>
          </p:cNvPr>
          <p:cNvSpPr>
            <a:spLocks noGrp="1"/>
          </p:cNvSpPr>
          <p:nvPr>
            <p:ph idx="1"/>
          </p:nvPr>
        </p:nvSpPr>
        <p:spPr>
          <a:xfrm>
            <a:off x="762786" y="1455018"/>
            <a:ext cx="11199828" cy="5322854"/>
          </a:xfrm>
        </p:spPr>
        <p:txBody>
          <a:bodyPr>
            <a:normAutofit fontScale="77500" lnSpcReduction="20000"/>
          </a:bodyPr>
          <a:lstStyle/>
          <a:p>
            <a:pPr marL="0" indent="0">
              <a:buNone/>
            </a:pPr>
            <a:r>
              <a:rPr lang="en-GB" sz="2600" dirty="0">
                <a:latin typeface="Calibri" panose="020F0502020204030204" pitchFamily="34" charset="0"/>
                <a:cs typeface="Calibri" panose="020F0502020204030204" pitchFamily="34" charset="0"/>
              </a:rPr>
              <a:t>The inference that  ‘where you lived’ made little   difference to ‘where you died’, over and above ‘who you are’ was contested.</a:t>
            </a:r>
          </a:p>
          <a:p>
            <a:pPr marL="0" indent="0">
              <a:buNone/>
            </a:pPr>
            <a:r>
              <a:rPr lang="en-GB" sz="2600" dirty="0">
                <a:latin typeface="Calibri" panose="020F0502020204030204" pitchFamily="34" charset="0"/>
                <a:cs typeface="Calibri" panose="020F0502020204030204" pitchFamily="34" charset="0"/>
              </a:rPr>
              <a:t>Many people believed in ‘area effects’ and  the case they would support case for area-based policies</a:t>
            </a:r>
          </a:p>
          <a:p>
            <a:pPr marL="0" indent="0">
              <a:buNone/>
            </a:pPr>
            <a:r>
              <a:rPr lang="en-GB" sz="2600" dirty="0">
                <a:latin typeface="Calibri" panose="020F0502020204030204" pitchFamily="34" charset="0"/>
                <a:cs typeface="Calibri" panose="020F0502020204030204" pitchFamily="34" charset="0"/>
              </a:rPr>
              <a:t>Suggestion was that area idiosyncrasies might be  better picked up in multilevel models.</a:t>
            </a:r>
          </a:p>
          <a:p>
            <a:pPr marL="0" indent="0">
              <a:buNone/>
            </a:pPr>
            <a:r>
              <a:rPr lang="en-GB" sz="2600" dirty="0">
                <a:latin typeface="Calibri" panose="020F0502020204030204" pitchFamily="34" charset="0"/>
                <a:cs typeface="Calibri" panose="020F0502020204030204" pitchFamily="34" charset="0"/>
              </a:rPr>
              <a:t>In  further work on the LS  we did indeed detect area effects, for long-standing illness, but they were modest. </a:t>
            </a:r>
          </a:p>
          <a:p>
            <a:pPr marL="685800" lvl="2" indent="0">
              <a:lnSpc>
                <a:spcPct val="120000"/>
              </a:lnSpc>
              <a:spcAft>
                <a:spcPts val="800"/>
              </a:spcAft>
              <a:buNone/>
            </a:pPr>
            <a:r>
              <a:rPr lang="en-GB" sz="2100" dirty="0">
                <a:effectLst/>
                <a:latin typeface="Calibri" panose="020F0502020204030204" pitchFamily="34" charset="0"/>
                <a:ea typeface="Calibri" panose="020F0502020204030204" pitchFamily="34" charset="0"/>
                <a:cs typeface="Calibri" panose="020F0502020204030204" pitchFamily="34" charset="0"/>
              </a:rPr>
              <a:t>Wiggins, R.D., Bartley, M., </a:t>
            </a:r>
            <a:r>
              <a:rPr lang="en-GB" sz="2100" dirty="0" err="1">
                <a:effectLst/>
                <a:latin typeface="Calibri" panose="020F0502020204030204" pitchFamily="34" charset="0"/>
                <a:ea typeface="Calibri" panose="020F0502020204030204" pitchFamily="34" charset="0"/>
                <a:cs typeface="Calibri" panose="020F0502020204030204" pitchFamily="34" charset="0"/>
              </a:rPr>
              <a:t>Gleave</a:t>
            </a:r>
            <a:r>
              <a:rPr lang="en-GB" sz="2100" dirty="0">
                <a:effectLst/>
                <a:latin typeface="Calibri" panose="020F0502020204030204" pitchFamily="34" charset="0"/>
                <a:ea typeface="Calibri" panose="020F0502020204030204" pitchFamily="34" charset="0"/>
                <a:cs typeface="Calibri" panose="020F0502020204030204" pitchFamily="34" charset="0"/>
              </a:rPr>
              <a:t>, H., Joshi, H., Lynch, K. (1998) Limiting long-term illness: a question of where you live or who you are? A multilevel analysis of the 1971-1991 ONS longitudinal study. Risk Decision and Policy</a:t>
            </a:r>
            <a:r>
              <a:rPr lang="en-GB" sz="2100" i="1" dirty="0">
                <a:effectLst/>
                <a:latin typeface="Calibri" panose="020F0502020204030204" pitchFamily="34" charset="0"/>
                <a:ea typeface="Calibri" panose="020F0502020204030204" pitchFamily="34" charset="0"/>
                <a:cs typeface="Calibri" panose="020F0502020204030204" pitchFamily="34" charset="0"/>
              </a:rPr>
              <a:t>;  </a:t>
            </a:r>
          </a:p>
          <a:p>
            <a:pPr marL="685800" lvl="2" indent="0">
              <a:lnSpc>
                <a:spcPct val="107000"/>
              </a:lnSpc>
              <a:spcBef>
                <a:spcPts val="0"/>
              </a:spcBef>
              <a:spcAft>
                <a:spcPts val="800"/>
              </a:spcAft>
              <a:buNone/>
            </a:pPr>
            <a:r>
              <a:rPr lang="en-US" sz="2100" dirty="0">
                <a:effectLst/>
                <a:latin typeface="Calibri" panose="020F0502020204030204" pitchFamily="34" charset="0"/>
                <a:ea typeface="Calibri" panose="020F0502020204030204" pitchFamily="34" charset="0"/>
                <a:cs typeface="Calibri" panose="020F0502020204030204" pitchFamily="34" charset="0"/>
              </a:rPr>
              <a:t>Wiggins, R.D., Joshi, H., Bartley, M., </a:t>
            </a:r>
            <a:r>
              <a:rPr lang="en-US" sz="2100" dirty="0" err="1">
                <a:effectLst/>
                <a:latin typeface="Calibri" panose="020F0502020204030204" pitchFamily="34" charset="0"/>
                <a:ea typeface="Calibri" panose="020F0502020204030204" pitchFamily="34" charset="0"/>
                <a:cs typeface="Calibri" panose="020F0502020204030204" pitchFamily="34" charset="0"/>
              </a:rPr>
              <a:t>Gleave</a:t>
            </a:r>
            <a:r>
              <a:rPr lang="en-US" sz="2100" dirty="0">
                <a:effectLst/>
                <a:latin typeface="Calibri" panose="020F0502020204030204" pitchFamily="34" charset="0"/>
                <a:ea typeface="Calibri" panose="020F0502020204030204" pitchFamily="34" charset="0"/>
                <a:cs typeface="Calibri" panose="020F0502020204030204" pitchFamily="34" charset="0"/>
              </a:rPr>
              <a:t>, S. and Lynch, K., </a:t>
            </a:r>
            <a:r>
              <a:rPr lang="en-US" sz="2100" dirty="0" err="1">
                <a:effectLst/>
                <a:latin typeface="Calibri" panose="020F0502020204030204" pitchFamily="34" charset="0"/>
                <a:ea typeface="Calibri" panose="020F0502020204030204" pitchFamily="34" charset="0"/>
                <a:cs typeface="Calibri" panose="020F0502020204030204" pitchFamily="34" charset="0"/>
              </a:rPr>
              <a:t>Cullis</a:t>
            </a:r>
            <a:r>
              <a:rPr lang="en-US" sz="2100" dirty="0">
                <a:effectLst/>
                <a:latin typeface="Calibri" panose="020F0502020204030204" pitchFamily="34" charset="0"/>
                <a:ea typeface="Calibri" panose="020F0502020204030204" pitchFamily="34" charset="0"/>
                <a:cs typeface="Calibri" panose="020F0502020204030204" pitchFamily="34" charset="0"/>
              </a:rPr>
              <a:t> A. (2002) Place and personal circumstances in a multilevel account of women’s long-term illness</a:t>
            </a:r>
            <a:r>
              <a:rPr lang="en-US" sz="2100" dirty="0">
                <a:latin typeface="Calibri" panose="020F0502020204030204" pitchFamily="34" charset="0"/>
                <a:ea typeface="Calibri" panose="020F0502020204030204" pitchFamily="34" charset="0"/>
                <a:cs typeface="Calibri" panose="020F0502020204030204" pitchFamily="34" charset="0"/>
              </a:rPr>
              <a:t>.’</a:t>
            </a:r>
            <a:r>
              <a:rPr lang="en-US" sz="2100" dirty="0">
                <a:effectLst/>
                <a:latin typeface="Calibri" panose="020F0502020204030204" pitchFamily="34" charset="0"/>
                <a:ea typeface="Calibri" panose="020F0502020204030204" pitchFamily="34" charset="0"/>
                <a:cs typeface="Calibri" panose="020F0502020204030204" pitchFamily="34" charset="0"/>
              </a:rPr>
              <a:t> </a:t>
            </a:r>
            <a:r>
              <a:rPr lang="en-US" sz="2100" i="1" spc="-10" dirty="0">
                <a:effectLst/>
                <a:latin typeface="Calibri" panose="020F0502020204030204" pitchFamily="34" charset="0"/>
                <a:ea typeface="Calibri" panose="020F0502020204030204" pitchFamily="34" charset="0"/>
                <a:cs typeface="Calibri" panose="020F0502020204030204" pitchFamily="34" charset="0"/>
              </a:rPr>
              <a:t>Social Science &amp; Medicine</a:t>
            </a:r>
            <a:r>
              <a:rPr lang="en-US" sz="2100" i="1" spc="-10" dirty="0">
                <a:latin typeface="Calibri" panose="020F0502020204030204" pitchFamily="34" charset="0"/>
                <a:ea typeface="Calibri" panose="020F0502020204030204" pitchFamily="34" charset="0"/>
                <a:cs typeface="Calibri" panose="020F0502020204030204" pitchFamily="34" charset="0"/>
              </a:rPr>
              <a:t>.</a:t>
            </a:r>
            <a:r>
              <a:rPr lang="en-US" sz="2100" dirty="0">
                <a:effectLst/>
                <a:latin typeface="Calibri" panose="020F0502020204030204" pitchFamily="34" charset="0"/>
                <a:ea typeface="Calibri" panose="020F0502020204030204" pitchFamily="34" charset="0"/>
                <a:cs typeface="Calibri" panose="020F0502020204030204" pitchFamily="34" charset="0"/>
              </a:rPr>
              <a:t> </a:t>
            </a:r>
          </a:p>
          <a:p>
            <a:pPr marL="0" indent="0">
              <a:lnSpc>
                <a:spcPct val="120000"/>
              </a:lnSpc>
              <a:spcBef>
                <a:spcPts val="0"/>
              </a:spcBef>
              <a:buNone/>
            </a:pPr>
            <a:r>
              <a:rPr lang="en-GB" sz="2600" dirty="0">
                <a:latin typeface="Calibri" panose="020F0502020204030204" pitchFamily="34" charset="0"/>
                <a:cs typeface="Calibri" panose="020F0502020204030204" pitchFamily="34" charset="0"/>
              </a:rPr>
              <a:t>Health and Lifestyle Survey, in 1984-5. Bespoke index of contextual change - deindustrialization  between 1981 and 1991, in a sample of electoral wards. Interviews covered subjective perceptions of solidarity with the ‘community’ as well as individual social class. </a:t>
            </a:r>
          </a:p>
          <a:p>
            <a:pPr marL="0" indent="0">
              <a:lnSpc>
                <a:spcPct val="120000"/>
              </a:lnSpc>
              <a:spcBef>
                <a:spcPts val="600"/>
              </a:spcBef>
              <a:buNone/>
            </a:pPr>
            <a:r>
              <a:rPr lang="en-GB" sz="2600" dirty="0">
                <a:latin typeface="Calibri" panose="020F0502020204030204" pitchFamily="34" charset="0"/>
                <a:cs typeface="Calibri" panose="020F0502020204030204" pitchFamily="34" charset="0"/>
              </a:rPr>
              <a:t>Conclusion: area, attitudes and individual factors all played a role in explaining spatial variations in self-assessed health.</a:t>
            </a:r>
          </a:p>
          <a:p>
            <a:pPr marL="0" indent="0">
              <a:lnSpc>
                <a:spcPct val="120000"/>
              </a:lnSpc>
              <a:spcBef>
                <a:spcPts val="0"/>
              </a:spcBef>
              <a:buNone/>
            </a:pPr>
            <a:r>
              <a:rPr lang="en-GB" sz="2600" dirty="0">
                <a:latin typeface="Calibri" panose="020F0502020204030204" pitchFamily="34" charset="0"/>
                <a:ea typeface="Calibri" panose="020F0502020204030204" pitchFamily="34" charset="0"/>
                <a:cs typeface="Calibri" panose="020F0502020204030204" pitchFamily="34" charset="0"/>
              </a:rPr>
              <a:t>	</a:t>
            </a:r>
            <a:r>
              <a:rPr lang="en-GB" sz="2100" dirty="0">
                <a:effectLst/>
                <a:latin typeface="Calibri" panose="020F0502020204030204" pitchFamily="34" charset="0"/>
                <a:ea typeface="Calibri" panose="020F0502020204030204" pitchFamily="34" charset="0"/>
                <a:cs typeface="Calibri" panose="020F0502020204030204" pitchFamily="34" charset="0"/>
              </a:rPr>
              <a:t>Mitchell, R., </a:t>
            </a:r>
            <a:r>
              <a:rPr lang="en-GB" sz="2100" dirty="0" err="1">
                <a:effectLst/>
                <a:latin typeface="Calibri" panose="020F0502020204030204" pitchFamily="34" charset="0"/>
                <a:ea typeface="Calibri" panose="020F0502020204030204" pitchFamily="34" charset="0"/>
                <a:cs typeface="Calibri" panose="020F0502020204030204" pitchFamily="34" charset="0"/>
              </a:rPr>
              <a:t>Gleave</a:t>
            </a:r>
            <a:r>
              <a:rPr lang="en-GB" sz="2100" dirty="0">
                <a:effectLst/>
                <a:latin typeface="Calibri" panose="020F0502020204030204" pitchFamily="34" charset="0"/>
                <a:ea typeface="Calibri" panose="020F0502020204030204" pitchFamily="34" charset="0"/>
                <a:cs typeface="Calibri" panose="020F0502020204030204" pitchFamily="34" charset="0"/>
              </a:rPr>
              <a:t>, S., Bartley, M., Wiggins, D. and Joshi, H. (2000) </a:t>
            </a:r>
            <a:r>
              <a:rPr lang="en-US" sz="2100" i="1" dirty="0">
                <a:effectLst/>
                <a:latin typeface="Calibri" panose="020F0502020204030204" pitchFamily="34" charset="0"/>
                <a:ea typeface="Calibri" panose="020F0502020204030204" pitchFamily="34" charset="0"/>
                <a:cs typeface="Calibri" panose="020F0502020204030204" pitchFamily="34" charset="0"/>
              </a:rPr>
              <a:t>Do attitude and area influence health? A multilevel 	approach to health inequalities</a:t>
            </a:r>
            <a:r>
              <a:rPr lang="en-US" sz="2100" dirty="0">
                <a:effectLst/>
                <a:latin typeface="Calibri" panose="020F0502020204030204" pitchFamily="34" charset="0"/>
                <a:ea typeface="Calibri" panose="020F0502020204030204" pitchFamily="34" charset="0"/>
                <a:cs typeface="Calibri" panose="020F0502020204030204" pitchFamily="34" charset="0"/>
              </a:rPr>
              <a:t>. </a:t>
            </a:r>
            <a:r>
              <a:rPr lang="en-US" sz="2100" i="1" dirty="0">
                <a:effectLst/>
                <a:latin typeface="Calibri" panose="020F0502020204030204" pitchFamily="34" charset="0"/>
                <a:ea typeface="Calibri" panose="020F0502020204030204" pitchFamily="34" charset="0"/>
                <a:cs typeface="Calibri" panose="020F0502020204030204" pitchFamily="34" charset="0"/>
              </a:rPr>
              <a:t>Health &amp; Place.</a:t>
            </a:r>
            <a:endParaRPr lang="en-GB" sz="2100"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20307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1727</TotalTime>
  <Words>3100</Words>
  <Application>Microsoft Office PowerPoint</Application>
  <PresentationFormat>Widescreen</PresentationFormat>
  <Paragraphs>205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Metropolitan</vt:lpstr>
      <vt:lpstr>Placing Context in Longitudinal Research </vt:lpstr>
      <vt:lpstr>Introduction</vt:lpstr>
      <vt:lpstr>Splicing place into large-scale surveys</vt:lpstr>
      <vt:lpstr>Examples from the British Cohort Studies</vt:lpstr>
      <vt:lpstr>Outline</vt:lpstr>
      <vt:lpstr>Neighbourhood ‘effects’ in adult health and mortality</vt:lpstr>
      <vt:lpstr> Work in 1990s, mainly using ONS Longitudinal Study </vt:lpstr>
      <vt:lpstr>Odds of mortality to 1992 by ward deprivation score in 1981: England and Wales</vt:lpstr>
      <vt:lpstr>Controversy and further modelling</vt:lpstr>
      <vt:lpstr>Neighbourhood patterns in early child development - US and UK</vt:lpstr>
      <vt:lpstr>Does where they live make a difference to young children? </vt:lpstr>
      <vt:lpstr>Estimates for area advantage score at age 1 and change in it to age 5 on verbal percentile at age 5</vt:lpstr>
      <vt:lpstr>What poorer circumstances of families explained the adverse outcomes in disadvantaged areas?</vt:lpstr>
      <vt:lpstr>Higher levels of context: cross national and cross time</vt:lpstr>
      <vt:lpstr>Workplace effects on  the gender pay gap </vt:lpstr>
      <vt:lpstr>Does a feminized workplace affect women’s pay?</vt:lpstr>
      <vt:lpstr>Gender pay gap: adding occupational segregation to adjustment  for education and experience.  British birth cohorts. </vt:lpstr>
      <vt:lpstr>Feminized jobs and female managers</vt:lpstr>
      <vt:lpstr>Context in the  British Cohort Studies </vt:lpstr>
      <vt:lpstr>How is context built, or not, into the design of the British Cohort studies?</vt:lpstr>
      <vt:lpstr>Design of MCS and its geography</vt:lpstr>
      <vt:lpstr>MCS design…</vt:lpstr>
      <vt:lpstr>Limitations to putting context into longitudinal datasets</vt:lpstr>
      <vt:lpstr>Conclusion </vt:lpstr>
      <vt:lpstr>PowerPoint Presentation</vt:lpstr>
      <vt:lpstr>Suggestions for going forward</vt:lpstr>
      <vt:lpstr>THANK-YOU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Placing Context in Longitudinal Research</dc:title>
  <dc:creator>Heather Joshi</dc:creator>
  <cp:lastModifiedBy>Allington-Smith, Dominic</cp:lastModifiedBy>
  <cp:revision>18</cp:revision>
  <dcterms:created xsi:type="dcterms:W3CDTF">2022-09-24T08:50:23Z</dcterms:created>
  <dcterms:modified xsi:type="dcterms:W3CDTF">2022-12-01T16:55:38Z</dcterms:modified>
</cp:coreProperties>
</file>