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43" r:id="rId2"/>
    <p:sldId id="373" r:id="rId3"/>
    <p:sldId id="348" r:id="rId4"/>
    <p:sldId id="387" r:id="rId5"/>
    <p:sldId id="349" r:id="rId6"/>
    <p:sldId id="350" r:id="rId7"/>
    <p:sldId id="359" r:id="rId8"/>
    <p:sldId id="360" r:id="rId9"/>
    <p:sldId id="357" r:id="rId10"/>
    <p:sldId id="366" r:id="rId11"/>
    <p:sldId id="351" r:id="rId12"/>
    <p:sldId id="358" r:id="rId13"/>
    <p:sldId id="390" r:id="rId14"/>
    <p:sldId id="367" r:id="rId15"/>
    <p:sldId id="368" r:id="rId16"/>
    <p:sldId id="389" r:id="rId17"/>
    <p:sldId id="372" r:id="rId18"/>
    <p:sldId id="355"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lgoszewska, Bozena" initials="WB" lastIdx="1" clrIdx="0">
    <p:extLst>
      <p:ext uri="{19B8F6BF-5375-455C-9EA6-DF929625EA0E}">
        <p15:presenceInfo xmlns:p15="http://schemas.microsoft.com/office/powerpoint/2012/main" userId="S::qtnvbaw@ucl.ac.uk::08859f6e-b9cc-4809-a504-f6a88c15d6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5962A7"/>
    <a:srgbClr val="5A85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47"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ad.ucl.ac.uk\groupfolders\IOEQSS_Gender_Pay_Gap\Covid\Results\Presentation%20CLS\Family%20type%20by%20cohort_v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c:f>
              <c:strCache>
                <c:ptCount val="1"/>
                <c:pt idx="0">
                  <c:v>NCDS</c:v>
                </c:pt>
              </c:strCache>
            </c:strRef>
          </c:tx>
          <c:spPr>
            <a:solidFill>
              <a:schemeClr val="accent1"/>
            </a:solidFill>
            <a:ln>
              <a:noFill/>
            </a:ln>
            <a:effectLst/>
          </c:spPr>
          <c:invertIfNegative val="0"/>
          <c:cat>
            <c:strRef>
              <c:f>Sheet1!$A$3:$A$6</c:f>
              <c:strCache>
                <c:ptCount val="4"/>
                <c:pt idx="0">
                  <c:v>no partner no children</c:v>
                </c:pt>
                <c:pt idx="1">
                  <c:v>lone parents</c:v>
                </c:pt>
                <c:pt idx="2">
                  <c:v>partnered no children</c:v>
                </c:pt>
                <c:pt idx="3">
                  <c:v>partnered with children</c:v>
                </c:pt>
              </c:strCache>
            </c:strRef>
          </c:cat>
          <c:val>
            <c:numRef>
              <c:f>Sheet1!$B$3:$B$6</c:f>
              <c:numCache>
                <c:formatCode>General</c:formatCode>
                <c:ptCount val="4"/>
                <c:pt idx="0">
                  <c:v>789</c:v>
                </c:pt>
                <c:pt idx="1">
                  <c:v>127</c:v>
                </c:pt>
                <c:pt idx="2">
                  <c:v>1401</c:v>
                </c:pt>
                <c:pt idx="3">
                  <c:v>566</c:v>
                </c:pt>
              </c:numCache>
            </c:numRef>
          </c:val>
          <c:extLst>
            <c:ext xmlns:c16="http://schemas.microsoft.com/office/drawing/2014/chart" uri="{C3380CC4-5D6E-409C-BE32-E72D297353CC}">
              <c16:uniqueId val="{00000000-E804-480A-9238-EF1A530B28D9}"/>
            </c:ext>
          </c:extLst>
        </c:ser>
        <c:ser>
          <c:idx val="1"/>
          <c:order val="1"/>
          <c:tx>
            <c:strRef>
              <c:f>Sheet1!$C$2</c:f>
              <c:strCache>
                <c:ptCount val="1"/>
                <c:pt idx="0">
                  <c:v>BCS70</c:v>
                </c:pt>
              </c:strCache>
            </c:strRef>
          </c:tx>
          <c:spPr>
            <a:solidFill>
              <a:schemeClr val="accent2"/>
            </a:solidFill>
            <a:ln>
              <a:noFill/>
            </a:ln>
            <a:effectLst/>
          </c:spPr>
          <c:invertIfNegative val="0"/>
          <c:cat>
            <c:strRef>
              <c:f>Sheet1!$A$3:$A$6</c:f>
              <c:strCache>
                <c:ptCount val="4"/>
                <c:pt idx="0">
                  <c:v>no partner no children</c:v>
                </c:pt>
                <c:pt idx="1">
                  <c:v>lone parents</c:v>
                </c:pt>
                <c:pt idx="2">
                  <c:v>partnered no children</c:v>
                </c:pt>
                <c:pt idx="3">
                  <c:v>partnered with children</c:v>
                </c:pt>
              </c:strCache>
            </c:strRef>
          </c:cat>
          <c:val>
            <c:numRef>
              <c:f>Sheet1!$C$3:$C$6</c:f>
              <c:numCache>
                <c:formatCode>General</c:formatCode>
                <c:ptCount val="4"/>
                <c:pt idx="0">
                  <c:v>685</c:v>
                </c:pt>
                <c:pt idx="1">
                  <c:v>293</c:v>
                </c:pt>
                <c:pt idx="2">
                  <c:v>801</c:v>
                </c:pt>
                <c:pt idx="3">
                  <c:v>2226</c:v>
                </c:pt>
              </c:numCache>
            </c:numRef>
          </c:val>
          <c:extLst>
            <c:ext xmlns:c16="http://schemas.microsoft.com/office/drawing/2014/chart" uri="{C3380CC4-5D6E-409C-BE32-E72D297353CC}">
              <c16:uniqueId val="{00000001-E804-480A-9238-EF1A530B28D9}"/>
            </c:ext>
          </c:extLst>
        </c:ser>
        <c:ser>
          <c:idx val="2"/>
          <c:order val="2"/>
          <c:tx>
            <c:strRef>
              <c:f>Sheet1!$D$2</c:f>
              <c:strCache>
                <c:ptCount val="1"/>
                <c:pt idx="0">
                  <c:v>Next Steps</c:v>
                </c:pt>
              </c:strCache>
            </c:strRef>
          </c:tx>
          <c:spPr>
            <a:solidFill>
              <a:schemeClr val="accent3"/>
            </a:solidFill>
            <a:ln>
              <a:noFill/>
            </a:ln>
            <a:effectLst/>
          </c:spPr>
          <c:invertIfNegative val="0"/>
          <c:cat>
            <c:strRef>
              <c:f>Sheet1!$A$3:$A$6</c:f>
              <c:strCache>
                <c:ptCount val="4"/>
                <c:pt idx="0">
                  <c:v>no partner no children</c:v>
                </c:pt>
                <c:pt idx="1">
                  <c:v>lone parents</c:v>
                </c:pt>
                <c:pt idx="2">
                  <c:v>partnered no children</c:v>
                </c:pt>
                <c:pt idx="3">
                  <c:v>partnered with children</c:v>
                </c:pt>
              </c:strCache>
            </c:strRef>
          </c:cat>
          <c:val>
            <c:numRef>
              <c:f>Sheet1!$D$3:$D$6</c:f>
              <c:numCache>
                <c:formatCode>General</c:formatCode>
                <c:ptCount val="4"/>
                <c:pt idx="0">
                  <c:v>1084</c:v>
                </c:pt>
                <c:pt idx="1">
                  <c:v>144</c:v>
                </c:pt>
                <c:pt idx="2">
                  <c:v>1072</c:v>
                </c:pt>
                <c:pt idx="3">
                  <c:v>868</c:v>
                </c:pt>
              </c:numCache>
            </c:numRef>
          </c:val>
          <c:extLst>
            <c:ext xmlns:c16="http://schemas.microsoft.com/office/drawing/2014/chart" uri="{C3380CC4-5D6E-409C-BE32-E72D297353CC}">
              <c16:uniqueId val="{00000002-E804-480A-9238-EF1A530B28D9}"/>
            </c:ext>
          </c:extLst>
        </c:ser>
        <c:ser>
          <c:idx val="3"/>
          <c:order val="3"/>
          <c:tx>
            <c:strRef>
              <c:f>Sheet1!$E$2</c:f>
              <c:strCache>
                <c:ptCount val="1"/>
                <c:pt idx="0">
                  <c:v>MCS CM</c:v>
                </c:pt>
              </c:strCache>
            </c:strRef>
          </c:tx>
          <c:spPr>
            <a:solidFill>
              <a:schemeClr val="accent4"/>
            </a:solidFill>
            <a:ln>
              <a:noFill/>
            </a:ln>
            <a:effectLst/>
          </c:spPr>
          <c:invertIfNegative val="0"/>
          <c:cat>
            <c:strRef>
              <c:f>Sheet1!$A$3:$A$6</c:f>
              <c:strCache>
                <c:ptCount val="4"/>
                <c:pt idx="0">
                  <c:v>no partner no children</c:v>
                </c:pt>
                <c:pt idx="1">
                  <c:v>lone parents</c:v>
                </c:pt>
                <c:pt idx="2">
                  <c:v>partnered no children</c:v>
                </c:pt>
                <c:pt idx="3">
                  <c:v>partnered with children</c:v>
                </c:pt>
              </c:strCache>
            </c:strRef>
          </c:cat>
          <c:val>
            <c:numRef>
              <c:f>Sheet1!$E$3:$E$6</c:f>
              <c:numCache>
                <c:formatCode>General</c:formatCode>
                <c:ptCount val="4"/>
                <c:pt idx="0">
                  <c:v>867</c:v>
                </c:pt>
                <c:pt idx="1">
                  <c:v>8</c:v>
                </c:pt>
                <c:pt idx="2">
                  <c:v>106</c:v>
                </c:pt>
                <c:pt idx="3">
                  <c:v>9</c:v>
                </c:pt>
              </c:numCache>
            </c:numRef>
          </c:val>
          <c:extLst>
            <c:ext xmlns:c16="http://schemas.microsoft.com/office/drawing/2014/chart" uri="{C3380CC4-5D6E-409C-BE32-E72D297353CC}">
              <c16:uniqueId val="{00000003-E804-480A-9238-EF1A530B28D9}"/>
            </c:ext>
          </c:extLst>
        </c:ser>
        <c:dLbls>
          <c:showLegendKey val="0"/>
          <c:showVal val="0"/>
          <c:showCatName val="0"/>
          <c:showSerName val="0"/>
          <c:showPercent val="0"/>
          <c:showBubbleSize val="0"/>
        </c:dLbls>
        <c:gapWidth val="150"/>
        <c:overlap val="100"/>
        <c:axId val="363087039"/>
        <c:axId val="420606799"/>
      </c:barChart>
      <c:catAx>
        <c:axId val="363087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0606799"/>
        <c:crosses val="autoZero"/>
        <c:auto val="1"/>
        <c:lblAlgn val="ctr"/>
        <c:lblOffset val="100"/>
        <c:noMultiLvlLbl val="0"/>
      </c:catAx>
      <c:valAx>
        <c:axId val="420606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Unweighted N</a:t>
                </a:r>
              </a:p>
            </c:rich>
          </c:tx>
          <c:layout>
            <c:manualLayout>
              <c:xMode val="edge"/>
              <c:yMode val="edge"/>
              <c:x val="0.86100822296909696"/>
              <c:y val="0.8624060769735861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08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E42C-01C2-4FC9-AF4B-0FEF27965CD9}" type="datetimeFigureOut">
              <a:rPr lang="en-GB" smtClean="0"/>
              <a:t>01/12/2022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2D39A-A350-4E60-9089-6402E25E3428}" type="slidenum">
              <a:rPr lang="en-GB" smtClean="0"/>
              <a:t>‹#›</a:t>
            </a:fld>
            <a:endParaRPr lang="en-GB"/>
          </a:p>
        </p:txBody>
      </p:sp>
    </p:spTree>
    <p:extLst>
      <p:ext uri="{BB962C8B-B14F-4D97-AF65-F5344CB8AC3E}">
        <p14:creationId xmlns:p14="http://schemas.microsoft.com/office/powerpoint/2010/main" val="62053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5822A-B8E1-427A-B59E-B148CA1D73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42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outcomes reveal a similar parents, so I put them together here.  </a:t>
            </a:r>
          </a:p>
          <a:p>
            <a:r>
              <a:rPr lang="en-GB" dirty="0"/>
              <a:t>The differences are the most persistent for partner women with children and disappear only with the job adjustment. Here in terms of active work the gender difference remain borderline significant even after job adjustment.  </a:t>
            </a:r>
          </a:p>
          <a:p>
            <a:r>
              <a:rPr lang="en-GB" dirty="0"/>
              <a:t>For those who have no children the significant difference is substantially reduced or disappears once we control for age, especially for men.</a:t>
            </a:r>
          </a:p>
          <a:p>
            <a:r>
              <a:rPr lang="en-GB" dirty="0"/>
              <a:t> </a:t>
            </a:r>
          </a:p>
        </p:txBody>
      </p:sp>
      <p:sp>
        <p:nvSpPr>
          <p:cNvPr id="4" name="Slide Number Placeholder 3"/>
          <p:cNvSpPr>
            <a:spLocks noGrp="1"/>
          </p:cNvSpPr>
          <p:nvPr>
            <p:ph type="sldNum" sz="quarter" idx="5"/>
          </p:nvPr>
        </p:nvSpPr>
        <p:spPr/>
        <p:txBody>
          <a:bodyPr/>
          <a:lstStyle/>
          <a:p>
            <a:fld id="{2FD2D39A-A350-4E60-9089-6402E25E3428}" type="slidenum">
              <a:rPr lang="en-GB" smtClean="0"/>
              <a:t>10</a:t>
            </a:fld>
            <a:endParaRPr lang="en-GB"/>
          </a:p>
        </p:txBody>
      </p:sp>
    </p:spTree>
    <p:extLst>
      <p:ext uri="{BB962C8B-B14F-4D97-AF65-F5344CB8AC3E}">
        <p14:creationId xmlns:p14="http://schemas.microsoft.com/office/powerpoint/2010/main" val="191906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look at men and women in different household types; here partnered men with children are our reference category because by the time they have children they had a chance to accumulate enough experience and generally have lower or no child penalty, so we compare these HH types to them </a:t>
            </a:r>
          </a:p>
          <a:p>
            <a:r>
              <a:rPr lang="en-GB" dirty="0"/>
              <a:t>Partner women with children are less likely to remain in employment and age (red) and basic adjustment (the green </a:t>
            </a:r>
            <a:r>
              <a:rPr lang="en-GB" dirty="0" err="1"/>
              <a:t>coefs</a:t>
            </a:r>
            <a:r>
              <a:rPr lang="en-GB" dirty="0"/>
              <a:t>) do not change things much, but once we account for the job characteristics the differences disappear.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who are parented but have no children (second one but last) job characteristics (yellow) make more of a difference for women, but the differences goes away once we account for age</a:t>
            </a:r>
          </a:p>
          <a:p>
            <a:r>
              <a:rPr lang="en-GB" dirty="0"/>
              <a:t>The raw blues/difference are the largest for those who have no partner or children (last, and 3</a:t>
            </a:r>
            <a:r>
              <a:rPr lang="en-GB" baseline="30000" dirty="0"/>
              <a:t>rd</a:t>
            </a:r>
            <a:r>
              <a:rPr lang="en-GB" dirty="0"/>
              <a:t> from the bottom), but these look quite similar form both men and women and go away once we control for the age </a:t>
            </a:r>
          </a:p>
          <a:p>
            <a:r>
              <a:rPr lang="en-GB" dirty="0"/>
              <a:t>For single mothers we have relatively small sample, so very wide confidence intervals, and no sign difference although the effect sizes are quite large.  </a:t>
            </a:r>
          </a:p>
          <a:p>
            <a:endParaRPr lang="en-GB" dirty="0"/>
          </a:p>
        </p:txBody>
      </p:sp>
      <p:sp>
        <p:nvSpPr>
          <p:cNvPr id="4" name="Slide Number Placeholder 3"/>
          <p:cNvSpPr>
            <a:spLocks noGrp="1"/>
          </p:cNvSpPr>
          <p:nvPr>
            <p:ph type="sldNum" sz="quarter" idx="5"/>
          </p:nvPr>
        </p:nvSpPr>
        <p:spPr/>
        <p:txBody>
          <a:bodyPr/>
          <a:lstStyle/>
          <a:p>
            <a:fld id="{2FD2D39A-A350-4E60-9089-6402E25E3428}" type="slidenum">
              <a:rPr lang="en-GB" smtClean="0"/>
              <a:t>11</a:t>
            </a:fld>
            <a:endParaRPr lang="en-GB"/>
          </a:p>
        </p:txBody>
      </p:sp>
    </p:spTree>
    <p:extLst>
      <p:ext uri="{BB962C8B-B14F-4D97-AF65-F5344CB8AC3E}">
        <p14:creationId xmlns:p14="http://schemas.microsoft.com/office/powerpoint/2010/main" val="228284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look slightly different when we look at the probability of being furloughed </a:t>
            </a:r>
          </a:p>
          <a:p>
            <a:r>
              <a:rPr lang="en-GB" dirty="0"/>
              <a:t>Starting from the bottom, there are no significant difference for men regardless if they have partner or not even in the raw estimates, although men with no children are the only groups that appears to be less likely to be furloughed than partner men with children.   </a:t>
            </a:r>
          </a:p>
          <a:p>
            <a:r>
              <a:rPr lang="en-GB" dirty="0"/>
              <a:t>Women, however, in all HH types are more likely to be furloughed </a:t>
            </a:r>
          </a:p>
          <a:p>
            <a:r>
              <a:rPr lang="en-GB" dirty="0"/>
              <a:t>Slightly less so if they haven’t got  kids</a:t>
            </a:r>
          </a:p>
          <a:p>
            <a:r>
              <a:rPr lang="en-GB" dirty="0"/>
              <a:t>Age and basic adjustment here do not may much of a difference</a:t>
            </a:r>
          </a:p>
          <a:p>
            <a:r>
              <a:rPr lang="en-GB" dirty="0"/>
              <a:t>Job characteristics make the most of a difference, but women who have kids are still more likely to be furloughed even if we account for their job characteristics  </a:t>
            </a:r>
          </a:p>
        </p:txBody>
      </p:sp>
      <p:sp>
        <p:nvSpPr>
          <p:cNvPr id="4" name="Slide Number Placeholder 3"/>
          <p:cNvSpPr>
            <a:spLocks noGrp="1"/>
          </p:cNvSpPr>
          <p:nvPr>
            <p:ph type="sldNum" sz="quarter" idx="5"/>
          </p:nvPr>
        </p:nvSpPr>
        <p:spPr/>
        <p:txBody>
          <a:bodyPr/>
          <a:lstStyle/>
          <a:p>
            <a:fld id="{2FD2D39A-A350-4E60-9089-6402E25E3428}" type="slidenum">
              <a:rPr lang="en-GB" smtClean="0"/>
              <a:t>12</a:t>
            </a:fld>
            <a:endParaRPr lang="en-GB"/>
          </a:p>
        </p:txBody>
      </p:sp>
    </p:spTree>
    <p:extLst>
      <p:ext uri="{BB962C8B-B14F-4D97-AF65-F5344CB8AC3E}">
        <p14:creationId xmlns:p14="http://schemas.microsoft.com/office/powerpoint/2010/main" val="352598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in order to test the efficient household hypothesis we then account for the partner’s job characteristics as well, which is reflected by the greyish looking estimates </a:t>
            </a:r>
          </a:p>
          <a:p>
            <a:r>
              <a:rPr lang="en-GB" dirty="0"/>
              <a:t>And the results show that does makes very little difference to the remaining estimates – partnered women with children are still less likely to be inactive work and more likely to be furloughed even when we take their partners job characteristics into account </a:t>
            </a:r>
          </a:p>
        </p:txBody>
      </p:sp>
      <p:sp>
        <p:nvSpPr>
          <p:cNvPr id="4" name="Slide Number Placeholder 3"/>
          <p:cNvSpPr>
            <a:spLocks noGrp="1"/>
          </p:cNvSpPr>
          <p:nvPr>
            <p:ph type="sldNum" sz="quarter" idx="5"/>
          </p:nvPr>
        </p:nvSpPr>
        <p:spPr/>
        <p:txBody>
          <a:bodyPr/>
          <a:lstStyle/>
          <a:p>
            <a:fld id="{2FD2D39A-A350-4E60-9089-6402E25E3428}" type="slidenum">
              <a:rPr lang="en-GB" smtClean="0"/>
              <a:t>14</a:t>
            </a:fld>
            <a:endParaRPr lang="en-GB"/>
          </a:p>
        </p:txBody>
      </p:sp>
    </p:spTree>
    <p:extLst>
      <p:ext uri="{BB962C8B-B14F-4D97-AF65-F5344CB8AC3E}">
        <p14:creationId xmlns:p14="http://schemas.microsoft.com/office/powerpoint/2010/main" val="160635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when we look at the subsample of those who have partners and children, so the final slightly more red adjustment here, we can also see that this also makes little difference </a:t>
            </a:r>
          </a:p>
        </p:txBody>
      </p:sp>
      <p:sp>
        <p:nvSpPr>
          <p:cNvPr id="4" name="Slide Number Placeholder 3"/>
          <p:cNvSpPr>
            <a:spLocks noGrp="1"/>
          </p:cNvSpPr>
          <p:nvPr>
            <p:ph type="sldNum" sz="quarter" idx="5"/>
          </p:nvPr>
        </p:nvSpPr>
        <p:spPr/>
        <p:txBody>
          <a:bodyPr/>
          <a:lstStyle/>
          <a:p>
            <a:fld id="{2FD2D39A-A350-4E60-9089-6402E25E3428}" type="slidenum">
              <a:rPr lang="en-GB" smtClean="0"/>
              <a:t>15</a:t>
            </a:fld>
            <a:endParaRPr lang="en-GB"/>
          </a:p>
        </p:txBody>
      </p:sp>
    </p:spTree>
    <p:extLst>
      <p:ext uri="{BB962C8B-B14F-4D97-AF65-F5344CB8AC3E}">
        <p14:creationId xmlns:p14="http://schemas.microsoft.com/office/powerpoint/2010/main" val="191131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a:t>
            </a:r>
          </a:p>
          <a:p>
            <a:r>
              <a:rPr lang="en-GB" dirty="0"/>
              <a:t>We confirm that the adverse effects were more likely to be experienced by women, especially if they live with partner and children </a:t>
            </a:r>
          </a:p>
          <a:p>
            <a:r>
              <a:rPr lang="en-GB" dirty="0"/>
              <a:t>And it terms of our hypotheses: </a:t>
            </a:r>
          </a:p>
          <a:p>
            <a:r>
              <a:rPr lang="en-GB" dirty="0"/>
              <a:t>H1 -  we find that job characteristics attenuate the gaps, especially for partnered women with children, so we find some support for the occupational segregation hypothesis</a:t>
            </a:r>
          </a:p>
          <a:p>
            <a:r>
              <a:rPr lang="en-GB" dirty="0"/>
              <a:t>However we find little support for our second hypothesis H2,  as we have shown that accounting for partner’s job and the number and age of children makes little difference to the remaining estimates</a:t>
            </a:r>
          </a:p>
        </p:txBody>
      </p:sp>
      <p:sp>
        <p:nvSpPr>
          <p:cNvPr id="4" name="Slide Number Placeholder 3"/>
          <p:cNvSpPr>
            <a:spLocks noGrp="1"/>
          </p:cNvSpPr>
          <p:nvPr>
            <p:ph type="sldNum" sz="quarter" idx="5"/>
          </p:nvPr>
        </p:nvSpPr>
        <p:spPr/>
        <p:txBody>
          <a:bodyPr/>
          <a:lstStyle/>
          <a:p>
            <a:fld id="{2FD2D39A-A350-4E60-9089-6402E25E3428}" type="slidenum">
              <a:rPr lang="en-GB" smtClean="0"/>
              <a:t>16</a:t>
            </a:fld>
            <a:endParaRPr lang="en-GB"/>
          </a:p>
        </p:txBody>
      </p:sp>
    </p:spTree>
    <p:extLst>
      <p:ext uri="{BB962C8B-B14F-4D97-AF65-F5344CB8AC3E}">
        <p14:creationId xmlns:p14="http://schemas.microsoft.com/office/powerpoint/2010/main" val="260894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remaining gaps are likely to be related to unobserved, or at least unobserved in our data, characteristics, which means they are also les straightforward to test, but in the paper we also discuss several alternative explanations for the residual gap.</a:t>
            </a:r>
          </a:p>
          <a:p>
            <a:r>
              <a:rPr lang="en-GB" dirty="0"/>
              <a:t>So these could be social norms, which are related to the expectations with respect to 9female home-maker, male bread-winner) gender roles. </a:t>
            </a:r>
          </a:p>
          <a:p>
            <a:r>
              <a:rPr lang="en-GB" dirty="0"/>
              <a:t>Some studies  argue that this could be related to preferences, so women may simple prefer receiving 80% of pay and not having to work as opposed to having to work for 100% of pay </a:t>
            </a:r>
          </a:p>
          <a:p>
            <a:r>
              <a:rPr lang="en-GB" dirty="0"/>
              <a:t>However, there is also a debate in the literature about whether the expressed preferences may be socially constructed, so if they can </a:t>
            </a:r>
            <a:r>
              <a:rPr lang="en-GB" dirty="0" err="1"/>
              <a:t>can</a:t>
            </a:r>
            <a:r>
              <a:rPr lang="en-GB" dirty="0"/>
              <a:t> reflect internalised social norms. For example, there is a study that shows that in countries where majority of people agree with the statement that when jobs are scarce men have more a right to them than women, female labour </a:t>
            </a:r>
            <a:r>
              <a:rPr lang="en-GB" dirty="0" err="1"/>
              <a:t>maket</a:t>
            </a:r>
            <a:r>
              <a:rPr lang="en-GB" dirty="0"/>
              <a:t> participation is lower, which the author argues could reflect the fact that people internalise the social norms. </a:t>
            </a:r>
          </a:p>
          <a:p>
            <a:r>
              <a:rPr lang="en-GB" dirty="0"/>
              <a:t>And alternatively this could be linked to discrimination; although it is illegal to discriminate based on gender in the UK, the pandemic presented unprecedented setting, which may have reinforced some existing stereotypes</a:t>
            </a:r>
          </a:p>
          <a:p>
            <a:r>
              <a:rPr lang="en-GB" dirty="0"/>
              <a:t> </a:t>
            </a:r>
          </a:p>
        </p:txBody>
      </p:sp>
      <p:sp>
        <p:nvSpPr>
          <p:cNvPr id="4" name="Slide Number Placeholder 3"/>
          <p:cNvSpPr>
            <a:spLocks noGrp="1"/>
          </p:cNvSpPr>
          <p:nvPr>
            <p:ph type="sldNum" sz="quarter" idx="5"/>
          </p:nvPr>
        </p:nvSpPr>
        <p:spPr/>
        <p:txBody>
          <a:bodyPr/>
          <a:lstStyle/>
          <a:p>
            <a:fld id="{2FD2D39A-A350-4E60-9089-6402E25E3428}" type="slidenum">
              <a:rPr lang="en-GB" smtClean="0"/>
              <a:t>17</a:t>
            </a:fld>
            <a:endParaRPr lang="en-GB"/>
          </a:p>
        </p:txBody>
      </p:sp>
    </p:spTree>
    <p:extLst>
      <p:ext uri="{BB962C8B-B14F-4D97-AF65-F5344CB8AC3E}">
        <p14:creationId xmlns:p14="http://schemas.microsoft.com/office/powerpoint/2010/main" val="37076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we still live in a word where gender differences are often highlighted. As an example of this I wanted to show you an add that came outlast year. This advert has been retracted and government issued a statement that it does not reflect their views on gender equality…. But still they put out an avert that features one men that is sitting on the sofa and women who are looking after the children and doing housework. </a:t>
            </a:r>
          </a:p>
          <a:p>
            <a:r>
              <a:rPr lang="en-GB" dirty="0"/>
              <a:t>It is surprising to me that in this day and age someone at executive level has signed this off …</a:t>
            </a:r>
          </a:p>
        </p:txBody>
      </p:sp>
      <p:sp>
        <p:nvSpPr>
          <p:cNvPr id="4" name="Slide Number Placeholder 3"/>
          <p:cNvSpPr>
            <a:spLocks noGrp="1"/>
          </p:cNvSpPr>
          <p:nvPr>
            <p:ph type="sldNum" sz="quarter" idx="5"/>
          </p:nvPr>
        </p:nvSpPr>
        <p:spPr/>
        <p:txBody>
          <a:bodyPr/>
          <a:lstStyle/>
          <a:p>
            <a:fld id="{2FD2D39A-A350-4E60-9089-6402E25E3428}" type="slidenum">
              <a:rPr lang="en-GB" smtClean="0"/>
              <a:t>18</a:t>
            </a:fld>
            <a:endParaRPr lang="en-GB"/>
          </a:p>
        </p:txBody>
      </p:sp>
    </p:spTree>
    <p:extLst>
      <p:ext uri="{BB962C8B-B14F-4D97-AF65-F5344CB8AC3E}">
        <p14:creationId xmlns:p14="http://schemas.microsoft.com/office/powerpoint/2010/main" val="102959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5822A-B8E1-427A-B59E-B148CA1D73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4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links to why we decided to do this piece of research, which was not originally planned. </a:t>
            </a:r>
          </a:p>
          <a:p>
            <a:r>
              <a:rPr lang="en-GB" dirty="0"/>
              <a:t>There has been concerned expressed in the literature than covid-19 pandemic has affected women more adversely than men, giving it a name of a </a:t>
            </a:r>
            <a:r>
              <a:rPr lang="en-GB" dirty="0" err="1"/>
              <a:t>shecession</a:t>
            </a:r>
            <a:r>
              <a:rPr lang="en-GB" dirty="0"/>
              <a:t>, which is contracted against previous economic downturns that were called </a:t>
            </a:r>
            <a:r>
              <a:rPr lang="en-GB" dirty="0" err="1"/>
              <a:t>mancessions</a:t>
            </a:r>
            <a:r>
              <a:rPr lang="en-GB" dirty="0"/>
              <a:t>, as they predominantly affected men. </a:t>
            </a:r>
          </a:p>
          <a:p>
            <a:r>
              <a:rPr lang="en-GB" dirty="0"/>
              <a:t>Another aspect that differentiates this recession from previous ones is the CJRS – so while in previous recessions employers were forced to issue redundancies this time they could put employees on furlough, which meant that they still received 80% of their pay, although they were unable to work.  </a:t>
            </a:r>
          </a:p>
        </p:txBody>
      </p:sp>
      <p:sp>
        <p:nvSpPr>
          <p:cNvPr id="4" name="Slide Number Placeholder 3"/>
          <p:cNvSpPr>
            <a:spLocks noGrp="1"/>
          </p:cNvSpPr>
          <p:nvPr>
            <p:ph type="sldNum" sz="quarter" idx="5"/>
          </p:nvPr>
        </p:nvSpPr>
        <p:spPr/>
        <p:txBody>
          <a:bodyPr/>
          <a:lstStyle/>
          <a:p>
            <a:fld id="{2FD2D39A-A350-4E60-9089-6402E25E3428}" type="slidenum">
              <a:rPr lang="en-GB" smtClean="0"/>
              <a:t>2</a:t>
            </a:fld>
            <a:endParaRPr lang="en-GB"/>
          </a:p>
        </p:txBody>
      </p:sp>
    </p:spTree>
    <p:extLst>
      <p:ext uri="{BB962C8B-B14F-4D97-AF65-F5344CB8AC3E}">
        <p14:creationId xmlns:p14="http://schemas.microsoft.com/office/powerpoint/2010/main" val="310407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contribution we hope to make with this study is that most studies looked at the fist lockdown, which was the period when, as shown in this graph there was a lot of people being furloughed, a lot more than later on once tings started to go back to normal. Where we look at the situation a year into covid pandemic, at the time the economy has partially recovered. </a:t>
            </a:r>
          </a:p>
          <a:p>
            <a:r>
              <a:rPr lang="en-GB" dirty="0"/>
              <a:t>And secondly most of the studies looked at couples with children, but we expect that different mechanisms operate in different types of household, so we extend our analysis to those who don’t have a partner and/or children  </a:t>
            </a:r>
          </a:p>
        </p:txBody>
      </p:sp>
      <p:sp>
        <p:nvSpPr>
          <p:cNvPr id="4" name="Slide Number Placeholder 3"/>
          <p:cNvSpPr>
            <a:spLocks noGrp="1"/>
          </p:cNvSpPr>
          <p:nvPr>
            <p:ph type="sldNum" sz="quarter" idx="5"/>
          </p:nvPr>
        </p:nvSpPr>
        <p:spPr/>
        <p:txBody>
          <a:bodyPr/>
          <a:lstStyle/>
          <a:p>
            <a:fld id="{2FD2D39A-A350-4E60-9089-6402E25E3428}" type="slidenum">
              <a:rPr lang="en-GB" smtClean="0"/>
              <a:t>3</a:t>
            </a:fld>
            <a:endParaRPr lang="en-GB"/>
          </a:p>
        </p:txBody>
      </p:sp>
    </p:spTree>
    <p:extLst>
      <p:ext uri="{BB962C8B-B14F-4D97-AF65-F5344CB8AC3E}">
        <p14:creationId xmlns:p14="http://schemas.microsoft.com/office/powerpoint/2010/main" val="191546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there have been several explanations put forward as to why women were more likely to be adversely affected, which we are testing in our study</a:t>
            </a:r>
          </a:p>
          <a:p>
            <a:r>
              <a:rPr lang="en-GB" dirty="0"/>
              <a:t>So the first one is that women are over-represented in job that were more likely to be affected. The jobs that were affected are those that typically involve customer service and face to face contact which are the jobs where women are overrepresented, such as hospital and tourism for example. However, women are also more likely to work in sectors that faced increased demand during the pandemic, such as health and care. So that is our first hypothesis.. </a:t>
            </a:r>
          </a:p>
          <a:p>
            <a:r>
              <a:rPr lang="en-GB" dirty="0"/>
              <a:t>The second hypothesis is based on Becker’s idea of efficient household allocation. It posits that in the face of school closures, someone had to hake care of childcare responsibilities and since women tend to be the second earner  in the family and tend to have lower earnings potential it makes economic sense for them to look after the family. So this is more in terms of comparative advantage of the partners in the household. </a:t>
            </a:r>
          </a:p>
          <a:p>
            <a:endParaRPr lang="en-GB" dirty="0"/>
          </a:p>
        </p:txBody>
      </p:sp>
      <p:sp>
        <p:nvSpPr>
          <p:cNvPr id="4" name="Slide Number Placeholder 3"/>
          <p:cNvSpPr>
            <a:spLocks noGrp="1"/>
          </p:cNvSpPr>
          <p:nvPr>
            <p:ph type="sldNum" sz="quarter" idx="5"/>
          </p:nvPr>
        </p:nvSpPr>
        <p:spPr/>
        <p:txBody>
          <a:bodyPr/>
          <a:lstStyle/>
          <a:p>
            <a:fld id="{2FD2D39A-A350-4E60-9089-6402E25E3428}" type="slidenum">
              <a:rPr lang="en-GB" smtClean="0"/>
              <a:t>4</a:t>
            </a:fld>
            <a:endParaRPr lang="en-GB"/>
          </a:p>
        </p:txBody>
      </p:sp>
    </p:spTree>
    <p:extLst>
      <p:ext uri="{BB962C8B-B14F-4D97-AF65-F5344CB8AC3E}">
        <p14:creationId xmlns:p14="http://schemas.microsoft.com/office/powerpoint/2010/main" val="140161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for our analyses we use a pooled sample for 4 national cohort studies; we limit the sample to whose who were employed prior to the pandemic and those who live in </a:t>
            </a:r>
            <a:r>
              <a:rPr lang="en-GB" dirty="0" err="1"/>
              <a:t>Britian</a:t>
            </a:r>
            <a:r>
              <a:rPr lang="en-GB" dirty="0"/>
              <a:t>,; we model the results with weighted linear probability models; and in this study we retain the sample size across all levels of adjustment (to ensure that all analyses are comparable) by adding missing categories for the covariates. </a:t>
            </a:r>
          </a:p>
        </p:txBody>
      </p:sp>
      <p:sp>
        <p:nvSpPr>
          <p:cNvPr id="4" name="Slide Number Placeholder 3"/>
          <p:cNvSpPr>
            <a:spLocks noGrp="1"/>
          </p:cNvSpPr>
          <p:nvPr>
            <p:ph type="sldNum" sz="quarter" idx="5"/>
          </p:nvPr>
        </p:nvSpPr>
        <p:spPr/>
        <p:txBody>
          <a:bodyPr/>
          <a:lstStyle/>
          <a:p>
            <a:fld id="{2FD2D39A-A350-4E60-9089-6402E25E3428}" type="slidenum">
              <a:rPr lang="en-GB" smtClean="0"/>
              <a:t>5</a:t>
            </a:fld>
            <a:endParaRPr lang="en-GB"/>
          </a:p>
        </p:txBody>
      </p:sp>
    </p:spTree>
    <p:extLst>
      <p:ext uri="{BB962C8B-B14F-4D97-AF65-F5344CB8AC3E}">
        <p14:creationId xmlns:p14="http://schemas.microsoft.com/office/powerpoint/2010/main" val="26623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is the distribution of our household types across the cohorts. As you can see there is a relationship between age and family type, so it is not straightforward to disentangle these two aspects, which is also why we use pooled sample, because we don’t have a good representation of each family type in each cohort. </a:t>
            </a:r>
          </a:p>
          <a:p>
            <a:r>
              <a:rPr lang="en-GB" dirty="0"/>
              <a:t>So NCDS, our oldest cohort are mainly those who live with partner and children;  BCS who are age 51 mostly live with partner and children;  Those who are in the 31 </a:t>
            </a:r>
            <a:r>
              <a:rPr lang="en-GB" dirty="0" err="1"/>
              <a:t>yo</a:t>
            </a:r>
            <a:r>
              <a:rPr lang="en-GB" dirty="0"/>
              <a:t> cohort are quit evenly distributed across the household types and finally the youngest cohort who mostly live with no partner or children.</a:t>
            </a:r>
          </a:p>
          <a:p>
            <a:r>
              <a:rPr lang="en-GB" dirty="0"/>
              <a:t>Could of disclaimers here: this is based on the household grid, so those with no children doesn’t necessarily mean that people don’t have children, just that they don’t live with them anymore, which is quite common amongst our oldest cohort. And those alone, do not necessarily live alone, just don’t live with their partner, so amongst the youngest cohort it can mean they live with parents or in </a:t>
            </a:r>
            <a:r>
              <a:rPr lang="en-GB" dirty="0" err="1"/>
              <a:t>houshares</a:t>
            </a:r>
            <a:r>
              <a:rPr lang="en-GB" dirty="0"/>
              <a:t>.    </a:t>
            </a:r>
          </a:p>
        </p:txBody>
      </p:sp>
      <p:sp>
        <p:nvSpPr>
          <p:cNvPr id="4" name="Slide Number Placeholder 3"/>
          <p:cNvSpPr>
            <a:spLocks noGrp="1"/>
          </p:cNvSpPr>
          <p:nvPr>
            <p:ph type="sldNum" sz="quarter" idx="5"/>
          </p:nvPr>
        </p:nvSpPr>
        <p:spPr/>
        <p:txBody>
          <a:bodyPr/>
          <a:lstStyle/>
          <a:p>
            <a:fld id="{2FD2D39A-A350-4E60-9089-6402E25E3428}" type="slidenum">
              <a:rPr lang="en-GB" smtClean="0"/>
              <a:t>6</a:t>
            </a:fld>
            <a:endParaRPr lang="en-GB"/>
          </a:p>
        </p:txBody>
      </p:sp>
    </p:spTree>
    <p:extLst>
      <p:ext uri="{BB962C8B-B14F-4D97-AF65-F5344CB8AC3E}">
        <p14:creationId xmlns:p14="http://schemas.microsoft.com/office/powerpoint/2010/main" val="14050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4 outcomes, the first three are progressively the more and more narrow definition of employment participation. </a:t>
            </a:r>
          </a:p>
          <a:p>
            <a:r>
              <a:rPr lang="en-GB" dirty="0"/>
              <a:t>The first one included all those who were employed, furloughed, on apprenticeships, in unpaid work or self-employed. </a:t>
            </a:r>
          </a:p>
          <a:p>
            <a:r>
              <a:rPr lang="en-GB" dirty="0"/>
              <a:t>The second outcome excludes those who were not in active paid work, so those on furlough and voluntary work </a:t>
            </a:r>
          </a:p>
          <a:p>
            <a:r>
              <a:rPr lang="en-GB" dirty="0"/>
              <a:t>The third outcome are only those who remained in the same job in march 2021 and they did before the pandemic started 2020. #</a:t>
            </a:r>
          </a:p>
          <a:p>
            <a:r>
              <a:rPr lang="en-GB" dirty="0"/>
              <a:t>And the final outcome are those on furlough. </a:t>
            </a:r>
          </a:p>
        </p:txBody>
      </p:sp>
      <p:sp>
        <p:nvSpPr>
          <p:cNvPr id="4" name="Slide Number Placeholder 3"/>
          <p:cNvSpPr>
            <a:spLocks noGrp="1"/>
          </p:cNvSpPr>
          <p:nvPr>
            <p:ph type="sldNum" sz="quarter" idx="5"/>
          </p:nvPr>
        </p:nvSpPr>
        <p:spPr/>
        <p:txBody>
          <a:bodyPr/>
          <a:lstStyle/>
          <a:p>
            <a:fld id="{2FD2D39A-A350-4E60-9089-6402E25E3428}" type="slidenum">
              <a:rPr lang="en-GB" smtClean="0"/>
              <a:t>7</a:t>
            </a:fld>
            <a:endParaRPr lang="en-GB"/>
          </a:p>
        </p:txBody>
      </p:sp>
    </p:spTree>
    <p:extLst>
      <p:ext uri="{BB962C8B-B14F-4D97-AF65-F5344CB8AC3E}">
        <p14:creationId xmlns:p14="http://schemas.microsoft.com/office/powerpoint/2010/main" val="101065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model the results as described here, so first we look at the raw gaps, we then add family characteristics, age (which in this case corresponds to the cohort), we then add basic controls that we know are replated to likelihood of employment, such as country, whether people live in London, Education, Parental social class, and the mode of survey. We then add job characteristics, so that is SOC at 1 digit level (this is a standard classification that distinguished between: </a:t>
            </a:r>
            <a:r>
              <a:rPr lang="en-GB" sz="1800" b="0" i="0" u="none" strike="noStrike" dirty="0">
                <a:effectLst/>
                <a:latin typeface="Calibri" panose="020F0502020204030204" pitchFamily="34" charset="0"/>
              </a:rPr>
              <a:t>1 Managers, directors and senior officials</a:t>
            </a:r>
            <a:r>
              <a:rPr lang="en-GB" dirty="0"/>
              <a:t> </a:t>
            </a:r>
            <a:r>
              <a:rPr lang="en-GB" sz="1800" b="0" i="0" u="none" strike="noStrike" dirty="0">
                <a:effectLst/>
                <a:latin typeface="Calibri" panose="020F0502020204030204" pitchFamily="34" charset="0"/>
              </a:rPr>
              <a:t>2 Professional occupations</a:t>
            </a:r>
            <a:r>
              <a:rPr lang="en-GB" dirty="0"/>
              <a:t> </a:t>
            </a:r>
            <a:r>
              <a:rPr lang="en-GB" sz="1800" b="0" i="0" u="none" strike="noStrike" dirty="0">
                <a:effectLst/>
                <a:latin typeface="Calibri" panose="020F0502020204030204" pitchFamily="34" charset="0"/>
              </a:rPr>
              <a:t>3 Associate professional and technical occupations</a:t>
            </a:r>
            <a:r>
              <a:rPr lang="en-GB" dirty="0"/>
              <a:t> </a:t>
            </a:r>
            <a:r>
              <a:rPr lang="en-GB" sz="1800" b="0" i="0" u="none" strike="noStrike" dirty="0">
                <a:effectLst/>
                <a:latin typeface="Calibri" panose="020F0502020204030204" pitchFamily="34" charset="0"/>
              </a:rPr>
              <a:t>4 Administrative and secretarial occupations</a:t>
            </a:r>
            <a:r>
              <a:rPr lang="en-GB" dirty="0"/>
              <a:t> </a:t>
            </a:r>
            <a:r>
              <a:rPr lang="en-GB" sz="1800" b="0" i="0" u="none" strike="noStrike" dirty="0">
                <a:effectLst/>
                <a:latin typeface="Calibri" panose="020F0502020204030204" pitchFamily="34" charset="0"/>
              </a:rPr>
              <a:t>5 Skilled trades occupations</a:t>
            </a:r>
            <a:r>
              <a:rPr lang="en-GB" dirty="0"/>
              <a:t> </a:t>
            </a:r>
            <a:r>
              <a:rPr lang="en-GB" sz="1800" b="0" i="0" u="none" strike="noStrike" dirty="0">
                <a:effectLst/>
                <a:latin typeface="Calibri" panose="020F0502020204030204" pitchFamily="34" charset="0"/>
              </a:rPr>
              <a:t>6 Caring, leisure and other service occupations</a:t>
            </a:r>
            <a:r>
              <a:rPr lang="en-GB" dirty="0"/>
              <a:t> </a:t>
            </a:r>
            <a:r>
              <a:rPr lang="en-GB" sz="1800" b="0" i="0" u="none" strike="noStrike" dirty="0">
                <a:effectLst/>
                <a:latin typeface="Calibri" panose="020F0502020204030204" pitchFamily="34" charset="0"/>
              </a:rPr>
              <a:t>7 Sales and customer service occupations</a:t>
            </a:r>
            <a:r>
              <a:rPr lang="en-GB" dirty="0"/>
              <a:t> </a:t>
            </a:r>
            <a:r>
              <a:rPr lang="en-GB" sz="1800" b="0" i="0" u="none" strike="noStrike" dirty="0">
                <a:effectLst/>
                <a:latin typeface="Calibri" panose="020F0502020204030204" pitchFamily="34" charset="0"/>
              </a:rPr>
              <a:t>8 Process, plant and machine operatives</a:t>
            </a:r>
            <a:r>
              <a:rPr lang="en-GB" dirty="0"/>
              <a:t> </a:t>
            </a:r>
            <a:r>
              <a:rPr lang="en-GB" sz="1800" b="0" i="0" u="none" strike="noStrike" dirty="0">
                <a:effectLst/>
                <a:latin typeface="Calibri" panose="020F0502020204030204" pitchFamily="34" charset="0"/>
              </a:rPr>
              <a:t>9 Elementary occupations. And also an indicator of whether people work part-time or full-time. </a:t>
            </a:r>
            <a:br>
              <a:rPr lang="en-GB" sz="1800" b="0" i="0" u="none" strike="noStrike" dirty="0">
                <a:effectLst/>
                <a:latin typeface="Calibri" panose="020F0502020204030204" pitchFamily="34" charset="0"/>
              </a:rPr>
            </a:br>
            <a:r>
              <a:rPr lang="en-GB" sz="1800" b="0" i="0" u="none" strike="noStrike" dirty="0">
                <a:effectLst/>
                <a:latin typeface="Calibri" panose="020F0502020204030204" pitchFamily="34" charset="0"/>
              </a:rPr>
              <a:t>We then conduct two sets of subsample analysis: one on those who have a partner, where we exclude all those who do not live with partner and here we also account for partner’s job characteristic's. And finally a subsample analyses on those who have partner and children, where we also account for the number and age of children.  </a:t>
            </a:r>
            <a:endParaRPr lang="en-GB" dirty="0"/>
          </a:p>
        </p:txBody>
      </p:sp>
      <p:sp>
        <p:nvSpPr>
          <p:cNvPr id="4" name="Slide Number Placeholder 3"/>
          <p:cNvSpPr>
            <a:spLocks noGrp="1"/>
          </p:cNvSpPr>
          <p:nvPr>
            <p:ph type="sldNum" sz="quarter" idx="5"/>
          </p:nvPr>
        </p:nvSpPr>
        <p:spPr/>
        <p:txBody>
          <a:bodyPr/>
          <a:lstStyle/>
          <a:p>
            <a:fld id="{2FD2D39A-A350-4E60-9089-6402E25E3428}" type="slidenum">
              <a:rPr lang="en-GB" smtClean="0"/>
              <a:t>8</a:t>
            </a:fld>
            <a:endParaRPr lang="en-GB"/>
          </a:p>
        </p:txBody>
      </p:sp>
    </p:spTree>
    <p:extLst>
      <p:ext uri="{BB962C8B-B14F-4D97-AF65-F5344CB8AC3E}">
        <p14:creationId xmlns:p14="http://schemas.microsoft.com/office/powerpoint/2010/main" val="3402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moving on to our results: these are our 4 outcomes.</a:t>
            </a:r>
          </a:p>
          <a:p>
            <a:r>
              <a:rPr lang="en-GB" dirty="0"/>
              <a:t>The black vertical line represent men who are our reference category; and female coefficients are shown by these dots with the corresponding confidence intervals </a:t>
            </a:r>
            <a:br>
              <a:rPr lang="en-GB" dirty="0"/>
            </a:br>
            <a:r>
              <a:rPr lang="en-GB" dirty="0"/>
              <a:t>And the colours reflect the different stages of adjustment </a:t>
            </a:r>
          </a:p>
          <a:p>
            <a:r>
              <a:rPr lang="en-GB" dirty="0"/>
              <a:t>Effectively no significant differences in terms of remaining in employment, as the lines overlap</a:t>
            </a:r>
          </a:p>
          <a:p>
            <a:r>
              <a:rPr lang="en-GB" dirty="0"/>
              <a:t>However, we find significant differences in the rates of active work and remaining in the same job, which disappear once we account for the job characteristics  </a:t>
            </a:r>
          </a:p>
          <a:p>
            <a:r>
              <a:rPr lang="en-GB" dirty="0"/>
              <a:t>We can also see that women are more likely to be furloughed, even when we take job characterises into consideration </a:t>
            </a:r>
          </a:p>
          <a:p>
            <a:r>
              <a:rPr lang="en-GB" dirty="0"/>
              <a:t> </a:t>
            </a:r>
          </a:p>
        </p:txBody>
      </p:sp>
      <p:sp>
        <p:nvSpPr>
          <p:cNvPr id="4" name="Slide Number Placeholder 3"/>
          <p:cNvSpPr>
            <a:spLocks noGrp="1"/>
          </p:cNvSpPr>
          <p:nvPr>
            <p:ph type="sldNum" sz="quarter" idx="5"/>
          </p:nvPr>
        </p:nvSpPr>
        <p:spPr/>
        <p:txBody>
          <a:bodyPr/>
          <a:lstStyle/>
          <a:p>
            <a:fld id="{2FD2D39A-A350-4E60-9089-6402E25E3428}" type="slidenum">
              <a:rPr lang="en-GB" smtClean="0"/>
              <a:t>9</a:t>
            </a:fld>
            <a:endParaRPr lang="en-GB"/>
          </a:p>
        </p:txBody>
      </p:sp>
    </p:spTree>
    <p:extLst>
      <p:ext uri="{BB962C8B-B14F-4D97-AF65-F5344CB8AC3E}">
        <p14:creationId xmlns:p14="http://schemas.microsoft.com/office/powerpoint/2010/main" val="467740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lue title -white">
    <p:bg>
      <p:bgPr>
        <a:solidFill>
          <a:schemeClr val="accent2">
            <a:lumMod val="75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497366"/>
            <a:ext cx="8887394" cy="1325563"/>
          </a:xfrm>
          <a:prstGeom prst="rect">
            <a:avLst/>
          </a:prstGeom>
        </p:spPr>
        <p:txBody>
          <a:bodyPr lIns="0" tIns="0" rIns="0" anchor="b" anchorCtr="0"/>
          <a:lstStyle>
            <a:lvl1pPr>
              <a:defRPr sz="38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159739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ubtitle and flexible conten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11" name="Title 10"/>
          <p:cNvSpPr>
            <a:spLocks noGrp="1"/>
          </p:cNvSpPr>
          <p:nvPr>
            <p:ph type="title"/>
          </p:nvPr>
        </p:nvSpPr>
        <p:spPr>
          <a:xfrm>
            <a:off x="821291" y="478776"/>
            <a:ext cx="9441958" cy="411854"/>
          </a:xfrm>
          <a:prstGeom prst="rect">
            <a:avLst/>
          </a:prstGeom>
          <a:effectLst/>
        </p:spPr>
        <p:txBody>
          <a:bodyPr lIns="0" tIns="0" rIns="0" bIns="0"/>
          <a:lstStyle>
            <a:lvl1pPr>
              <a:defRPr sz="3000" b="0">
                <a:solidFill>
                  <a:schemeClr val="tx1">
                    <a:lumMod val="75000"/>
                    <a:lumOff val="25000"/>
                  </a:schemeClr>
                </a:solidFill>
                <a:effectLst/>
                <a:latin typeface="+mj-lt"/>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752856" y="2324849"/>
            <a:ext cx="2149348" cy="1289609"/>
          </a:xfrm>
          <a:prstGeom prst="rect">
            <a:avLst/>
          </a:prstGeom>
        </p:spPr>
      </p:pic>
      <p:sp>
        <p:nvSpPr>
          <p:cNvPr id="14" name="Text Placeholder 13"/>
          <p:cNvSpPr>
            <a:spLocks noGrp="1"/>
          </p:cNvSpPr>
          <p:nvPr>
            <p:ph type="body" sz="quarter" idx="10" hasCustomPrompt="1"/>
          </p:nvPr>
        </p:nvSpPr>
        <p:spPr>
          <a:xfrm>
            <a:off x="821291" y="997306"/>
            <a:ext cx="9363209" cy="736220"/>
          </a:xfrm>
          <a:prstGeom prst="rect">
            <a:avLst/>
          </a:prstGeom>
        </p:spPr>
        <p:txBody>
          <a:bodyPr lIns="0" tIns="0" rIns="0" bIns="0"/>
          <a:lstStyle>
            <a:lvl1pPr marL="0" indent="0">
              <a:buFontTx/>
              <a:buNone/>
              <a:defRPr sz="2200">
                <a:solidFill>
                  <a:schemeClr val="tx2">
                    <a:lumMod val="75000"/>
                  </a:schemeClr>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GB" dirty="0"/>
              <a:t>Click to add a subheading</a:t>
            </a:r>
          </a:p>
        </p:txBody>
      </p:sp>
      <p:sp>
        <p:nvSpPr>
          <p:cNvPr id="17" name="Content Placeholder 16"/>
          <p:cNvSpPr>
            <a:spLocks noGrp="1"/>
          </p:cNvSpPr>
          <p:nvPr>
            <p:ph sz="quarter" idx="11" hasCustomPrompt="1"/>
          </p:nvPr>
        </p:nvSpPr>
        <p:spPr>
          <a:xfrm>
            <a:off x="821292" y="2199190"/>
            <a:ext cx="9441958" cy="404193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Content-various</a:t>
            </a:r>
            <a:endParaRPr lang="en-US" dirty="0"/>
          </a:p>
        </p:txBody>
      </p:sp>
    </p:spTree>
    <p:extLst>
      <p:ext uri="{BB962C8B-B14F-4D97-AF65-F5344CB8AC3E}">
        <p14:creationId xmlns:p14="http://schemas.microsoft.com/office/powerpoint/2010/main" val="24786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chart or table- grey">
    <p:bg>
      <p:bgPr>
        <a:solidFill>
          <a:srgbClr val="82776A">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Title of chart or table</a:t>
            </a:r>
            <a:endParaRPr lang="en-US" dirty="0"/>
          </a:p>
        </p:txBody>
      </p:sp>
      <p:sp>
        <p:nvSpPr>
          <p:cNvPr id="7" name="Chart Placeholder 6"/>
          <p:cNvSpPr>
            <a:spLocks noGrp="1"/>
          </p:cNvSpPr>
          <p:nvPr>
            <p:ph type="chart" sz="quarter" idx="10" hasCustomPrompt="1"/>
          </p:nvPr>
        </p:nvSpPr>
        <p:spPr>
          <a:xfrm>
            <a:off x="833881" y="1433513"/>
            <a:ext cx="10867582" cy="4892675"/>
          </a:xfrm>
          <a:prstGeom prst="rect">
            <a:avLst/>
          </a:prstGeom>
        </p:spPr>
        <p:txBody>
          <a:bodyPr/>
          <a:lstStyle>
            <a:lvl1pPr marL="0" indent="0">
              <a:buFontTx/>
              <a:buNone/>
              <a:defRPr/>
            </a:lvl1pPr>
          </a:lstStyle>
          <a:p>
            <a:r>
              <a:rPr lang="en-US" dirty="0"/>
              <a:t>Chart or table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130959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map and key">
    <p:bg>
      <p:bgPr>
        <a:solidFill>
          <a:schemeClr val="bg1">
            <a:alpha val="61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264" y="-3564101"/>
            <a:ext cx="7770708" cy="1099653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1" name="Title 20"/>
          <p:cNvSpPr>
            <a:spLocks noGrp="1"/>
          </p:cNvSpPr>
          <p:nvPr>
            <p:ph type="title" hasCustomPrompt="1"/>
          </p:nvPr>
        </p:nvSpPr>
        <p:spPr>
          <a:xfrm>
            <a:off x="838200" y="482757"/>
            <a:ext cx="6131011" cy="598702"/>
          </a:xfrm>
          <a:prstGeom prst="rect">
            <a:avLst/>
          </a:prstGeom>
        </p:spPr>
        <p:txBody>
          <a:bodyPr lIns="0" tIns="0" rIns="0" bIns="0"/>
          <a:lstStyle>
            <a:lvl1pPr>
              <a:defRPr sz="3000">
                <a:solidFill>
                  <a:schemeClr val="tx1">
                    <a:lumMod val="75000"/>
                    <a:lumOff val="25000"/>
                  </a:schemeClr>
                </a:solidFill>
              </a:defRPr>
            </a:lvl1pPr>
          </a:lstStyle>
          <a:p>
            <a:r>
              <a:rPr lang="en-GB" dirty="0"/>
              <a:t>Click to add map title</a:t>
            </a:r>
            <a:endParaRPr lang="en-US" dirty="0"/>
          </a:p>
        </p:txBody>
      </p:sp>
      <p:sp>
        <p:nvSpPr>
          <p:cNvPr id="23" name="Text Placeholder 22"/>
          <p:cNvSpPr>
            <a:spLocks noGrp="1"/>
          </p:cNvSpPr>
          <p:nvPr>
            <p:ph type="body" sz="quarter" idx="10" hasCustomPrompt="1"/>
          </p:nvPr>
        </p:nvSpPr>
        <p:spPr>
          <a:xfrm>
            <a:off x="1288850" y="1473950"/>
            <a:ext cx="3941763" cy="4967288"/>
          </a:xfrm>
          <a:prstGeom prst="rect">
            <a:avLst/>
          </a:prstGeom>
        </p:spPr>
        <p:txBody>
          <a:bodyPr lIns="0" tIns="0" rIns="0" bIns="0"/>
          <a:lstStyle>
            <a:lvl1pPr marL="0" indent="0" hangingPunct="0">
              <a:lnSpc>
                <a:spcPct val="100000"/>
              </a:lnSpc>
              <a:spcBef>
                <a:spcPts val="0"/>
              </a:spcBef>
              <a:spcAft>
                <a:spcPts val="2200"/>
              </a:spcAft>
              <a:buNone/>
              <a:defRPr sz="2200" baseline="0">
                <a:solidFill>
                  <a:schemeClr val="tx2">
                    <a:lumMod val="50000"/>
                    <a:alpha val="90000"/>
                  </a:schemeClr>
                </a:solidFill>
              </a:defRPr>
            </a:lvl1pPr>
          </a:lstStyle>
          <a:p>
            <a:pPr lvl="0"/>
            <a:r>
              <a:rPr lang="en-GB" dirty="0"/>
              <a:t>Click to add to the list</a:t>
            </a:r>
          </a:p>
          <a:p>
            <a:pPr lvl="0"/>
            <a:r>
              <a:rPr lang="en-US" dirty="0"/>
              <a:t>Another point on the map</a:t>
            </a:r>
          </a:p>
          <a:p>
            <a:pPr lvl="0"/>
            <a:endParaRPr lang="en-GB" dirty="0"/>
          </a:p>
        </p:txBody>
      </p:sp>
    </p:spTree>
    <p:extLst>
      <p:ext uri="{BB962C8B-B14F-4D97-AF65-F5344CB8AC3E}">
        <p14:creationId xmlns:p14="http://schemas.microsoft.com/office/powerpoint/2010/main" val="123490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lumMod val="40000"/>
            <a:lumOff val="60000"/>
            <a:alpha val="80000"/>
          </a:schemeClr>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205" y="-10447580"/>
            <a:ext cx="11360543" cy="1730558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3" name="Title 22"/>
          <p:cNvSpPr>
            <a:spLocks noGrp="1"/>
          </p:cNvSpPr>
          <p:nvPr>
            <p:ph type="title"/>
          </p:nvPr>
        </p:nvSpPr>
        <p:spPr>
          <a:xfrm>
            <a:off x="838200" y="480876"/>
            <a:ext cx="9347600" cy="502972"/>
          </a:xfrm>
          <a:prstGeom prst="rect">
            <a:avLst/>
          </a:prstGeom>
        </p:spPr>
        <p:txBody>
          <a:bodyPr lIns="0" tIns="0" rIns="0" bIns="0"/>
          <a:lstStyle>
            <a:lvl1pPr>
              <a:defRPr sz="3000">
                <a:solidFill>
                  <a:schemeClr val="tx1">
                    <a:lumMod val="75000"/>
                    <a:lumOff val="25000"/>
                  </a:schemeClr>
                </a:solidFill>
              </a:defRPr>
            </a:lvl1pPr>
          </a:lstStyle>
          <a:p>
            <a:r>
              <a:rPr lang="en-US"/>
              <a:t>Click to edit Master title style</a:t>
            </a:r>
            <a:endParaRPr lang="en-US" dirty="0"/>
          </a:p>
        </p:txBody>
      </p:sp>
      <p:sp>
        <p:nvSpPr>
          <p:cNvPr id="25" name="Text Placeholder 24"/>
          <p:cNvSpPr>
            <a:spLocks noGrp="1"/>
          </p:cNvSpPr>
          <p:nvPr>
            <p:ph type="body" sz="quarter" idx="10" hasCustomPrompt="1"/>
          </p:nvPr>
        </p:nvSpPr>
        <p:spPr>
          <a:xfrm>
            <a:off x="1312201" y="1473350"/>
            <a:ext cx="4683726" cy="4436075"/>
          </a:xfrm>
          <a:prstGeom prst="rect">
            <a:avLst/>
          </a:prstGeom>
        </p:spPr>
        <p:txBody>
          <a:bodyPr lIns="0" tIns="0" rIns="0"/>
          <a:lstStyle>
            <a:lvl1pPr marL="0" indent="0" defTabSz="0">
              <a:spcBef>
                <a:spcPts val="0"/>
              </a:spcBef>
              <a:spcAft>
                <a:spcPts val="2200"/>
              </a:spcAft>
              <a:buFontTx/>
              <a:buNone/>
              <a:tabLst>
                <a:tab pos="0" algn="l"/>
                <a:tab pos="72000" algn="l"/>
              </a:tabLst>
              <a:defRPr sz="2200" b="0" baseline="0">
                <a:solidFill>
                  <a:schemeClr val="tx1">
                    <a:lumMod val="75000"/>
                    <a:lumOff val="25000"/>
                  </a:schemeClr>
                </a:solidFill>
              </a:defRPr>
            </a:lvl1pPr>
            <a:lvl2pPr marL="457200" indent="0">
              <a:buFontTx/>
              <a:buNone/>
              <a:defRPr sz="2200" b="0"/>
            </a:lvl2pPr>
            <a:lvl3pPr marL="914400" indent="0">
              <a:buFontTx/>
              <a:buNone/>
              <a:defRPr sz="2200"/>
            </a:lvl3pPr>
            <a:lvl4pPr marL="1371600" indent="0">
              <a:buFontTx/>
              <a:buNone/>
              <a:defRPr sz="2200"/>
            </a:lvl4pPr>
            <a:lvl5pPr marL="1828800" indent="0">
              <a:buFontTx/>
              <a:buNone/>
              <a:defRPr sz="2200"/>
            </a:lvl5pPr>
          </a:lstStyle>
          <a:p>
            <a:pPr lvl="0"/>
            <a:r>
              <a:rPr lang="en-GB" dirty="0"/>
              <a:t>Click to add a key point on map</a:t>
            </a:r>
          </a:p>
          <a:p>
            <a:pPr lvl="0"/>
            <a:r>
              <a:rPr lang="en-GB" dirty="0"/>
              <a:t>Click to add a second key point on the map</a:t>
            </a:r>
          </a:p>
        </p:txBody>
      </p:sp>
    </p:spTree>
    <p:extLst>
      <p:ext uri="{BB962C8B-B14F-4D97-AF65-F5344CB8AC3E}">
        <p14:creationId xmlns:p14="http://schemas.microsoft.com/office/powerpoint/2010/main" val="51665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2">
            <a:lumMod val="40000"/>
            <a:lumOff val="60000"/>
            <a:alpha val="80000"/>
          </a:schemeClr>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3" name="Title 22"/>
          <p:cNvSpPr>
            <a:spLocks noGrp="1"/>
          </p:cNvSpPr>
          <p:nvPr>
            <p:ph type="title"/>
          </p:nvPr>
        </p:nvSpPr>
        <p:spPr>
          <a:xfrm>
            <a:off x="838200" y="480876"/>
            <a:ext cx="9347600" cy="502972"/>
          </a:xfrm>
          <a:prstGeom prst="rect">
            <a:avLst/>
          </a:prstGeom>
        </p:spPr>
        <p:txBody>
          <a:bodyPr lIns="0" tIns="0" rIns="0" bIns="0"/>
          <a:lstStyle>
            <a:lvl1pPr>
              <a:defRPr sz="3000">
                <a:solidFill>
                  <a:schemeClr val="tx1">
                    <a:lumMod val="75000"/>
                    <a:lumOff val="25000"/>
                  </a:schemeClr>
                </a:solidFill>
              </a:defRPr>
            </a:lvl1pPr>
          </a:lstStyle>
          <a:p>
            <a:r>
              <a:rPr lang="en-US"/>
              <a:t>Click to edit Master title style</a:t>
            </a:r>
            <a:endParaRPr lang="en-US" dirty="0"/>
          </a:p>
        </p:txBody>
      </p:sp>
      <p:sp>
        <p:nvSpPr>
          <p:cNvPr id="25" name="Text Placeholder 24"/>
          <p:cNvSpPr>
            <a:spLocks noGrp="1"/>
          </p:cNvSpPr>
          <p:nvPr>
            <p:ph type="body" sz="quarter" idx="10" hasCustomPrompt="1"/>
          </p:nvPr>
        </p:nvSpPr>
        <p:spPr>
          <a:xfrm>
            <a:off x="1312201" y="1473350"/>
            <a:ext cx="4683726" cy="4436075"/>
          </a:xfrm>
          <a:prstGeom prst="rect">
            <a:avLst/>
          </a:prstGeom>
        </p:spPr>
        <p:txBody>
          <a:bodyPr lIns="0" tIns="0" rIns="0"/>
          <a:lstStyle>
            <a:lvl1pPr marL="0" indent="0" defTabSz="0">
              <a:spcBef>
                <a:spcPts val="0"/>
              </a:spcBef>
              <a:spcAft>
                <a:spcPts val="2200"/>
              </a:spcAft>
              <a:buFontTx/>
              <a:buNone/>
              <a:tabLst>
                <a:tab pos="0" algn="l"/>
                <a:tab pos="72000" algn="l"/>
              </a:tabLst>
              <a:defRPr sz="2200" b="0" baseline="0">
                <a:solidFill>
                  <a:schemeClr val="tx1">
                    <a:lumMod val="75000"/>
                    <a:lumOff val="25000"/>
                  </a:schemeClr>
                </a:solidFill>
              </a:defRPr>
            </a:lvl1pPr>
            <a:lvl2pPr marL="457200" indent="0">
              <a:buFontTx/>
              <a:buNone/>
              <a:defRPr sz="2200" b="0"/>
            </a:lvl2pPr>
            <a:lvl3pPr marL="914400" indent="0">
              <a:buFontTx/>
              <a:buNone/>
              <a:defRPr sz="2200"/>
            </a:lvl3pPr>
            <a:lvl4pPr marL="1371600" indent="0">
              <a:buFontTx/>
              <a:buNone/>
              <a:defRPr sz="2200"/>
            </a:lvl4pPr>
            <a:lvl5pPr marL="1828800" indent="0">
              <a:buFontTx/>
              <a:buNone/>
              <a:defRPr sz="2200"/>
            </a:lvl5pPr>
          </a:lstStyle>
          <a:p>
            <a:pPr lvl="0"/>
            <a:r>
              <a:rPr lang="en-GB" dirty="0"/>
              <a:t>Click to add a key point on map</a:t>
            </a:r>
          </a:p>
          <a:p>
            <a:pPr lvl="0"/>
            <a:r>
              <a:rPr lang="en-GB" dirty="0"/>
              <a:t>Click to add a second key point on the map</a:t>
            </a:r>
          </a:p>
        </p:txBody>
      </p:sp>
    </p:spTree>
    <p:extLst>
      <p:ext uri="{BB962C8B-B14F-4D97-AF65-F5344CB8AC3E}">
        <p14:creationId xmlns:p14="http://schemas.microsoft.com/office/powerpoint/2010/main" val="327632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ing, blank (white)">
  <p:cSld name="Heading, blank (white)">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833882" y="483587"/>
            <a:ext cx="9111092" cy="892051"/>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F3F3F"/>
              </a:buClr>
              <a:buSzPts val="2300"/>
              <a:buFont typeface="Arial"/>
              <a:buNone/>
              <a:defRPr sz="3067" b="0" i="0" u="none" strike="noStrike" cap="none">
                <a:solidFill>
                  <a:srgbClr val="3F3F3F"/>
                </a:solidFill>
                <a:latin typeface="Arial"/>
                <a:ea typeface="Arial"/>
                <a:cs typeface="Arial"/>
                <a:sym typeface="Arial"/>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pic>
        <p:nvPicPr>
          <p:cNvPr id="99" name="Google Shape;99;p22"/>
          <p:cNvPicPr preferRelativeResize="0"/>
          <p:nvPr/>
        </p:nvPicPr>
        <p:blipFill rotWithShape="1">
          <a:blip r:embed="rId2">
            <a:alphaModFix/>
          </a:blip>
          <a:srcRect/>
          <a:stretch/>
        </p:blipFill>
        <p:spPr>
          <a:xfrm>
            <a:off x="10362081" y="185712"/>
            <a:ext cx="1780224" cy="1287637"/>
          </a:xfrm>
          <a:prstGeom prst="rect">
            <a:avLst/>
          </a:prstGeom>
          <a:noFill/>
          <a:ln>
            <a:noFill/>
          </a:ln>
        </p:spPr>
      </p:pic>
    </p:spTree>
    <p:extLst>
      <p:ext uri="{BB962C8B-B14F-4D97-AF65-F5344CB8AC3E}">
        <p14:creationId xmlns:p14="http://schemas.microsoft.com/office/powerpoint/2010/main" val="150799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een title_black ">
    <p:bg>
      <p:bgRef idx="1001">
        <a:schemeClr val="bg2"/>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85791"/>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37734201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ue title - black">
    <p:bg>
      <p:bgPr>
        <a:solidFill>
          <a:schemeClr val="accent2">
            <a:lumMod val="75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25620"/>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242273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logo, blank">
    <p:bg>
      <p:bgPr>
        <a:solidFill>
          <a:srgbClr val="82776A">
            <a:alpha val="5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2282"/>
            <a:ext cx="1800385" cy="1302219"/>
          </a:xfrm>
          <a:prstGeom prst="rect">
            <a:avLst/>
          </a:prstGeom>
        </p:spPr>
      </p:pic>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spTree>
    <p:extLst>
      <p:ext uri="{BB962C8B-B14F-4D97-AF65-F5344CB8AC3E}">
        <p14:creationId xmlns:p14="http://schemas.microsoft.com/office/powerpoint/2010/main" val="292002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title topLeft black">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1" y="747653"/>
            <a:ext cx="10434574" cy="1325563"/>
          </a:xfrm>
          <a:prstGeom prst="rect">
            <a:avLst/>
          </a:prstGeom>
        </p:spPr>
        <p:txBody>
          <a:bodyPr lIns="0" tIns="0" rIns="0" bIns="0" anchor="b" anchorCtr="0"/>
          <a:lstStyle>
            <a:lvl1pPr>
              <a:defRPr b="1">
                <a:solidFill>
                  <a:schemeClr val="tx1"/>
                </a:solidFill>
                <a:effectLst/>
              </a:defRPr>
            </a:lvl1pPr>
          </a:lstStyle>
          <a:p>
            <a:r>
              <a:rPr lang="en-GB" dirty="0"/>
              <a:t>Click to edit image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664" y="4848538"/>
            <a:ext cx="2682165" cy="1940012"/>
          </a:xfrm>
          <a:prstGeom prst="rect">
            <a:avLst/>
          </a:prstGeom>
        </p:spPr>
      </p:pic>
    </p:spTree>
    <p:extLst>
      <p:ext uri="{BB962C8B-B14F-4D97-AF65-F5344CB8AC3E}">
        <p14:creationId xmlns:p14="http://schemas.microsoft.com/office/powerpoint/2010/main" val="3248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Title_lowerLeft_blk">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61" y="4917988"/>
            <a:ext cx="2682165" cy="1940012"/>
          </a:xfrm>
          <a:prstGeom prst="rect">
            <a:avLst/>
          </a:prstGeom>
        </p:spPr>
      </p:pic>
      <p:sp>
        <p:nvSpPr>
          <p:cNvPr id="11" name="Title 10"/>
          <p:cNvSpPr>
            <a:spLocks noGrp="1"/>
          </p:cNvSpPr>
          <p:nvPr>
            <p:ph type="title" hasCustomPrompt="1"/>
          </p:nvPr>
        </p:nvSpPr>
        <p:spPr>
          <a:xfrm>
            <a:off x="833880" y="3240911"/>
            <a:ext cx="10434575" cy="1677077"/>
          </a:xfrm>
          <a:prstGeom prst="rect">
            <a:avLst/>
          </a:prstGeom>
          <a:effectLst/>
        </p:spPr>
        <p:txBody>
          <a:bodyPr lIns="0" tIns="0" rIns="0" bIns="0" anchor="b" anchorCtr="0"/>
          <a:lstStyle>
            <a:lvl1pPr>
              <a:defRPr b="1">
                <a:solidFill>
                  <a:schemeClr val="tx1"/>
                </a:solidFill>
                <a:effectLst/>
              </a:defRPr>
            </a:lvl1pPr>
          </a:lstStyle>
          <a:p>
            <a:r>
              <a:rPr lang="en-GB" dirty="0"/>
              <a:t>Click to edit image title style</a:t>
            </a:r>
            <a:endParaRPr lang="en-US" dirty="0"/>
          </a:p>
        </p:txBody>
      </p:sp>
    </p:spTree>
    <p:extLst>
      <p:ext uri="{BB962C8B-B14F-4D97-AF65-F5344CB8AC3E}">
        <p14:creationId xmlns:p14="http://schemas.microsoft.com/office/powerpoint/2010/main" val="31446099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73350"/>
            <a:ext cx="9144000" cy="4107559"/>
          </a:xfrm>
          <a:prstGeom prst="rect">
            <a:avLst/>
          </a:prstGeom>
        </p:spPr>
        <p:txBody>
          <a:bodyPr lIns="0" tIns="0" rIns="0" bIns="0" anchor="ctr" anchorCtr="0"/>
          <a:lstStyle>
            <a:lvl1pPr algn="l">
              <a:defRPr sz="4000"/>
            </a:lvl1pPr>
          </a:lstStyle>
          <a:p>
            <a:r>
              <a:rPr lang="en-GB" dirty="0"/>
              <a:t>Click to edit text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408301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fographic- 3 numbers">
    <p:bg>
      <p:bgPr>
        <a:solidFill>
          <a:srgbClr val="82776A">
            <a:alpha val="6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1986218"/>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1986218"/>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3076830"/>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18"/>
          <p:cNvSpPr>
            <a:spLocks noGrp="1"/>
          </p:cNvSpPr>
          <p:nvPr>
            <p:ph type="pic" sz="quarter" idx="13" hasCustomPrompt="1"/>
          </p:nvPr>
        </p:nvSpPr>
        <p:spPr>
          <a:xfrm>
            <a:off x="5935892" y="4065589"/>
            <a:ext cx="2157784" cy="1831484"/>
          </a:xfrm>
          <a:prstGeom prst="rect">
            <a:avLst/>
          </a:prstGeom>
        </p:spPr>
        <p:txBody>
          <a:bodyPr/>
          <a:lstStyle>
            <a:lvl1pPr marL="0" indent="0">
              <a:buFontTx/>
              <a:buNone/>
              <a:defRPr sz="1800"/>
            </a:lvl1pPr>
          </a:lstStyle>
          <a:p>
            <a:r>
              <a:rPr lang="en-US" dirty="0"/>
              <a:t>icon</a:t>
            </a:r>
          </a:p>
        </p:txBody>
      </p:sp>
      <p:sp>
        <p:nvSpPr>
          <p:cNvPr id="22" name="Text Placeholder 21"/>
          <p:cNvSpPr>
            <a:spLocks noGrp="1"/>
          </p:cNvSpPr>
          <p:nvPr>
            <p:ph type="body" sz="quarter" idx="14" hasCustomPrompt="1"/>
          </p:nvPr>
        </p:nvSpPr>
        <p:spPr>
          <a:xfrm>
            <a:off x="2734758" y="4065589"/>
            <a:ext cx="3038475" cy="1071166"/>
          </a:xfrm>
          <a:prstGeom prst="rect">
            <a:avLst/>
          </a:prstGeom>
        </p:spPr>
        <p:txBody>
          <a:bodyPr lIns="0" tIns="0" rIns="0" bIns="0"/>
          <a:lstStyle>
            <a:lvl1pPr marL="0" indent="0">
              <a:buFontTx/>
              <a:buNone/>
              <a:defRPr sz="8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2345</a:t>
            </a:r>
          </a:p>
        </p:txBody>
      </p:sp>
      <p:sp>
        <p:nvSpPr>
          <p:cNvPr id="24" name="Text Placeholder 23"/>
          <p:cNvSpPr>
            <a:spLocks noGrp="1"/>
          </p:cNvSpPr>
          <p:nvPr>
            <p:ph type="body" sz="quarter" idx="15"/>
          </p:nvPr>
        </p:nvSpPr>
        <p:spPr>
          <a:xfrm>
            <a:off x="2734758" y="5245719"/>
            <a:ext cx="3038475" cy="666750"/>
          </a:xfrm>
          <a:prstGeom prst="rect">
            <a:avLst/>
          </a:prstGeom>
        </p:spPr>
        <p:txBody>
          <a:bodyPr lIns="0" tIns="0" rIns="0" bIns="0"/>
          <a:lstStyle>
            <a:lvl1pPr marL="0" indent="0">
              <a:buFontTx/>
              <a:buNone/>
              <a:defRPr sz="20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Click to edit Master text styles</a:t>
            </a:r>
          </a:p>
        </p:txBody>
      </p:sp>
      <p:sp>
        <p:nvSpPr>
          <p:cNvPr id="28" name="Text Placeholder 27"/>
          <p:cNvSpPr>
            <a:spLocks noGrp="1"/>
          </p:cNvSpPr>
          <p:nvPr>
            <p:ph type="body" sz="quarter" idx="16" hasCustomPrompt="1"/>
          </p:nvPr>
        </p:nvSpPr>
        <p:spPr>
          <a:xfrm>
            <a:off x="6548438" y="2000781"/>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327309" y="2109745"/>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32" name="Picture Placeholder 31"/>
          <p:cNvSpPr>
            <a:spLocks noGrp="1"/>
          </p:cNvSpPr>
          <p:nvPr>
            <p:ph type="pic" sz="quarter" idx="18" hasCustomPrompt="1"/>
          </p:nvPr>
        </p:nvSpPr>
        <p:spPr>
          <a:xfrm>
            <a:off x="9638271" y="2766573"/>
            <a:ext cx="790832" cy="606822"/>
          </a:xfrm>
          <a:prstGeom prst="rect">
            <a:avLst/>
          </a:prstGeom>
        </p:spPr>
        <p:txBody>
          <a:bodyPr/>
          <a:lstStyle>
            <a:lvl1pPr marL="0" indent="0">
              <a:buFontTx/>
              <a:buNone/>
              <a:defRPr sz="1800"/>
            </a:lvl1pPr>
          </a:lstStyle>
          <a:p>
            <a:r>
              <a:rPr lang="en-US" dirty="0"/>
              <a:t>icon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20" name="Straight Connector 19"/>
          <p:cNvCxnSpPr/>
          <p:nvPr userDrawn="1"/>
        </p:nvCxnSpPr>
        <p:spPr>
          <a:xfrm>
            <a:off x="1046329" y="3623249"/>
            <a:ext cx="96066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4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nfographic- 3 numbers">
    <p:bg>
      <p:bgPr>
        <a:solidFill>
          <a:schemeClr val="accent1">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3068901"/>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3068901"/>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4159513"/>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8" name="Text Placeholder 27"/>
          <p:cNvSpPr>
            <a:spLocks noGrp="1"/>
          </p:cNvSpPr>
          <p:nvPr>
            <p:ph type="body" sz="quarter" idx="16" hasCustomPrompt="1"/>
          </p:nvPr>
        </p:nvSpPr>
        <p:spPr>
          <a:xfrm>
            <a:off x="6425777" y="3075824"/>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204648" y="3184788"/>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32" name="Picture Placeholder 31"/>
          <p:cNvSpPr>
            <a:spLocks noGrp="1"/>
          </p:cNvSpPr>
          <p:nvPr>
            <p:ph type="pic" sz="quarter" idx="18" hasCustomPrompt="1"/>
          </p:nvPr>
        </p:nvSpPr>
        <p:spPr>
          <a:xfrm>
            <a:off x="9515610" y="3841616"/>
            <a:ext cx="790832" cy="606822"/>
          </a:xfrm>
          <a:prstGeom prst="rect">
            <a:avLst/>
          </a:prstGeom>
        </p:spPr>
        <p:txBody>
          <a:bodyPr/>
          <a:lstStyle>
            <a:lvl1pPr marL="0" indent="0">
              <a:buFontTx/>
              <a:buNone/>
              <a:defRPr sz="1800"/>
            </a:lvl1pPr>
          </a:lstStyle>
          <a:p>
            <a:r>
              <a:rPr lang="en-US" dirty="0"/>
              <a:t>icon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15" name="Straight Connector 14"/>
          <p:cNvCxnSpPr/>
          <p:nvPr userDrawn="1"/>
        </p:nvCxnSpPr>
        <p:spPr>
          <a:xfrm>
            <a:off x="5849663" y="2109745"/>
            <a:ext cx="0" cy="357835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59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612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ucl.ac.uk/ioe/departments-and-centres/centres/quantitative-social-science/gender-wage-gap-evidence-cohort-studi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7A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19C43B-FB47-4F31-BB95-8FECEF5F4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426" y="4937989"/>
            <a:ext cx="1443959" cy="1325097"/>
          </a:xfrm>
          <a:prstGeom prst="rect">
            <a:avLst/>
          </a:prstGeom>
        </p:spPr>
      </p:pic>
      <p:sp>
        <p:nvSpPr>
          <p:cNvPr id="8" name="Title 1">
            <a:extLst>
              <a:ext uri="{FF2B5EF4-FFF2-40B4-BE49-F238E27FC236}">
                <a16:creationId xmlns:a16="http://schemas.microsoft.com/office/drawing/2014/main" id="{63E1511E-CDF1-43C7-8FCE-52606E5DD246}"/>
              </a:ext>
            </a:extLst>
          </p:cNvPr>
          <p:cNvSpPr>
            <a:spLocks noGrp="1"/>
          </p:cNvSpPr>
          <p:nvPr>
            <p:ph type="title"/>
          </p:nvPr>
        </p:nvSpPr>
        <p:spPr>
          <a:xfrm>
            <a:off x="193964" y="1808480"/>
            <a:ext cx="11804072" cy="4673600"/>
          </a:xfrm>
        </p:spPr>
        <p:txBody>
          <a:bodyPr/>
          <a:lstStyle/>
          <a:p>
            <a:pPr algn="ctr"/>
            <a:br>
              <a:rPr lang="en-US" sz="4000" dirty="0">
                <a:solidFill>
                  <a:schemeClr val="tx1"/>
                </a:solidFill>
                <a:latin typeface="+mn-lt"/>
              </a:rPr>
            </a:br>
            <a:br>
              <a:rPr lang="en-US" sz="4000" dirty="0">
                <a:solidFill>
                  <a:schemeClr val="tx1"/>
                </a:solidFill>
                <a:latin typeface="+mn-lt"/>
              </a:rPr>
            </a:br>
            <a:br>
              <a:rPr lang="en-US" sz="3600" dirty="0">
                <a:solidFill>
                  <a:schemeClr val="tx1"/>
                </a:solidFill>
                <a:latin typeface="+mn-lt"/>
              </a:rPr>
            </a:br>
            <a:br>
              <a:rPr lang="en-US" sz="3600" dirty="0">
                <a:solidFill>
                  <a:schemeClr val="tx1"/>
                </a:solidFill>
                <a:latin typeface="+mn-lt"/>
              </a:rPr>
            </a:br>
            <a:r>
              <a:rPr lang="en-GB" sz="3600" dirty="0">
                <a:latin typeface="+mn-lt"/>
              </a:rPr>
              <a:t>Exploring the Reasons for Labour Market Gender Inequality a Year into the Covid-19 Pandemic: Evidence from the British Cohort Studies</a:t>
            </a:r>
            <a:br>
              <a:rPr lang="en-GB" sz="3600" dirty="0">
                <a:latin typeface="+mn-lt"/>
              </a:rPr>
            </a:br>
            <a:br>
              <a:rPr lang="en-GB" sz="3600" dirty="0">
                <a:latin typeface="+mn-lt"/>
              </a:rPr>
            </a:br>
            <a:r>
              <a:rPr lang="en-GB" sz="2400" dirty="0">
                <a:latin typeface="+mn-lt"/>
              </a:rPr>
              <a:t>SLLS, October 2022</a:t>
            </a:r>
            <a:br>
              <a:rPr lang="en-GB" sz="3600" dirty="0">
                <a:latin typeface="+mn-lt"/>
              </a:rPr>
            </a:br>
            <a:br>
              <a:rPr lang="en-GB" sz="3600" dirty="0">
                <a:latin typeface="+mn-lt"/>
              </a:rPr>
            </a:br>
            <a:r>
              <a:rPr lang="en-GB" sz="2400" dirty="0">
                <a:latin typeface="+mn-lt"/>
              </a:rPr>
              <a:t>Presenter: Heather Joshi</a:t>
            </a:r>
            <a:br>
              <a:rPr lang="en-GB" sz="2400" dirty="0">
                <a:latin typeface="+mn-lt"/>
              </a:rPr>
            </a:br>
            <a:r>
              <a:rPr lang="en-GB" sz="2400" dirty="0">
                <a:latin typeface="+mn-lt"/>
              </a:rPr>
              <a:t>First author: </a:t>
            </a:r>
            <a:r>
              <a:rPr lang="en-GB" sz="2400" dirty="0" err="1">
                <a:latin typeface="+mn-lt"/>
              </a:rPr>
              <a:t>Bożena</a:t>
            </a:r>
            <a:r>
              <a:rPr lang="en-GB" sz="2400" dirty="0">
                <a:latin typeface="+mn-lt"/>
              </a:rPr>
              <a:t> Wielgoszewska </a:t>
            </a:r>
            <a:br>
              <a:rPr lang="en-GB" sz="3200" dirty="0">
                <a:latin typeface="+mn-lt"/>
              </a:rPr>
            </a:br>
            <a:br>
              <a:rPr lang="en-GB" sz="2400" dirty="0">
                <a:latin typeface="+mn-lt"/>
              </a:rPr>
            </a:br>
            <a:r>
              <a:rPr lang="en-GB" sz="2000" dirty="0">
                <a:latin typeface="+mn-lt"/>
              </a:rPr>
              <a:t>Other co-authors: Alex Bryson, Monica Costa Dias, Francesca Foliano, </a:t>
            </a:r>
            <a:br>
              <a:rPr lang="en-GB" sz="2000" dirty="0">
                <a:latin typeface="+mn-lt"/>
              </a:rPr>
            </a:br>
            <a:r>
              <a:rPr lang="en-GB" sz="2000" dirty="0">
                <a:latin typeface="+mn-lt"/>
              </a:rPr>
              <a:t> David Wilkinson</a:t>
            </a:r>
            <a:endParaRPr lang="en-US" sz="2000" dirty="0">
              <a:solidFill>
                <a:schemeClr val="tx1"/>
              </a:solidFill>
              <a:latin typeface="+mn-lt"/>
            </a:endParaRPr>
          </a:p>
        </p:txBody>
      </p:sp>
    </p:spTree>
    <p:extLst>
      <p:ext uri="{BB962C8B-B14F-4D97-AF65-F5344CB8AC3E}">
        <p14:creationId xmlns:p14="http://schemas.microsoft.com/office/powerpoint/2010/main" val="200634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6E7B4E0-48DA-47EB-A9C1-C3A760F29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61" y="1267666"/>
            <a:ext cx="11572430" cy="5249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D3C4571-089E-2CD0-B31B-1F9BD51E9EE9}"/>
              </a:ext>
            </a:extLst>
          </p:cNvPr>
          <p:cNvSpPr>
            <a:spLocks noGrp="1"/>
          </p:cNvSpPr>
          <p:nvPr>
            <p:ph type="title"/>
          </p:nvPr>
        </p:nvSpPr>
        <p:spPr/>
        <p:txBody>
          <a:bodyPr/>
          <a:lstStyle/>
          <a:p>
            <a:r>
              <a:rPr lang="en-GB" dirty="0">
                <a:solidFill>
                  <a:srgbClr val="009999"/>
                </a:solidFill>
              </a:rPr>
              <a:t>Family</a:t>
            </a:r>
            <a:r>
              <a:rPr lang="en-GB" dirty="0">
                <a:solidFill>
                  <a:srgbClr val="33CCCC"/>
                </a:solidFill>
              </a:rPr>
              <a:t> </a:t>
            </a:r>
            <a:r>
              <a:rPr lang="en-GB" dirty="0">
                <a:solidFill>
                  <a:srgbClr val="009999"/>
                </a:solidFill>
              </a:rPr>
              <a:t>types compared to </a:t>
            </a:r>
            <a:r>
              <a:rPr lang="en-GB" dirty="0">
                <a:solidFill>
                  <a:schemeClr val="tx1"/>
                </a:solidFill>
              </a:rPr>
              <a:t>men w partner + children</a:t>
            </a:r>
            <a:endParaRPr lang="en-US" dirty="0">
              <a:solidFill>
                <a:schemeClr val="tx1"/>
              </a:solidFill>
            </a:endParaRPr>
          </a:p>
        </p:txBody>
      </p:sp>
    </p:spTree>
    <p:extLst>
      <p:ext uri="{BB962C8B-B14F-4D97-AF65-F5344CB8AC3E}">
        <p14:creationId xmlns:p14="http://schemas.microsoft.com/office/powerpoint/2010/main" val="21262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CA3114E-F371-48EA-9E53-7D6A443E0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68" y="660400"/>
            <a:ext cx="8785534" cy="59286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A3D928-266C-6940-0609-0D33B8DD249D}"/>
              </a:ext>
            </a:extLst>
          </p:cNvPr>
          <p:cNvSpPr>
            <a:spLocks noGrp="1"/>
          </p:cNvSpPr>
          <p:nvPr>
            <p:ph type="title"/>
          </p:nvPr>
        </p:nvSpPr>
        <p:spPr>
          <a:xfrm>
            <a:off x="968188" y="187662"/>
            <a:ext cx="9111092" cy="1187976"/>
          </a:xfrm>
        </p:spPr>
        <p:txBody>
          <a:bodyPr/>
          <a:lstStyle/>
          <a:p>
            <a:r>
              <a:rPr lang="en-GB" dirty="0">
                <a:solidFill>
                  <a:srgbClr val="009999"/>
                </a:solidFill>
              </a:rPr>
              <a:t>Family</a:t>
            </a:r>
            <a:r>
              <a:rPr lang="en-GB" dirty="0">
                <a:solidFill>
                  <a:srgbClr val="33CCCC"/>
                </a:solidFill>
              </a:rPr>
              <a:t> </a:t>
            </a:r>
            <a:r>
              <a:rPr lang="en-GB" dirty="0">
                <a:solidFill>
                  <a:srgbClr val="009999"/>
                </a:solidFill>
              </a:rPr>
              <a:t>types compared to men w partner + children</a:t>
            </a:r>
            <a:endParaRPr lang="en-US" dirty="0">
              <a:solidFill>
                <a:srgbClr val="009999"/>
              </a:solidFill>
            </a:endParaRPr>
          </a:p>
        </p:txBody>
      </p:sp>
    </p:spTree>
    <p:extLst>
      <p:ext uri="{BB962C8B-B14F-4D97-AF65-F5344CB8AC3E}">
        <p14:creationId xmlns:p14="http://schemas.microsoft.com/office/powerpoint/2010/main" val="188812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892BBAF-26B5-4DBD-943B-19AF55CE4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23" y="261099"/>
            <a:ext cx="8722660" cy="6335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01C90C-E263-D71F-5044-B3BE3F43CABD}"/>
              </a:ext>
            </a:extLst>
          </p:cNvPr>
          <p:cNvSpPr txBox="1"/>
          <p:nvPr/>
        </p:nvSpPr>
        <p:spPr>
          <a:xfrm>
            <a:off x="9550400" y="1493520"/>
            <a:ext cx="1859280" cy="923330"/>
          </a:xfrm>
          <a:prstGeom prst="rect">
            <a:avLst/>
          </a:prstGeom>
          <a:noFill/>
        </p:spPr>
        <p:txBody>
          <a:bodyPr wrap="square" rtlCol="0">
            <a:spAutoFit/>
          </a:bodyPr>
          <a:lstStyle/>
          <a:p>
            <a:r>
              <a:rPr lang="en-GB" dirty="0"/>
              <a:t>vs Men with  partner and children</a:t>
            </a:r>
            <a:endParaRPr lang="en-US" dirty="0"/>
          </a:p>
        </p:txBody>
      </p:sp>
    </p:spTree>
    <p:extLst>
      <p:ext uri="{BB962C8B-B14F-4D97-AF65-F5344CB8AC3E}">
        <p14:creationId xmlns:p14="http://schemas.microsoft.com/office/powerpoint/2010/main" val="133474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60A14-7985-4D62-938E-0EDCD97BD51E}"/>
              </a:ext>
            </a:extLst>
          </p:cNvPr>
          <p:cNvPicPr>
            <a:picLocks noChangeAspect="1"/>
          </p:cNvPicPr>
          <p:nvPr/>
        </p:nvPicPr>
        <p:blipFill>
          <a:blip r:embed="rId2"/>
          <a:stretch>
            <a:fillRect/>
          </a:stretch>
        </p:blipFill>
        <p:spPr>
          <a:xfrm>
            <a:off x="1407460" y="557772"/>
            <a:ext cx="8515407" cy="6111969"/>
          </a:xfrm>
          <a:prstGeom prst="rect">
            <a:avLst/>
          </a:prstGeom>
        </p:spPr>
      </p:pic>
      <p:sp>
        <p:nvSpPr>
          <p:cNvPr id="2" name="TextBox 1">
            <a:extLst>
              <a:ext uri="{FF2B5EF4-FFF2-40B4-BE49-F238E27FC236}">
                <a16:creationId xmlns:a16="http://schemas.microsoft.com/office/drawing/2014/main" id="{EDAC268B-EE80-170D-012D-5BFE1AC59FB9}"/>
              </a:ext>
            </a:extLst>
          </p:cNvPr>
          <p:cNvSpPr txBox="1"/>
          <p:nvPr/>
        </p:nvSpPr>
        <p:spPr>
          <a:xfrm>
            <a:off x="9499600" y="1503680"/>
            <a:ext cx="2032000" cy="646331"/>
          </a:xfrm>
          <a:prstGeom prst="rect">
            <a:avLst/>
          </a:prstGeom>
          <a:noFill/>
        </p:spPr>
        <p:txBody>
          <a:bodyPr wrap="square" rtlCol="0">
            <a:spAutoFit/>
          </a:bodyPr>
          <a:lstStyle/>
          <a:p>
            <a:r>
              <a:rPr lang="en-GB" dirty="0"/>
              <a:t>vs Men +partner + children</a:t>
            </a:r>
          </a:p>
        </p:txBody>
      </p:sp>
    </p:spTree>
    <p:extLst>
      <p:ext uri="{BB962C8B-B14F-4D97-AF65-F5344CB8AC3E}">
        <p14:creationId xmlns:p14="http://schemas.microsoft.com/office/powerpoint/2010/main" val="349726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08B1BD7-A481-40E7-8063-6F01C28CCD00}"/>
              </a:ext>
            </a:extLst>
          </p:cNvPr>
          <p:cNvSpPr txBox="1">
            <a:spLocks/>
          </p:cNvSpPr>
          <p:nvPr/>
        </p:nvSpPr>
        <p:spPr>
          <a:xfrm>
            <a:off x="256822" y="192109"/>
            <a:ext cx="9903178"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dirty="0">
                <a:solidFill>
                  <a:srgbClr val="00A1BA"/>
                </a:solidFill>
                <a:latin typeface="Arial" panose="020B0604020202020204"/>
              </a:rPr>
              <a:t>Adjustment for </a:t>
            </a:r>
            <a:r>
              <a:rPr lang="en-GB" sz="3200" dirty="0">
                <a:solidFill>
                  <a:srgbClr val="FFC000"/>
                </a:solidFill>
                <a:latin typeface="Arial" panose="020B0604020202020204"/>
              </a:rPr>
              <a:t>partner characteristics</a:t>
            </a:r>
            <a:r>
              <a:rPr lang="en-GB" sz="3200" dirty="0">
                <a:solidFill>
                  <a:srgbClr val="00A1BA"/>
                </a:solidFill>
                <a:latin typeface="Arial" panose="020B0604020202020204"/>
              </a:rPr>
              <a:t>, where present</a:t>
            </a:r>
            <a:endParaRPr kumimoji="0" lang="en-GB" sz="3200" b="0" i="0" u="none" strike="noStrike" kern="1200" cap="none" spc="0" normalizeH="0" baseline="0" noProof="0" dirty="0">
              <a:ln>
                <a:noFill/>
              </a:ln>
              <a:solidFill>
                <a:srgbClr val="00A1BA"/>
              </a:solidFill>
              <a:effectLst/>
              <a:uLnTx/>
              <a:uFillTx/>
              <a:latin typeface="Arial" panose="020B0604020202020204"/>
              <a:ea typeface="+mj-ea"/>
              <a:cs typeface="+mj-cs"/>
            </a:endParaRPr>
          </a:p>
        </p:txBody>
      </p:sp>
      <p:pic>
        <p:nvPicPr>
          <p:cNvPr id="6146" name="Picture 2">
            <a:extLst>
              <a:ext uri="{FF2B5EF4-FFF2-40B4-BE49-F238E27FC236}">
                <a16:creationId xmlns:a16="http://schemas.microsoft.com/office/drawing/2014/main" id="{91F49503-9D0F-4718-9BCC-AFA5D1DB2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353" y="988518"/>
            <a:ext cx="7974106" cy="5806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F83EAA-C5E5-D51A-FB3B-54D3E581F12E}"/>
              </a:ext>
            </a:extLst>
          </p:cNvPr>
          <p:cNvSpPr txBox="1"/>
          <p:nvPr/>
        </p:nvSpPr>
        <p:spPr>
          <a:xfrm>
            <a:off x="9408459" y="1784927"/>
            <a:ext cx="1858981" cy="646331"/>
          </a:xfrm>
          <a:prstGeom prst="rect">
            <a:avLst/>
          </a:prstGeom>
          <a:noFill/>
        </p:spPr>
        <p:txBody>
          <a:bodyPr wrap="square" rtlCol="0">
            <a:spAutoFit/>
          </a:bodyPr>
          <a:lstStyle/>
          <a:p>
            <a:r>
              <a:rPr lang="en-GB" dirty="0"/>
              <a:t>vs Men +partner</a:t>
            </a:r>
          </a:p>
          <a:p>
            <a:r>
              <a:rPr lang="en-GB" dirty="0"/>
              <a:t> + children</a:t>
            </a:r>
          </a:p>
        </p:txBody>
      </p:sp>
    </p:spTree>
    <p:extLst>
      <p:ext uri="{BB962C8B-B14F-4D97-AF65-F5344CB8AC3E}">
        <p14:creationId xmlns:p14="http://schemas.microsoft.com/office/powerpoint/2010/main" val="13886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6AF7D8B-0F9E-4FF3-9892-64A9D5CBC440}"/>
              </a:ext>
            </a:extLst>
          </p:cNvPr>
          <p:cNvSpPr txBox="1">
            <a:spLocks/>
          </p:cNvSpPr>
          <p:nvPr/>
        </p:nvSpPr>
        <p:spPr>
          <a:xfrm>
            <a:off x="256822" y="192109"/>
            <a:ext cx="9903178" cy="1159171"/>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dirty="0">
                <a:solidFill>
                  <a:srgbClr val="00A1BA"/>
                </a:solidFill>
                <a:latin typeface="Arial" panose="020B0604020202020204"/>
              </a:rPr>
              <a:t>Adjustment for </a:t>
            </a:r>
            <a:r>
              <a:rPr lang="en-GB" sz="3200" dirty="0">
                <a:solidFill>
                  <a:srgbClr val="5A85A6"/>
                </a:solidFill>
                <a:latin typeface="Arial" panose="020B0604020202020204"/>
              </a:rPr>
              <a:t>child characteristics</a:t>
            </a:r>
            <a:r>
              <a:rPr lang="en-GB" sz="3200" dirty="0">
                <a:solidFill>
                  <a:srgbClr val="00A1BA"/>
                </a:solidFill>
                <a:latin typeface="Arial" panose="020B0604020202020204"/>
              </a:rPr>
              <a:t>, </a:t>
            </a:r>
            <a:r>
              <a:rPr lang="en-GB" sz="2000" dirty="0">
                <a:solidFill>
                  <a:srgbClr val="00A1BA"/>
                </a:solidFill>
                <a:latin typeface="Arial" panose="020B0604020202020204"/>
              </a:rPr>
              <a:t>partner and children present</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00A1BA"/>
              </a:solidFill>
              <a:effectLst/>
              <a:uLnTx/>
              <a:uFillTx/>
              <a:latin typeface="Arial" panose="020B0604020202020204"/>
              <a:ea typeface="+mj-ea"/>
              <a:cs typeface="+mj-cs"/>
            </a:endParaRPr>
          </a:p>
        </p:txBody>
      </p:sp>
      <p:pic>
        <p:nvPicPr>
          <p:cNvPr id="7170" name="Picture 2">
            <a:extLst>
              <a:ext uri="{FF2B5EF4-FFF2-40B4-BE49-F238E27FC236}">
                <a16:creationId xmlns:a16="http://schemas.microsoft.com/office/drawing/2014/main" id="{259BEF2B-ACF9-4000-9FDE-77932D34C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065" y="862430"/>
            <a:ext cx="7969624" cy="58034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A6C9CB-9967-22E1-3CED-D3775AB93B0C}"/>
              </a:ext>
            </a:extLst>
          </p:cNvPr>
          <p:cNvSpPr txBox="1"/>
          <p:nvPr/>
        </p:nvSpPr>
        <p:spPr>
          <a:xfrm>
            <a:off x="9286241" y="2011680"/>
            <a:ext cx="2062480" cy="646331"/>
          </a:xfrm>
          <a:prstGeom prst="rect">
            <a:avLst/>
          </a:prstGeom>
          <a:noFill/>
        </p:spPr>
        <p:txBody>
          <a:bodyPr wrap="square" rtlCol="0">
            <a:spAutoFit/>
          </a:bodyPr>
          <a:lstStyle/>
          <a:p>
            <a:r>
              <a:rPr lang="en-GB" dirty="0"/>
              <a:t>vs Men + partner</a:t>
            </a:r>
          </a:p>
          <a:p>
            <a:r>
              <a:rPr lang="en-GB" dirty="0"/>
              <a:t> +  children</a:t>
            </a:r>
          </a:p>
        </p:txBody>
      </p:sp>
    </p:spTree>
    <p:extLst>
      <p:ext uri="{BB962C8B-B14F-4D97-AF65-F5344CB8AC3E}">
        <p14:creationId xmlns:p14="http://schemas.microsoft.com/office/powerpoint/2010/main" val="350487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268941" y="94771"/>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A1BA"/>
                </a:solidFill>
                <a:latin typeface="Arial" panose="020B0604020202020204"/>
              </a:rPr>
              <a:t>Summary</a:t>
            </a: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 </a:t>
            </a:r>
          </a:p>
        </p:txBody>
      </p:sp>
      <p:sp>
        <p:nvSpPr>
          <p:cNvPr id="4" name="Text Placeholder 1">
            <a:extLst>
              <a:ext uri="{FF2B5EF4-FFF2-40B4-BE49-F238E27FC236}">
                <a16:creationId xmlns:a16="http://schemas.microsoft.com/office/drawing/2014/main" id="{EB683C30-C22E-4CF7-BFAB-F9CAF3079246}"/>
              </a:ext>
            </a:extLst>
          </p:cNvPr>
          <p:cNvSpPr txBox="1">
            <a:spLocks/>
          </p:cNvSpPr>
          <p:nvPr/>
        </p:nvSpPr>
        <p:spPr>
          <a:xfrm>
            <a:off x="756920" y="1444646"/>
            <a:ext cx="10352405" cy="4661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endParaRPr lang="en-GB" sz="2267" kern="0" dirty="0">
              <a:solidFill>
                <a:srgbClr val="000000"/>
              </a:solidFill>
              <a:latin typeface="Arial" panose="020B0604020202020204" pitchFamily="34" charset="0"/>
              <a:cs typeface="Arial"/>
              <a:sym typeface="Arial"/>
            </a:endParaRPr>
          </a:p>
        </p:txBody>
      </p:sp>
      <p:sp>
        <p:nvSpPr>
          <p:cNvPr id="5" name="Text Placeholder 1">
            <a:extLst>
              <a:ext uri="{FF2B5EF4-FFF2-40B4-BE49-F238E27FC236}">
                <a16:creationId xmlns:a16="http://schemas.microsoft.com/office/drawing/2014/main" id="{0D75B0DC-3C83-4837-94D2-B8D4C46CEE0E}"/>
              </a:ext>
            </a:extLst>
          </p:cNvPr>
          <p:cNvSpPr txBox="1">
            <a:spLocks/>
          </p:cNvSpPr>
          <p:nvPr/>
        </p:nvSpPr>
        <p:spPr>
          <a:xfrm>
            <a:off x="154641" y="1166141"/>
            <a:ext cx="10629900" cy="521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60963" lvl="1"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rPr>
              <a:t>Women still experienced more employment loss than men a year into the covid pandemic, </a:t>
            </a:r>
            <a:r>
              <a:rPr lang="en-GB" sz="2000" u="sng" kern="0" dirty="0">
                <a:solidFill>
                  <a:srgbClr val="000000"/>
                </a:solidFill>
                <a:latin typeface="Arial" panose="020B0604020202020204" pitchFamily="34" charset="0"/>
                <a:cs typeface="Arial"/>
              </a:rPr>
              <a:t>especially if they live with partners and children, even if they were key workers</a:t>
            </a:r>
            <a:r>
              <a:rPr lang="en-GB" sz="2000" kern="0" dirty="0">
                <a:solidFill>
                  <a:srgbClr val="000000"/>
                </a:solidFill>
                <a:latin typeface="Arial" panose="020B0604020202020204" pitchFamily="34" charset="0"/>
                <a:cs typeface="Arial"/>
              </a:rPr>
              <a:t>. </a:t>
            </a:r>
          </a:p>
          <a:p>
            <a:pPr marL="960963" lvl="1"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sym typeface="Arial"/>
              </a:rPr>
              <a:t>Unexplained female deficit in actual employment and corresponding  surplus of women on furlough – ca 3%</a:t>
            </a:r>
            <a:endParaRPr lang="en-GB" sz="2000" kern="0" dirty="0">
              <a:solidFill>
                <a:srgbClr val="000000"/>
              </a:solidFill>
              <a:latin typeface="Arial" panose="020B0604020202020204" pitchFamily="34" charset="0"/>
              <a:cs typeface="Arial"/>
            </a:endParaRPr>
          </a:p>
          <a:p>
            <a:pPr marL="160863" indent="0">
              <a:lnSpc>
                <a:spcPct val="100000"/>
              </a:lnSpc>
              <a:spcBef>
                <a:spcPts val="1067"/>
              </a:spcBef>
              <a:buClr>
                <a:srgbClr val="00A1BA"/>
              </a:buClr>
              <a:buSzPts val="1700"/>
              <a:buNone/>
              <a:defRPr/>
            </a:pPr>
            <a:r>
              <a:rPr lang="en-GB" sz="2267" kern="0" dirty="0">
                <a:solidFill>
                  <a:schemeClr val="accent3"/>
                </a:solidFill>
                <a:latin typeface="Arial" panose="020B0604020202020204" pitchFamily="34" charset="0"/>
                <a:cs typeface="Arial"/>
                <a:sym typeface="Arial"/>
              </a:rPr>
              <a:t>H1: Occupational segregation: </a:t>
            </a:r>
          </a:p>
          <a:p>
            <a:pPr marL="960963" lvl="1"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rPr>
              <a:t>Gender differences in the probability of employment are attenuated when we account for the job characteristics (occupation, part-time and key worker status pre-covid) - irrespective of household type</a:t>
            </a:r>
          </a:p>
          <a:p>
            <a:pPr marL="160863" indent="0">
              <a:lnSpc>
                <a:spcPct val="100000"/>
              </a:lnSpc>
              <a:spcBef>
                <a:spcPts val="1067"/>
              </a:spcBef>
              <a:buClr>
                <a:srgbClr val="00A1BA"/>
              </a:buClr>
              <a:buSzPts val="1700"/>
              <a:buNone/>
              <a:defRPr/>
            </a:pPr>
            <a:r>
              <a:rPr lang="en-GB" sz="2267" kern="0" dirty="0">
                <a:solidFill>
                  <a:schemeClr val="accent3"/>
                </a:solidFill>
                <a:latin typeface="Arial" panose="020B0604020202020204" pitchFamily="34" charset="0"/>
                <a:cs typeface="Arial"/>
                <a:sym typeface="Arial"/>
              </a:rPr>
              <a:t>H2: Efficient household allocation: </a:t>
            </a:r>
          </a:p>
          <a:p>
            <a:pPr marL="960963" lvl="1"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rPr>
              <a:t>Adjusting for the presence of a partner in the household, or characteristics of partners, where present, makes little differences to the gender gaps</a:t>
            </a:r>
          </a:p>
          <a:p>
            <a:pPr marL="160863" indent="0">
              <a:lnSpc>
                <a:spcPct val="100000"/>
              </a:lnSpc>
              <a:spcBef>
                <a:spcPts val="1067"/>
              </a:spcBef>
              <a:buClr>
                <a:srgbClr val="00A1BA"/>
              </a:buClr>
              <a:buSzPts val="1700"/>
              <a:buNone/>
              <a:defRPr/>
            </a:pPr>
            <a:r>
              <a:rPr lang="en-GB" sz="2267" kern="0" dirty="0">
                <a:solidFill>
                  <a:schemeClr val="accent3"/>
                </a:solidFill>
                <a:latin typeface="Arial" panose="020B0604020202020204" pitchFamily="34" charset="0"/>
                <a:cs typeface="Arial"/>
                <a:sym typeface="Arial"/>
              </a:rPr>
              <a:t>H3: Childcare responsibilities: </a:t>
            </a:r>
          </a:p>
          <a:p>
            <a:pPr marL="960963" lvl="1"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rPr>
              <a:t>Adjusting for the characteristics  of children makes little difference to the previous estimates. </a:t>
            </a:r>
          </a:p>
          <a:p>
            <a:pPr marL="609585" indent="-448722">
              <a:lnSpc>
                <a:spcPct val="100000"/>
              </a:lnSpc>
              <a:spcBef>
                <a:spcPts val="1067"/>
              </a:spcBef>
              <a:buClr>
                <a:srgbClr val="00A1BA"/>
              </a:buClr>
              <a:buSzPts val="1700"/>
              <a:buFont typeface="Noto Sans Symbols"/>
              <a:buChar char="▪"/>
              <a:defRPr/>
            </a:pPr>
            <a:endParaRPr lang="en-GB" sz="2267" kern="0" dirty="0">
              <a:solidFill>
                <a:srgbClr val="000000"/>
              </a:solidFill>
              <a:latin typeface="Arial" panose="020B0604020202020204" pitchFamily="34" charset="0"/>
              <a:cs typeface="Arial"/>
              <a:sym typeface="Arial"/>
            </a:endParaRPr>
          </a:p>
        </p:txBody>
      </p:sp>
    </p:spTree>
    <p:extLst>
      <p:ext uri="{BB962C8B-B14F-4D97-AF65-F5344CB8AC3E}">
        <p14:creationId xmlns:p14="http://schemas.microsoft.com/office/powerpoint/2010/main" val="557773803"/>
      </p:ext>
    </p:extLst>
  </p:cSld>
  <p:clrMapOvr>
    <a:masterClrMapping/>
  </p:clrMapOvr>
  <mc:AlternateContent xmlns:mc="http://schemas.openxmlformats.org/markup-compatibility/2006" xmlns:p14="http://schemas.microsoft.com/office/powerpoint/2010/main">
    <mc:Choice Requires="p14">
      <p:transition spd="slow" p14:dur="2000" advTm="43682"/>
    </mc:Choice>
    <mc:Fallback xmlns="">
      <p:transition spd="slow" advTm="4368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297462" y="344140"/>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rgbClr val="00A1BA"/>
                </a:solidFill>
                <a:latin typeface="Arial" panose="020B0604020202020204"/>
              </a:rPr>
              <a:t>Alternative explanations for residual gaps</a:t>
            </a: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 </a:t>
            </a:r>
          </a:p>
        </p:txBody>
      </p:sp>
      <p:sp>
        <p:nvSpPr>
          <p:cNvPr id="4" name="Text Placeholder 1">
            <a:extLst>
              <a:ext uri="{FF2B5EF4-FFF2-40B4-BE49-F238E27FC236}">
                <a16:creationId xmlns:a16="http://schemas.microsoft.com/office/drawing/2014/main" id="{EB683C30-C22E-4CF7-BFAB-F9CAF3079246}"/>
              </a:ext>
            </a:extLst>
          </p:cNvPr>
          <p:cNvSpPr txBox="1">
            <a:spLocks/>
          </p:cNvSpPr>
          <p:nvPr/>
        </p:nvSpPr>
        <p:spPr>
          <a:xfrm>
            <a:off x="756920" y="1444646"/>
            <a:ext cx="10352405" cy="4661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endParaRPr lang="en-GB" sz="2267" kern="0" dirty="0">
              <a:solidFill>
                <a:srgbClr val="000000"/>
              </a:solidFill>
              <a:latin typeface="Arial" panose="020B0604020202020204" pitchFamily="34" charset="0"/>
              <a:cs typeface="Arial"/>
              <a:sym typeface="Arial"/>
            </a:endParaRPr>
          </a:p>
        </p:txBody>
      </p:sp>
      <p:sp>
        <p:nvSpPr>
          <p:cNvPr id="6" name="Text Placeholder 1">
            <a:extLst>
              <a:ext uri="{FF2B5EF4-FFF2-40B4-BE49-F238E27FC236}">
                <a16:creationId xmlns:a16="http://schemas.microsoft.com/office/drawing/2014/main" id="{F80B8582-E19B-4D4F-99F6-B195C1A7DB7C}"/>
              </a:ext>
            </a:extLst>
          </p:cNvPr>
          <p:cNvSpPr txBox="1">
            <a:spLocks/>
          </p:cNvSpPr>
          <p:nvPr/>
        </p:nvSpPr>
        <p:spPr>
          <a:xfrm>
            <a:off x="555591" y="1186224"/>
            <a:ext cx="11080817" cy="4330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863" indent="0">
              <a:lnSpc>
                <a:spcPct val="100000"/>
              </a:lnSpc>
              <a:spcBef>
                <a:spcPts val="1067"/>
              </a:spcBef>
              <a:buClr>
                <a:srgbClr val="00A1BA"/>
              </a:buClr>
              <a:buSzPts val="1700"/>
              <a:buNone/>
              <a:defRPr/>
            </a:pPr>
            <a:r>
              <a:rPr lang="en-GB" kern="0" dirty="0">
                <a:solidFill>
                  <a:schemeClr val="accent3"/>
                </a:solidFill>
                <a:latin typeface="Arial" panose="020B0604020202020204" pitchFamily="34" charset="0"/>
                <a:cs typeface="Arial"/>
                <a:sym typeface="Arial"/>
              </a:rPr>
              <a:t>Employer discrimination:</a:t>
            </a:r>
          </a:p>
          <a:p>
            <a:pPr marL="618063" indent="-457200">
              <a:lnSpc>
                <a:spcPct val="100000"/>
              </a:lnSpc>
              <a:spcBef>
                <a:spcPts val="1067"/>
              </a:spcBef>
              <a:buClr>
                <a:srgbClr val="00A1BA"/>
              </a:buClr>
              <a:buSzPts val="1700"/>
              <a:defRPr/>
            </a:pPr>
            <a:r>
              <a:rPr lang="en-GB" kern="0" dirty="0">
                <a:solidFill>
                  <a:srgbClr val="000000"/>
                </a:solidFill>
                <a:latin typeface="Arial" panose="020B0604020202020204" pitchFamily="34" charset="0"/>
                <a:cs typeface="Arial"/>
              </a:rPr>
              <a:t>Women may have been forced to be furloughed at higher rates than men</a:t>
            </a:r>
          </a:p>
          <a:p>
            <a:pPr marL="618063" indent="-457200">
              <a:lnSpc>
                <a:spcPct val="100000"/>
              </a:lnSpc>
              <a:spcBef>
                <a:spcPts val="1067"/>
              </a:spcBef>
              <a:buClr>
                <a:srgbClr val="00A1BA"/>
              </a:buClr>
              <a:buSzPts val="1700"/>
              <a:defRPr/>
            </a:pPr>
            <a:r>
              <a:rPr lang="en-GB" kern="0" dirty="0">
                <a:solidFill>
                  <a:schemeClr val="accent3"/>
                </a:solidFill>
                <a:latin typeface="Arial" panose="020B0604020202020204" pitchFamily="34" charset="0"/>
                <a:cs typeface="Arial"/>
                <a:sym typeface="Arial"/>
              </a:rPr>
              <a:t>Preferences:</a:t>
            </a:r>
          </a:p>
          <a:p>
            <a:pPr marL="618063" indent="-457200">
              <a:lnSpc>
                <a:spcPct val="100000"/>
              </a:lnSpc>
              <a:spcBef>
                <a:spcPts val="1067"/>
              </a:spcBef>
              <a:buClr>
                <a:srgbClr val="00A1BA"/>
              </a:buClr>
              <a:buSzPts val="1700"/>
              <a:defRPr/>
            </a:pPr>
            <a:r>
              <a:rPr lang="en-GB" kern="0" dirty="0">
                <a:solidFill>
                  <a:srgbClr val="000000"/>
                </a:solidFill>
                <a:latin typeface="Arial" panose="020B0604020202020204" pitchFamily="34" charset="0"/>
                <a:cs typeface="Arial"/>
              </a:rPr>
              <a:t>Women might prefer the conditions offered under furlough scheme  more than men</a:t>
            </a:r>
          </a:p>
          <a:p>
            <a:pPr marL="160863" indent="0">
              <a:lnSpc>
                <a:spcPct val="100000"/>
              </a:lnSpc>
              <a:spcBef>
                <a:spcPts val="1067"/>
              </a:spcBef>
              <a:buClr>
                <a:srgbClr val="00A1BA"/>
              </a:buClr>
              <a:buSzPts val="1700"/>
              <a:buNone/>
              <a:defRPr/>
            </a:pPr>
            <a:r>
              <a:rPr lang="en-GB" kern="0" dirty="0">
                <a:solidFill>
                  <a:schemeClr val="accent3"/>
                </a:solidFill>
                <a:latin typeface="Arial" panose="020B0604020202020204" pitchFamily="34" charset="0"/>
                <a:cs typeface="Arial"/>
                <a:sym typeface="Arial"/>
              </a:rPr>
              <a:t>Social norms:</a:t>
            </a:r>
          </a:p>
          <a:p>
            <a:pPr marL="618063" indent="-457200">
              <a:lnSpc>
                <a:spcPct val="100000"/>
              </a:lnSpc>
              <a:spcBef>
                <a:spcPts val="1067"/>
              </a:spcBef>
              <a:buClr>
                <a:srgbClr val="00A1BA"/>
              </a:buClr>
              <a:buSzPts val="1700"/>
              <a:defRPr/>
            </a:pPr>
            <a:r>
              <a:rPr lang="en-GB" kern="0" dirty="0">
                <a:solidFill>
                  <a:srgbClr val="000000"/>
                </a:solidFill>
                <a:latin typeface="Arial" panose="020B0604020202020204" pitchFamily="34" charset="0"/>
                <a:cs typeface="Arial"/>
              </a:rPr>
              <a:t>Could have reinforced either. </a:t>
            </a:r>
          </a:p>
          <a:p>
            <a:pPr marL="618063" indent="-457200">
              <a:lnSpc>
                <a:spcPct val="100000"/>
              </a:lnSpc>
              <a:spcBef>
                <a:spcPts val="1067"/>
              </a:spcBef>
              <a:buClr>
                <a:srgbClr val="00A1BA"/>
              </a:buClr>
              <a:buSzPts val="1700"/>
              <a:defRP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14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B683C30-C22E-4CF7-BFAB-F9CAF3079246}"/>
              </a:ext>
            </a:extLst>
          </p:cNvPr>
          <p:cNvSpPr txBox="1">
            <a:spLocks/>
          </p:cNvSpPr>
          <p:nvPr/>
        </p:nvSpPr>
        <p:spPr>
          <a:xfrm>
            <a:off x="848677" y="1778000"/>
            <a:ext cx="4973003" cy="4630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863" indent="0">
              <a:lnSpc>
                <a:spcPct val="100000"/>
              </a:lnSpc>
              <a:spcBef>
                <a:spcPts val="1067"/>
              </a:spcBef>
              <a:buClr>
                <a:srgbClr val="00A1BA"/>
              </a:buClr>
              <a:buSzPts val="1700"/>
              <a:buNone/>
              <a:defRPr/>
            </a:pPr>
            <a:r>
              <a:rPr lang="en-GB" sz="2400" kern="0" dirty="0">
                <a:solidFill>
                  <a:srgbClr val="000000"/>
                </a:solidFill>
                <a:latin typeface="Arial" panose="020B0604020202020204" pitchFamily="34" charset="0"/>
                <a:cs typeface="Arial"/>
              </a:rPr>
              <a:t>An expectation that looking after children and housework is women’s responsibility to which they are better suited than men was reflected in this official poster, issued, then hastily withdrawn in 2020.</a:t>
            </a:r>
          </a:p>
          <a:p>
            <a:pPr marL="160863" indent="0">
              <a:lnSpc>
                <a:spcPct val="100000"/>
              </a:lnSpc>
              <a:spcBef>
                <a:spcPts val="1067"/>
              </a:spcBef>
              <a:buClr>
                <a:srgbClr val="00A1BA"/>
              </a:buClr>
              <a:buSzPts val="1700"/>
              <a:buNone/>
              <a:defRPr/>
            </a:pPr>
            <a:r>
              <a:rPr lang="en-GB" sz="2400" kern="0" dirty="0">
                <a:solidFill>
                  <a:srgbClr val="000000"/>
                </a:solidFill>
                <a:latin typeface="Arial" panose="020B0604020202020204" pitchFamily="34" charset="0"/>
                <a:cs typeface="Arial"/>
              </a:rPr>
              <a:t>Our findings suggest that gendered norms persisted into the first year of the pandemic</a:t>
            </a:r>
          </a:p>
          <a:p>
            <a:pPr marL="160863" indent="0">
              <a:lnSpc>
                <a:spcPct val="100000"/>
              </a:lnSpc>
              <a:spcBef>
                <a:spcPts val="1067"/>
              </a:spcBef>
              <a:buClr>
                <a:srgbClr val="00A1BA"/>
              </a:buClr>
              <a:buSzPts val="1700"/>
              <a:buNone/>
              <a:defRPr/>
            </a:pPr>
            <a:r>
              <a:rPr lang="en-GB" sz="2400" kern="0" dirty="0">
                <a:solidFill>
                  <a:srgbClr val="000000"/>
                </a:solidFill>
                <a:latin typeface="Arial" panose="020B0604020202020204" pitchFamily="34" charset="0"/>
                <a:cs typeface="Arial"/>
              </a:rPr>
              <a:t> -that they survived the shock</a:t>
            </a:r>
          </a:p>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endParaRPr lang="en-GB" sz="2267" kern="0" dirty="0">
              <a:solidFill>
                <a:srgbClr val="000000"/>
              </a:solidFill>
              <a:latin typeface="Arial" panose="020B0604020202020204" pitchFamily="34" charset="0"/>
              <a:cs typeface="Arial"/>
              <a:sym typeface="Arial"/>
            </a:endParaRPr>
          </a:p>
        </p:txBody>
      </p:sp>
      <p:sp>
        <p:nvSpPr>
          <p:cNvPr id="6" name="Text Placeholder 1">
            <a:extLst>
              <a:ext uri="{FF2B5EF4-FFF2-40B4-BE49-F238E27FC236}">
                <a16:creationId xmlns:a16="http://schemas.microsoft.com/office/drawing/2014/main" id="{F80B8582-E19B-4D4F-99F6-B195C1A7DB7C}"/>
              </a:ext>
            </a:extLst>
          </p:cNvPr>
          <p:cNvSpPr txBox="1">
            <a:spLocks/>
          </p:cNvSpPr>
          <p:nvPr/>
        </p:nvSpPr>
        <p:spPr>
          <a:xfrm>
            <a:off x="553720" y="1495990"/>
            <a:ext cx="10352405" cy="4142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863" indent="0">
              <a:lnSpc>
                <a:spcPct val="100000"/>
              </a:lnSpc>
              <a:spcBef>
                <a:spcPts val="1067"/>
              </a:spcBef>
              <a:buClr>
                <a:srgbClr val="00A1BA"/>
              </a:buClr>
              <a:buSzPts val="1700"/>
              <a:buNone/>
              <a:defRP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160863" indent="0">
              <a:lnSpc>
                <a:spcPct val="100000"/>
              </a:lnSpc>
              <a:spcBef>
                <a:spcPts val="1067"/>
              </a:spcBef>
              <a:buClr>
                <a:srgbClr val="00A1BA"/>
              </a:buClr>
              <a:buSzPts val="1700"/>
              <a:buNone/>
              <a:defRPr/>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60863" indent="0">
              <a:lnSpc>
                <a:spcPct val="100000"/>
              </a:lnSpc>
              <a:spcBef>
                <a:spcPts val="1067"/>
              </a:spcBef>
              <a:buClr>
                <a:srgbClr val="00A1BA"/>
              </a:buClr>
              <a:buSzPts val="1700"/>
              <a:buNone/>
              <a:defRP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38951CF-FDFE-4D11-883A-998E805CCB29}"/>
              </a:ext>
            </a:extLst>
          </p:cNvPr>
          <p:cNvPicPr>
            <a:picLocks noChangeAspect="1"/>
          </p:cNvPicPr>
          <p:nvPr/>
        </p:nvPicPr>
        <p:blipFill>
          <a:blip r:embed="rId3"/>
          <a:stretch>
            <a:fillRect/>
          </a:stretch>
        </p:blipFill>
        <p:spPr>
          <a:xfrm>
            <a:off x="5598160" y="2275840"/>
            <a:ext cx="5714365" cy="3998985"/>
          </a:xfrm>
          <a:prstGeom prst="rect">
            <a:avLst/>
          </a:prstGeom>
        </p:spPr>
      </p:pic>
      <p:sp>
        <p:nvSpPr>
          <p:cNvPr id="5" name="TextBox 4">
            <a:extLst>
              <a:ext uri="{FF2B5EF4-FFF2-40B4-BE49-F238E27FC236}">
                <a16:creationId xmlns:a16="http://schemas.microsoft.com/office/drawing/2014/main" id="{2863793B-BBCD-A273-BE5B-9DEE7DE96B11}"/>
              </a:ext>
            </a:extLst>
          </p:cNvPr>
          <p:cNvSpPr txBox="1"/>
          <p:nvPr/>
        </p:nvSpPr>
        <p:spPr>
          <a:xfrm>
            <a:off x="1127760" y="726549"/>
            <a:ext cx="6319520" cy="769441"/>
          </a:xfrm>
          <a:prstGeom prst="rect">
            <a:avLst/>
          </a:prstGeom>
          <a:noFill/>
        </p:spPr>
        <p:txBody>
          <a:bodyPr wrap="square" rtlCol="0">
            <a:spAutoFit/>
          </a:bodyPr>
          <a:lstStyle/>
          <a:p>
            <a:r>
              <a:rPr lang="en-GB" sz="4400" b="1" dirty="0">
                <a:solidFill>
                  <a:schemeClr val="accent2">
                    <a:lumMod val="75000"/>
                  </a:schemeClr>
                </a:solidFill>
              </a:rPr>
              <a:t>Conclusion</a:t>
            </a:r>
            <a:endParaRPr lang="en-US" sz="4400" b="1" dirty="0">
              <a:solidFill>
                <a:schemeClr val="accent2">
                  <a:lumMod val="75000"/>
                </a:schemeClr>
              </a:solidFill>
            </a:endParaRPr>
          </a:p>
        </p:txBody>
      </p:sp>
    </p:spTree>
    <p:extLst>
      <p:ext uri="{BB962C8B-B14F-4D97-AF65-F5344CB8AC3E}">
        <p14:creationId xmlns:p14="http://schemas.microsoft.com/office/powerpoint/2010/main" val="225506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7A9"/>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3963" y="1175206"/>
            <a:ext cx="11804072" cy="1293674"/>
          </a:xfrm>
        </p:spPr>
        <p:txBody>
          <a:bodyPr/>
          <a:lstStyle/>
          <a:p>
            <a:pPr algn="ctr"/>
            <a:br>
              <a:rPr lang="en-US" sz="4000" dirty="0">
                <a:solidFill>
                  <a:schemeClr val="tx1"/>
                </a:solidFill>
                <a:latin typeface="+mn-lt"/>
              </a:rPr>
            </a:br>
            <a:r>
              <a:rPr lang="en-GB" sz="4000" kern="0" dirty="0">
                <a:solidFill>
                  <a:srgbClr val="FFFFFF"/>
                </a:solidFill>
                <a:latin typeface="Calibri" panose="020F0502020204030204" pitchFamily="34" charset="0"/>
                <a:cs typeface="Arial"/>
                <a:sym typeface="Arial"/>
              </a:rPr>
              <a:t>T</a:t>
            </a:r>
            <a:r>
              <a:rPr kumimoji="0" lang="en-GB" sz="4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sym typeface="Arial"/>
              </a:rPr>
              <a:t>hank you! </a:t>
            </a:r>
            <a:endParaRPr lang="en-US" sz="4000" dirty="0">
              <a:solidFill>
                <a:schemeClr val="tx1"/>
              </a:solidFill>
              <a:latin typeface="+mn-lt"/>
            </a:endParaRPr>
          </a:p>
        </p:txBody>
      </p:sp>
      <p:sp>
        <p:nvSpPr>
          <p:cNvPr id="7" name="TextBox 6">
            <a:extLst>
              <a:ext uri="{FF2B5EF4-FFF2-40B4-BE49-F238E27FC236}">
                <a16:creationId xmlns:a16="http://schemas.microsoft.com/office/drawing/2014/main" id="{F6CAA4E1-E991-4FFF-9EAF-EFA11170C1E0}"/>
              </a:ext>
            </a:extLst>
          </p:cNvPr>
          <p:cNvSpPr txBox="1"/>
          <p:nvPr/>
        </p:nvSpPr>
        <p:spPr>
          <a:xfrm>
            <a:off x="558800" y="2826127"/>
            <a:ext cx="110744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Calibri" panose="020F0502020204030204" pitchFamily="34" charset="0"/>
                <a:cs typeface="Calibri" panose="020F0502020204030204" pitchFamily="34" charset="0"/>
              </a:rPr>
              <a:t>If you are interested in further details the paper has been submitted to </a:t>
            </a:r>
            <a:r>
              <a:rPr lang="en-GB" sz="2800" i="1" dirty="0">
                <a:solidFill>
                  <a:srgbClr val="000000"/>
                </a:solidFill>
                <a:latin typeface="Calibri" panose="020F0502020204030204" pitchFamily="34" charset="0"/>
                <a:cs typeface="Calibri" panose="020F0502020204030204" pitchFamily="34" charset="0"/>
              </a:rPr>
              <a:t>Longitudinal and Life Course Studies</a:t>
            </a:r>
            <a:endParaRPr kumimoji="0" lang="en-GB"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lvl="4">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ESRC-funded project website:</a:t>
            </a:r>
          </a:p>
          <a:p>
            <a:pPr lvl="4">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2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https://www.ucl.ac.uk/ioe/departments-and-centres/centres/quantitative-social-science/gender-wage-gap-evidence-cohort-studies</a:t>
            </a:r>
            <a:endParaRPr kumimoji="0" lang="en-GB" sz="2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GB"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28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EC5D0-39F3-4C8B-849A-DCA96D6D0B9F}"/>
              </a:ext>
            </a:extLst>
          </p:cNvPr>
          <p:cNvSpPr txBox="1">
            <a:spLocks/>
          </p:cNvSpPr>
          <p:nvPr/>
        </p:nvSpPr>
        <p:spPr>
          <a:xfrm>
            <a:off x="431800" y="630209"/>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A1BA"/>
                </a:solidFill>
                <a:latin typeface="Arial" panose="020B0604020202020204"/>
              </a:rPr>
              <a:t>Background and </a:t>
            </a: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Motivation: </a:t>
            </a:r>
          </a:p>
        </p:txBody>
      </p:sp>
      <p:sp>
        <p:nvSpPr>
          <p:cNvPr id="7" name="Text Placeholder 1">
            <a:extLst>
              <a:ext uri="{FF2B5EF4-FFF2-40B4-BE49-F238E27FC236}">
                <a16:creationId xmlns:a16="http://schemas.microsoft.com/office/drawing/2014/main" id="{DF6620AC-5D9F-4B3B-ABD4-13DBA444C5FC}"/>
              </a:ext>
            </a:extLst>
          </p:cNvPr>
          <p:cNvSpPr txBox="1">
            <a:spLocks/>
          </p:cNvSpPr>
          <p:nvPr/>
        </p:nvSpPr>
        <p:spPr>
          <a:xfrm>
            <a:off x="431800" y="1633383"/>
            <a:ext cx="10723880" cy="4661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863" indent="0">
              <a:lnSpc>
                <a:spcPct val="100000"/>
              </a:lnSpc>
              <a:spcBef>
                <a:spcPts val="1067"/>
              </a:spcBef>
              <a:buClr>
                <a:srgbClr val="00A1BA"/>
              </a:buClr>
              <a:buSzPts val="1700"/>
              <a:buNone/>
              <a:defRPr/>
            </a:pPr>
            <a:endParaRPr lang="en-GB" sz="2267" kern="0" dirty="0">
              <a:solidFill>
                <a:srgbClr val="000000"/>
              </a:solidFill>
              <a:latin typeface="Arial" panose="020B0604020202020204" pitchFamily="34" charset="0"/>
              <a:cs typeface="Arial"/>
            </a:endParaRPr>
          </a:p>
          <a:p>
            <a:pPr marL="503763" indent="-342900">
              <a:lnSpc>
                <a:spcPct val="100000"/>
              </a:lnSpc>
              <a:spcBef>
                <a:spcPts val="1067"/>
              </a:spcBef>
              <a:buClr>
                <a:srgbClr val="00A1BA"/>
              </a:buClr>
              <a:buSzPts val="1700"/>
              <a:defRPr/>
            </a:pPr>
            <a:r>
              <a:rPr lang="en-GB" sz="2267" kern="0" dirty="0">
                <a:solidFill>
                  <a:srgbClr val="000000"/>
                </a:solidFill>
                <a:latin typeface="Arial" panose="020B0604020202020204" pitchFamily="34" charset="0"/>
                <a:cs typeface="Arial"/>
              </a:rPr>
              <a:t>The natural disaster of the Covid-19 pandemic  caused unprecedented disruption to  economies and employment;</a:t>
            </a:r>
          </a:p>
          <a:p>
            <a:pPr marL="503763" indent="-342900">
              <a:lnSpc>
                <a:spcPct val="100000"/>
              </a:lnSpc>
              <a:spcBef>
                <a:spcPts val="1067"/>
              </a:spcBef>
              <a:buClr>
                <a:srgbClr val="00A1BA"/>
              </a:buClr>
              <a:buSzPts val="1700"/>
              <a:defRPr/>
            </a:pPr>
            <a:r>
              <a:rPr lang="en-GB" sz="2267" kern="0" dirty="0">
                <a:solidFill>
                  <a:srgbClr val="000000"/>
                </a:solidFill>
                <a:latin typeface="Arial" panose="020B0604020202020204" pitchFamily="34" charset="0"/>
                <a:cs typeface="Arial"/>
              </a:rPr>
              <a:t>It has been suggested that women’s employment was more adversely affected than men’s by the pandemic, unlike previous economic downturns in Western countries.</a:t>
            </a:r>
          </a:p>
          <a:p>
            <a:pPr marL="503763" indent="-342900">
              <a:lnSpc>
                <a:spcPct val="100000"/>
              </a:lnSpc>
              <a:spcBef>
                <a:spcPts val="1067"/>
              </a:spcBef>
              <a:buClr>
                <a:srgbClr val="00A1BA"/>
              </a:buClr>
              <a:buSzPts val="1700"/>
              <a:defRPr/>
            </a:pPr>
            <a:r>
              <a:rPr lang="en-GB" sz="2267" kern="0" dirty="0">
                <a:solidFill>
                  <a:srgbClr val="000000"/>
                </a:solidFill>
                <a:latin typeface="Arial" panose="020B0604020202020204" pitchFamily="34" charset="0"/>
                <a:cs typeface="Arial"/>
              </a:rPr>
              <a:t>UK Government intervened to mitigate employment disruption. Coronavirus Job Retention Scheme ,‘Furlough’ allowed retention of workers in post, on leave rather than being dismissed, at 80% pay (up to a cap of £2,500 per month)</a:t>
            </a:r>
          </a:p>
          <a:p>
            <a:pPr marL="503763" indent="-342900">
              <a:lnSpc>
                <a:spcPct val="100000"/>
              </a:lnSpc>
              <a:spcBef>
                <a:spcPts val="1067"/>
              </a:spcBef>
              <a:buClr>
                <a:srgbClr val="00A1BA"/>
              </a:buClr>
              <a:buSzPts val="1700"/>
              <a:defRPr/>
            </a:pPr>
            <a:r>
              <a:rPr lang="en-GB" sz="2267" kern="0" dirty="0">
                <a:solidFill>
                  <a:srgbClr val="000000"/>
                </a:solidFill>
                <a:latin typeface="Arial" panose="020B0604020202020204" pitchFamily="34" charset="0"/>
                <a:cs typeface="Arial"/>
              </a:rPr>
              <a:t>We investigate in data collected in 2021 how far men’s and women’s  employment experience differed among members of the British Birth cohorts.</a:t>
            </a:r>
          </a:p>
        </p:txBody>
      </p:sp>
    </p:spTree>
    <p:extLst>
      <p:ext uri="{BB962C8B-B14F-4D97-AF65-F5344CB8AC3E}">
        <p14:creationId xmlns:p14="http://schemas.microsoft.com/office/powerpoint/2010/main" val="121662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176177" y="233237"/>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A1BA"/>
                </a:solidFill>
                <a:latin typeface="Arial" panose="020B0604020202020204"/>
              </a:rPr>
              <a:t>Contribution</a:t>
            </a: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 </a:t>
            </a:r>
          </a:p>
        </p:txBody>
      </p:sp>
      <p:sp>
        <p:nvSpPr>
          <p:cNvPr id="4" name="Text Placeholder 1">
            <a:extLst>
              <a:ext uri="{FF2B5EF4-FFF2-40B4-BE49-F238E27FC236}">
                <a16:creationId xmlns:a16="http://schemas.microsoft.com/office/drawing/2014/main" id="{EB683C30-C22E-4CF7-BFAB-F9CAF3079246}"/>
              </a:ext>
            </a:extLst>
          </p:cNvPr>
          <p:cNvSpPr txBox="1">
            <a:spLocks/>
          </p:cNvSpPr>
          <p:nvPr/>
        </p:nvSpPr>
        <p:spPr>
          <a:xfrm>
            <a:off x="176177" y="1029646"/>
            <a:ext cx="11698041" cy="4661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r>
              <a:rPr lang="en-GB" sz="2400" kern="0" dirty="0">
                <a:solidFill>
                  <a:srgbClr val="000000"/>
                </a:solidFill>
                <a:latin typeface="Arial" panose="020B0604020202020204" pitchFamily="34" charset="0"/>
                <a:cs typeface="Arial"/>
                <a:sym typeface="Arial"/>
              </a:rPr>
              <a:t>Focus on the  year after the pandemic</a:t>
            </a:r>
          </a:p>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r>
              <a:rPr lang="en-GB" sz="2400" kern="0" dirty="0">
                <a:solidFill>
                  <a:srgbClr val="000000"/>
                </a:solidFill>
                <a:latin typeface="Arial" panose="020B0604020202020204" pitchFamily="34" charset="0"/>
                <a:cs typeface="Arial"/>
                <a:sym typeface="Arial"/>
              </a:rPr>
              <a:t>Include other “family types” than couples with children; </a:t>
            </a:r>
          </a:p>
          <a:p>
            <a:pPr marL="160863" marR="0" lvl="0" indent="0" algn="l" defTabSz="914400" rtl="0" eaLnBrk="1" fontAlgn="auto" latinLnBrk="0" hangingPunct="1">
              <a:lnSpc>
                <a:spcPct val="100000"/>
              </a:lnSpc>
              <a:spcBef>
                <a:spcPts val="1067"/>
              </a:spcBef>
              <a:spcAft>
                <a:spcPts val="0"/>
              </a:spcAft>
              <a:buClr>
                <a:srgbClr val="00A1BA"/>
              </a:buClr>
              <a:buSzPts val="1700"/>
              <a:buNone/>
              <a:tabLst/>
              <a:defRPr/>
            </a:pPr>
            <a:endParaRPr lang="en-GB" kern="0" dirty="0">
              <a:solidFill>
                <a:srgbClr val="000000"/>
              </a:solidFill>
              <a:latin typeface="Arial" panose="020B0604020202020204" pitchFamily="34" charset="0"/>
              <a:cs typeface="Arial"/>
              <a:sym typeface="Arial"/>
            </a:endParaRPr>
          </a:p>
        </p:txBody>
      </p:sp>
      <p:pic>
        <p:nvPicPr>
          <p:cNvPr id="6" name="Picture 5">
            <a:extLst>
              <a:ext uri="{FF2B5EF4-FFF2-40B4-BE49-F238E27FC236}">
                <a16:creationId xmlns:a16="http://schemas.microsoft.com/office/drawing/2014/main" id="{73596DDD-2109-4E22-A800-3B325062BC39}"/>
              </a:ext>
            </a:extLst>
          </p:cNvPr>
          <p:cNvPicPr>
            <a:picLocks noChangeAspect="1"/>
          </p:cNvPicPr>
          <p:nvPr/>
        </p:nvPicPr>
        <p:blipFill>
          <a:blip r:embed="rId3"/>
          <a:stretch>
            <a:fillRect/>
          </a:stretch>
        </p:blipFill>
        <p:spPr>
          <a:xfrm>
            <a:off x="1525950" y="2193496"/>
            <a:ext cx="7816054" cy="4431267"/>
          </a:xfrm>
          <a:prstGeom prst="rect">
            <a:avLst/>
          </a:prstGeom>
        </p:spPr>
      </p:pic>
    </p:spTree>
    <p:extLst>
      <p:ext uri="{BB962C8B-B14F-4D97-AF65-F5344CB8AC3E}">
        <p14:creationId xmlns:p14="http://schemas.microsoft.com/office/powerpoint/2010/main" val="45816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EC5D0-39F3-4C8B-849A-DCA96D6D0B9F}"/>
              </a:ext>
            </a:extLst>
          </p:cNvPr>
          <p:cNvSpPr txBox="1">
            <a:spLocks/>
          </p:cNvSpPr>
          <p:nvPr/>
        </p:nvSpPr>
        <p:spPr>
          <a:xfrm>
            <a:off x="343127" y="421234"/>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3 possible hypotheses for a ‘she-cession’</a:t>
            </a:r>
          </a:p>
        </p:txBody>
      </p:sp>
      <p:sp>
        <p:nvSpPr>
          <p:cNvPr id="7" name="Text Placeholder 1">
            <a:extLst>
              <a:ext uri="{FF2B5EF4-FFF2-40B4-BE49-F238E27FC236}">
                <a16:creationId xmlns:a16="http://schemas.microsoft.com/office/drawing/2014/main" id="{DF6620AC-5D9F-4B3B-ABD4-13DBA444C5FC}"/>
              </a:ext>
            </a:extLst>
          </p:cNvPr>
          <p:cNvSpPr txBox="1">
            <a:spLocks/>
          </p:cNvSpPr>
          <p:nvPr/>
        </p:nvSpPr>
        <p:spPr>
          <a:xfrm>
            <a:off x="0" y="894914"/>
            <a:ext cx="11958541" cy="4661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863" indent="0">
              <a:lnSpc>
                <a:spcPct val="100000"/>
              </a:lnSpc>
              <a:spcBef>
                <a:spcPts val="1067"/>
              </a:spcBef>
              <a:buClr>
                <a:srgbClr val="00A1BA"/>
              </a:buClr>
              <a:buSzPts val="1700"/>
              <a:buNone/>
              <a:defRPr/>
            </a:pPr>
            <a:endParaRPr lang="en-GB" sz="2267" kern="0" dirty="0">
              <a:solidFill>
                <a:srgbClr val="000000"/>
              </a:solidFill>
              <a:latin typeface="Arial" panose="020B0604020202020204" pitchFamily="34" charset="0"/>
              <a:cs typeface="Arial"/>
            </a:endParaRPr>
          </a:p>
          <a:p>
            <a:pPr marL="160863" indent="0">
              <a:lnSpc>
                <a:spcPct val="100000"/>
              </a:lnSpc>
              <a:spcBef>
                <a:spcPts val="1067"/>
              </a:spcBef>
              <a:buClr>
                <a:srgbClr val="00A1BA"/>
              </a:buClr>
              <a:buSzPts val="1700"/>
              <a:buNone/>
              <a:defRPr/>
            </a:pPr>
            <a:r>
              <a:rPr lang="en-GB" dirty="0">
                <a:solidFill>
                  <a:srgbClr val="002060"/>
                </a:solidFill>
                <a:latin typeface="Arial" panose="020B0604020202020204"/>
                <a:ea typeface="+mj-ea"/>
                <a:cs typeface="+mj-cs"/>
              </a:rPr>
              <a:t>H1: Occupational segregation</a:t>
            </a:r>
          </a:p>
          <a:p>
            <a:pPr marL="503763" indent="-342900">
              <a:lnSpc>
                <a:spcPct val="100000"/>
              </a:lnSpc>
              <a:spcBef>
                <a:spcPts val="1067"/>
              </a:spcBef>
              <a:buClr>
                <a:srgbClr val="00A1BA"/>
              </a:buClr>
              <a:buSzPts val="1700"/>
              <a:defRPr/>
            </a:pPr>
            <a:r>
              <a:rPr lang="en-GB" sz="2000" dirty="0">
                <a:latin typeface="Arial" panose="020B0604020202020204"/>
                <a:ea typeface="+mj-ea"/>
                <a:cs typeface="+mj-cs"/>
              </a:rPr>
              <a:t>Women are over-represented in jobs disproportionately affected by the pandemic (hospitality, tourism etc.) that have been less sensitive to previous disruptions</a:t>
            </a:r>
          </a:p>
          <a:p>
            <a:pPr marL="503763" indent="-342900">
              <a:lnSpc>
                <a:spcPct val="100000"/>
              </a:lnSpc>
              <a:spcBef>
                <a:spcPts val="1067"/>
              </a:spcBef>
              <a:buClr>
                <a:srgbClr val="00A1BA"/>
              </a:buClr>
              <a:buSzPts val="1700"/>
              <a:defRPr/>
            </a:pPr>
            <a:r>
              <a:rPr lang="en-GB" sz="2000" dirty="0">
                <a:latin typeface="Arial" panose="020B0604020202020204"/>
                <a:ea typeface="+mj-ea"/>
                <a:cs typeface="+mj-cs"/>
              </a:rPr>
              <a:t>However, women are also more likely to work in sectors that faced increased demand (health, care etc.) </a:t>
            </a:r>
            <a:endParaRPr lang="en-GB" sz="1400" dirty="0">
              <a:solidFill>
                <a:srgbClr val="00A1BA"/>
              </a:solidFill>
              <a:latin typeface="Arial" panose="020B0604020202020204"/>
              <a:ea typeface="+mj-ea"/>
              <a:cs typeface="+mj-cs"/>
            </a:endParaRPr>
          </a:p>
          <a:p>
            <a:pPr marL="160863" indent="0">
              <a:lnSpc>
                <a:spcPct val="100000"/>
              </a:lnSpc>
              <a:spcBef>
                <a:spcPts val="1067"/>
              </a:spcBef>
              <a:buClr>
                <a:srgbClr val="00A1BA"/>
              </a:buClr>
              <a:buSzPts val="1700"/>
              <a:buNone/>
              <a:defRPr/>
            </a:pPr>
            <a:r>
              <a:rPr lang="en-GB" dirty="0">
                <a:solidFill>
                  <a:srgbClr val="FFC000"/>
                </a:solidFill>
                <a:latin typeface="Arial" panose="020B0604020202020204"/>
                <a:ea typeface="+mj-ea"/>
                <a:cs typeface="+mj-cs"/>
              </a:rPr>
              <a:t>H2: Efficient household allocation in couples </a:t>
            </a:r>
          </a:p>
          <a:p>
            <a:pPr marL="503763"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rPr>
              <a:t>Decisions on how to organise paid and domestic work  reflecting comparative advantage of partners (i.e. earnings/development potential) </a:t>
            </a:r>
          </a:p>
          <a:p>
            <a:pPr marL="160863" indent="0">
              <a:lnSpc>
                <a:spcPct val="100000"/>
              </a:lnSpc>
              <a:spcBef>
                <a:spcPts val="1067"/>
              </a:spcBef>
              <a:buClr>
                <a:srgbClr val="00A1BA"/>
              </a:buClr>
              <a:buSzPts val="1700"/>
              <a:buNone/>
              <a:defRPr/>
            </a:pPr>
            <a:r>
              <a:rPr lang="en-GB" dirty="0">
                <a:solidFill>
                  <a:srgbClr val="00A1BA"/>
                </a:solidFill>
                <a:latin typeface="Arial" panose="020B0604020202020204"/>
                <a:ea typeface="+mj-ea"/>
                <a:cs typeface="+mj-cs"/>
              </a:rPr>
              <a:t>H3: In couples with children, childcare responsibilities </a:t>
            </a:r>
          </a:p>
          <a:p>
            <a:pPr marL="503763" indent="-342900">
              <a:lnSpc>
                <a:spcPct val="100000"/>
              </a:lnSpc>
              <a:spcBef>
                <a:spcPts val="1067"/>
              </a:spcBef>
              <a:buClr>
                <a:srgbClr val="00A1BA"/>
              </a:buClr>
              <a:buSzPts val="1700"/>
              <a:defRPr/>
            </a:pPr>
            <a:r>
              <a:rPr lang="en-GB" sz="2000" kern="0" dirty="0">
                <a:solidFill>
                  <a:srgbClr val="000000"/>
                </a:solidFill>
                <a:latin typeface="Arial" panose="020B0604020202020204" pitchFamily="34" charset="0"/>
                <a:cs typeface="Arial"/>
              </a:rPr>
              <a:t>Increased childcare needs resulting from restrictions on schools of which mothers taking a bigger share given their lower earnings potential</a:t>
            </a:r>
          </a:p>
          <a:p>
            <a:pPr marL="503763" indent="-342900">
              <a:lnSpc>
                <a:spcPct val="100000"/>
              </a:lnSpc>
              <a:spcBef>
                <a:spcPts val="1067"/>
              </a:spcBef>
              <a:buClr>
                <a:srgbClr val="00A1BA"/>
              </a:buClr>
              <a:buSzPts val="1700"/>
              <a:defRPr/>
            </a:pPr>
            <a:endParaRPr lang="en-GB" sz="2400" kern="0" dirty="0">
              <a:solidFill>
                <a:srgbClr val="000000"/>
              </a:solidFill>
              <a:latin typeface="Arial" panose="020B0604020202020204" pitchFamily="34" charset="0"/>
              <a:cs typeface="Arial"/>
              <a:sym typeface="Arial"/>
            </a:endParaRPr>
          </a:p>
        </p:txBody>
      </p:sp>
    </p:spTree>
    <p:extLst>
      <p:ext uri="{BB962C8B-B14F-4D97-AF65-F5344CB8AC3E}">
        <p14:creationId xmlns:p14="http://schemas.microsoft.com/office/powerpoint/2010/main" val="3299006527"/>
      </p:ext>
    </p:extLst>
  </p:cSld>
  <p:clrMapOvr>
    <a:masterClrMapping/>
  </p:clrMapOvr>
  <mc:AlternateContent xmlns:mc="http://schemas.openxmlformats.org/markup-compatibility/2006" xmlns:p14="http://schemas.microsoft.com/office/powerpoint/2010/main">
    <mc:Choice Requires="p14">
      <p:transition spd="slow" p14:dur="2000" advTm="60499"/>
    </mc:Choice>
    <mc:Fallback xmlns="">
      <p:transition spd="slow" advTm="604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358422" y="513102"/>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A1BA"/>
                </a:solidFill>
                <a:latin typeface="Arial" panose="020B0604020202020204"/>
              </a:rPr>
              <a:t>Methods</a:t>
            </a:r>
            <a:endPar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endParaRPr>
          </a:p>
        </p:txBody>
      </p:sp>
      <p:sp>
        <p:nvSpPr>
          <p:cNvPr id="5" name="Text Placeholder 1">
            <a:extLst>
              <a:ext uri="{FF2B5EF4-FFF2-40B4-BE49-F238E27FC236}">
                <a16:creationId xmlns:a16="http://schemas.microsoft.com/office/drawing/2014/main" id="{24080D98-3587-4423-A4D3-7783ED51BC59}"/>
              </a:ext>
            </a:extLst>
          </p:cNvPr>
          <p:cNvSpPr txBox="1">
            <a:spLocks/>
          </p:cNvSpPr>
          <p:nvPr/>
        </p:nvSpPr>
        <p:spPr>
          <a:xfrm>
            <a:off x="616473" y="2080410"/>
            <a:ext cx="10352405" cy="2875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448722">
              <a:lnSpc>
                <a:spcPct val="100000"/>
              </a:lnSpc>
              <a:spcBef>
                <a:spcPts val="1067"/>
              </a:spcBef>
              <a:buClr>
                <a:srgbClr val="00A1BA"/>
              </a:buClr>
              <a:buSzPts val="1700"/>
              <a:buFont typeface="Noto Sans Symbols"/>
              <a:buChar char="▪"/>
              <a:defRPr/>
            </a:pPr>
            <a:r>
              <a:rPr lang="en-GB" sz="2400" kern="0" dirty="0">
                <a:solidFill>
                  <a:schemeClr val="accent3"/>
                </a:solidFill>
                <a:latin typeface="Arial" panose="020B0604020202020204" pitchFamily="34" charset="0"/>
                <a:cs typeface="Arial"/>
                <a:sym typeface="Arial"/>
              </a:rPr>
              <a:t>Data:</a:t>
            </a:r>
            <a:r>
              <a:rPr lang="en-GB" sz="2400" kern="0" dirty="0">
                <a:solidFill>
                  <a:srgbClr val="000000"/>
                </a:solidFill>
                <a:latin typeface="Arial" panose="020B0604020202020204" pitchFamily="34" charset="0"/>
                <a:cs typeface="Arial"/>
                <a:sym typeface="Arial"/>
              </a:rPr>
              <a:t> Pooled sample from Covid-19 rounds of  NCDS, BCS70, Next Steps, MCS, cohort  studies starting 2020</a:t>
            </a:r>
            <a:endParaRPr lang="en-GB" sz="2400" kern="0" dirty="0">
              <a:solidFill>
                <a:schemeClr val="accent3"/>
              </a:solidFill>
              <a:latin typeface="Arial" panose="020B0604020202020204" pitchFamily="34" charset="0"/>
              <a:cs typeface="Arial"/>
              <a:sym typeface="Arial"/>
            </a:endParaRPr>
          </a:p>
          <a:p>
            <a:pPr marL="609585" indent="-448722">
              <a:lnSpc>
                <a:spcPct val="100000"/>
              </a:lnSpc>
              <a:spcBef>
                <a:spcPts val="1067"/>
              </a:spcBef>
              <a:buClr>
                <a:srgbClr val="00A1BA"/>
              </a:buClr>
              <a:buSzPts val="1700"/>
              <a:buFont typeface="Noto Sans Symbols"/>
              <a:buChar char="▪"/>
              <a:defRPr/>
            </a:pPr>
            <a:r>
              <a:rPr lang="en-GB" sz="2400" kern="0" dirty="0">
                <a:solidFill>
                  <a:schemeClr val="accent3"/>
                </a:solidFill>
                <a:latin typeface="Arial" panose="020B0604020202020204" pitchFamily="34" charset="0"/>
                <a:cs typeface="Arial"/>
                <a:sym typeface="Arial"/>
              </a:rPr>
              <a:t>Estimation Sample: </a:t>
            </a:r>
            <a:r>
              <a:rPr lang="en-GB" sz="2400" kern="0" dirty="0">
                <a:solidFill>
                  <a:srgbClr val="000000"/>
                </a:solidFill>
                <a:latin typeface="Arial" panose="020B0604020202020204" pitchFamily="34" charset="0"/>
                <a:cs typeface="Arial"/>
                <a:sym typeface="Arial"/>
              </a:rPr>
              <a:t>employed in March 2020; living in Britain; excluding lone fathers</a:t>
            </a:r>
          </a:p>
          <a:p>
            <a:pPr marL="609585" indent="-448722">
              <a:lnSpc>
                <a:spcPct val="100000"/>
              </a:lnSpc>
              <a:spcBef>
                <a:spcPts val="1067"/>
              </a:spcBef>
              <a:buClr>
                <a:srgbClr val="00A1BA"/>
              </a:buClr>
              <a:buSzPts val="1700"/>
              <a:buFont typeface="Noto Sans Symbols"/>
              <a:buChar char="▪"/>
              <a:defRPr/>
            </a:pPr>
            <a:r>
              <a:rPr lang="en-GB" sz="2400" kern="0" dirty="0">
                <a:solidFill>
                  <a:schemeClr val="accent3"/>
                </a:solidFill>
                <a:latin typeface="Arial" panose="020B0604020202020204" pitchFamily="34" charset="0"/>
                <a:cs typeface="Arial"/>
                <a:sym typeface="Arial"/>
              </a:rPr>
              <a:t>Model:</a:t>
            </a:r>
            <a:r>
              <a:rPr lang="en-GB" sz="2400" kern="0" dirty="0">
                <a:solidFill>
                  <a:srgbClr val="000000"/>
                </a:solidFill>
                <a:latin typeface="Arial" panose="020B0604020202020204" pitchFamily="34" charset="0"/>
                <a:cs typeface="Arial"/>
                <a:sym typeface="Arial"/>
              </a:rPr>
              <a:t> linear probability of various binary employment statuses,</a:t>
            </a:r>
          </a:p>
          <a:p>
            <a:pPr marL="609585" indent="-448722">
              <a:lnSpc>
                <a:spcPct val="100000"/>
              </a:lnSpc>
              <a:spcBef>
                <a:spcPts val="1067"/>
              </a:spcBef>
              <a:buClr>
                <a:srgbClr val="00A1BA"/>
              </a:buClr>
              <a:buSzPts val="1700"/>
              <a:buFont typeface="Noto Sans Symbols"/>
              <a:buChar char="▪"/>
              <a:defRPr/>
            </a:pPr>
            <a:r>
              <a:rPr lang="en-GB" sz="2400" kern="0" dirty="0">
                <a:solidFill>
                  <a:srgbClr val="00B0F0"/>
                </a:solidFill>
                <a:latin typeface="Arial" panose="020B0604020202020204" pitchFamily="34" charset="0"/>
                <a:cs typeface="Arial"/>
                <a:sym typeface="Arial"/>
              </a:rPr>
              <a:t>Weights</a:t>
            </a:r>
            <a:r>
              <a:rPr lang="en-GB" sz="2400" kern="0" dirty="0">
                <a:solidFill>
                  <a:srgbClr val="000000"/>
                </a:solidFill>
                <a:latin typeface="Arial" panose="020B0604020202020204" pitchFamily="34" charset="0"/>
                <a:cs typeface="Arial"/>
                <a:sym typeface="Arial"/>
              </a:rPr>
              <a:t>  for design and non-response</a:t>
            </a:r>
          </a:p>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r>
              <a:rPr lang="en-GB" sz="2400" kern="0" dirty="0">
                <a:solidFill>
                  <a:schemeClr val="accent3"/>
                </a:solidFill>
                <a:latin typeface="Arial" panose="020B0604020202020204" pitchFamily="34" charset="0"/>
                <a:cs typeface="Arial"/>
                <a:sym typeface="Arial"/>
              </a:rPr>
              <a:t>Missing Data on covariates: </a:t>
            </a:r>
            <a:r>
              <a:rPr lang="en-GB" sz="2400" kern="0" dirty="0">
                <a:solidFill>
                  <a:srgbClr val="000000"/>
                </a:solidFill>
                <a:latin typeface="Arial" panose="020B0604020202020204" pitchFamily="34" charset="0"/>
                <a:cs typeface="Arial"/>
                <a:sym typeface="Arial"/>
              </a:rPr>
              <a:t>item missing dummy used to retain sample size</a:t>
            </a:r>
          </a:p>
        </p:txBody>
      </p:sp>
    </p:spTree>
    <p:extLst>
      <p:ext uri="{BB962C8B-B14F-4D97-AF65-F5344CB8AC3E}">
        <p14:creationId xmlns:p14="http://schemas.microsoft.com/office/powerpoint/2010/main" val="170546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358422" y="513102"/>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Distribution of family types across </a:t>
            </a:r>
            <a:r>
              <a:rPr lang="en-GB" dirty="0">
                <a:solidFill>
                  <a:srgbClr val="00A1BA"/>
                </a:solidFill>
                <a:latin typeface="Arial" panose="020B0604020202020204"/>
              </a:rPr>
              <a:t>cohorts</a:t>
            </a: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 </a:t>
            </a:r>
          </a:p>
        </p:txBody>
      </p:sp>
      <p:graphicFrame>
        <p:nvGraphicFramePr>
          <p:cNvPr id="5" name="Chart 4">
            <a:extLst>
              <a:ext uri="{FF2B5EF4-FFF2-40B4-BE49-F238E27FC236}">
                <a16:creationId xmlns:a16="http://schemas.microsoft.com/office/drawing/2014/main" id="{1DA694F8-57F1-4806-9CFD-76A368386252}"/>
              </a:ext>
            </a:extLst>
          </p:cNvPr>
          <p:cNvGraphicFramePr>
            <a:graphicFrameLocks noGrp="1"/>
          </p:cNvGraphicFramePr>
          <p:nvPr/>
        </p:nvGraphicFramePr>
        <p:xfrm>
          <a:off x="837344" y="1562100"/>
          <a:ext cx="10036678"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583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358422" y="513102"/>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A1BA"/>
                </a:solidFill>
                <a:latin typeface="Arial" panose="020B0604020202020204"/>
              </a:rPr>
              <a:t>Outcomes in Feb/ March 2021</a:t>
            </a: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 </a:t>
            </a:r>
          </a:p>
        </p:txBody>
      </p:sp>
      <p:sp>
        <p:nvSpPr>
          <p:cNvPr id="4" name="Text Placeholder 1">
            <a:extLst>
              <a:ext uri="{FF2B5EF4-FFF2-40B4-BE49-F238E27FC236}">
                <a16:creationId xmlns:a16="http://schemas.microsoft.com/office/drawing/2014/main" id="{EB683C30-C22E-4CF7-BFAB-F9CAF3079246}"/>
              </a:ext>
            </a:extLst>
          </p:cNvPr>
          <p:cNvSpPr txBox="1">
            <a:spLocks/>
          </p:cNvSpPr>
          <p:nvPr/>
        </p:nvSpPr>
        <p:spPr>
          <a:xfrm>
            <a:off x="756920" y="2011680"/>
            <a:ext cx="10352405" cy="4094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marR="0" lvl="0" indent="-448722" algn="l" defTabSz="914400" rtl="0" eaLnBrk="1" fontAlgn="auto" latinLnBrk="0" hangingPunct="1">
              <a:lnSpc>
                <a:spcPct val="100000"/>
              </a:lnSpc>
              <a:spcBef>
                <a:spcPts val="0"/>
              </a:spcBef>
              <a:spcAft>
                <a:spcPts val="0"/>
              </a:spcAft>
              <a:buClr>
                <a:srgbClr val="00A1BA"/>
              </a:buClr>
              <a:buSzPts val="1700"/>
              <a:buFont typeface="Noto Sans Symbols"/>
              <a:buChar char="▪"/>
              <a:tabLst/>
              <a:defRPr/>
            </a:pPr>
            <a:r>
              <a:rPr lang="en-GB" sz="2267" kern="0" dirty="0">
                <a:solidFill>
                  <a:schemeClr val="accent3"/>
                </a:solidFill>
                <a:latin typeface="Arial" panose="020B0604020202020204" pitchFamily="34" charset="0"/>
                <a:cs typeface="Arial"/>
                <a:sym typeface="Arial"/>
              </a:rPr>
              <a:t>Remains in employment:</a:t>
            </a:r>
            <a:r>
              <a:rPr lang="en-GB" sz="2267" kern="0" dirty="0">
                <a:solidFill>
                  <a:srgbClr val="000000"/>
                </a:solidFill>
                <a:latin typeface="Arial" panose="020B0604020202020204" pitchFamily="34" charset="0"/>
                <a:cs typeface="Arial"/>
                <a:sym typeface="Arial"/>
              </a:rPr>
              <a:t> employed, furloughed, apprenticeship, voluntary work, self-employed </a:t>
            </a:r>
          </a:p>
          <a:p>
            <a:pPr marL="160863" marR="0" lvl="0" indent="0" algn="l" defTabSz="914400" rtl="0" eaLnBrk="1" fontAlgn="auto" latinLnBrk="0" hangingPunct="1">
              <a:lnSpc>
                <a:spcPct val="100000"/>
              </a:lnSpc>
              <a:spcBef>
                <a:spcPts val="0"/>
              </a:spcBef>
              <a:spcAft>
                <a:spcPts val="0"/>
              </a:spcAft>
              <a:buClr>
                <a:srgbClr val="00A1BA"/>
              </a:buClr>
              <a:buSzPts val="1700"/>
              <a:buNone/>
              <a:tabLst/>
              <a:defRPr/>
            </a:pPr>
            <a:r>
              <a:rPr lang="en-GB" sz="2267" kern="0" dirty="0">
                <a:solidFill>
                  <a:srgbClr val="000000"/>
                </a:solidFill>
                <a:latin typeface="Arial" panose="020B0604020202020204" pitchFamily="34" charset="0"/>
                <a:cs typeface="Arial"/>
                <a:sym typeface="Arial"/>
              </a:rPr>
              <a:t>              vs. unemployed, sick, disabled, looking after family, retired, education </a:t>
            </a:r>
          </a:p>
          <a:p>
            <a:pPr marL="160863" marR="0" lvl="0" indent="0" algn="l" defTabSz="914400" rtl="0" eaLnBrk="1" fontAlgn="auto" latinLnBrk="0" hangingPunct="1">
              <a:lnSpc>
                <a:spcPct val="100000"/>
              </a:lnSpc>
              <a:spcBef>
                <a:spcPts val="0"/>
              </a:spcBef>
              <a:spcAft>
                <a:spcPts val="0"/>
              </a:spcAft>
              <a:buClr>
                <a:srgbClr val="00A1BA"/>
              </a:buClr>
              <a:buSzPts val="1700"/>
              <a:buNone/>
              <a:tabLst/>
              <a:defRPr/>
            </a:pPr>
            <a:endParaRPr lang="en-GB" sz="2267" kern="0" dirty="0">
              <a:solidFill>
                <a:srgbClr val="000000"/>
              </a:solidFill>
              <a:latin typeface="Arial" panose="020B0604020202020204" pitchFamily="34" charset="0"/>
              <a:cs typeface="Arial"/>
              <a:sym typeface="Arial"/>
            </a:endParaRPr>
          </a:p>
          <a:p>
            <a:pPr marL="609585" marR="0" lvl="0" indent="-448722" algn="l" defTabSz="914400" rtl="0" eaLnBrk="1" fontAlgn="auto" latinLnBrk="0" hangingPunct="1">
              <a:lnSpc>
                <a:spcPct val="100000"/>
              </a:lnSpc>
              <a:spcBef>
                <a:spcPts val="0"/>
              </a:spcBef>
              <a:spcAft>
                <a:spcPts val="0"/>
              </a:spcAft>
              <a:buClr>
                <a:srgbClr val="00A1BA"/>
              </a:buClr>
              <a:buSzPts val="1700"/>
              <a:buFont typeface="Noto Sans Symbols"/>
              <a:buChar char="▪"/>
              <a:tabLst/>
              <a:defRPr/>
            </a:pPr>
            <a:r>
              <a:rPr lang="en-GB" sz="2267" kern="0" dirty="0">
                <a:solidFill>
                  <a:schemeClr val="accent3"/>
                </a:solidFill>
                <a:latin typeface="Arial" panose="020B0604020202020204" pitchFamily="34" charset="0"/>
                <a:cs typeface="Arial"/>
                <a:sym typeface="Arial"/>
              </a:rPr>
              <a:t>Actively working:</a:t>
            </a:r>
            <a:r>
              <a:rPr lang="en-GB" sz="2267" kern="0" dirty="0">
                <a:solidFill>
                  <a:srgbClr val="000000"/>
                </a:solidFill>
                <a:latin typeface="Arial" panose="020B0604020202020204" pitchFamily="34" charset="0"/>
                <a:cs typeface="Arial"/>
                <a:sym typeface="Arial"/>
              </a:rPr>
              <a:t> </a:t>
            </a:r>
            <a:r>
              <a:rPr lang="en-GB" sz="2400" kern="0" dirty="0">
                <a:solidFill>
                  <a:srgbClr val="000000"/>
                </a:solidFill>
                <a:latin typeface="Arial" panose="020B0604020202020204" pitchFamily="34" charset="0"/>
                <a:cs typeface="Arial"/>
                <a:sym typeface="Arial"/>
              </a:rPr>
              <a:t>employed, self-employed, apprenticeship</a:t>
            </a:r>
          </a:p>
          <a:p>
            <a:pPr marL="160863" marR="0" lvl="0" indent="0" algn="l" defTabSz="914400" rtl="0" eaLnBrk="1" fontAlgn="auto" latinLnBrk="0" hangingPunct="1">
              <a:lnSpc>
                <a:spcPct val="100000"/>
              </a:lnSpc>
              <a:spcBef>
                <a:spcPts val="0"/>
              </a:spcBef>
              <a:spcAft>
                <a:spcPts val="0"/>
              </a:spcAft>
              <a:buClr>
                <a:srgbClr val="00A1BA"/>
              </a:buClr>
              <a:buSzPts val="1700"/>
              <a:buNone/>
              <a:tabLst/>
              <a:defRPr/>
            </a:pPr>
            <a:r>
              <a:rPr lang="en-GB" sz="2400" kern="0" dirty="0">
                <a:solidFill>
                  <a:srgbClr val="000000"/>
                </a:solidFill>
                <a:latin typeface="Arial" panose="020B0604020202020204" pitchFamily="34" charset="0"/>
                <a:cs typeface="Arial"/>
                <a:sym typeface="Arial"/>
              </a:rPr>
              <a:t>              and currently working</a:t>
            </a:r>
          </a:p>
          <a:p>
            <a:pPr marL="160863" marR="0" lvl="0" indent="0" algn="l" defTabSz="914400" rtl="0" eaLnBrk="1" fontAlgn="auto" latinLnBrk="0" hangingPunct="1">
              <a:lnSpc>
                <a:spcPct val="100000"/>
              </a:lnSpc>
              <a:spcBef>
                <a:spcPts val="0"/>
              </a:spcBef>
              <a:spcAft>
                <a:spcPts val="0"/>
              </a:spcAft>
              <a:buClr>
                <a:srgbClr val="00A1BA"/>
              </a:buClr>
              <a:buSzPts val="1700"/>
              <a:buNone/>
              <a:tabLst/>
              <a:defRPr/>
            </a:pPr>
            <a:endParaRPr lang="en-GB" sz="2267" kern="0" dirty="0">
              <a:solidFill>
                <a:srgbClr val="000000"/>
              </a:solidFill>
              <a:latin typeface="Arial" panose="020B0604020202020204" pitchFamily="34" charset="0"/>
              <a:cs typeface="Arial"/>
              <a:sym typeface="Arial"/>
            </a:endParaRPr>
          </a:p>
          <a:p>
            <a:pPr marL="609585" marR="0" lvl="0" indent="-448722" algn="l" defTabSz="914400" rtl="0" eaLnBrk="1" fontAlgn="auto" latinLnBrk="0" hangingPunct="1">
              <a:lnSpc>
                <a:spcPct val="100000"/>
              </a:lnSpc>
              <a:spcBef>
                <a:spcPts val="0"/>
              </a:spcBef>
              <a:spcAft>
                <a:spcPts val="0"/>
              </a:spcAft>
              <a:buClr>
                <a:srgbClr val="00A1BA"/>
              </a:buClr>
              <a:buSzPts val="1700"/>
              <a:buFont typeface="Noto Sans Symbols"/>
              <a:buChar char="▪"/>
              <a:tabLst/>
              <a:defRPr/>
            </a:pPr>
            <a:r>
              <a:rPr lang="en-GB" sz="2267" kern="0" dirty="0">
                <a:solidFill>
                  <a:schemeClr val="accent3"/>
                </a:solidFill>
                <a:latin typeface="Arial" panose="020B0604020202020204" pitchFamily="34" charset="0"/>
                <a:cs typeface="Arial"/>
                <a:sym typeface="Arial"/>
              </a:rPr>
              <a:t>The same job:</a:t>
            </a:r>
            <a:r>
              <a:rPr lang="en-GB" sz="2267" kern="0" dirty="0">
                <a:solidFill>
                  <a:srgbClr val="000000"/>
                </a:solidFill>
                <a:latin typeface="Arial" panose="020B0604020202020204" pitchFamily="34" charset="0"/>
                <a:cs typeface="Arial"/>
                <a:sym typeface="Arial"/>
              </a:rPr>
              <a:t> </a:t>
            </a:r>
          </a:p>
          <a:p>
            <a:pPr marL="160863" marR="0" lvl="0" indent="0" algn="l" defTabSz="914400" rtl="0" eaLnBrk="1" fontAlgn="auto" latinLnBrk="0" hangingPunct="1">
              <a:lnSpc>
                <a:spcPct val="100000"/>
              </a:lnSpc>
              <a:spcBef>
                <a:spcPts val="0"/>
              </a:spcBef>
              <a:spcAft>
                <a:spcPts val="0"/>
              </a:spcAft>
              <a:buClr>
                <a:srgbClr val="00A1BA"/>
              </a:buClr>
              <a:buSzPts val="1700"/>
              <a:buNone/>
              <a:tabLst/>
              <a:defRPr/>
            </a:pPr>
            <a:r>
              <a:rPr lang="en-GB" sz="2267" kern="0" dirty="0">
                <a:solidFill>
                  <a:srgbClr val="000000"/>
                </a:solidFill>
                <a:latin typeface="Arial" panose="020B0604020202020204" pitchFamily="34" charset="0"/>
                <a:cs typeface="Arial"/>
                <a:sym typeface="Arial"/>
              </a:rPr>
              <a:t>               employed and currently working in the same job as in March 2020</a:t>
            </a:r>
          </a:p>
          <a:p>
            <a:pPr marL="160863" marR="0" lvl="0" indent="0" algn="l" defTabSz="914400" rtl="0" eaLnBrk="1" fontAlgn="auto" latinLnBrk="0" hangingPunct="1">
              <a:lnSpc>
                <a:spcPct val="100000"/>
              </a:lnSpc>
              <a:spcBef>
                <a:spcPts val="0"/>
              </a:spcBef>
              <a:spcAft>
                <a:spcPts val="0"/>
              </a:spcAft>
              <a:buClr>
                <a:srgbClr val="00A1BA"/>
              </a:buClr>
              <a:buSzPts val="1700"/>
              <a:buNone/>
              <a:tabLst/>
              <a:defRPr/>
            </a:pPr>
            <a:endParaRPr lang="en-GB" sz="2267" kern="0" dirty="0">
              <a:solidFill>
                <a:srgbClr val="000000"/>
              </a:solidFill>
              <a:latin typeface="Arial" panose="020B0604020202020204" pitchFamily="34" charset="0"/>
              <a:cs typeface="Arial"/>
              <a:sym typeface="Arial"/>
            </a:endParaRPr>
          </a:p>
          <a:p>
            <a:pPr marL="609585" marR="0" lvl="0" indent="-448722" algn="l" defTabSz="914400" rtl="0" eaLnBrk="1" fontAlgn="auto" latinLnBrk="0" hangingPunct="1">
              <a:lnSpc>
                <a:spcPct val="100000"/>
              </a:lnSpc>
              <a:spcBef>
                <a:spcPts val="1067"/>
              </a:spcBef>
              <a:spcAft>
                <a:spcPts val="0"/>
              </a:spcAft>
              <a:buClr>
                <a:srgbClr val="00A1BA"/>
              </a:buClr>
              <a:buSzPts val="1700"/>
              <a:buFont typeface="Noto Sans Symbols"/>
              <a:buChar char="▪"/>
              <a:tabLst/>
              <a:defRPr/>
            </a:pPr>
            <a:r>
              <a:rPr lang="en-GB" sz="2267" kern="0" dirty="0">
                <a:solidFill>
                  <a:schemeClr val="accent3"/>
                </a:solidFill>
                <a:latin typeface="Arial" panose="020B0604020202020204" pitchFamily="34" charset="0"/>
                <a:cs typeface="Arial"/>
                <a:sym typeface="Arial"/>
              </a:rPr>
              <a:t>Furlough:</a:t>
            </a:r>
            <a:r>
              <a:rPr lang="en-GB" sz="2267" kern="0" dirty="0">
                <a:solidFill>
                  <a:srgbClr val="000000"/>
                </a:solidFill>
                <a:latin typeface="Arial" panose="020B0604020202020204" pitchFamily="34" charset="0"/>
                <a:cs typeface="Arial"/>
                <a:sym typeface="Arial"/>
              </a:rPr>
              <a:t> employed but on paid leave including furlough</a:t>
            </a:r>
          </a:p>
        </p:txBody>
      </p:sp>
    </p:spTree>
    <p:extLst>
      <p:ext uri="{BB962C8B-B14F-4D97-AF65-F5344CB8AC3E}">
        <p14:creationId xmlns:p14="http://schemas.microsoft.com/office/powerpoint/2010/main" val="424808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82E24-852A-48BF-9A38-86DD385850E6}"/>
              </a:ext>
            </a:extLst>
          </p:cNvPr>
          <p:cNvSpPr txBox="1">
            <a:spLocks/>
          </p:cNvSpPr>
          <p:nvPr/>
        </p:nvSpPr>
        <p:spPr>
          <a:xfrm>
            <a:off x="286704" y="426443"/>
            <a:ext cx="10515600"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00A1BA"/>
                </a:solidFill>
                <a:effectLst/>
                <a:uLnTx/>
                <a:uFillTx/>
                <a:latin typeface="Arial" panose="020B0604020202020204"/>
                <a:ea typeface="+mj-ea"/>
                <a:cs typeface="+mj-cs"/>
              </a:rPr>
              <a:t>Stages of statistical adjustment: </a:t>
            </a:r>
          </a:p>
        </p:txBody>
      </p:sp>
      <p:sp>
        <p:nvSpPr>
          <p:cNvPr id="4" name="Text Placeholder 1">
            <a:extLst>
              <a:ext uri="{FF2B5EF4-FFF2-40B4-BE49-F238E27FC236}">
                <a16:creationId xmlns:a16="http://schemas.microsoft.com/office/drawing/2014/main" id="{EB683C30-C22E-4CF7-BFAB-F9CAF3079246}"/>
              </a:ext>
            </a:extLst>
          </p:cNvPr>
          <p:cNvSpPr txBox="1">
            <a:spLocks/>
          </p:cNvSpPr>
          <p:nvPr/>
        </p:nvSpPr>
        <p:spPr>
          <a:xfrm>
            <a:off x="358422" y="1430834"/>
            <a:ext cx="10837581" cy="4898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8063" marR="0" lvl="0" indent="-457200" algn="l" defTabSz="914400" rtl="0" eaLnBrk="1" fontAlgn="auto" latinLnBrk="0" hangingPunct="1">
              <a:lnSpc>
                <a:spcPct val="100000"/>
              </a:lnSpc>
              <a:spcBef>
                <a:spcPts val="1067"/>
              </a:spcBef>
              <a:spcAft>
                <a:spcPts val="0"/>
              </a:spcAft>
              <a:buClr>
                <a:srgbClr val="00A1BA"/>
              </a:buClr>
              <a:buSzPts val="1700"/>
              <a:buFont typeface="+mj-lt"/>
              <a:buAutoNum type="arabicPeriod"/>
              <a:tabLst/>
              <a:defRPr/>
            </a:pPr>
            <a:r>
              <a:rPr lang="en-GB" sz="2200" kern="0" dirty="0">
                <a:solidFill>
                  <a:srgbClr val="00B0F0"/>
                </a:solidFill>
                <a:latin typeface="Arial" panose="020B0604020202020204" pitchFamily="34" charset="0"/>
                <a:cs typeface="Arial"/>
                <a:sym typeface="Arial"/>
              </a:rPr>
              <a:t>Raw gap  </a:t>
            </a:r>
            <a:r>
              <a:rPr lang="en-GB" sz="2200" kern="0" dirty="0">
                <a:solidFill>
                  <a:schemeClr val="accent3"/>
                </a:solidFill>
                <a:latin typeface="Arial" panose="020B0604020202020204" pitchFamily="34" charset="0"/>
                <a:cs typeface="Arial"/>
                <a:sym typeface="Arial"/>
              </a:rPr>
              <a:t>by </a:t>
            </a:r>
            <a:r>
              <a:rPr lang="en-GB" sz="2200" kern="0" dirty="0">
                <a:solidFill>
                  <a:srgbClr val="002060"/>
                </a:solidFill>
                <a:latin typeface="Arial" panose="020B0604020202020204" pitchFamily="34" charset="0"/>
                <a:cs typeface="Arial"/>
                <a:sym typeface="Arial"/>
              </a:rPr>
              <a:t>gender</a:t>
            </a:r>
          </a:p>
          <a:p>
            <a:pPr marL="618063" marR="0" lvl="0" indent="-457200" algn="l" defTabSz="914400" rtl="0" eaLnBrk="1" fontAlgn="auto" latinLnBrk="0" hangingPunct="1">
              <a:lnSpc>
                <a:spcPct val="100000"/>
              </a:lnSpc>
              <a:spcBef>
                <a:spcPts val="1067"/>
              </a:spcBef>
              <a:spcAft>
                <a:spcPts val="0"/>
              </a:spcAft>
              <a:buClr>
                <a:srgbClr val="00A1BA"/>
              </a:buClr>
              <a:buSzPts val="1700"/>
              <a:buFont typeface="+mj-lt"/>
              <a:buAutoNum type="arabicPeriod"/>
              <a:tabLst/>
              <a:defRPr/>
            </a:pPr>
            <a:r>
              <a:rPr lang="en-GB" sz="2200" kern="0" dirty="0">
                <a:solidFill>
                  <a:schemeClr val="accent1">
                    <a:lumMod val="75000"/>
                  </a:schemeClr>
                </a:solidFill>
                <a:latin typeface="Arial" panose="020B0604020202020204" pitchFamily="34" charset="0"/>
                <a:cs typeface="Arial"/>
                <a:sym typeface="Arial"/>
              </a:rPr>
              <a:t>+ Basic controls</a:t>
            </a:r>
            <a:r>
              <a:rPr lang="en-GB" sz="2200" kern="0" dirty="0">
                <a:solidFill>
                  <a:schemeClr val="accent3"/>
                </a:solidFill>
                <a:latin typeface="Arial" panose="020B0604020202020204" pitchFamily="34" charset="0"/>
                <a:cs typeface="Arial"/>
                <a:sym typeface="Arial"/>
              </a:rPr>
              <a:t>: </a:t>
            </a:r>
            <a:r>
              <a:rPr lang="en-GB" sz="2200" kern="0" dirty="0">
                <a:solidFill>
                  <a:srgbClr val="000000"/>
                </a:solidFill>
                <a:latin typeface="Arial" panose="020B0604020202020204" pitchFamily="34" charset="0"/>
                <a:cs typeface="Arial"/>
                <a:sym typeface="Arial"/>
              </a:rPr>
              <a:t>Age (NCDS, BCS, Next Steps, MCS),Country (England, Scotland, Wales), London, Education (none, NVQ1-5), parental social class (manual, non-manual), mode of survey (CAWI, CATI)</a:t>
            </a:r>
          </a:p>
          <a:p>
            <a:pPr marL="618063" marR="0" lvl="0" indent="-457200" algn="l" defTabSz="914400" rtl="0" eaLnBrk="1" fontAlgn="auto" latinLnBrk="0" hangingPunct="1">
              <a:lnSpc>
                <a:spcPct val="100000"/>
              </a:lnSpc>
              <a:spcBef>
                <a:spcPts val="1067"/>
              </a:spcBef>
              <a:spcAft>
                <a:spcPts val="0"/>
              </a:spcAft>
              <a:buClr>
                <a:srgbClr val="00A1BA"/>
              </a:buClr>
              <a:buSzPts val="1700"/>
              <a:buFont typeface="+mj-lt"/>
              <a:buAutoNum type="arabicPeriod"/>
              <a:tabLst/>
              <a:defRPr/>
            </a:pPr>
            <a:r>
              <a:rPr lang="en-GB" sz="2200" kern="0" dirty="0">
                <a:solidFill>
                  <a:schemeClr val="accent2">
                    <a:lumMod val="25000"/>
                  </a:schemeClr>
                </a:solidFill>
                <a:latin typeface="Arial" panose="020B0604020202020204" pitchFamily="34" charset="0"/>
                <a:cs typeface="Arial"/>
                <a:sym typeface="Arial"/>
              </a:rPr>
              <a:t>+ Job characteristics </a:t>
            </a:r>
            <a:r>
              <a:rPr lang="en-GB" sz="2200" kern="0" dirty="0">
                <a:solidFill>
                  <a:schemeClr val="accent3"/>
                </a:solidFill>
                <a:latin typeface="Arial" panose="020B0604020202020204" pitchFamily="34" charset="0"/>
                <a:cs typeface="Arial"/>
                <a:sym typeface="Arial"/>
              </a:rPr>
              <a:t>(H1): </a:t>
            </a:r>
            <a:r>
              <a:rPr lang="en-GB" sz="2200" kern="0" dirty="0">
                <a:solidFill>
                  <a:srgbClr val="000000"/>
                </a:solidFill>
                <a:latin typeface="Arial" panose="020B0604020202020204" pitchFamily="34" charset="0"/>
                <a:cs typeface="Arial"/>
                <a:sym typeface="Arial"/>
              </a:rPr>
              <a:t>SOC in March 2020 (1 digit) , part-time (worked less than 30 hours), key worker (based on 4 digit SOC in March 2020) </a:t>
            </a:r>
          </a:p>
          <a:p>
            <a:pPr marL="618063" marR="0" lvl="0" indent="-457200" algn="l" defTabSz="914400" rtl="0" eaLnBrk="1" fontAlgn="auto" latinLnBrk="0" hangingPunct="1">
              <a:lnSpc>
                <a:spcPct val="100000"/>
              </a:lnSpc>
              <a:spcBef>
                <a:spcPts val="1067"/>
              </a:spcBef>
              <a:spcAft>
                <a:spcPts val="0"/>
              </a:spcAft>
              <a:buClr>
                <a:srgbClr val="00A1BA"/>
              </a:buClr>
              <a:buSzPts val="1700"/>
              <a:buFont typeface="+mj-lt"/>
              <a:buAutoNum type="arabicPeriod"/>
              <a:tabLst/>
              <a:defRPr/>
            </a:pPr>
            <a:r>
              <a:rPr lang="en-GB" sz="2200" kern="0" dirty="0">
                <a:solidFill>
                  <a:srgbClr val="FFC000"/>
                </a:solidFill>
                <a:latin typeface="Arial" panose="020B0604020202020204" pitchFamily="34" charset="0"/>
                <a:cs typeface="Arial"/>
                <a:sym typeface="Arial"/>
              </a:rPr>
              <a:t>+ Partner/Partner’s job characteristics </a:t>
            </a:r>
            <a:r>
              <a:rPr lang="en-GB" sz="2200" kern="0" dirty="0">
                <a:solidFill>
                  <a:schemeClr val="accent3"/>
                </a:solidFill>
                <a:latin typeface="Arial" panose="020B0604020202020204" pitchFamily="34" charset="0"/>
                <a:cs typeface="Arial"/>
                <a:sym typeface="Arial"/>
              </a:rPr>
              <a:t>(H2; couples only): </a:t>
            </a:r>
            <a:r>
              <a:rPr lang="en-GB" sz="2200" kern="0" dirty="0">
                <a:solidFill>
                  <a:srgbClr val="000000"/>
                </a:solidFill>
                <a:latin typeface="Arial" panose="020B0604020202020204" pitchFamily="34" charset="0"/>
                <a:cs typeface="Arial"/>
                <a:sym typeface="Arial"/>
              </a:rPr>
              <a:t>SOC in March 2020, part-time (worked less than 30 hours), key worker (based o 4 digit SOC in March 2020) </a:t>
            </a:r>
          </a:p>
          <a:p>
            <a:pPr marL="618063" marR="0" lvl="0" indent="-457200" algn="l" defTabSz="914400" rtl="0" eaLnBrk="1" fontAlgn="auto" latinLnBrk="0" hangingPunct="1">
              <a:lnSpc>
                <a:spcPct val="100000"/>
              </a:lnSpc>
              <a:spcBef>
                <a:spcPts val="1067"/>
              </a:spcBef>
              <a:spcAft>
                <a:spcPts val="0"/>
              </a:spcAft>
              <a:buClr>
                <a:srgbClr val="00A1BA"/>
              </a:buClr>
              <a:buSzPts val="1700"/>
              <a:buFont typeface="+mj-lt"/>
              <a:buAutoNum type="arabicPeriod"/>
              <a:tabLst/>
              <a:defRPr/>
            </a:pPr>
            <a:r>
              <a:rPr lang="en-GB" sz="2200" kern="0" dirty="0">
                <a:solidFill>
                  <a:srgbClr val="6699FF"/>
                </a:solidFill>
                <a:latin typeface="Arial" panose="020B0604020202020204" pitchFamily="34" charset="0"/>
                <a:cs typeface="Arial"/>
              </a:rPr>
              <a:t>+ Children/Children’s characteristics </a:t>
            </a:r>
            <a:r>
              <a:rPr lang="en-GB" sz="2200" kern="0" dirty="0">
                <a:solidFill>
                  <a:schemeClr val="accent3"/>
                </a:solidFill>
                <a:latin typeface="Arial" panose="020B0604020202020204" pitchFamily="34" charset="0"/>
                <a:cs typeface="Arial"/>
              </a:rPr>
              <a:t>(H3; couples with children only): </a:t>
            </a:r>
            <a:r>
              <a:rPr lang="en-GB" sz="2200" kern="0" dirty="0">
                <a:solidFill>
                  <a:srgbClr val="000000"/>
                </a:solidFill>
                <a:latin typeface="Arial" panose="020B0604020202020204" pitchFamily="34" charset="0"/>
                <a:cs typeface="Arial"/>
              </a:rPr>
              <a:t>number of children in the household; age of the youngest child (5 or less; 6 to 11; 12 to 18; 19 or more)</a:t>
            </a:r>
            <a:r>
              <a:rPr lang="en-GB" sz="2200" kern="0" dirty="0">
                <a:solidFill>
                  <a:srgbClr val="000000"/>
                </a:solidFill>
                <a:latin typeface="Arial" panose="020B0604020202020204" pitchFamily="34" charset="0"/>
                <a:cs typeface="Arial"/>
                <a:sym typeface="Arial"/>
              </a:rPr>
              <a:t> </a:t>
            </a:r>
          </a:p>
        </p:txBody>
      </p:sp>
    </p:spTree>
    <p:extLst>
      <p:ext uri="{BB962C8B-B14F-4D97-AF65-F5344CB8AC3E}">
        <p14:creationId xmlns:p14="http://schemas.microsoft.com/office/powerpoint/2010/main" val="283637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F4A08DF2-7F18-4ED8-8B37-89CF516021FC}"/>
              </a:ext>
            </a:extLst>
          </p:cNvPr>
          <p:cNvSpPr txBox="1">
            <a:spLocks/>
          </p:cNvSpPr>
          <p:nvPr/>
        </p:nvSpPr>
        <p:spPr>
          <a:xfrm>
            <a:off x="256822" y="192109"/>
            <a:ext cx="9903178" cy="796409"/>
          </a:xfrm>
          <a:prstGeom prst="rect">
            <a:avLst/>
          </a:prstGeom>
        </p:spPr>
        <p:txBody>
          <a:bodyPr lIns="0" tIns="0" rIns="0" bIns="0" anchor="ctr" anchorCtr="0"/>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dirty="0">
                <a:solidFill>
                  <a:srgbClr val="00A1BA"/>
                </a:solidFill>
                <a:latin typeface="Arial" panose="020B0604020202020204"/>
              </a:rPr>
              <a:t>Overall </a:t>
            </a:r>
            <a:r>
              <a:rPr kumimoji="0" lang="en-GB" sz="3200" b="0" i="0" u="none" strike="noStrike" kern="1200" cap="none" spc="0" normalizeH="0" baseline="0" noProof="0" dirty="0">
                <a:ln>
                  <a:noFill/>
                </a:ln>
                <a:solidFill>
                  <a:srgbClr val="00A1BA"/>
                </a:solidFill>
                <a:effectLst/>
                <a:uLnTx/>
                <a:uFillTx/>
                <a:latin typeface="Arial" panose="020B0604020202020204"/>
                <a:ea typeface="+mj-ea"/>
                <a:cs typeface="+mj-cs"/>
              </a:rPr>
              <a:t>differences: women vs men</a:t>
            </a:r>
          </a:p>
        </p:txBody>
      </p:sp>
      <p:pic>
        <p:nvPicPr>
          <p:cNvPr id="2050" name="Picture 2">
            <a:extLst>
              <a:ext uri="{FF2B5EF4-FFF2-40B4-BE49-F238E27FC236}">
                <a16:creationId xmlns:a16="http://schemas.microsoft.com/office/drawing/2014/main" id="{1E37175F-77A6-4751-B71C-F7F65D08B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248" y="988518"/>
            <a:ext cx="7996518" cy="582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31096"/>
      </p:ext>
    </p:extLst>
  </p:cSld>
  <p:clrMapOvr>
    <a:masterClrMapping/>
  </p:clrMapOvr>
</p:sld>
</file>

<file path=ppt/theme/theme1.xml><?xml version="1.0" encoding="utf-8"?>
<a:theme xmlns:a="http://schemas.openxmlformats.org/drawingml/2006/main" name="CLS_core slides">
  <a:themeElements>
    <a:clrScheme name="IOE-UCL CLS">
      <a:dk1>
        <a:srgbClr val="000000"/>
      </a:dk1>
      <a:lt1>
        <a:srgbClr val="FFFFFF"/>
      </a:lt1>
      <a:dk2>
        <a:srgbClr val="A79E93"/>
      </a:dk2>
      <a:lt2>
        <a:srgbClr val="C7C926"/>
      </a:lt2>
      <a:accent1>
        <a:srgbClr val="E2212F"/>
      </a:accent1>
      <a:accent2>
        <a:srgbClr val="B7E0EB"/>
      </a:accent2>
      <a:accent3>
        <a:srgbClr val="00A1BA"/>
      </a:accent3>
      <a:accent4>
        <a:srgbClr val="B61D4E"/>
      </a:accent4>
      <a:accent5>
        <a:srgbClr val="EE573F"/>
      </a:accent5>
      <a:accent6>
        <a:srgbClr val="DBDC29"/>
      </a:accent6>
      <a:hlink>
        <a:srgbClr val="1C62C5"/>
      </a:hlink>
      <a:folHlink>
        <a:srgbClr val="E138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S_IOE UCL 2015 slides" id="{DCBCF137-C511-554E-8F14-EC6AAF60D27C}" vid="{ADC2CFE2-79F8-924E-8BAD-5F2CB6E6B6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22392</TotalTime>
  <Words>3065</Words>
  <Application>Microsoft Office PowerPoint</Application>
  <PresentationFormat>Widescreen</PresentationFormat>
  <Paragraphs>156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Noto Sans Symbols</vt:lpstr>
      <vt:lpstr>CLS_core slides</vt:lpstr>
      <vt:lpstr>    Exploring the Reasons for Labour Market Gender Inequality a Year into the Covid-19 Pandemic: Evidence from the British Cohort Studies  SLLS, October 2022  Presenter: Heather Joshi First author: Bożena Wielgoszewska   Other co-authors: Alex Bryson, Monica Costa Dias, Francesca Foliano,   David Wilkinson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types compared to men w partner + children</vt:lpstr>
      <vt:lpstr>Family types compared to men w partner +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Wielgoszewska, Bozena</dc:creator>
  <cp:lastModifiedBy>Allington-Smith, Dominic</cp:lastModifiedBy>
  <cp:revision>102</cp:revision>
  <dcterms:created xsi:type="dcterms:W3CDTF">2021-06-09T11:17:23Z</dcterms:created>
  <dcterms:modified xsi:type="dcterms:W3CDTF">2022-12-01T16:48:56Z</dcterms:modified>
</cp:coreProperties>
</file>