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9"/>
  </p:notesMasterIdLst>
  <p:sldIdLst>
    <p:sldId id="256" r:id="rId2"/>
    <p:sldId id="258" r:id="rId3"/>
    <p:sldId id="269" r:id="rId4"/>
    <p:sldId id="267" r:id="rId5"/>
    <p:sldId id="259" r:id="rId6"/>
    <p:sldId id="260" r:id="rId7"/>
    <p:sldId id="270" r:id="rId8"/>
    <p:sldId id="271" r:id="rId9"/>
    <p:sldId id="261" r:id="rId10"/>
    <p:sldId id="272" r:id="rId11"/>
    <p:sldId id="262" r:id="rId12"/>
    <p:sldId id="273" r:id="rId13"/>
    <p:sldId id="274" r:id="rId14"/>
    <p:sldId id="263" r:id="rId15"/>
    <p:sldId id="264" r:id="rId16"/>
    <p:sldId id="268"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88928" autoAdjust="0"/>
  </p:normalViewPr>
  <p:slideViewPr>
    <p:cSldViewPr snapToGrid="0">
      <p:cViewPr varScale="1">
        <p:scale>
          <a:sx n="64" d="100"/>
          <a:sy n="64" d="100"/>
        </p:scale>
        <p:origin x="774"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869598904133829E-2"/>
          <c:y val="2.2856328960079341E-2"/>
          <c:w val="0.85106384525366097"/>
          <c:h val="0.95133898835911623"/>
        </c:manualLayout>
      </c:layout>
      <c:pieChart>
        <c:varyColors val="1"/>
        <c:ser>
          <c:idx val="0"/>
          <c:order val="0"/>
          <c:tx>
            <c:strRef>
              <c:f>Sheet1!$B$1</c:f>
              <c:strCache>
                <c:ptCount val="1"/>
                <c:pt idx="0">
                  <c:v>Sales</c:v>
                </c:pt>
              </c:strCache>
            </c:strRef>
          </c:tx>
          <c:spPr>
            <a:solidFill>
              <a:srgbClr val="A1F5ED"/>
            </a:solidFill>
          </c:spPr>
          <c:dPt>
            <c:idx val="0"/>
            <c:bubble3D val="0"/>
            <c:spPr>
              <a:solidFill>
                <a:srgbClr val="A1F5ED"/>
              </a:solidFill>
              <a:ln w="19050">
                <a:solidFill>
                  <a:schemeClr val="lt1"/>
                </a:solidFill>
              </a:ln>
              <a:effectLst/>
            </c:spPr>
            <c:extLst>
              <c:ext xmlns:c16="http://schemas.microsoft.com/office/drawing/2014/chart" uri="{C3380CC4-5D6E-409C-BE32-E72D297353CC}">
                <c16:uniqueId val="{00000001-6229-482E-BD8C-94313A3F929E}"/>
              </c:ext>
            </c:extLst>
          </c:dPt>
          <c:dPt>
            <c:idx val="1"/>
            <c:bubble3D val="0"/>
            <c:spPr>
              <a:solidFill>
                <a:srgbClr val="FFD21A"/>
              </a:solidFill>
              <a:ln w="19050">
                <a:solidFill>
                  <a:schemeClr val="lt1"/>
                </a:solidFill>
              </a:ln>
              <a:effectLst/>
            </c:spPr>
            <c:extLst>
              <c:ext xmlns:c16="http://schemas.microsoft.com/office/drawing/2014/chart" uri="{C3380CC4-5D6E-409C-BE32-E72D297353CC}">
                <c16:uniqueId val="{00000003-6229-482E-BD8C-94313A3F929E}"/>
              </c:ext>
            </c:extLst>
          </c:dPt>
          <c:dPt>
            <c:idx val="2"/>
            <c:bubble3D val="0"/>
            <c:spPr>
              <a:solidFill>
                <a:srgbClr val="7AAEEA"/>
              </a:solidFill>
              <a:ln w="19050">
                <a:solidFill>
                  <a:schemeClr val="lt1"/>
                </a:solidFill>
              </a:ln>
              <a:effectLst/>
            </c:spPr>
            <c:extLst>
              <c:ext xmlns:c16="http://schemas.microsoft.com/office/drawing/2014/chart" uri="{C3380CC4-5D6E-409C-BE32-E72D297353CC}">
                <c16:uniqueId val="{00000005-6229-482E-BD8C-94313A3F929E}"/>
              </c:ext>
            </c:extLst>
          </c:dPt>
          <c:dPt>
            <c:idx val="3"/>
            <c:bubble3D val="0"/>
            <c:spPr>
              <a:solidFill>
                <a:srgbClr val="F8807F"/>
              </a:solidFill>
              <a:ln w="19050">
                <a:solidFill>
                  <a:schemeClr val="lt1"/>
                </a:solidFill>
              </a:ln>
              <a:effectLst/>
            </c:spPr>
            <c:extLst>
              <c:ext xmlns:c16="http://schemas.microsoft.com/office/drawing/2014/chart" uri="{C3380CC4-5D6E-409C-BE32-E72D297353CC}">
                <c16:uniqueId val="{00000007-6229-482E-BD8C-94313A3F929E}"/>
              </c:ext>
            </c:extLst>
          </c:dPt>
          <c:dPt>
            <c:idx val="4"/>
            <c:bubble3D val="0"/>
            <c:spPr>
              <a:solidFill>
                <a:srgbClr val="BB98DC"/>
              </a:solidFill>
              <a:ln w="19050">
                <a:solidFill>
                  <a:schemeClr val="lt1"/>
                </a:solidFill>
              </a:ln>
              <a:effectLst/>
            </c:spPr>
            <c:extLst>
              <c:ext xmlns:c16="http://schemas.microsoft.com/office/drawing/2014/chart" uri="{C3380CC4-5D6E-409C-BE32-E72D297353CC}">
                <c16:uniqueId val="{00000009-6229-482E-BD8C-94313A3F929E}"/>
              </c:ext>
            </c:extLst>
          </c:dPt>
          <c:dPt>
            <c:idx val="5"/>
            <c:bubble3D val="0"/>
            <c:spPr>
              <a:solidFill>
                <a:srgbClr val="BDEA75"/>
              </a:solidFill>
              <a:ln w="19050">
                <a:solidFill>
                  <a:schemeClr val="lt1"/>
                </a:solidFill>
              </a:ln>
              <a:effectLst/>
            </c:spPr>
            <c:extLst>
              <c:ext xmlns:c16="http://schemas.microsoft.com/office/drawing/2014/chart" uri="{C3380CC4-5D6E-409C-BE32-E72D297353CC}">
                <c16:uniqueId val="{0000000B-6229-482E-BD8C-94313A3F929E}"/>
              </c:ext>
            </c:extLst>
          </c:dPt>
          <c:cat>
            <c:strRef>
              <c:f>Sheet1!$A$2:$A$7</c:f>
              <c:strCache>
                <c:ptCount val="6"/>
                <c:pt idx="0">
                  <c:v>Acquisition</c:v>
                </c:pt>
                <c:pt idx="1">
                  <c:v>Collaboration</c:v>
                </c:pt>
                <c:pt idx="2">
                  <c:v>Discussion</c:v>
                </c:pt>
                <c:pt idx="3">
                  <c:v>Investigation</c:v>
                </c:pt>
                <c:pt idx="4">
                  <c:v>Practice</c:v>
                </c:pt>
                <c:pt idx="5">
                  <c:v>Production</c:v>
                </c:pt>
              </c:strCache>
            </c:strRef>
          </c:cat>
          <c:val>
            <c:numRef>
              <c:f>Sheet1!$B$2:$B$7</c:f>
              <c:numCache>
                <c:formatCode>General</c:formatCode>
                <c:ptCount val="6"/>
                <c:pt idx="0">
                  <c:v>60</c:v>
                </c:pt>
                <c:pt idx="1">
                  <c:v>60</c:v>
                </c:pt>
                <c:pt idx="2">
                  <c:v>60</c:v>
                </c:pt>
                <c:pt idx="3">
                  <c:v>60</c:v>
                </c:pt>
                <c:pt idx="4">
                  <c:v>60</c:v>
                </c:pt>
                <c:pt idx="5">
                  <c:v>60</c:v>
                </c:pt>
              </c:numCache>
            </c:numRef>
          </c:val>
          <c:extLst>
            <c:ext xmlns:c16="http://schemas.microsoft.com/office/drawing/2014/chart" uri="{C3380CC4-5D6E-409C-BE32-E72D297353CC}">
              <c16:uniqueId val="{0000000C-6229-482E-BD8C-94313A3F929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D253FC-4609-4CB3-9A38-34EAD5E07BE2}" type="datetimeFigureOut">
              <a:rPr lang="en-GB" smtClean="0"/>
              <a:t>06/04/2022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F75104-7B0E-40AF-AC3E-D7F9E9A061C8}" type="slidenum">
              <a:rPr lang="en-GB" smtClean="0"/>
              <a:t>‹#›</a:t>
            </a:fld>
            <a:endParaRPr lang="en-GB"/>
          </a:p>
        </p:txBody>
      </p:sp>
    </p:spTree>
    <p:extLst>
      <p:ext uri="{BB962C8B-B14F-4D97-AF65-F5344CB8AC3E}">
        <p14:creationId xmlns:p14="http://schemas.microsoft.com/office/powerpoint/2010/main" val="1847489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Not all students will be good at writing academic papers, but many will create engaging presentations or stunning outreach activities.</a:t>
            </a:r>
            <a:endParaRPr lang="en-GB" sz="1200" dirty="0"/>
          </a:p>
          <a:p>
            <a:endParaRPr lang="en-GB" dirty="0"/>
          </a:p>
        </p:txBody>
      </p:sp>
      <p:sp>
        <p:nvSpPr>
          <p:cNvPr id="4" name="Slide Number Placeholder 3"/>
          <p:cNvSpPr>
            <a:spLocks noGrp="1"/>
          </p:cNvSpPr>
          <p:nvPr>
            <p:ph type="sldNum" sz="quarter" idx="5"/>
          </p:nvPr>
        </p:nvSpPr>
        <p:spPr/>
        <p:txBody>
          <a:bodyPr/>
          <a:lstStyle/>
          <a:p>
            <a:fld id="{DEF75104-7B0E-40AF-AC3E-D7F9E9A061C8}" type="slidenum">
              <a:rPr lang="en-GB" smtClean="0"/>
              <a:t>2</a:t>
            </a:fld>
            <a:endParaRPr lang="en-GB"/>
          </a:p>
        </p:txBody>
      </p:sp>
    </p:spTree>
    <p:extLst>
      <p:ext uri="{BB962C8B-B14F-4D97-AF65-F5344CB8AC3E}">
        <p14:creationId xmlns:p14="http://schemas.microsoft.com/office/powerpoint/2010/main" val="2145214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1" dirty="0">
                <a:solidFill>
                  <a:srgbClr val="000000"/>
                </a:solidFill>
                <a:effectLst/>
                <a:latin typeface="Open Sans" panose="020B0606030504020204" pitchFamily="34" charset="0"/>
                <a:ea typeface="Calibri" panose="020F0502020204030204" pitchFamily="34" charset="0"/>
              </a:rPr>
              <a:t>extroverts express a greater readiness  to  </a:t>
            </a:r>
            <a:r>
              <a:rPr lang="en-GB" sz="1800" i="1" dirty="0" err="1">
                <a:solidFill>
                  <a:srgbClr val="000000"/>
                </a:solidFill>
                <a:effectLst/>
                <a:latin typeface="Open Sans" panose="020B0606030504020204" pitchFamily="34" charset="0"/>
                <a:ea typeface="Calibri" panose="020F0502020204030204" pitchFamily="34" charset="0"/>
              </a:rPr>
              <a:t>participatein</a:t>
            </a:r>
            <a:r>
              <a:rPr lang="en-GB" sz="1800" i="1" dirty="0">
                <a:solidFill>
                  <a:srgbClr val="000000"/>
                </a:solidFill>
                <a:effectLst/>
                <a:latin typeface="Open Sans" panose="020B0606030504020204" pitchFamily="34" charset="0"/>
                <a:ea typeface="Calibri" panose="020F0502020204030204" pitchFamily="34" charset="0"/>
              </a:rPr>
              <a:t>  spoken  discussions  and  introverts  express  a  greater  readiness  to participate in written discussions.</a:t>
            </a:r>
          </a:p>
          <a:p>
            <a:r>
              <a:rPr lang="en-GB" sz="1800" i="1" dirty="0">
                <a:solidFill>
                  <a:srgbClr val="000000"/>
                </a:solidFill>
                <a:effectLst/>
                <a:latin typeface="Open Sans" panose="020B0606030504020204" pitchFamily="34" charset="0"/>
                <a:ea typeface="Calibri" panose="020F0502020204030204" pitchFamily="34" charset="0"/>
              </a:rPr>
              <a:t>men  spoke  over-regularly in conventional classroom discussions, whereas woman over-regularly posted in Web conferences</a:t>
            </a:r>
            <a:endParaRPr lang="en-GB" dirty="0"/>
          </a:p>
        </p:txBody>
      </p:sp>
      <p:sp>
        <p:nvSpPr>
          <p:cNvPr id="4" name="Slide Number Placeholder 3"/>
          <p:cNvSpPr>
            <a:spLocks noGrp="1"/>
          </p:cNvSpPr>
          <p:nvPr>
            <p:ph type="sldNum" sz="quarter" idx="5"/>
          </p:nvPr>
        </p:nvSpPr>
        <p:spPr/>
        <p:txBody>
          <a:bodyPr/>
          <a:lstStyle/>
          <a:p>
            <a:fld id="{DEF75104-7B0E-40AF-AC3E-D7F9E9A061C8}" type="slidenum">
              <a:rPr lang="en-GB" smtClean="0"/>
              <a:t>4</a:t>
            </a:fld>
            <a:endParaRPr lang="en-GB"/>
          </a:p>
        </p:txBody>
      </p:sp>
    </p:spTree>
    <p:extLst>
      <p:ext uri="{BB962C8B-B14F-4D97-AF65-F5344CB8AC3E}">
        <p14:creationId xmlns:p14="http://schemas.microsoft.com/office/powerpoint/2010/main" val="1767724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Attendance range 60-100%</a:t>
            </a:r>
          </a:p>
          <a:p>
            <a:r>
              <a:rPr lang="en-GB" dirty="0"/>
              <a:t>Engagement range 43.8-87.5%</a:t>
            </a:r>
          </a:p>
        </p:txBody>
      </p:sp>
      <p:sp>
        <p:nvSpPr>
          <p:cNvPr id="4" name="Slide Number Placeholder 3"/>
          <p:cNvSpPr>
            <a:spLocks noGrp="1"/>
          </p:cNvSpPr>
          <p:nvPr>
            <p:ph type="sldNum" sz="quarter" idx="5"/>
          </p:nvPr>
        </p:nvSpPr>
        <p:spPr/>
        <p:txBody>
          <a:bodyPr/>
          <a:lstStyle/>
          <a:p>
            <a:fld id="{DEF75104-7B0E-40AF-AC3E-D7F9E9A061C8}" type="slidenum">
              <a:rPr lang="en-GB" smtClean="0"/>
              <a:t>9</a:t>
            </a:fld>
            <a:endParaRPr lang="en-GB"/>
          </a:p>
        </p:txBody>
      </p:sp>
    </p:spTree>
    <p:extLst>
      <p:ext uri="{BB962C8B-B14F-4D97-AF65-F5344CB8AC3E}">
        <p14:creationId xmlns:p14="http://schemas.microsoft.com/office/powerpoint/2010/main" val="3116100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Summary: challenging, but important</a:t>
            </a:r>
          </a:p>
        </p:txBody>
      </p:sp>
      <p:sp>
        <p:nvSpPr>
          <p:cNvPr id="4" name="Slide Number Placeholder 3"/>
          <p:cNvSpPr>
            <a:spLocks noGrp="1"/>
          </p:cNvSpPr>
          <p:nvPr>
            <p:ph type="sldNum" sz="quarter" idx="5"/>
          </p:nvPr>
        </p:nvSpPr>
        <p:spPr/>
        <p:txBody>
          <a:bodyPr/>
          <a:lstStyle/>
          <a:p>
            <a:fld id="{DEF75104-7B0E-40AF-AC3E-D7F9E9A061C8}" type="slidenum">
              <a:rPr lang="en-GB" smtClean="0"/>
              <a:t>10</a:t>
            </a:fld>
            <a:endParaRPr lang="en-GB"/>
          </a:p>
        </p:txBody>
      </p:sp>
    </p:spTree>
    <p:extLst>
      <p:ext uri="{BB962C8B-B14F-4D97-AF65-F5344CB8AC3E}">
        <p14:creationId xmlns:p14="http://schemas.microsoft.com/office/powerpoint/2010/main" val="105845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Summary: good practise, learned skills, grew as a cohort</a:t>
            </a:r>
          </a:p>
        </p:txBody>
      </p:sp>
      <p:sp>
        <p:nvSpPr>
          <p:cNvPr id="4" name="Slide Number Placeholder 3"/>
          <p:cNvSpPr>
            <a:spLocks noGrp="1"/>
          </p:cNvSpPr>
          <p:nvPr>
            <p:ph type="sldNum" sz="quarter" idx="5"/>
          </p:nvPr>
        </p:nvSpPr>
        <p:spPr/>
        <p:txBody>
          <a:bodyPr/>
          <a:lstStyle/>
          <a:p>
            <a:fld id="{DEF75104-7B0E-40AF-AC3E-D7F9E9A061C8}" type="slidenum">
              <a:rPr lang="en-GB" smtClean="0"/>
              <a:t>11</a:t>
            </a:fld>
            <a:endParaRPr lang="en-GB"/>
          </a:p>
        </p:txBody>
      </p:sp>
    </p:spTree>
    <p:extLst>
      <p:ext uri="{BB962C8B-B14F-4D97-AF65-F5344CB8AC3E}">
        <p14:creationId xmlns:p14="http://schemas.microsoft.com/office/powerpoint/2010/main" val="3208216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Summary: scary but enhanced skills</a:t>
            </a:r>
          </a:p>
        </p:txBody>
      </p:sp>
      <p:sp>
        <p:nvSpPr>
          <p:cNvPr id="4" name="Slide Number Placeholder 3"/>
          <p:cNvSpPr>
            <a:spLocks noGrp="1"/>
          </p:cNvSpPr>
          <p:nvPr>
            <p:ph type="sldNum" sz="quarter" idx="5"/>
          </p:nvPr>
        </p:nvSpPr>
        <p:spPr/>
        <p:txBody>
          <a:bodyPr/>
          <a:lstStyle/>
          <a:p>
            <a:fld id="{DEF75104-7B0E-40AF-AC3E-D7F9E9A061C8}" type="slidenum">
              <a:rPr lang="en-GB" smtClean="0"/>
              <a:t>12</a:t>
            </a:fld>
            <a:endParaRPr lang="en-GB"/>
          </a:p>
        </p:txBody>
      </p:sp>
    </p:spTree>
    <p:extLst>
      <p:ext uri="{BB962C8B-B14F-4D97-AF65-F5344CB8AC3E}">
        <p14:creationId xmlns:p14="http://schemas.microsoft.com/office/powerpoint/2010/main" val="1402543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Summary: students found activities helpful, reviewers liked the high engagement levels. </a:t>
            </a:r>
          </a:p>
        </p:txBody>
      </p:sp>
      <p:sp>
        <p:nvSpPr>
          <p:cNvPr id="4" name="Slide Number Placeholder 3"/>
          <p:cNvSpPr>
            <a:spLocks noGrp="1"/>
          </p:cNvSpPr>
          <p:nvPr>
            <p:ph type="sldNum" sz="quarter" idx="5"/>
          </p:nvPr>
        </p:nvSpPr>
        <p:spPr/>
        <p:txBody>
          <a:bodyPr/>
          <a:lstStyle/>
          <a:p>
            <a:fld id="{DEF75104-7B0E-40AF-AC3E-D7F9E9A061C8}" type="slidenum">
              <a:rPr lang="en-GB" smtClean="0"/>
              <a:t>13</a:t>
            </a:fld>
            <a:endParaRPr lang="en-GB"/>
          </a:p>
        </p:txBody>
      </p:sp>
    </p:spTree>
    <p:extLst>
      <p:ext uri="{BB962C8B-B14F-4D97-AF65-F5344CB8AC3E}">
        <p14:creationId xmlns:p14="http://schemas.microsoft.com/office/powerpoint/2010/main" val="2910951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Students appreciated the range of engagement options, and how they related to their grade. Reviewers noted the high engagement across all students.</a:t>
            </a:r>
          </a:p>
        </p:txBody>
      </p:sp>
      <p:sp>
        <p:nvSpPr>
          <p:cNvPr id="4" name="Slide Number Placeholder 3"/>
          <p:cNvSpPr>
            <a:spLocks noGrp="1"/>
          </p:cNvSpPr>
          <p:nvPr>
            <p:ph type="sldNum" sz="quarter" idx="5"/>
          </p:nvPr>
        </p:nvSpPr>
        <p:spPr/>
        <p:txBody>
          <a:bodyPr/>
          <a:lstStyle/>
          <a:p>
            <a:fld id="{DEF75104-7B0E-40AF-AC3E-D7F9E9A061C8}" type="slidenum">
              <a:rPr lang="en-GB" smtClean="0"/>
              <a:t>14</a:t>
            </a:fld>
            <a:endParaRPr lang="en-GB"/>
          </a:p>
        </p:txBody>
      </p:sp>
    </p:spTree>
    <p:extLst>
      <p:ext uri="{BB962C8B-B14F-4D97-AF65-F5344CB8AC3E}">
        <p14:creationId xmlns:p14="http://schemas.microsoft.com/office/powerpoint/2010/main" val="3905625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4/6/2022</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00138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4/6/2022</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574172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4/6/2022</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62923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4/6/2022</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39478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4/6/2022</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61907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4/6/2022</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87343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4/6/2022</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703343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4/6/2022</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570256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4/6/2022</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580886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4/6/2022</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210602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4/6/2022</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61909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4/6/2022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32562769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26" Type="http://schemas.openxmlformats.org/officeDocument/2006/relationships/image" Target="../media/image25.JPG"/><Relationship Id="rId39" Type="http://schemas.openxmlformats.org/officeDocument/2006/relationships/image" Target="../media/image38.JPG"/><Relationship Id="rId3" Type="http://schemas.openxmlformats.org/officeDocument/2006/relationships/image" Target="../media/image2.jpeg"/><Relationship Id="rId21" Type="http://schemas.openxmlformats.org/officeDocument/2006/relationships/image" Target="../media/image20.JPG"/><Relationship Id="rId34" Type="http://schemas.openxmlformats.org/officeDocument/2006/relationships/image" Target="../media/image33.JPG"/><Relationship Id="rId42" Type="http://schemas.openxmlformats.org/officeDocument/2006/relationships/image" Target="../media/image41.JPG"/><Relationship Id="rId7" Type="http://schemas.openxmlformats.org/officeDocument/2006/relationships/image" Target="../media/image6.png"/><Relationship Id="rId12" Type="http://schemas.openxmlformats.org/officeDocument/2006/relationships/image" Target="../media/image11.JPG"/><Relationship Id="rId17" Type="http://schemas.openxmlformats.org/officeDocument/2006/relationships/image" Target="../media/image16.JPG"/><Relationship Id="rId25" Type="http://schemas.openxmlformats.org/officeDocument/2006/relationships/image" Target="../media/image24.JPG"/><Relationship Id="rId33" Type="http://schemas.openxmlformats.org/officeDocument/2006/relationships/image" Target="../media/image32.JPG"/><Relationship Id="rId38" Type="http://schemas.openxmlformats.org/officeDocument/2006/relationships/image" Target="../media/image37.JPG"/><Relationship Id="rId2" Type="http://schemas.openxmlformats.org/officeDocument/2006/relationships/chart" Target="../charts/chart1.xml"/><Relationship Id="rId16" Type="http://schemas.openxmlformats.org/officeDocument/2006/relationships/image" Target="../media/image15.JPG"/><Relationship Id="rId20" Type="http://schemas.openxmlformats.org/officeDocument/2006/relationships/image" Target="../media/image19.JPG"/><Relationship Id="rId29" Type="http://schemas.openxmlformats.org/officeDocument/2006/relationships/image" Target="../media/image28.JPG"/><Relationship Id="rId41" Type="http://schemas.openxmlformats.org/officeDocument/2006/relationships/image" Target="../media/image40.JP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G"/><Relationship Id="rId24" Type="http://schemas.openxmlformats.org/officeDocument/2006/relationships/image" Target="../media/image23.JPG"/><Relationship Id="rId32" Type="http://schemas.openxmlformats.org/officeDocument/2006/relationships/image" Target="../media/image31.JPG"/><Relationship Id="rId37" Type="http://schemas.openxmlformats.org/officeDocument/2006/relationships/image" Target="../media/image36.JPG"/><Relationship Id="rId40" Type="http://schemas.openxmlformats.org/officeDocument/2006/relationships/image" Target="../media/image39.JPG"/><Relationship Id="rId45" Type="http://schemas.openxmlformats.org/officeDocument/2006/relationships/image" Target="../media/image44.png"/><Relationship Id="rId5" Type="http://schemas.openxmlformats.org/officeDocument/2006/relationships/image" Target="../media/image4.png"/><Relationship Id="rId15" Type="http://schemas.openxmlformats.org/officeDocument/2006/relationships/image" Target="../media/image14.JPG"/><Relationship Id="rId23" Type="http://schemas.openxmlformats.org/officeDocument/2006/relationships/image" Target="../media/image22.JPG"/><Relationship Id="rId28" Type="http://schemas.openxmlformats.org/officeDocument/2006/relationships/image" Target="../media/image27.JPG"/><Relationship Id="rId36" Type="http://schemas.openxmlformats.org/officeDocument/2006/relationships/image" Target="../media/image35.png"/><Relationship Id="rId10" Type="http://schemas.openxmlformats.org/officeDocument/2006/relationships/image" Target="../media/image9.JPG"/><Relationship Id="rId19" Type="http://schemas.openxmlformats.org/officeDocument/2006/relationships/image" Target="../media/image18.JPG"/><Relationship Id="rId31" Type="http://schemas.openxmlformats.org/officeDocument/2006/relationships/image" Target="../media/image30.JPG"/><Relationship Id="rId44" Type="http://schemas.openxmlformats.org/officeDocument/2006/relationships/image" Target="../media/image43.pn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 Id="rId22" Type="http://schemas.openxmlformats.org/officeDocument/2006/relationships/image" Target="../media/image21.JPG"/><Relationship Id="rId27" Type="http://schemas.openxmlformats.org/officeDocument/2006/relationships/image" Target="../media/image26.JPG"/><Relationship Id="rId30" Type="http://schemas.openxmlformats.org/officeDocument/2006/relationships/image" Target="../media/image29.JPG"/><Relationship Id="rId35" Type="http://schemas.openxmlformats.org/officeDocument/2006/relationships/image" Target="../media/image34.JPG"/><Relationship Id="rId43" Type="http://schemas.openxmlformats.org/officeDocument/2006/relationships/image" Target="../media/image4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 name="Rectangle 8">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330FB89F-F43C-4996-9798-2B9711439BE3}"/>
              </a:ext>
            </a:extLst>
          </p:cNvPr>
          <p:cNvSpPr>
            <a:spLocks noGrp="1"/>
          </p:cNvSpPr>
          <p:nvPr>
            <p:ph type="ctrTitle"/>
          </p:nvPr>
        </p:nvSpPr>
        <p:spPr>
          <a:xfrm>
            <a:off x="530352" y="1122363"/>
            <a:ext cx="5565648" cy="1978346"/>
          </a:xfrm>
        </p:spPr>
        <p:txBody>
          <a:bodyPr>
            <a:normAutofit fontScale="90000"/>
          </a:bodyPr>
          <a:lstStyle/>
          <a:p>
            <a:r>
              <a:rPr lang="en-GB" sz="4000" b="1" dirty="0">
                <a:effectLst/>
                <a:latin typeface="Roboto" panose="02000000000000000000" pitchFamily="2" charset="0"/>
                <a:ea typeface="Times New Roman" panose="02020603050405020304" pitchFamily="18" charset="0"/>
                <a:cs typeface="Arial" panose="020B0604020202020204" pitchFamily="34" charset="0"/>
              </a:rPr>
              <a:t>Providing a range of engagement options to support student abilities: a single module case study</a:t>
            </a:r>
            <a:endParaRPr lang="en-GB" dirty="0"/>
          </a:p>
        </p:txBody>
      </p:sp>
      <p:sp>
        <p:nvSpPr>
          <p:cNvPr id="3" name="Subtitle 2">
            <a:extLst>
              <a:ext uri="{FF2B5EF4-FFF2-40B4-BE49-F238E27FC236}">
                <a16:creationId xmlns:a16="http://schemas.microsoft.com/office/drawing/2014/main" id="{794313D3-167D-4AF4-AA89-FC5A566BCE65}"/>
              </a:ext>
            </a:extLst>
          </p:cNvPr>
          <p:cNvSpPr>
            <a:spLocks noGrp="1"/>
          </p:cNvSpPr>
          <p:nvPr>
            <p:ph type="subTitle" idx="1"/>
          </p:nvPr>
        </p:nvSpPr>
        <p:spPr>
          <a:xfrm>
            <a:off x="530352" y="3838035"/>
            <a:ext cx="5340911" cy="2381790"/>
          </a:xfrm>
        </p:spPr>
        <p:txBody>
          <a:bodyPr>
            <a:normAutofit/>
          </a:bodyPr>
          <a:lstStyle/>
          <a:p>
            <a:pPr algn="l"/>
            <a:r>
              <a:rPr lang="en-GB" sz="2400" dirty="0"/>
              <a:t>Dr Jennifer McGowan</a:t>
            </a:r>
          </a:p>
          <a:p>
            <a:pPr algn="l"/>
            <a:r>
              <a:rPr lang="en-GB" sz="2400" dirty="0"/>
              <a:t>Psychology department</a:t>
            </a:r>
          </a:p>
          <a:p>
            <a:pPr algn="l"/>
            <a:r>
              <a:rPr lang="en-GB" sz="2400" dirty="0"/>
              <a:t>Jennifer.a.l.mcgowan@ucl.ac.uk</a:t>
            </a:r>
          </a:p>
          <a:p>
            <a:endParaRPr lang="en-GB" dirty="0"/>
          </a:p>
        </p:txBody>
      </p:sp>
      <p:sp>
        <p:nvSpPr>
          <p:cNvPr id="33" name="Freeform: Shape 10">
            <a:extLst>
              <a:ext uri="{FF2B5EF4-FFF2-40B4-BE49-F238E27FC236}">
                <a16:creationId xmlns:a16="http://schemas.microsoft.com/office/drawing/2014/main" id="{CF7F2079-504C-499A-A644-58F4DDC76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2"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3">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4" name="Graphic 78">
            <a:extLst>
              <a:ext uri="{FF2B5EF4-FFF2-40B4-BE49-F238E27FC236}">
                <a16:creationId xmlns:a16="http://schemas.microsoft.com/office/drawing/2014/main" id="{DBBA0A0D-8F6A-400A-9E49-8C008E2C7D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3267662"/>
            <a:ext cx="972241" cy="45718"/>
            <a:chOff x="4886325" y="3371754"/>
            <a:chExt cx="2418492" cy="113728"/>
          </a:xfrm>
          <a:solidFill>
            <a:schemeClr val="accent1"/>
          </a:solidFill>
        </p:grpSpPr>
        <p:sp>
          <p:nvSpPr>
            <p:cNvPr id="14" name="Graphic 78">
              <a:extLst>
                <a:ext uri="{FF2B5EF4-FFF2-40B4-BE49-F238E27FC236}">
                  <a16:creationId xmlns:a16="http://schemas.microsoft.com/office/drawing/2014/main" id="{A5DD701E-4BC9-48E3-AF4F-013B52D63D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5" name="Graphic 78">
              <a:extLst>
                <a:ext uri="{FF2B5EF4-FFF2-40B4-BE49-F238E27FC236}">
                  <a16:creationId xmlns:a16="http://schemas.microsoft.com/office/drawing/2014/main" id="{FB658B62-664D-4B3B-BBDA-235666290B4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6" name="Graphic 78">
                <a:extLst>
                  <a:ext uri="{FF2B5EF4-FFF2-40B4-BE49-F238E27FC236}">
                    <a16:creationId xmlns:a16="http://schemas.microsoft.com/office/drawing/2014/main" id="{B11F9D25-67B1-4BDB-A290-97B93A19D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7" name="Graphic 78">
                <a:extLst>
                  <a:ext uri="{FF2B5EF4-FFF2-40B4-BE49-F238E27FC236}">
                    <a16:creationId xmlns:a16="http://schemas.microsoft.com/office/drawing/2014/main" id="{B9D5C40A-1B1B-4C25-9707-E8F1CF6E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8" name="Graphic 78">
                <a:extLst>
                  <a:ext uri="{FF2B5EF4-FFF2-40B4-BE49-F238E27FC236}">
                    <a16:creationId xmlns:a16="http://schemas.microsoft.com/office/drawing/2014/main" id="{2DD0C1D6-FF64-45AB-8775-83AB3C470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9" name="Graphic 78">
                <a:extLst>
                  <a:ext uri="{FF2B5EF4-FFF2-40B4-BE49-F238E27FC236}">
                    <a16:creationId xmlns:a16="http://schemas.microsoft.com/office/drawing/2014/main" id="{15AFBB84-8485-4329-89FC-04663D985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pic>
        <p:nvPicPr>
          <p:cNvPr id="35" name="Picture 3" descr="Spheres in balance">
            <a:extLst>
              <a:ext uri="{FF2B5EF4-FFF2-40B4-BE49-F238E27FC236}">
                <a16:creationId xmlns:a16="http://schemas.microsoft.com/office/drawing/2014/main" id="{6C7EE83E-5FCA-241F-29E3-21B165CAEA7E}"/>
              </a:ext>
            </a:extLst>
          </p:cNvPr>
          <p:cNvPicPr>
            <a:picLocks noChangeAspect="1"/>
          </p:cNvPicPr>
          <p:nvPr/>
        </p:nvPicPr>
        <p:blipFill rotWithShape="1">
          <a:blip r:embed="rId2"/>
          <a:srcRect l="17505" r="26487" b="-1"/>
          <a:stretch/>
        </p:blipFill>
        <p:spPr>
          <a:xfrm>
            <a:off x="6535696" y="10"/>
            <a:ext cx="5669280" cy="6857990"/>
          </a:xfrm>
          <a:prstGeom prst="rect">
            <a:avLst/>
          </a:prstGeom>
        </p:spPr>
      </p:pic>
      <p:sp>
        <p:nvSpPr>
          <p:cNvPr id="21" name="Freeform: Shape 20">
            <a:extLst>
              <a:ext uri="{FF2B5EF4-FFF2-40B4-BE49-F238E27FC236}">
                <a16:creationId xmlns:a16="http://schemas.microsoft.com/office/drawing/2014/main" id="{3D505D40-32E9-4C48-81F8-AD80433BE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66006"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3" name="Group 22">
            <a:extLst>
              <a:ext uri="{FF2B5EF4-FFF2-40B4-BE49-F238E27FC236}">
                <a16:creationId xmlns:a16="http://schemas.microsoft.com/office/drawing/2014/main" id="{C507BF36-B92B-4CAC-BCA7-8364B51E1F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24" name="Freeform: Shape 23">
              <a:extLst>
                <a:ext uri="{FF2B5EF4-FFF2-40B4-BE49-F238E27FC236}">
                  <a16:creationId xmlns:a16="http://schemas.microsoft.com/office/drawing/2014/main" id="{2276237E-3A6D-452F-879C-FB8C77A1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5" name="Freeform: Shape 24">
              <a:extLst>
                <a:ext uri="{FF2B5EF4-FFF2-40B4-BE49-F238E27FC236}">
                  <a16:creationId xmlns:a16="http://schemas.microsoft.com/office/drawing/2014/main" id="{38BC9243-F4BF-48A7-89AE-DFA5B37DE6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6" name="Freeform: Shape 25">
              <a:extLst>
                <a:ext uri="{FF2B5EF4-FFF2-40B4-BE49-F238E27FC236}">
                  <a16:creationId xmlns:a16="http://schemas.microsoft.com/office/drawing/2014/main" id="{5DE414EC-F3DF-412E-9B22-5328DAA99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7" name="Graphic 12">
              <a:extLst>
                <a:ext uri="{FF2B5EF4-FFF2-40B4-BE49-F238E27FC236}">
                  <a16:creationId xmlns:a16="http://schemas.microsoft.com/office/drawing/2014/main" id="{039C06B1-FDEA-47B1-8222-7D622CD72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36" name="Graphic 15">
              <a:extLst>
                <a:ext uri="{FF2B5EF4-FFF2-40B4-BE49-F238E27FC236}">
                  <a16:creationId xmlns:a16="http://schemas.microsoft.com/office/drawing/2014/main" id="{B834C8C1-9BD1-4635-8E5B-65815F9017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37" name="Graphic 15">
              <a:extLst>
                <a:ext uri="{FF2B5EF4-FFF2-40B4-BE49-F238E27FC236}">
                  <a16:creationId xmlns:a16="http://schemas.microsoft.com/office/drawing/2014/main" id="{2963D456-B3F4-4EDC-827E-645741F64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38" name="Freeform: Shape 29">
              <a:extLst>
                <a:ext uri="{FF2B5EF4-FFF2-40B4-BE49-F238E27FC236}">
                  <a16:creationId xmlns:a16="http://schemas.microsoft.com/office/drawing/2014/main" id="{73A58845-EFFB-4806-BC6D-47418C15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9526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4CF4-8688-4D49-B055-DC17905CB5CE}"/>
              </a:ext>
            </a:extLst>
          </p:cNvPr>
          <p:cNvSpPr>
            <a:spLocks noGrp="1"/>
          </p:cNvSpPr>
          <p:nvPr>
            <p:ph type="title"/>
          </p:nvPr>
        </p:nvSpPr>
        <p:spPr/>
        <p:txBody>
          <a:bodyPr/>
          <a:lstStyle/>
          <a:p>
            <a:r>
              <a:rPr lang="en-GB" dirty="0"/>
              <a:t>Results – student feedback (pre-lecture activities)</a:t>
            </a:r>
          </a:p>
        </p:txBody>
      </p:sp>
      <p:sp>
        <p:nvSpPr>
          <p:cNvPr id="3" name="Content Placeholder 2">
            <a:extLst>
              <a:ext uri="{FF2B5EF4-FFF2-40B4-BE49-F238E27FC236}">
                <a16:creationId xmlns:a16="http://schemas.microsoft.com/office/drawing/2014/main" id="{7858A8C4-DDED-4957-8A09-E8BE0606C0BB}"/>
              </a:ext>
            </a:extLst>
          </p:cNvPr>
          <p:cNvSpPr>
            <a:spLocks noGrp="1"/>
          </p:cNvSpPr>
          <p:nvPr>
            <p:ph idx="1"/>
          </p:nvPr>
        </p:nvSpPr>
        <p:spPr>
          <a:xfrm>
            <a:off x="202844" y="2646432"/>
            <a:ext cx="3253277" cy="3971344"/>
          </a:xfrm>
        </p:spPr>
        <p:style>
          <a:lnRef idx="1">
            <a:schemeClr val="accent2"/>
          </a:lnRef>
          <a:fillRef idx="2">
            <a:schemeClr val="accent2"/>
          </a:fillRef>
          <a:effectRef idx="1">
            <a:schemeClr val="accent2"/>
          </a:effectRef>
          <a:fontRef idx="minor">
            <a:schemeClr val="dk1"/>
          </a:fontRef>
        </p:style>
        <p:txBody>
          <a:bodyPr>
            <a:noAutofit/>
          </a:bodyPr>
          <a:lstStyle/>
          <a:p>
            <a:pPr>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I think contributing to the weekly discussions prior to the lecture was most difficult as sometimes when you have a lot to do in a week, it can be easy to forget to do it...Nevertheless, it is a very valuable part of the course as it allows me to engage more with the content and also solidify my learning.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C030345-EE4B-4C3E-9359-80D25548C62C}"/>
              </a:ext>
            </a:extLst>
          </p:cNvPr>
          <p:cNvSpPr txBox="1"/>
          <p:nvPr/>
        </p:nvSpPr>
        <p:spPr>
          <a:xfrm>
            <a:off x="8665986" y="2387435"/>
            <a:ext cx="3002730" cy="255454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2000" dirty="0">
                <a:latin typeface="Calibri" panose="020F0502020204030204" pitchFamily="34" charset="0"/>
                <a:ea typeface="Calibri" panose="020F0502020204030204" pitchFamily="34" charset="0"/>
                <a:cs typeface="Times New Roman" panose="02020603050405020304" pitchFamily="18" charset="0"/>
              </a:rPr>
              <a:t>P</a:t>
            </a:r>
            <a:r>
              <a:rPr lang="en-US" sz="2000" dirty="0">
                <a:effectLst/>
                <a:latin typeface="Calibri" panose="020F0502020204030204" pitchFamily="34" charset="0"/>
                <a:ea typeface="Calibri" panose="020F0502020204030204" pitchFamily="34" charset="0"/>
                <a:cs typeface="Times New Roman" panose="02020603050405020304" pitchFamily="18" charset="0"/>
              </a:rPr>
              <a:t>re-lecture activities and relevant journal club at the end of each lecture to help you further explore and understand the lectures, yet making the module more interactive and enjoyable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F1516C9-940C-47AF-9D92-1B09D7F71258}"/>
              </a:ext>
            </a:extLst>
          </p:cNvPr>
          <p:cNvSpPr txBox="1"/>
          <p:nvPr/>
        </p:nvSpPr>
        <p:spPr>
          <a:xfrm>
            <a:off x="5006557" y="5476382"/>
            <a:ext cx="5021451"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You can’t postpone a pre-lecture activity to catch up on later, because it must be completed by Saturday each week!</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93D876C-729A-4ACB-B64E-6FB1041452B1}"/>
              </a:ext>
            </a:extLst>
          </p:cNvPr>
          <p:cNvSpPr txBox="1"/>
          <p:nvPr/>
        </p:nvSpPr>
        <p:spPr>
          <a:xfrm>
            <a:off x="3862651" y="2613296"/>
            <a:ext cx="4254888" cy="25545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I think having the weekly pre-activity was challenge at the beginning, as I had to remember to complete it before Saturday in order to get my marks. However, this is a smart approach, as it doesn’t allow us to postpone revising and it keeps us engaged with every week’s material.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5422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4CF4-8688-4D49-B055-DC17905CB5CE}"/>
              </a:ext>
            </a:extLst>
          </p:cNvPr>
          <p:cNvSpPr>
            <a:spLocks noGrp="1"/>
          </p:cNvSpPr>
          <p:nvPr>
            <p:ph type="title"/>
          </p:nvPr>
        </p:nvSpPr>
        <p:spPr/>
        <p:txBody>
          <a:bodyPr/>
          <a:lstStyle/>
          <a:p>
            <a:r>
              <a:rPr lang="en-GB" dirty="0"/>
              <a:t>Results – student feedback (class discussions)</a:t>
            </a:r>
          </a:p>
        </p:txBody>
      </p:sp>
      <p:sp>
        <p:nvSpPr>
          <p:cNvPr id="3" name="Content Placeholder 2">
            <a:extLst>
              <a:ext uri="{FF2B5EF4-FFF2-40B4-BE49-F238E27FC236}">
                <a16:creationId xmlns:a16="http://schemas.microsoft.com/office/drawing/2014/main" id="{7858A8C4-DDED-4957-8A09-E8BE0606C0BB}"/>
              </a:ext>
            </a:extLst>
          </p:cNvPr>
          <p:cNvSpPr>
            <a:spLocks noGrp="1"/>
          </p:cNvSpPr>
          <p:nvPr>
            <p:ph idx="1"/>
          </p:nvPr>
        </p:nvSpPr>
        <p:spPr>
          <a:xfrm>
            <a:off x="355395" y="2341239"/>
            <a:ext cx="3113792" cy="2053639"/>
          </a:xfrm>
        </p:spPr>
        <p:style>
          <a:lnRef idx="1">
            <a:schemeClr val="accent2"/>
          </a:lnRef>
          <a:fillRef idx="2">
            <a:schemeClr val="accent2"/>
          </a:fillRef>
          <a:effectRef idx="1">
            <a:schemeClr val="accent2"/>
          </a:effectRef>
          <a:fontRef idx="minor">
            <a:schemeClr val="dk1"/>
          </a:fontRef>
        </p:style>
        <p:txBody>
          <a:bodyPr>
            <a:noAutofit/>
          </a:bodyPr>
          <a:lstStyle/>
          <a:p>
            <a:pPr>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Analyzing these papers as a cohort was incredibly absorbing and getting to know our lecturer along with our peers was a great opportunity.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C030345-EE4B-4C3E-9359-80D25548C62C}"/>
              </a:ext>
            </a:extLst>
          </p:cNvPr>
          <p:cNvSpPr txBox="1"/>
          <p:nvPr/>
        </p:nvSpPr>
        <p:spPr>
          <a:xfrm>
            <a:off x="8977922" y="491117"/>
            <a:ext cx="3002730" cy="370024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opportunity to build your confidence and participate in the group discussions. Whilst it is quite intimidating and it is an aspect I find daunting it is very interesting to hear everyone’s opinions and it is a really good opportunity to build your confidence.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93D876C-729A-4ACB-B64E-6FB1041452B1}"/>
              </a:ext>
            </a:extLst>
          </p:cNvPr>
          <p:cNvSpPr txBox="1"/>
          <p:nvPr/>
        </p:nvSpPr>
        <p:spPr>
          <a:xfrm>
            <a:off x="3702995" y="2124096"/>
            <a:ext cx="4056489" cy="23829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I enjoyed the student led discussions, because we hadn’t had a chance to have such interactive sessions in previous years, with every voice being heard at least once due to the nature of how the module is assessed!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F1516C9-940C-47AF-9D92-1B09D7F71258}"/>
              </a:ext>
            </a:extLst>
          </p:cNvPr>
          <p:cNvSpPr txBox="1"/>
          <p:nvPr/>
        </p:nvSpPr>
        <p:spPr>
          <a:xfrm>
            <a:off x="6467196" y="542921"/>
            <a:ext cx="5021451" cy="271228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I've learnt there is no right answer when engaging in the weekly discussions. I used to be quite worried I’d say the wrong things when participating but my confidence grew over the weeks. So, I’ve learned how to not be so afraid of discussing my ideas in class which I usually wouldn’t be the most comfortable with in previous modules.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85DE6FCB-D389-443E-809E-C997E4866BFD}"/>
              </a:ext>
            </a:extLst>
          </p:cNvPr>
          <p:cNvSpPr txBox="1"/>
          <p:nvPr/>
        </p:nvSpPr>
        <p:spPr>
          <a:xfrm>
            <a:off x="87597" y="4532062"/>
            <a:ext cx="5590326" cy="224676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I would look forward to actually having an element of interactivity with peers on the course, which I felt was a unique experience compared to many other modules. The discussions and smaller group activities in-person stimulated the chance to employ analytical and critical thinking skills, especially when preparing for journal club presentations as a team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CD992DCB-2227-4399-9917-7AEEEB34148F}"/>
              </a:ext>
            </a:extLst>
          </p:cNvPr>
          <p:cNvSpPr txBox="1"/>
          <p:nvPr/>
        </p:nvSpPr>
        <p:spPr>
          <a:xfrm>
            <a:off x="3708886" y="3707126"/>
            <a:ext cx="2805193" cy="163121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On a personal level, I think that this module has helped me learn to try to trust my views and opinions more….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6A34E13C-4C94-4132-AC38-5047CE0B3DA8}"/>
              </a:ext>
            </a:extLst>
          </p:cNvPr>
          <p:cNvSpPr txBox="1"/>
          <p:nvPr/>
        </p:nvSpPr>
        <p:spPr>
          <a:xfrm>
            <a:off x="7360941" y="4397773"/>
            <a:ext cx="4743698" cy="224676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Being proactive in speaking to others on the course (which this module is really helpful with) can actually help indirectly add to networking skills, as my major takeaway from this was learning about many people, I had not encountered on the BSc cohort in this smaller MSci class size.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EC003C57-C78C-4464-9187-A011D3E63C34}"/>
              </a:ext>
            </a:extLst>
          </p:cNvPr>
          <p:cNvSpPr txBox="1"/>
          <p:nvPr/>
        </p:nvSpPr>
        <p:spPr>
          <a:xfrm>
            <a:off x="803057" y="3575378"/>
            <a:ext cx="2433839" cy="224676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To make comments on a paper or to state my own perspectives in front of the whole class is not as embarrassing and scary as I thought…</a:t>
            </a:r>
            <a:endParaRPr lang="en-GB" sz="2000" dirty="0"/>
          </a:p>
        </p:txBody>
      </p:sp>
      <p:sp>
        <p:nvSpPr>
          <p:cNvPr id="12" name="TextBox 11">
            <a:extLst>
              <a:ext uri="{FF2B5EF4-FFF2-40B4-BE49-F238E27FC236}">
                <a16:creationId xmlns:a16="http://schemas.microsoft.com/office/drawing/2014/main" id="{7589782A-7B20-4AD4-A34D-5BEE1D2306F7}"/>
              </a:ext>
            </a:extLst>
          </p:cNvPr>
          <p:cNvSpPr txBox="1"/>
          <p:nvPr/>
        </p:nvSpPr>
        <p:spPr>
          <a:xfrm>
            <a:off x="525717" y="1211727"/>
            <a:ext cx="3642101" cy="193899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I realized I should have been more comfortable and less nervous in the beginning about contributing to the discussion, thoroughly enjoyed it as time passed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539450F6-98E7-4971-87E1-BDCC78FC7316}"/>
              </a:ext>
            </a:extLst>
          </p:cNvPr>
          <p:cNvSpPr txBox="1"/>
          <p:nvPr/>
        </p:nvSpPr>
        <p:spPr>
          <a:xfrm>
            <a:off x="6779595" y="4243165"/>
            <a:ext cx="3843580" cy="163121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I used to be really uncomfortable speaking up in classes, but I’ve found that it helps me consolidate my learning and become more confident.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C105B91F-151F-4E4D-95CB-8A822A14F391}"/>
              </a:ext>
            </a:extLst>
          </p:cNvPr>
          <p:cNvSpPr txBox="1"/>
          <p:nvPr/>
        </p:nvSpPr>
        <p:spPr>
          <a:xfrm>
            <a:off x="4167818" y="1137958"/>
            <a:ext cx="2433839" cy="2585323"/>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dirty="0"/>
              <a:t>Personally, giving the presentation was a challenge for me as I get rather nervous. This is true for speaking up during discussions but half way through the module, I was okay with putting my hand up. </a:t>
            </a:r>
            <a:endParaRPr lang="en-GB" dirty="0"/>
          </a:p>
        </p:txBody>
      </p:sp>
    </p:spTree>
    <p:extLst>
      <p:ext uri="{BB962C8B-B14F-4D97-AF65-F5344CB8AC3E}">
        <p14:creationId xmlns:p14="http://schemas.microsoft.com/office/powerpoint/2010/main" val="119579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10"/>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grpId="0" nodeType="afterEffect">
                                  <p:stCondLst>
                                    <p:cond delay="500"/>
                                  </p:stCondLst>
                                  <p:childTnLst>
                                    <p:set>
                                      <p:cBhvr>
                                        <p:cTn id="12" dur="1" fill="hold">
                                          <p:stCondLst>
                                            <p:cond delay="0"/>
                                          </p:stCondLst>
                                        </p:cTn>
                                        <p:tgtEl>
                                          <p:spTgt spid="13"/>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50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grpId="0" nodeType="afterEffect">
                                  <p:stCondLst>
                                    <p:cond delay="500"/>
                                  </p:stCondLst>
                                  <p:childTnLst>
                                    <p:set>
                                      <p:cBhvr>
                                        <p:cTn id="18" dur="1" fill="hold">
                                          <p:stCondLst>
                                            <p:cond delay="0"/>
                                          </p:stCondLst>
                                        </p:cTn>
                                        <p:tgtEl>
                                          <p:spTgt spid="8"/>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grpId="0" nodeType="afterEffect">
                                  <p:stCondLst>
                                    <p:cond delay="50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4CF4-8688-4D49-B055-DC17905CB5CE}"/>
              </a:ext>
            </a:extLst>
          </p:cNvPr>
          <p:cNvSpPr>
            <a:spLocks noGrp="1"/>
          </p:cNvSpPr>
          <p:nvPr>
            <p:ph type="title"/>
          </p:nvPr>
        </p:nvSpPr>
        <p:spPr/>
        <p:txBody>
          <a:bodyPr/>
          <a:lstStyle/>
          <a:p>
            <a:r>
              <a:rPr lang="en-GB" dirty="0"/>
              <a:t>Results – student feedback (leading)</a:t>
            </a:r>
          </a:p>
        </p:txBody>
      </p:sp>
      <p:sp>
        <p:nvSpPr>
          <p:cNvPr id="3" name="Content Placeholder 2">
            <a:extLst>
              <a:ext uri="{FF2B5EF4-FFF2-40B4-BE49-F238E27FC236}">
                <a16:creationId xmlns:a16="http://schemas.microsoft.com/office/drawing/2014/main" id="{7858A8C4-DDED-4957-8A09-E8BE0606C0BB}"/>
              </a:ext>
            </a:extLst>
          </p:cNvPr>
          <p:cNvSpPr>
            <a:spLocks noGrp="1"/>
          </p:cNvSpPr>
          <p:nvPr>
            <p:ph idx="1"/>
          </p:nvPr>
        </p:nvSpPr>
        <p:spPr>
          <a:xfrm>
            <a:off x="83586" y="2316233"/>
            <a:ext cx="3518097" cy="2098938"/>
          </a:xfrm>
        </p:spPr>
        <p:style>
          <a:lnRef idx="1">
            <a:schemeClr val="accent2"/>
          </a:lnRef>
          <a:fillRef idx="2">
            <a:schemeClr val="accent2"/>
          </a:fillRef>
          <a:effectRef idx="1">
            <a:schemeClr val="accent2"/>
          </a:effectRef>
          <a:fontRef idx="minor">
            <a:schemeClr val="dk1"/>
          </a:fontRef>
        </p:style>
        <p:txBody>
          <a:bodyPr>
            <a:noAutofit/>
          </a:bodyPr>
          <a:lstStyle/>
          <a:p>
            <a:pPr>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You get to practice your presentation skills and lead and engage in weekly discussion groups. It might be stressful at first but it is actually a great exercise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C030345-EE4B-4C3E-9359-80D25548C62C}"/>
              </a:ext>
            </a:extLst>
          </p:cNvPr>
          <p:cNvSpPr txBox="1"/>
          <p:nvPr/>
        </p:nvSpPr>
        <p:spPr>
          <a:xfrm>
            <a:off x="7236065" y="2648709"/>
            <a:ext cx="4651690" cy="271228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I am sure most of us were a bit (or more) anxious about speaking in public, but the atmosphere was very nice and relaxed, which made the speakers feel comfortable. I appreciated that the questions were thought-provoking and although we sometimes held opposing views, all opinions were welcomed and appreciated.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F1516C9-940C-47AF-9D92-1B09D7F71258}"/>
              </a:ext>
            </a:extLst>
          </p:cNvPr>
          <p:cNvSpPr txBox="1"/>
          <p:nvPr/>
        </p:nvSpPr>
        <p:spPr>
          <a:xfrm>
            <a:off x="3266099" y="5446199"/>
            <a:ext cx="8621656" cy="1394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Through both creating and by watching each other’s presentations, I feel like I’ve learnt a lot about how to create a good presentation and structure a meaningful discussion around the content. I’ve also been able to develop the ability to rapidly summarise discussions which is a helpful skill to have.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93D876C-729A-4ACB-B64E-6FB1041452B1}"/>
              </a:ext>
            </a:extLst>
          </p:cNvPr>
          <p:cNvSpPr txBox="1"/>
          <p:nvPr/>
        </p:nvSpPr>
        <p:spPr>
          <a:xfrm>
            <a:off x="3711404" y="2614180"/>
            <a:ext cx="3306867" cy="271228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Creating the discussion questions myself also helped in making me think outside the box and critically evaluate the paper assigned. I do enjoy listening to other people's views during this time as well; get a new view on things.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A22B59E4-8F28-41DB-9619-DD5C1D9EFB9B}"/>
              </a:ext>
            </a:extLst>
          </p:cNvPr>
          <p:cNvSpPr txBox="1"/>
          <p:nvPr/>
        </p:nvSpPr>
        <p:spPr>
          <a:xfrm>
            <a:off x="83586" y="4475040"/>
            <a:ext cx="3121560" cy="238296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I was concerned about leading the discussion for a whole hour but it actually goes by very quickly and I wish I had known that it was going to be very interesting and even quite fun.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1E139B4-3B98-43A4-AECF-33EACE4207B5}"/>
              </a:ext>
            </a:extLst>
          </p:cNvPr>
          <p:cNvSpPr txBox="1"/>
          <p:nvPr/>
        </p:nvSpPr>
        <p:spPr>
          <a:xfrm>
            <a:off x="8229600" y="59635"/>
            <a:ext cx="3922287" cy="255454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I found it very difficult to give the presentation and lead the discussion. It feels like a very scary thing to do but as everyone is in the same situation everyone is very keen to participate in the discussion and understands that it is a difficult thing to do.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677C7B0-2737-4AAC-9860-C9F3298FEEBE}"/>
              </a:ext>
            </a:extLst>
          </p:cNvPr>
          <p:cNvSpPr txBox="1"/>
          <p:nvPr/>
        </p:nvSpPr>
        <p:spPr>
          <a:xfrm>
            <a:off x="328020" y="101237"/>
            <a:ext cx="6968387" cy="132343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Through the process of leading a discussion, presenting, and participating in the discussions, I think I have gotten much more comfortable speaking out. It’s also improved my ability to think on the spot.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6950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0272F-2C63-43FB-A7D4-FDD8DE74658A}"/>
              </a:ext>
            </a:extLst>
          </p:cNvPr>
          <p:cNvSpPr>
            <a:spLocks noGrp="1"/>
          </p:cNvSpPr>
          <p:nvPr>
            <p:ph type="title"/>
          </p:nvPr>
        </p:nvSpPr>
        <p:spPr>
          <a:xfrm>
            <a:off x="381000" y="400050"/>
            <a:ext cx="10077557" cy="1325563"/>
          </a:xfrm>
        </p:spPr>
        <p:txBody>
          <a:bodyPr/>
          <a:lstStyle/>
          <a:p>
            <a:r>
              <a:rPr lang="en-GB" dirty="0"/>
              <a:t>Results – independent reviewers (N=2)</a:t>
            </a:r>
          </a:p>
        </p:txBody>
      </p:sp>
      <p:sp>
        <p:nvSpPr>
          <p:cNvPr id="3" name="Content Placeholder 2">
            <a:extLst>
              <a:ext uri="{FF2B5EF4-FFF2-40B4-BE49-F238E27FC236}">
                <a16:creationId xmlns:a16="http://schemas.microsoft.com/office/drawing/2014/main" id="{D8152C96-7BEE-43F1-9C11-5395A4DDAEB6}"/>
              </a:ext>
            </a:extLst>
          </p:cNvPr>
          <p:cNvSpPr>
            <a:spLocks noGrp="1"/>
          </p:cNvSpPr>
          <p:nvPr>
            <p:ph idx="1"/>
          </p:nvPr>
        </p:nvSpPr>
        <p:spPr>
          <a:xfrm>
            <a:off x="371475" y="1880329"/>
            <a:ext cx="11449050" cy="4457700"/>
          </a:xfrm>
        </p:spPr>
        <p:txBody>
          <a:bodyPr numCol="2" spcCol="180000">
            <a:normAutofit/>
          </a:bodyPr>
          <a:lstStyle/>
          <a:p>
            <a:pPr lvl="0" algn="just"/>
            <a:r>
              <a:rPr lang="en-GB" sz="2400" b="1" kern="100" dirty="0">
                <a:effectLst/>
                <a:ea typeface="DengXian" panose="02010600030101010101" pitchFamily="2" charset="-122"/>
                <a:cs typeface="Times New Roman" panose="02020603050405020304" pitchFamily="18" charset="0"/>
              </a:rPr>
              <a:t>Pre-lecture activities</a:t>
            </a:r>
          </a:p>
          <a:p>
            <a:pPr marL="342900" indent="-342900" algn="just">
              <a:buFont typeface="+mj-lt"/>
              <a:buAutoNum type="arabicPeriod"/>
            </a:pPr>
            <a:r>
              <a:rPr lang="en-GB" kern="100" dirty="0">
                <a:ea typeface="DengXian" panose="02010600030101010101" pitchFamily="2" charset="-122"/>
                <a:cs typeface="Times New Roman" panose="02020603050405020304" pitchFamily="18" charset="0"/>
              </a:rPr>
              <a:t>Pre lecture activities were helpful and relevant to the lecture and didn’t take too long to do.</a:t>
            </a:r>
          </a:p>
          <a:p>
            <a:pPr marL="342900" indent="-342900" algn="just">
              <a:buFont typeface="+mj-lt"/>
              <a:buAutoNum type="arabicPeriod"/>
            </a:pPr>
            <a:r>
              <a:rPr lang="en-GB" kern="100" dirty="0">
                <a:ea typeface="DengXian" panose="02010600030101010101" pitchFamily="2" charset="-122"/>
                <a:cs typeface="Times New Roman" panose="02020603050405020304" pitchFamily="18" charset="0"/>
              </a:rPr>
              <a:t>Liked that the pre-lecture activities were compulsory as it forced them to do it before the lecture, so it was more useful.</a:t>
            </a:r>
          </a:p>
          <a:p>
            <a:pPr marL="342900" indent="-342900" algn="just">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lgn="just">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lgn="just">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lgn="just">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lgn="just">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lgn="just">
              <a:buFont typeface="+mj-lt"/>
              <a:buAutoNum type="arabicPeriod"/>
            </a:pPr>
            <a:r>
              <a:rPr lang="en-GB" i="1" dirty="0">
                <a:ea typeface="DengXian" panose="02010600030101010101" pitchFamily="2" charset="-122"/>
                <a:cs typeface="Times New Roman" panose="02020603050405020304" pitchFamily="18" charset="0"/>
              </a:rPr>
              <a:t>As the pre-lecture discussion activities were graded there was a lot of student engagement in these discussion forums; this is really good as I think it allowed them to improve their learning. </a:t>
            </a:r>
          </a:p>
          <a:p>
            <a:pPr marL="342900" indent="-342900" algn="just">
              <a:buFont typeface="+mj-lt"/>
              <a:buAutoNum type="arabicPeriod"/>
            </a:pPr>
            <a:r>
              <a:rPr lang="en-GB" i="1" dirty="0">
                <a:ea typeface="DengXian" panose="02010600030101010101" pitchFamily="2" charset="-122"/>
                <a:cs typeface="Times New Roman" panose="02020603050405020304" pitchFamily="18" charset="0"/>
              </a:rPr>
              <a:t>The forums are very active, primarily as the pre-lecture discussions are graded and compulsory for engagement in the module but also students are comfortable asking questions. </a:t>
            </a:r>
          </a:p>
        </p:txBody>
      </p:sp>
    </p:spTree>
    <p:extLst>
      <p:ext uri="{BB962C8B-B14F-4D97-AF65-F5344CB8AC3E}">
        <p14:creationId xmlns:p14="http://schemas.microsoft.com/office/powerpoint/2010/main" val="473803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0272F-2C63-43FB-A7D4-FDD8DE74658A}"/>
              </a:ext>
            </a:extLst>
          </p:cNvPr>
          <p:cNvSpPr>
            <a:spLocks noGrp="1"/>
          </p:cNvSpPr>
          <p:nvPr>
            <p:ph type="title"/>
          </p:nvPr>
        </p:nvSpPr>
        <p:spPr>
          <a:xfrm>
            <a:off x="371475" y="463218"/>
            <a:ext cx="10077557" cy="1325563"/>
          </a:xfrm>
        </p:spPr>
        <p:txBody>
          <a:bodyPr/>
          <a:lstStyle/>
          <a:p>
            <a:r>
              <a:rPr lang="en-GB" dirty="0"/>
              <a:t>Results – independent reviewers</a:t>
            </a:r>
          </a:p>
        </p:txBody>
      </p:sp>
      <p:sp>
        <p:nvSpPr>
          <p:cNvPr id="3" name="Content Placeholder 2">
            <a:extLst>
              <a:ext uri="{FF2B5EF4-FFF2-40B4-BE49-F238E27FC236}">
                <a16:creationId xmlns:a16="http://schemas.microsoft.com/office/drawing/2014/main" id="{D8152C96-7BEE-43F1-9C11-5395A4DDAEB6}"/>
              </a:ext>
            </a:extLst>
          </p:cNvPr>
          <p:cNvSpPr>
            <a:spLocks noGrp="1"/>
          </p:cNvSpPr>
          <p:nvPr>
            <p:ph idx="1"/>
          </p:nvPr>
        </p:nvSpPr>
        <p:spPr>
          <a:xfrm>
            <a:off x="266544" y="1900784"/>
            <a:ext cx="11449050" cy="4276725"/>
          </a:xfrm>
        </p:spPr>
        <p:txBody>
          <a:bodyPr numCol="2" spcCol="180000">
            <a:normAutofit lnSpcReduction="10000"/>
          </a:bodyPr>
          <a:lstStyle/>
          <a:p>
            <a:pPr lvl="0" algn="just"/>
            <a:r>
              <a:rPr lang="en-GB" sz="2400" b="1" kern="100" dirty="0">
                <a:effectLst/>
                <a:ea typeface="DengXian" panose="02010600030101010101" pitchFamily="2" charset="-122"/>
                <a:cs typeface="Times New Roman" panose="02020603050405020304" pitchFamily="18" charset="0"/>
              </a:rPr>
              <a:t>Range of activities</a:t>
            </a:r>
          </a:p>
          <a:p>
            <a:pPr marL="342900" lvl="0" indent="-342900">
              <a:buFont typeface="+mj-lt"/>
              <a:buAutoNum type="arabicPeriod"/>
            </a:pPr>
            <a:r>
              <a:rPr lang="en-GB" kern="100" dirty="0">
                <a:effectLst/>
                <a:ea typeface="DengXian" panose="02010600030101010101" pitchFamily="2" charset="-122"/>
                <a:cs typeface="Times New Roman" panose="02020603050405020304" pitchFamily="18" charset="0"/>
              </a:rPr>
              <a:t>Really liked the format of the assessments and that not all of the weight was on one component.</a:t>
            </a:r>
          </a:p>
          <a:p>
            <a:pPr marL="342900" indent="-342900">
              <a:buFont typeface="+mj-lt"/>
              <a:buAutoNum type="arabicPeriod"/>
            </a:pPr>
            <a:r>
              <a:rPr lang="en-GB" kern="100" dirty="0">
                <a:ea typeface="DengXian" panose="02010600030101010101" pitchFamily="2" charset="-122"/>
                <a:cs typeface="Times New Roman" panose="02020603050405020304" pitchFamily="18" charset="0"/>
              </a:rPr>
              <a:t>It is good to be assessed in multiple ways. </a:t>
            </a:r>
          </a:p>
          <a:p>
            <a:pPr marL="342900" indent="-342900">
              <a:buFont typeface="+mj-lt"/>
              <a:buAutoNum type="arabicPeriod"/>
            </a:pPr>
            <a:r>
              <a:rPr lang="en-GB" kern="100" dirty="0">
                <a:ea typeface="DengXian" panose="02010600030101010101" pitchFamily="2" charset="-122"/>
                <a:cs typeface="Times New Roman" panose="02020603050405020304" pitchFamily="18" charset="0"/>
              </a:rPr>
              <a:t>The range of teaching style and the interactive activities allowed them to stay more engaged and enjoyed the chance to participate. They were really fun to do as well as helped them consolidate their learning.</a:t>
            </a:r>
          </a:p>
          <a:p>
            <a:pPr marL="342900" indent="-342900">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buFont typeface="+mj-lt"/>
              <a:buAutoNum type="arabicPeriod"/>
            </a:pPr>
            <a:endParaRPr lang="en-GB" kern="100" dirty="0">
              <a:ea typeface="DengXian" panose="02010600030101010101" pitchFamily="2" charset="-122"/>
              <a:cs typeface="Times New Roman" panose="02020603050405020304" pitchFamily="18" charset="0"/>
            </a:endParaRPr>
          </a:p>
          <a:p>
            <a:pPr marL="342900" indent="-342900">
              <a:buFont typeface="+mj-lt"/>
              <a:buAutoNum type="arabicPeriod"/>
            </a:pPr>
            <a:r>
              <a:rPr lang="en-GB" i="1" dirty="0">
                <a:effectLst/>
                <a:ea typeface="DengXian" panose="02010600030101010101" pitchFamily="2" charset="-122"/>
                <a:cs typeface="Times New Roman" panose="02020603050405020304" pitchFamily="18" charset="0"/>
              </a:rPr>
              <a:t>I think that the structure is amazing as it allows the students to apply what they’ve learnt, and it allows them to go over any uncertainties during the lesson with the professor. The order is perfect, with the student-led discussion at the end it is a great way to end the session and allows students to reflect</a:t>
            </a:r>
            <a:r>
              <a:rPr lang="en-GB" dirty="0">
                <a:effectLst/>
                <a:ea typeface="DengXian" panose="02010600030101010101" pitchFamily="2" charset="-122"/>
                <a:cs typeface="Times New Roman" panose="02020603050405020304" pitchFamily="18" charset="0"/>
              </a:rPr>
              <a:t>.</a:t>
            </a:r>
          </a:p>
          <a:p>
            <a:pPr marL="342900" indent="-342900">
              <a:buFont typeface="+mj-lt"/>
              <a:buAutoNum type="arabicPeriod"/>
            </a:pPr>
            <a:r>
              <a:rPr lang="en-GB" i="1" dirty="0">
                <a:effectLst/>
                <a:ea typeface="DengXian" panose="02010600030101010101" pitchFamily="2" charset="-122"/>
                <a:cs typeface="Times New Roman" panose="02020603050405020304" pitchFamily="18" charset="0"/>
              </a:rPr>
              <a:t>There were a lot of different students who participated which was great to see, the usual ones speaking a bit more often but still nearly everyone spoke. </a:t>
            </a:r>
          </a:p>
        </p:txBody>
      </p:sp>
    </p:spTree>
    <p:extLst>
      <p:ext uri="{BB962C8B-B14F-4D97-AF65-F5344CB8AC3E}">
        <p14:creationId xmlns:p14="http://schemas.microsoft.com/office/powerpoint/2010/main" val="2235581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3A5CB-714B-4E96-A3BA-D61981D74A1C}"/>
              </a:ext>
            </a:extLst>
          </p:cNvPr>
          <p:cNvSpPr>
            <a:spLocks noGrp="1"/>
          </p:cNvSpPr>
          <p:nvPr>
            <p:ph type="title"/>
          </p:nvPr>
        </p:nvSpPr>
        <p:spPr/>
        <p:txBody>
          <a:bodyPr/>
          <a:lstStyle/>
          <a:p>
            <a:r>
              <a:rPr lang="en-GB" dirty="0"/>
              <a:t>Conclusion</a:t>
            </a:r>
          </a:p>
        </p:txBody>
      </p:sp>
      <p:sp>
        <p:nvSpPr>
          <p:cNvPr id="3" name="Content Placeholder 2">
            <a:extLst>
              <a:ext uri="{FF2B5EF4-FFF2-40B4-BE49-F238E27FC236}">
                <a16:creationId xmlns:a16="http://schemas.microsoft.com/office/drawing/2014/main" id="{97C716C9-7423-4C23-859C-546F1CDFB339}"/>
              </a:ext>
            </a:extLst>
          </p:cNvPr>
          <p:cNvSpPr>
            <a:spLocks noGrp="1"/>
          </p:cNvSpPr>
          <p:nvPr>
            <p:ph idx="1"/>
          </p:nvPr>
        </p:nvSpPr>
        <p:spPr>
          <a:xfrm>
            <a:off x="370734" y="2521887"/>
            <a:ext cx="10617564" cy="3549045"/>
          </a:xfrm>
        </p:spPr>
        <p:txBody>
          <a:bodyPr>
            <a:normAutofit fontScale="92500"/>
          </a:bodyPr>
          <a:lstStyle/>
          <a:p>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This approach was a success in terms of:</a:t>
            </a:r>
          </a:p>
          <a:p>
            <a:pPr marL="342900" indent="-342900">
              <a:buFont typeface="Arial" panose="020B0604020202020204" pitchFamily="34" charset="0"/>
              <a:buChar char="•"/>
            </a:pPr>
            <a:r>
              <a:rPr lang="en-GB" sz="2400" dirty="0">
                <a:solidFill>
                  <a:srgbClr val="000000"/>
                </a:solidFill>
                <a:latin typeface="Roboto" panose="02000000000000000000" pitchFamily="2" charset="0"/>
                <a:ea typeface="Times New Roman" panose="02020603050405020304" pitchFamily="18" charset="0"/>
                <a:cs typeface="Arial" panose="020B0604020202020204" pitchFamily="34" charset="0"/>
              </a:rPr>
              <a:t>S</a:t>
            </a: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tudent grades (none below a 2.1), </a:t>
            </a:r>
          </a:p>
          <a:p>
            <a:pPr marL="342900" indent="-342900">
              <a:buFont typeface="Arial" panose="020B0604020202020204" pitchFamily="34" charset="0"/>
              <a:buChar char="•"/>
            </a:pPr>
            <a:r>
              <a:rPr lang="en-GB" sz="2400" dirty="0">
                <a:solidFill>
                  <a:srgbClr val="000000"/>
                </a:solidFill>
                <a:latin typeface="Roboto" panose="02000000000000000000" pitchFamily="2" charset="0"/>
                <a:ea typeface="Times New Roman" panose="02020603050405020304" pitchFamily="18" charset="0"/>
                <a:cs typeface="Arial" panose="020B0604020202020204" pitchFamily="34" charset="0"/>
              </a:rPr>
              <a:t>Student engagement,</a:t>
            </a:r>
          </a:p>
          <a:p>
            <a:pPr marL="342900" indent="-342900">
              <a:buFont typeface="Arial" panose="020B0604020202020204" pitchFamily="34" charset="0"/>
              <a:buChar char="•"/>
            </a:pPr>
            <a:r>
              <a:rPr lang="en-GB" sz="2400" dirty="0">
                <a:solidFill>
                  <a:srgbClr val="000000"/>
                </a:solidFill>
                <a:latin typeface="Roboto" panose="02000000000000000000" pitchFamily="2" charset="0"/>
                <a:ea typeface="Times New Roman" panose="02020603050405020304" pitchFamily="18" charset="0"/>
                <a:cs typeface="Arial" panose="020B0604020202020204" pitchFamily="34" charset="0"/>
              </a:rPr>
              <a:t>Student </a:t>
            </a: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feedback. </a:t>
            </a:r>
          </a:p>
          <a:p>
            <a:endParaRPr lang="en-GB" sz="2400" dirty="0">
              <a:solidFill>
                <a:srgbClr val="000000"/>
              </a:solidFill>
              <a:latin typeface="Roboto" panose="02000000000000000000" pitchFamily="2" charset="0"/>
              <a:ea typeface="Times New Roman" panose="02020603050405020304" pitchFamily="18" charset="0"/>
              <a:cs typeface="Arial" panose="020B0604020202020204" pitchFamily="34" charset="0"/>
            </a:endParaRPr>
          </a:p>
          <a:p>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Students reported recognising and appreciating the range of options, and felt more comfortable learning new skills when they had less of an impact on their final grade</a:t>
            </a:r>
            <a:r>
              <a:rPr lang="en-GB" sz="20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256521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CEE9D-7279-4FCB-9833-7E580CE77CBC}"/>
              </a:ext>
            </a:extLst>
          </p:cNvPr>
          <p:cNvSpPr>
            <a:spLocks noGrp="1"/>
          </p:cNvSpPr>
          <p:nvPr>
            <p:ph type="title"/>
          </p:nvPr>
        </p:nvSpPr>
        <p:spPr/>
        <p:txBody>
          <a:bodyPr/>
          <a:lstStyle/>
          <a:p>
            <a:r>
              <a:rPr lang="en-GB" dirty="0"/>
              <a:t>Key references</a:t>
            </a:r>
          </a:p>
        </p:txBody>
      </p:sp>
      <p:sp>
        <p:nvSpPr>
          <p:cNvPr id="3" name="Content Placeholder 2">
            <a:extLst>
              <a:ext uri="{FF2B5EF4-FFF2-40B4-BE49-F238E27FC236}">
                <a16:creationId xmlns:a16="http://schemas.microsoft.com/office/drawing/2014/main" id="{A8625AEE-DB2E-42A7-A930-ADF413262208}"/>
              </a:ext>
            </a:extLst>
          </p:cNvPr>
          <p:cNvSpPr>
            <a:spLocks noGrp="1"/>
          </p:cNvSpPr>
          <p:nvPr>
            <p:ph idx="1"/>
          </p:nvPr>
        </p:nvSpPr>
        <p:spPr>
          <a:xfrm>
            <a:off x="525717" y="2521885"/>
            <a:ext cx="10686569" cy="3549045"/>
          </a:xfrm>
        </p:spPr>
        <p:txBody>
          <a:bodyPr>
            <a:normAutofit fontScale="92500"/>
          </a:bodyPr>
          <a:lstStyle/>
          <a:p>
            <a:r>
              <a:rPr lang="en-GB" sz="24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Zhang, Z., &amp; McNamara, O. (2018). Conceptualising Student Types and Engagement. In </a:t>
            </a:r>
            <a:r>
              <a:rPr lang="en-GB" sz="2400" i="1" dirty="0">
                <a:effectLst/>
                <a:latin typeface="Calibri" panose="020F0502020204030204" pitchFamily="34" charset="0"/>
                <a:ea typeface="Calibri" panose="020F0502020204030204" pitchFamily="34" charset="0"/>
                <a:cs typeface="Times New Roman" panose="02020603050405020304" pitchFamily="18" charset="0"/>
              </a:rPr>
              <a:t>Undergraduate Student Engagement</a:t>
            </a:r>
            <a:r>
              <a:rPr lang="en-GB" sz="2400" dirty="0">
                <a:effectLst/>
                <a:latin typeface="Calibri" panose="020F0502020204030204" pitchFamily="34" charset="0"/>
                <a:ea typeface="Calibri" panose="020F0502020204030204" pitchFamily="34" charset="0"/>
                <a:cs typeface="Times New Roman" panose="02020603050405020304" pitchFamily="18" charset="0"/>
              </a:rPr>
              <a:t> (pp. 103-115). Springer, Singapore.</a:t>
            </a:r>
          </a:p>
          <a:p>
            <a:r>
              <a:rPr lang="en-GB" sz="24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Muslimah, M. (2018). Is Students’ Speaking Participation Related to Students’ Personality and Gender?: Observations at an Indonesian University. </a:t>
            </a:r>
            <a:r>
              <a:rPr lang="en-GB" sz="2400" i="1" dirty="0" err="1">
                <a:effectLst/>
                <a:latin typeface="Calibri" panose="020F0502020204030204" pitchFamily="34" charset="0"/>
                <a:ea typeface="Calibri" panose="020F0502020204030204" pitchFamily="34" charset="0"/>
                <a:cs typeface="Times New Roman" panose="02020603050405020304" pitchFamily="18" charset="0"/>
              </a:rPr>
              <a:t>Alsuna</a:t>
            </a:r>
            <a:r>
              <a:rPr lang="en-GB" sz="2400" i="1" dirty="0">
                <a:effectLst/>
                <a:latin typeface="Calibri" panose="020F0502020204030204" pitchFamily="34" charset="0"/>
                <a:ea typeface="Calibri" panose="020F0502020204030204" pitchFamily="34" charset="0"/>
                <a:cs typeface="Times New Roman" panose="02020603050405020304" pitchFamily="18" charset="0"/>
              </a:rPr>
              <a:t>: Journal of Arabic and English Language</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r>
              <a:rPr lang="en-GB" sz="2400" i="1" dirty="0">
                <a:effectLst/>
                <a:latin typeface="Calibri" panose="020F0502020204030204" pitchFamily="34" charset="0"/>
                <a:ea typeface="Calibri" panose="020F0502020204030204" pitchFamily="34" charset="0"/>
                <a:cs typeface="Times New Roman" panose="02020603050405020304" pitchFamily="18" charset="0"/>
              </a:rPr>
              <a:t>1</a:t>
            </a:r>
            <a:r>
              <a:rPr lang="en-GB" sz="2400" dirty="0">
                <a:effectLst/>
                <a:latin typeface="Calibri" panose="020F0502020204030204" pitchFamily="34" charset="0"/>
                <a:ea typeface="Calibri" panose="020F0502020204030204" pitchFamily="34" charset="0"/>
                <a:cs typeface="Times New Roman" panose="02020603050405020304" pitchFamily="18" charset="0"/>
              </a:rPr>
              <a:t>(1), 1-16.</a:t>
            </a:r>
          </a:p>
          <a:p>
            <a:r>
              <a:rPr lang="en-GB" sz="2400" dirty="0" err="1">
                <a:solidFill>
                  <a:srgbClr val="222222"/>
                </a:solidFill>
                <a:effectLst/>
                <a:latin typeface="Arial" panose="020B0604020202020204" pitchFamily="34" charset="0"/>
                <a:ea typeface="Calibri" panose="020F0502020204030204" pitchFamily="34" charset="0"/>
                <a:cs typeface="Times New Roman" panose="02020603050405020304" pitchFamily="18" charset="0"/>
              </a:rPr>
              <a:t>Tuovinen</a:t>
            </a:r>
            <a:r>
              <a:rPr lang="en-GB" sz="24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S. (2019). Introverted but socially engaged in school learning: The interaction between introversion and social engagement and its role in well-being.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4175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1" name="Group 10">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2" name="Freeform: Shape 11">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3" name="Freeform: Shape 12">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4" name="Freeform: Shape 13">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5"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6"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7"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Freeform: Shape 19">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2"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3267662"/>
            <a:ext cx="972241" cy="45718"/>
            <a:chOff x="4886325" y="3371754"/>
            <a:chExt cx="2418492" cy="113728"/>
          </a:xfrm>
          <a:solidFill>
            <a:schemeClr val="accent1"/>
          </a:solidFill>
        </p:grpSpPr>
        <p:sp>
          <p:nvSpPr>
            <p:cNvPr id="23" name="Graphic 78">
              <a:extLst>
                <a:ext uri="{FF2B5EF4-FFF2-40B4-BE49-F238E27FC236}">
                  <a16:creationId xmlns:a16="http://schemas.microsoft.com/office/drawing/2014/main" id="{5E279D86-4533-45F1-B0AA-D237399A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24" name="Graphic 78">
              <a:extLst>
                <a:ext uri="{FF2B5EF4-FFF2-40B4-BE49-F238E27FC236}">
                  <a16:creationId xmlns:a16="http://schemas.microsoft.com/office/drawing/2014/main" id="{764FD722-CB31-4326-ADD8-CBA52FD1FF5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25" name="Graphic 78">
                <a:extLst>
                  <a:ext uri="{FF2B5EF4-FFF2-40B4-BE49-F238E27FC236}">
                    <a16:creationId xmlns:a16="http://schemas.microsoft.com/office/drawing/2014/main" id="{24E4BCEC-8B0A-444E-8509-1B3BB0449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26" name="Graphic 78">
                <a:extLst>
                  <a:ext uri="{FF2B5EF4-FFF2-40B4-BE49-F238E27FC236}">
                    <a16:creationId xmlns:a16="http://schemas.microsoft.com/office/drawing/2014/main" id="{9DB36622-1DC7-4B17-8984-588BA8999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27" name="Graphic 78">
                <a:extLst>
                  <a:ext uri="{FF2B5EF4-FFF2-40B4-BE49-F238E27FC236}">
                    <a16:creationId xmlns:a16="http://schemas.microsoft.com/office/drawing/2014/main" id="{51B97AF0-1974-42B9-B5FC-A332C52E82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28" name="Graphic 78">
                <a:extLst>
                  <a:ext uri="{FF2B5EF4-FFF2-40B4-BE49-F238E27FC236}">
                    <a16:creationId xmlns:a16="http://schemas.microsoft.com/office/drawing/2014/main" id="{95A298AD-BE5D-4BE1-8CDF-DBFB42D63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30" name="Rectangle 29">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6790298C-244F-4EAA-AA31-88A18F081336}"/>
              </a:ext>
            </a:extLst>
          </p:cNvPr>
          <p:cNvSpPr>
            <a:spLocks noGrp="1"/>
          </p:cNvSpPr>
          <p:nvPr>
            <p:ph type="title"/>
          </p:nvPr>
        </p:nvSpPr>
        <p:spPr>
          <a:xfrm>
            <a:off x="6096000" y="1122363"/>
            <a:ext cx="5319470" cy="1978346"/>
          </a:xfrm>
        </p:spPr>
        <p:txBody>
          <a:bodyPr vert="horz" lIns="91440" tIns="45720" rIns="91440" bIns="45720" rtlCol="0" anchor="b">
            <a:normAutofit/>
          </a:bodyPr>
          <a:lstStyle/>
          <a:p>
            <a:r>
              <a:rPr lang="en-US" sz="4000"/>
              <a:t>Thank you for listening!</a:t>
            </a:r>
          </a:p>
        </p:txBody>
      </p:sp>
      <p:pic>
        <p:nvPicPr>
          <p:cNvPr id="6" name="Graphic 5" descr="Smiling Face with No Fill">
            <a:extLst>
              <a:ext uri="{FF2B5EF4-FFF2-40B4-BE49-F238E27FC236}">
                <a16:creationId xmlns:a16="http://schemas.microsoft.com/office/drawing/2014/main" id="{AEBF70A5-96B4-2DFD-7C69-388CE4C1FC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9671" y="1016625"/>
            <a:ext cx="4805707" cy="4805707"/>
          </a:xfrm>
          <a:prstGeom prst="rect">
            <a:avLst/>
          </a:prstGeom>
        </p:spPr>
      </p:pic>
      <p:sp>
        <p:nvSpPr>
          <p:cNvPr id="32" name="Freeform: Shape 31">
            <a:extLst>
              <a:ext uri="{FF2B5EF4-FFF2-40B4-BE49-F238E27FC236}">
                <a16:creationId xmlns:a16="http://schemas.microsoft.com/office/drawing/2014/main" id="{D1DEB8A1-0BB8-48FD-8739-36D42B5F2E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45620" y="0"/>
            <a:ext cx="1446380" cy="2080204"/>
          </a:xfrm>
          <a:custGeom>
            <a:avLst/>
            <a:gdLst>
              <a:gd name="connsiteX0" fmla="*/ 0 w 2331138"/>
              <a:gd name="connsiteY0" fmla="*/ 0 h 3352676"/>
              <a:gd name="connsiteX1" fmla="*/ 2331138 w 2331138"/>
              <a:gd name="connsiteY1" fmla="*/ 0 h 3352676"/>
              <a:gd name="connsiteX2" fmla="*/ 2331138 w 2331138"/>
              <a:gd name="connsiteY2" fmla="*/ 3352676 h 3352676"/>
              <a:gd name="connsiteX3" fmla="*/ 2097210 w 2331138"/>
              <a:gd name="connsiteY3" fmla="*/ 3226228 h 3352676"/>
              <a:gd name="connsiteX4" fmla="*/ 214881 w 2331138"/>
              <a:gd name="connsiteY4" fmla="*/ 1176738 h 3352676"/>
              <a:gd name="connsiteX5" fmla="*/ 1129 w 2331138"/>
              <a:gd name="connsiteY5" fmla="*/ 67475 h 3352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1138" h="3352676">
                <a:moveTo>
                  <a:pt x="0" y="0"/>
                </a:moveTo>
                <a:lnTo>
                  <a:pt x="2331138" y="0"/>
                </a:lnTo>
                <a:lnTo>
                  <a:pt x="2331138" y="3352676"/>
                </a:lnTo>
                <a:lnTo>
                  <a:pt x="2097210" y="3226228"/>
                </a:lnTo>
                <a:cubicBezTo>
                  <a:pt x="1273150" y="2744079"/>
                  <a:pt x="560886" y="2027200"/>
                  <a:pt x="214881" y="1176738"/>
                </a:cubicBezTo>
                <a:cubicBezTo>
                  <a:pt x="72781" y="827511"/>
                  <a:pt x="14297" y="430630"/>
                  <a:pt x="1129" y="67475"/>
                </a:cubicBezTo>
                <a:close/>
              </a:path>
            </a:pathLst>
          </a:custGeom>
          <a:solidFill>
            <a:schemeClr val="accent6">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34" name="Graphic 78">
            <a:extLst>
              <a:ext uri="{FF2B5EF4-FFF2-40B4-BE49-F238E27FC236}">
                <a16:creationId xmlns:a16="http://schemas.microsoft.com/office/drawing/2014/main" id="{06B4C967-D337-479B-87CA-7587B7FCFF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96000" y="3267662"/>
            <a:ext cx="972241" cy="45718"/>
            <a:chOff x="4886325" y="3371754"/>
            <a:chExt cx="2418492" cy="113728"/>
          </a:xfrm>
          <a:solidFill>
            <a:schemeClr val="accent1"/>
          </a:solidFill>
        </p:grpSpPr>
        <p:sp>
          <p:nvSpPr>
            <p:cNvPr id="35" name="Graphic 78">
              <a:extLst>
                <a:ext uri="{FF2B5EF4-FFF2-40B4-BE49-F238E27FC236}">
                  <a16:creationId xmlns:a16="http://schemas.microsoft.com/office/drawing/2014/main" id="{6EF1A9DB-7052-4254-8534-9AAED6F6B6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36" name="Graphic 78">
              <a:extLst>
                <a:ext uri="{FF2B5EF4-FFF2-40B4-BE49-F238E27FC236}">
                  <a16:creationId xmlns:a16="http://schemas.microsoft.com/office/drawing/2014/main" id="{55D44775-F9E3-4142-8CDB-277AEF2F388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37" name="Graphic 78">
                <a:extLst>
                  <a:ext uri="{FF2B5EF4-FFF2-40B4-BE49-F238E27FC236}">
                    <a16:creationId xmlns:a16="http://schemas.microsoft.com/office/drawing/2014/main" id="{93BB9C83-6DC3-450C-BFAD-0CB5EAD294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38" name="Graphic 78">
                <a:extLst>
                  <a:ext uri="{FF2B5EF4-FFF2-40B4-BE49-F238E27FC236}">
                    <a16:creationId xmlns:a16="http://schemas.microsoft.com/office/drawing/2014/main" id="{4E01AF91-A65B-4AE1-96C9-4168BD8F90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39" name="Graphic 78">
                <a:extLst>
                  <a:ext uri="{FF2B5EF4-FFF2-40B4-BE49-F238E27FC236}">
                    <a16:creationId xmlns:a16="http://schemas.microsoft.com/office/drawing/2014/main" id="{0AD45C08-DFB9-441F-A901-BCB9B0305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0" name="Graphic 78">
                <a:extLst>
                  <a:ext uri="{FF2B5EF4-FFF2-40B4-BE49-F238E27FC236}">
                    <a16:creationId xmlns:a16="http://schemas.microsoft.com/office/drawing/2014/main" id="{E05BEC0E-4EE4-42C4-BF0B-15F9AC5181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42" name="Freeform: Shape 41">
            <a:extLst>
              <a:ext uri="{FF2B5EF4-FFF2-40B4-BE49-F238E27FC236}">
                <a16:creationId xmlns:a16="http://schemas.microsoft.com/office/drawing/2014/main" id="{8E888BFA-FA2E-44AF-9D7B-16D609CD4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67846"/>
            <a:ext cx="3838150" cy="1105920"/>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44" name="Group 43">
            <a:extLst>
              <a:ext uri="{FF2B5EF4-FFF2-40B4-BE49-F238E27FC236}">
                <a16:creationId xmlns:a16="http://schemas.microsoft.com/office/drawing/2014/main" id="{67CE019E-45F4-43D5-9AB7-9B668C6E6A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98068" y="5251713"/>
            <a:ext cx="886141" cy="802496"/>
            <a:chOff x="10948005" y="3272152"/>
            <a:chExt cx="868640" cy="786648"/>
          </a:xfrm>
          <a:solidFill>
            <a:schemeClr val="accent1"/>
          </a:solidFill>
        </p:grpSpPr>
        <p:sp>
          <p:nvSpPr>
            <p:cNvPr id="45" name="Freeform: Shape 44">
              <a:extLst>
                <a:ext uri="{FF2B5EF4-FFF2-40B4-BE49-F238E27FC236}">
                  <a16:creationId xmlns:a16="http://schemas.microsoft.com/office/drawing/2014/main" id="{EC480AF2-3BB1-4050-B21E-AB449FE507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6" name="Freeform: Shape 45">
              <a:extLst>
                <a:ext uri="{FF2B5EF4-FFF2-40B4-BE49-F238E27FC236}">
                  <a16:creationId xmlns:a16="http://schemas.microsoft.com/office/drawing/2014/main" id="{B3E90887-79C9-41C0-B858-2F1BBDB0D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7" name="Freeform: Shape 46">
              <a:extLst>
                <a:ext uri="{FF2B5EF4-FFF2-40B4-BE49-F238E27FC236}">
                  <a16:creationId xmlns:a16="http://schemas.microsoft.com/office/drawing/2014/main" id="{98C19F66-7FD5-40E7-9815-B07EFECA6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8" name="Graphic 12">
              <a:extLst>
                <a:ext uri="{FF2B5EF4-FFF2-40B4-BE49-F238E27FC236}">
                  <a16:creationId xmlns:a16="http://schemas.microsoft.com/office/drawing/2014/main" id="{D5C72724-3286-4EB9-9914-3494FBE166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49" name="Graphic 15">
              <a:extLst>
                <a:ext uri="{FF2B5EF4-FFF2-40B4-BE49-F238E27FC236}">
                  <a16:creationId xmlns:a16="http://schemas.microsoft.com/office/drawing/2014/main" id="{932523A8-D1B0-4E30-B39D-0D5333498E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0" name="Graphic 15">
              <a:extLst>
                <a:ext uri="{FF2B5EF4-FFF2-40B4-BE49-F238E27FC236}">
                  <a16:creationId xmlns:a16="http://schemas.microsoft.com/office/drawing/2014/main" id="{2FA0DBAA-ACBC-42C4-88B2-1EBB6EC00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51AE6197-E637-4088-81E6-76DCE41A5C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5824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2D912-3C6A-44FB-8FB9-BD4345AC36AF}"/>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63F72D2E-1B88-41D9-9EEC-963E04EB4824}"/>
              </a:ext>
            </a:extLst>
          </p:cNvPr>
          <p:cNvSpPr>
            <a:spLocks noGrp="1"/>
          </p:cNvSpPr>
          <p:nvPr>
            <p:ph idx="1"/>
          </p:nvPr>
        </p:nvSpPr>
        <p:spPr>
          <a:xfrm>
            <a:off x="525717" y="2521885"/>
            <a:ext cx="11144507" cy="3549045"/>
          </a:xfrm>
        </p:spPr>
        <p:txBody>
          <a:bodyPr>
            <a:normAutofit/>
          </a:bodyPr>
          <a:lstStyle/>
          <a:p>
            <a:pPr>
              <a:lnSpc>
                <a:spcPct val="150000"/>
              </a:lnSpc>
            </a:pPr>
            <a:r>
              <a:rPr lang="en-GB" sz="28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A conversation that frequently appears in both pedagogy and the media is whether traditional assessments are inclusive to all learning types, and appropriately reflect the range of skills that a student may have. </a:t>
            </a:r>
          </a:p>
        </p:txBody>
      </p:sp>
    </p:spTree>
    <p:extLst>
      <p:ext uri="{BB962C8B-B14F-4D97-AF65-F5344CB8AC3E}">
        <p14:creationId xmlns:p14="http://schemas.microsoft.com/office/powerpoint/2010/main" val="3749051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A7E5F-0AD0-4FFE-84C1-5966399EA545}"/>
              </a:ext>
            </a:extLst>
          </p:cNvPr>
          <p:cNvSpPr>
            <a:spLocks noGrp="1"/>
          </p:cNvSpPr>
          <p:nvPr>
            <p:ph type="title"/>
          </p:nvPr>
        </p:nvSpPr>
        <p:spPr/>
        <p:txBody>
          <a:bodyPr/>
          <a:lstStyle/>
          <a:p>
            <a:r>
              <a:rPr lang="en-GB" dirty="0"/>
              <a:t>Engagement benefits</a:t>
            </a:r>
          </a:p>
        </p:txBody>
      </p:sp>
      <p:sp>
        <p:nvSpPr>
          <p:cNvPr id="3" name="Content Placeholder 2">
            <a:extLst>
              <a:ext uri="{FF2B5EF4-FFF2-40B4-BE49-F238E27FC236}">
                <a16:creationId xmlns:a16="http://schemas.microsoft.com/office/drawing/2014/main" id="{56341061-568C-467F-AA6B-13F88E46EF29}"/>
              </a:ext>
            </a:extLst>
          </p:cNvPr>
          <p:cNvSpPr>
            <a:spLocks noGrp="1"/>
          </p:cNvSpPr>
          <p:nvPr>
            <p:ph idx="1"/>
          </p:nvPr>
        </p:nvSpPr>
        <p:spPr>
          <a:xfrm>
            <a:off x="525717" y="2300505"/>
            <a:ext cx="11175503" cy="4208783"/>
          </a:xfrm>
        </p:spPr>
        <p:txBody>
          <a:bodyPr>
            <a:normAutofit/>
          </a:bodyPr>
          <a:lstStyle/>
          <a:p>
            <a:pPr marL="342900" indent="-342900">
              <a:lnSpc>
                <a:spcPct val="150000"/>
              </a:lnSpc>
              <a:buFont typeface="Arial" panose="020B0604020202020204" pitchFamily="34" charset="0"/>
              <a:buChar char="•"/>
            </a:pPr>
            <a:r>
              <a:rPr lang="en-GB" sz="2800" dirty="0">
                <a:ea typeface="Calibri" panose="020F0502020204030204" pitchFamily="34" charset="0"/>
              </a:rPr>
              <a:t>Active participation enhances students’ competencies </a:t>
            </a:r>
            <a:r>
              <a:rPr lang="en-GB" sz="2800" dirty="0">
                <a:cs typeface="Arial" panose="020B0604020202020204" pitchFamily="34" charset="0"/>
              </a:rPr>
              <a:t>(Muslimah, 2018).</a:t>
            </a:r>
          </a:p>
          <a:p>
            <a:pPr marL="342900" indent="-342900">
              <a:lnSpc>
                <a:spcPct val="150000"/>
              </a:lnSpc>
              <a:buFont typeface="Arial" panose="020B0604020202020204" pitchFamily="34" charset="0"/>
              <a:buChar char="•"/>
            </a:pPr>
            <a:r>
              <a:rPr lang="en-GB" sz="2800" dirty="0">
                <a:effectLst/>
                <a:ea typeface="Calibri" panose="020F0502020204030204" pitchFamily="34" charset="0"/>
              </a:rPr>
              <a:t>Social interactions help students’ learning, and enhance critical thinking and problem solving (</a:t>
            </a:r>
            <a:r>
              <a:rPr lang="en-GB" sz="2800" dirty="0" err="1">
                <a:effectLst/>
                <a:ea typeface="Calibri" panose="020F0502020204030204" pitchFamily="34" charset="0"/>
              </a:rPr>
              <a:t>Tuovinen</a:t>
            </a:r>
            <a:r>
              <a:rPr lang="en-GB" sz="2800" dirty="0">
                <a:ea typeface="Calibri" panose="020F0502020204030204" pitchFamily="34" charset="0"/>
              </a:rPr>
              <a:t>, 2019).</a:t>
            </a:r>
          </a:p>
          <a:p>
            <a:pPr marL="342900" indent="-342900">
              <a:lnSpc>
                <a:spcPct val="150000"/>
              </a:lnSpc>
              <a:buFont typeface="Arial" panose="020B0604020202020204" pitchFamily="34" charset="0"/>
              <a:buChar char="•"/>
            </a:pPr>
            <a:r>
              <a:rPr lang="en-GB" sz="2800" dirty="0">
                <a:cs typeface="Arial" panose="020B0604020202020204" pitchFamily="34" charset="0"/>
              </a:rPr>
              <a:t>Communication is a key skill of interest to employers </a:t>
            </a:r>
            <a:r>
              <a:rPr lang="en-GB" sz="2800" b="0" i="0" dirty="0">
                <a:solidFill>
                  <a:srgbClr val="222222"/>
                </a:solidFill>
                <a:effectLst/>
              </a:rPr>
              <a:t>(Noah &amp; Aziz, 2020).</a:t>
            </a:r>
            <a:endParaRPr lang="en-GB" sz="2800" dirty="0">
              <a:cs typeface="Arial" panose="020B0604020202020204" pitchFamily="34" charset="0"/>
            </a:endParaRP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413806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2D912-3C6A-44FB-8FB9-BD4345AC36AF}"/>
              </a:ext>
            </a:extLst>
          </p:cNvPr>
          <p:cNvSpPr>
            <a:spLocks noGrp="1"/>
          </p:cNvSpPr>
          <p:nvPr>
            <p:ph type="title"/>
          </p:nvPr>
        </p:nvSpPr>
        <p:spPr/>
        <p:txBody>
          <a:bodyPr/>
          <a:lstStyle/>
          <a:p>
            <a:r>
              <a:rPr lang="en-GB" dirty="0"/>
              <a:t>Inequalities in engagement</a:t>
            </a:r>
          </a:p>
        </p:txBody>
      </p:sp>
      <p:sp>
        <p:nvSpPr>
          <p:cNvPr id="3" name="Content Placeholder 2">
            <a:extLst>
              <a:ext uri="{FF2B5EF4-FFF2-40B4-BE49-F238E27FC236}">
                <a16:creationId xmlns:a16="http://schemas.microsoft.com/office/drawing/2014/main" id="{63F72D2E-1B88-41D9-9EEC-963E04EB4824}"/>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sz="2800" dirty="0">
                <a:effectLst/>
                <a:ea typeface="Times New Roman" panose="02020603050405020304" pitchFamily="18" charset="0"/>
                <a:cs typeface="Arial" panose="020B0604020202020204" pitchFamily="34" charset="0"/>
              </a:rPr>
              <a:t>Introversion vs extraversion (Zhang &amp; McNamara, 2018).</a:t>
            </a:r>
          </a:p>
          <a:p>
            <a:pPr marL="342900" indent="-342900">
              <a:lnSpc>
                <a:spcPct val="150000"/>
              </a:lnSpc>
              <a:buFont typeface="Arial" panose="020B0604020202020204" pitchFamily="34" charset="0"/>
              <a:buChar char="•"/>
            </a:pPr>
            <a:r>
              <a:rPr lang="en-GB" sz="2800" dirty="0">
                <a:cs typeface="Arial" panose="020B0604020202020204" pitchFamily="34" charset="0"/>
              </a:rPr>
              <a:t>Gender differences (</a:t>
            </a:r>
            <a:r>
              <a:rPr lang="en-GB" sz="2800" dirty="0" err="1">
                <a:solidFill>
                  <a:srgbClr val="000000"/>
                </a:solidFill>
                <a:effectLst/>
                <a:ea typeface="Calibri" panose="020F0502020204030204" pitchFamily="34" charset="0"/>
              </a:rPr>
              <a:t>Chajut</a:t>
            </a:r>
            <a:r>
              <a:rPr lang="en-GB" sz="2800" dirty="0">
                <a:solidFill>
                  <a:srgbClr val="000000"/>
                </a:solidFill>
                <a:effectLst/>
                <a:ea typeface="Calibri" panose="020F0502020204030204" pitchFamily="34" charset="0"/>
              </a:rPr>
              <a:t> &amp; Saporta, 2008).</a:t>
            </a:r>
            <a:endParaRPr lang="en-GB" sz="2800" dirty="0">
              <a:cs typeface="Arial" panose="020B0604020202020204" pitchFamily="34" charset="0"/>
            </a:endParaRPr>
          </a:p>
          <a:p>
            <a:pPr marL="342900" indent="-342900">
              <a:lnSpc>
                <a:spcPct val="150000"/>
              </a:lnSpc>
              <a:buFont typeface="Arial" panose="020B0604020202020204" pitchFamily="34" charset="0"/>
              <a:buChar char="•"/>
            </a:pPr>
            <a:r>
              <a:rPr lang="en-GB" sz="2800" dirty="0">
                <a:cs typeface="Arial" panose="020B0604020202020204" pitchFamily="34" charset="0"/>
              </a:rPr>
              <a:t>Language barriers (Muslimah, 2018).</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894446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AAC16-4F30-452F-B884-B46F495BDCAF}"/>
              </a:ext>
            </a:extLst>
          </p:cNvPr>
          <p:cNvSpPr>
            <a:spLocks noGrp="1"/>
          </p:cNvSpPr>
          <p:nvPr>
            <p:ph type="title"/>
          </p:nvPr>
        </p:nvSpPr>
        <p:spPr/>
        <p:txBody>
          <a:bodyPr/>
          <a:lstStyle/>
          <a:p>
            <a:r>
              <a:rPr lang="en-GB" dirty="0"/>
              <a:t>Aims</a:t>
            </a:r>
          </a:p>
        </p:txBody>
      </p:sp>
      <p:sp>
        <p:nvSpPr>
          <p:cNvPr id="3" name="Content Placeholder 2">
            <a:extLst>
              <a:ext uri="{FF2B5EF4-FFF2-40B4-BE49-F238E27FC236}">
                <a16:creationId xmlns:a16="http://schemas.microsoft.com/office/drawing/2014/main" id="{ECFD23B2-73EB-4825-8077-878AB291E2A8}"/>
              </a:ext>
            </a:extLst>
          </p:cNvPr>
          <p:cNvSpPr>
            <a:spLocks noGrp="1"/>
          </p:cNvSpPr>
          <p:nvPr>
            <p:ph idx="1"/>
          </p:nvPr>
        </p:nvSpPr>
        <p:spPr>
          <a:xfrm>
            <a:off x="216967" y="2521887"/>
            <a:ext cx="10695056" cy="3549045"/>
          </a:xfrm>
        </p:spPr>
        <p:txBody>
          <a:bodyPr>
            <a:normAutofit/>
          </a:bodyPr>
          <a:lstStyle/>
          <a:p>
            <a:pPr marL="342900" indent="-342900">
              <a:lnSpc>
                <a:spcPct val="150000"/>
              </a:lnSpc>
              <a:buFont typeface="Arial" panose="020B0604020202020204" pitchFamily="34" charset="0"/>
              <a:buChar char="•"/>
            </a:pP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To encourage engagement via assessment.</a:t>
            </a:r>
          </a:p>
          <a:p>
            <a:pPr marL="342900" indent="-342900">
              <a:lnSpc>
                <a:spcPct val="150000"/>
              </a:lnSpc>
              <a:buFont typeface="Arial" panose="020B0604020202020204" pitchFamily="34" charset="0"/>
              <a:buChar char="•"/>
            </a:pP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To develop a range of </a:t>
            </a:r>
            <a:r>
              <a:rPr lang="en-GB" sz="2400" dirty="0">
                <a:effectLst/>
                <a:latin typeface="Roboto" panose="02000000000000000000" pitchFamily="2" charset="0"/>
                <a:ea typeface="Times New Roman" panose="02020603050405020304" pitchFamily="18" charset="0"/>
                <a:cs typeface="Arial" panose="020B0604020202020204" pitchFamily="34" charset="0"/>
              </a:rPr>
              <a:t>engagement options to support student abilities.</a:t>
            </a:r>
          </a:p>
          <a:p>
            <a:pPr marL="342900" indent="-342900">
              <a:lnSpc>
                <a:spcPct val="150000"/>
              </a:lnSpc>
              <a:buFont typeface="Arial" panose="020B0604020202020204" pitchFamily="34" charset="0"/>
              <a:buChar char="•"/>
            </a:pPr>
            <a:r>
              <a:rPr lang="en-GB" sz="2400" dirty="0">
                <a:latin typeface="Roboto" panose="02000000000000000000" pitchFamily="2" charset="0"/>
                <a:cs typeface="Arial" panose="020B0604020202020204" pitchFamily="34" charset="0"/>
              </a:rPr>
              <a:t>To encourage the development of this range of engagement skills.</a:t>
            </a:r>
          </a:p>
          <a:p>
            <a:pPr marL="342900" indent="-342900">
              <a:lnSpc>
                <a:spcPct val="150000"/>
              </a:lnSpc>
              <a:buFont typeface="Arial" panose="020B0604020202020204" pitchFamily="34" charset="0"/>
              <a:buChar char="•"/>
            </a:pPr>
            <a:r>
              <a:rPr lang="en-GB" sz="2400" dirty="0">
                <a:latin typeface="Roboto" panose="02000000000000000000" pitchFamily="2" charset="0"/>
                <a:cs typeface="Arial" panose="020B0604020202020204" pitchFamily="34" charset="0"/>
              </a:rPr>
              <a:t>To support and monitor student engagement in a standardised way.</a:t>
            </a:r>
          </a:p>
          <a:p>
            <a:pPr algn="r">
              <a:lnSpc>
                <a:spcPct val="150000"/>
              </a:lnSpc>
            </a:pPr>
            <a:r>
              <a:rPr lang="en-GB" sz="2400" dirty="0">
                <a:latin typeface="Roboto" panose="02000000000000000000" pitchFamily="2" charset="0"/>
                <a:cs typeface="Arial" panose="020B0604020202020204" pitchFamily="34" charset="0"/>
              </a:rPr>
              <a:t>…assessed by student grades, feedback &amp; independent student reviewers</a:t>
            </a:r>
          </a:p>
        </p:txBody>
      </p:sp>
    </p:spTree>
    <p:extLst>
      <p:ext uri="{BB962C8B-B14F-4D97-AF65-F5344CB8AC3E}">
        <p14:creationId xmlns:p14="http://schemas.microsoft.com/office/powerpoint/2010/main" val="1743851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5AD20-8B9B-4D57-BA5C-229A066CEA4C}"/>
              </a:ext>
            </a:extLst>
          </p:cNvPr>
          <p:cNvSpPr>
            <a:spLocks noGrp="1"/>
          </p:cNvSpPr>
          <p:nvPr>
            <p:ph type="title"/>
          </p:nvPr>
        </p:nvSpPr>
        <p:spPr/>
        <p:txBody>
          <a:bodyPr/>
          <a:lstStyle/>
          <a:p>
            <a:r>
              <a:rPr lang="en-GB" dirty="0"/>
              <a:t>Methods</a:t>
            </a:r>
          </a:p>
        </p:txBody>
      </p:sp>
      <p:sp>
        <p:nvSpPr>
          <p:cNvPr id="3" name="Content Placeholder 2">
            <a:extLst>
              <a:ext uri="{FF2B5EF4-FFF2-40B4-BE49-F238E27FC236}">
                <a16:creationId xmlns:a16="http://schemas.microsoft.com/office/drawing/2014/main" id="{9A50A59A-0F11-497C-AA12-86E8C73278FF}"/>
              </a:ext>
            </a:extLst>
          </p:cNvPr>
          <p:cNvSpPr>
            <a:spLocks noGrp="1"/>
          </p:cNvSpPr>
          <p:nvPr>
            <p:ph idx="1"/>
          </p:nvPr>
        </p:nvSpPr>
        <p:spPr>
          <a:xfrm>
            <a:off x="525717" y="2521885"/>
            <a:ext cx="10850039" cy="3549045"/>
          </a:xfrm>
        </p:spPr>
        <p:txBody>
          <a:bodyPr>
            <a:normAutofit/>
          </a:bodyPr>
          <a:lstStyle/>
          <a:p>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As well as a final essay, students (N=21) were graded weekly on:</a:t>
            </a:r>
          </a:p>
          <a:p>
            <a:pPr marL="457200" indent="-457200">
              <a:buAutoNum type="alphaLcParenR"/>
            </a:pP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Engagement with online pre-lecture activities, </a:t>
            </a:r>
          </a:p>
          <a:p>
            <a:pPr marL="457200" indent="-457200">
              <a:buAutoNum type="alphaLcParenR"/>
            </a:pP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Ability to lead a group discussion, and </a:t>
            </a:r>
          </a:p>
          <a:p>
            <a:pPr marL="457200" indent="-457200">
              <a:buAutoNum type="alphaLcParenR"/>
            </a:pPr>
            <a:r>
              <a:rPr lang="en-GB" sz="2400" dirty="0">
                <a:solidFill>
                  <a:srgbClr val="000000"/>
                </a:solidFill>
                <a:latin typeface="Roboto" panose="02000000000000000000" pitchFamily="2" charset="0"/>
                <a:ea typeface="Times New Roman" panose="02020603050405020304" pitchFamily="18" charset="0"/>
                <a:cs typeface="Arial" panose="020B0604020202020204" pitchFamily="34" charset="0"/>
              </a:rPr>
              <a:t>E</a:t>
            </a:r>
            <a:r>
              <a:rPr lang="en-GB" sz="2400" dirty="0">
                <a:solidFill>
                  <a:srgbClr val="000000"/>
                </a:solidFill>
                <a:effectLst/>
                <a:latin typeface="Roboto" panose="02000000000000000000" pitchFamily="2" charset="0"/>
                <a:ea typeface="Times New Roman" panose="02020603050405020304" pitchFamily="18" charset="0"/>
                <a:cs typeface="Arial" panose="020B0604020202020204" pitchFamily="34" charset="0"/>
              </a:rPr>
              <a:t>ngagement as an audience member in group discussion. </a:t>
            </a:r>
          </a:p>
          <a:p>
            <a:pPr algn="r"/>
            <a:r>
              <a:rPr lang="en-GB" sz="2400" dirty="0">
                <a:solidFill>
                  <a:srgbClr val="000000"/>
                </a:solidFill>
                <a:latin typeface="Roboto" panose="02000000000000000000" pitchFamily="2" charset="0"/>
                <a:cs typeface="Arial" panose="020B0604020202020204" pitchFamily="34" charset="0"/>
              </a:rPr>
              <a:t>…each worth 10% of the final grade.</a:t>
            </a:r>
            <a:endParaRPr lang="en-GB" sz="2400" dirty="0"/>
          </a:p>
        </p:txBody>
      </p:sp>
    </p:spTree>
    <p:extLst>
      <p:ext uri="{BB962C8B-B14F-4D97-AF65-F5344CB8AC3E}">
        <p14:creationId xmlns:p14="http://schemas.microsoft.com/office/powerpoint/2010/main" val="3214370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1F0D-C1EB-46DC-9E51-1377A7437FCA}"/>
              </a:ext>
            </a:extLst>
          </p:cNvPr>
          <p:cNvSpPr>
            <a:spLocks noGrp="1"/>
          </p:cNvSpPr>
          <p:nvPr>
            <p:ph type="title"/>
          </p:nvPr>
        </p:nvSpPr>
        <p:spPr/>
        <p:txBody>
          <a:bodyPr/>
          <a:lstStyle/>
          <a:p>
            <a:r>
              <a:rPr lang="en-GB" dirty="0"/>
              <a:t>Online pre-lecture activities</a:t>
            </a:r>
          </a:p>
        </p:txBody>
      </p:sp>
      <p:sp>
        <p:nvSpPr>
          <p:cNvPr id="3" name="Content Placeholder 2">
            <a:extLst>
              <a:ext uri="{FF2B5EF4-FFF2-40B4-BE49-F238E27FC236}">
                <a16:creationId xmlns:a16="http://schemas.microsoft.com/office/drawing/2014/main" id="{D8CE69FC-7AAE-46D4-A7B8-B3D3EA1849F3}"/>
              </a:ext>
            </a:extLst>
          </p:cNvPr>
          <p:cNvSpPr>
            <a:spLocks noGrp="1"/>
          </p:cNvSpPr>
          <p:nvPr>
            <p:ph idx="1"/>
          </p:nvPr>
        </p:nvSpPr>
        <p:spPr>
          <a:xfrm>
            <a:off x="153113" y="2664765"/>
            <a:ext cx="7099199" cy="3955422"/>
          </a:xfrm>
        </p:spPr>
        <p:txBody>
          <a:bodyPr>
            <a:normAutofit lnSpcReduction="10000"/>
          </a:bodyPr>
          <a:lstStyle/>
          <a:p>
            <a:pPr marL="342900" indent="-342900">
              <a:buFont typeface="Arial" panose="020B0604020202020204" pitchFamily="34" charset="0"/>
              <a:buChar char="•"/>
            </a:pPr>
            <a:r>
              <a:rPr lang="en-GB" sz="2400" dirty="0"/>
              <a:t>Comparing two videos of interviews and commenting on which they preferred.</a:t>
            </a:r>
          </a:p>
          <a:p>
            <a:pPr marL="342900" indent="-342900">
              <a:buFont typeface="Arial" panose="020B0604020202020204" pitchFamily="34" charset="0"/>
              <a:buChar char="•"/>
            </a:pPr>
            <a:r>
              <a:rPr lang="en-GB" sz="2400" dirty="0"/>
              <a:t>Identifying things the would find difficulty in running a focus group.</a:t>
            </a:r>
          </a:p>
          <a:p>
            <a:pPr marL="342900" indent="-342900">
              <a:buFont typeface="Arial" panose="020B0604020202020204" pitchFamily="34" charset="0"/>
              <a:buChar char="•"/>
            </a:pPr>
            <a:r>
              <a:rPr lang="en-GB" sz="2400" dirty="0"/>
              <a:t>Working as a group to develop a case study question sheet.</a:t>
            </a:r>
          </a:p>
          <a:p>
            <a:pPr marL="342900" indent="-342900">
              <a:buFont typeface="Arial" panose="020B0604020202020204" pitchFamily="34" charset="0"/>
              <a:buChar char="•"/>
            </a:pPr>
            <a:r>
              <a:rPr lang="en-GB" sz="2400" dirty="0"/>
              <a:t>Having a go at coding a transcript (H5P activity).</a:t>
            </a:r>
          </a:p>
          <a:p>
            <a:pPr marL="342900" indent="-342900">
              <a:buFont typeface="Arial" panose="020B0604020202020204" pitchFamily="34" charset="0"/>
              <a:buChar char="•"/>
            </a:pPr>
            <a:r>
              <a:rPr lang="en-GB" sz="2400" dirty="0"/>
              <a:t>Having a go at understanding someone else’s thematic map (H5P).</a:t>
            </a:r>
          </a:p>
        </p:txBody>
      </p:sp>
      <p:grpSp>
        <p:nvGrpSpPr>
          <p:cNvPr id="134" name="Group 133">
            <a:extLst>
              <a:ext uri="{FF2B5EF4-FFF2-40B4-BE49-F238E27FC236}">
                <a16:creationId xmlns:a16="http://schemas.microsoft.com/office/drawing/2014/main" id="{EFE6B7BC-AEBD-4188-BC97-E015249F5E2C}"/>
              </a:ext>
            </a:extLst>
          </p:cNvPr>
          <p:cNvGrpSpPr/>
          <p:nvPr/>
        </p:nvGrpSpPr>
        <p:grpSpPr>
          <a:xfrm>
            <a:off x="6679770" y="926552"/>
            <a:ext cx="7007667" cy="5537202"/>
            <a:chOff x="6561599" y="5166794"/>
            <a:chExt cx="14652258" cy="11772000"/>
          </a:xfrm>
        </p:grpSpPr>
        <p:graphicFrame>
          <p:nvGraphicFramePr>
            <p:cNvPr id="135" name="Chart 134">
              <a:extLst>
                <a:ext uri="{FF2B5EF4-FFF2-40B4-BE49-F238E27FC236}">
                  <a16:creationId xmlns:a16="http://schemas.microsoft.com/office/drawing/2014/main" id="{CD3C6813-A6B1-43F5-A432-0A3D053003C5}"/>
                </a:ext>
              </a:extLst>
            </p:cNvPr>
            <p:cNvGraphicFramePr/>
            <p:nvPr>
              <p:extLst>
                <p:ext uri="{D42A27DB-BD31-4B8C-83A1-F6EECF244321}">
                  <p14:modId xmlns:p14="http://schemas.microsoft.com/office/powerpoint/2010/main" val="920716157"/>
                </p:ext>
              </p:extLst>
            </p:nvPr>
          </p:nvGraphicFramePr>
          <p:xfrm>
            <a:off x="6561599" y="5166794"/>
            <a:ext cx="14652258" cy="11772000"/>
          </p:xfrm>
          <a:graphic>
            <a:graphicData uri="http://schemas.openxmlformats.org/drawingml/2006/chart">
              <c:chart xmlns:c="http://schemas.openxmlformats.org/drawingml/2006/chart" xmlns:r="http://schemas.openxmlformats.org/officeDocument/2006/relationships" r:id="rId2"/>
            </a:graphicData>
          </a:graphic>
        </p:graphicFrame>
        <p:sp>
          <p:nvSpPr>
            <p:cNvPr id="136" name="Oval 135">
              <a:extLst>
                <a:ext uri="{FF2B5EF4-FFF2-40B4-BE49-F238E27FC236}">
                  <a16:creationId xmlns:a16="http://schemas.microsoft.com/office/drawing/2014/main" id="{1CF2C089-0249-4A62-8FBB-546CA6133859}"/>
                </a:ext>
              </a:extLst>
            </p:cNvPr>
            <p:cNvSpPr/>
            <p:nvPr/>
          </p:nvSpPr>
          <p:spPr>
            <a:xfrm>
              <a:off x="8002825" y="6037536"/>
              <a:ext cx="9936000" cy="9936000"/>
            </a:xfrm>
            <a:prstGeom prst="ellipse">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12" tIns="48006" rIns="96012" bIns="48006" numCol="1" spcCol="0" rtlCol="0" fromWordArt="0" anchor="ctr" anchorCtr="0" forceAA="0" compatLnSpc="1">
              <a:prstTxWarp prst="textNoShape">
                <a:avLst/>
              </a:prstTxWarp>
              <a:noAutofit/>
            </a:bodyPr>
            <a:lstStyle/>
            <a:p>
              <a:pPr algn="ctr"/>
              <a:endParaRPr lang="en-GB" sz="2223"/>
            </a:p>
          </p:txBody>
        </p:sp>
        <p:sp>
          <p:nvSpPr>
            <p:cNvPr id="137" name="TextBox 136">
              <a:extLst>
                <a:ext uri="{FF2B5EF4-FFF2-40B4-BE49-F238E27FC236}">
                  <a16:creationId xmlns:a16="http://schemas.microsoft.com/office/drawing/2014/main" id="{AD052549-3C38-462F-9ABE-4403E5BD78B5}"/>
                </a:ext>
              </a:extLst>
            </p:cNvPr>
            <p:cNvSpPr txBox="1"/>
            <p:nvPr/>
          </p:nvSpPr>
          <p:spPr>
            <a:xfrm rot="2274277">
              <a:off x="14901437" y="6007364"/>
              <a:ext cx="1377300" cy="400110"/>
            </a:xfrm>
            <a:prstGeom prst="rect">
              <a:avLst/>
            </a:prstGeom>
            <a:noFill/>
            <a:ln>
              <a:noFill/>
            </a:ln>
          </p:spPr>
          <p:txBody>
            <a:bodyPr wrap="none" rtlCol="0">
              <a:spAutoFit/>
            </a:bodyPr>
            <a:lstStyle/>
            <a:p>
              <a:r>
                <a:rPr lang="en-GB" sz="2000" b="1" dirty="0">
                  <a:ln w="0"/>
                </a:rPr>
                <a:t>Acquisition</a:t>
              </a:r>
            </a:p>
          </p:txBody>
        </p:sp>
        <p:sp>
          <p:nvSpPr>
            <p:cNvPr id="138" name="TextBox 137">
              <a:extLst>
                <a:ext uri="{FF2B5EF4-FFF2-40B4-BE49-F238E27FC236}">
                  <a16:creationId xmlns:a16="http://schemas.microsoft.com/office/drawing/2014/main" id="{56C4FF26-252A-43F1-8AE0-C1BAD00A37E5}"/>
                </a:ext>
              </a:extLst>
            </p:cNvPr>
            <p:cNvSpPr txBox="1"/>
            <p:nvPr/>
          </p:nvSpPr>
          <p:spPr>
            <a:xfrm rot="5400000">
              <a:off x="17539514" y="10350385"/>
              <a:ext cx="1622560" cy="400109"/>
            </a:xfrm>
            <a:prstGeom prst="rect">
              <a:avLst/>
            </a:prstGeom>
            <a:noFill/>
            <a:ln>
              <a:noFill/>
            </a:ln>
          </p:spPr>
          <p:txBody>
            <a:bodyPr wrap="none" rtlCol="0">
              <a:spAutoFit/>
            </a:bodyPr>
            <a:lstStyle/>
            <a:p>
              <a:r>
                <a:rPr lang="en-GB" sz="2000" b="1" dirty="0">
                  <a:ln w="0"/>
                </a:rPr>
                <a:t>Collaboration</a:t>
              </a:r>
            </a:p>
          </p:txBody>
        </p:sp>
        <p:sp>
          <p:nvSpPr>
            <p:cNvPr id="139" name="TextBox 138">
              <a:extLst>
                <a:ext uri="{FF2B5EF4-FFF2-40B4-BE49-F238E27FC236}">
                  <a16:creationId xmlns:a16="http://schemas.microsoft.com/office/drawing/2014/main" id="{78AFCF7B-9BBF-4A58-986F-358878E712C5}"/>
                </a:ext>
              </a:extLst>
            </p:cNvPr>
            <p:cNvSpPr txBox="1"/>
            <p:nvPr/>
          </p:nvSpPr>
          <p:spPr>
            <a:xfrm rot="19341390">
              <a:off x="14939911" y="15110625"/>
              <a:ext cx="1300355" cy="400110"/>
            </a:xfrm>
            <a:prstGeom prst="rect">
              <a:avLst/>
            </a:prstGeom>
            <a:noFill/>
            <a:ln>
              <a:noFill/>
            </a:ln>
          </p:spPr>
          <p:txBody>
            <a:bodyPr wrap="none" rtlCol="0">
              <a:spAutoFit/>
            </a:bodyPr>
            <a:lstStyle/>
            <a:p>
              <a:r>
                <a:rPr lang="en-GB" sz="2000" b="1" dirty="0">
                  <a:ln w="0"/>
                </a:rPr>
                <a:t>Discussion</a:t>
              </a:r>
            </a:p>
          </p:txBody>
        </p:sp>
        <p:sp>
          <p:nvSpPr>
            <p:cNvPr id="140" name="TextBox 139">
              <a:extLst>
                <a:ext uri="{FF2B5EF4-FFF2-40B4-BE49-F238E27FC236}">
                  <a16:creationId xmlns:a16="http://schemas.microsoft.com/office/drawing/2014/main" id="{0E1DD90B-CBD0-4968-9410-FC3A586EB64E}"/>
                </a:ext>
              </a:extLst>
            </p:cNvPr>
            <p:cNvSpPr txBox="1"/>
            <p:nvPr/>
          </p:nvSpPr>
          <p:spPr>
            <a:xfrm rot="2121365">
              <a:off x="10116397" y="15085938"/>
              <a:ext cx="354140" cy="780270"/>
            </a:xfrm>
            <a:prstGeom prst="rect">
              <a:avLst/>
            </a:prstGeom>
            <a:noFill/>
            <a:ln>
              <a:noFill/>
            </a:ln>
          </p:spPr>
          <p:txBody>
            <a:bodyPr wrap="none" rtlCol="0">
              <a:spAutoFit/>
            </a:bodyPr>
            <a:lstStyle/>
            <a:p>
              <a:endParaRPr lang="en-GB" sz="2000" b="1" dirty="0">
                <a:ln w="0"/>
              </a:endParaRPr>
            </a:p>
          </p:txBody>
        </p:sp>
        <p:sp>
          <p:nvSpPr>
            <p:cNvPr id="141" name="TextBox 140">
              <a:extLst>
                <a:ext uri="{FF2B5EF4-FFF2-40B4-BE49-F238E27FC236}">
                  <a16:creationId xmlns:a16="http://schemas.microsoft.com/office/drawing/2014/main" id="{4F805919-F796-45F5-A633-94CC75CA016B}"/>
                </a:ext>
              </a:extLst>
            </p:cNvPr>
            <p:cNvSpPr txBox="1"/>
            <p:nvPr/>
          </p:nvSpPr>
          <p:spPr>
            <a:xfrm rot="19722118">
              <a:off x="8798780" y="6653441"/>
              <a:ext cx="1356525" cy="400110"/>
            </a:xfrm>
            <a:prstGeom prst="rect">
              <a:avLst/>
            </a:prstGeom>
            <a:noFill/>
            <a:ln>
              <a:noFill/>
            </a:ln>
          </p:spPr>
          <p:txBody>
            <a:bodyPr wrap="none" rtlCol="0">
              <a:spAutoFit/>
            </a:bodyPr>
            <a:lstStyle/>
            <a:p>
              <a:r>
                <a:rPr lang="en-GB" sz="2000" b="1" dirty="0">
                  <a:ln w="0"/>
                </a:rPr>
                <a:t>Production</a:t>
              </a:r>
            </a:p>
          </p:txBody>
        </p:sp>
        <p:sp>
          <p:nvSpPr>
            <p:cNvPr id="142" name="Oval 141">
              <a:extLst>
                <a:ext uri="{FF2B5EF4-FFF2-40B4-BE49-F238E27FC236}">
                  <a16:creationId xmlns:a16="http://schemas.microsoft.com/office/drawing/2014/main" id="{B0BDBEA3-04D5-40BB-A324-6D2A13F5FBA2}"/>
                </a:ext>
              </a:extLst>
            </p:cNvPr>
            <p:cNvSpPr/>
            <p:nvPr/>
          </p:nvSpPr>
          <p:spPr>
            <a:xfrm>
              <a:off x="10408304" y="8463303"/>
              <a:ext cx="5103000" cy="5103000"/>
            </a:xfrm>
            <a:prstGeom prst="ellipse">
              <a:avLst/>
            </a:prstGeom>
            <a:noFill/>
            <a:ln w="38100">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12" tIns="48006" rIns="96012" bIns="48006" numCol="1" spcCol="0" rtlCol="0" fromWordArt="0" anchor="ctr" anchorCtr="0" forceAA="0" compatLnSpc="1">
              <a:prstTxWarp prst="textNoShape">
                <a:avLst/>
              </a:prstTxWarp>
              <a:noAutofit/>
            </a:bodyPr>
            <a:lstStyle/>
            <a:p>
              <a:pPr algn="ctr"/>
              <a:endParaRPr lang="en-GB" sz="2223"/>
            </a:p>
          </p:txBody>
        </p:sp>
        <p:sp>
          <p:nvSpPr>
            <p:cNvPr id="143" name="Oval 142">
              <a:extLst>
                <a:ext uri="{FF2B5EF4-FFF2-40B4-BE49-F238E27FC236}">
                  <a16:creationId xmlns:a16="http://schemas.microsoft.com/office/drawing/2014/main" id="{3FFB1748-3894-4E2A-BECB-E23A96CDF6DA}"/>
                </a:ext>
              </a:extLst>
            </p:cNvPr>
            <p:cNvSpPr/>
            <p:nvPr/>
          </p:nvSpPr>
          <p:spPr>
            <a:xfrm>
              <a:off x="9370659" y="7434998"/>
              <a:ext cx="7200000" cy="7200000"/>
            </a:xfrm>
            <a:prstGeom prst="ellipse">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12" tIns="48006" rIns="96012" bIns="48006" numCol="1" spcCol="0" rtlCol="0" fromWordArt="0" anchor="ctr" anchorCtr="0" forceAA="0" compatLnSpc="1">
              <a:prstTxWarp prst="textNoShape">
                <a:avLst/>
              </a:prstTxWarp>
              <a:noAutofit/>
            </a:bodyPr>
            <a:lstStyle/>
            <a:p>
              <a:pPr algn="ctr"/>
              <a:endParaRPr lang="en-GB" sz="2223"/>
            </a:p>
          </p:txBody>
        </p:sp>
        <p:pic>
          <p:nvPicPr>
            <p:cNvPr id="144" name="Picture 34">
              <a:extLst>
                <a:ext uri="{FF2B5EF4-FFF2-40B4-BE49-F238E27FC236}">
                  <a16:creationId xmlns:a16="http://schemas.microsoft.com/office/drawing/2014/main" id="{71220139-1E02-4B66-932C-0BF0A35537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138675" y="8298056"/>
              <a:ext cx="713419" cy="21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 name="Picture 34">
              <a:extLst>
                <a:ext uri="{FF2B5EF4-FFF2-40B4-BE49-F238E27FC236}">
                  <a16:creationId xmlns:a16="http://schemas.microsoft.com/office/drawing/2014/main" id="{412D5B37-8015-4CAD-BEBB-FE0AF8D735D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264678" y="8333981"/>
              <a:ext cx="713419" cy="21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Picture 34">
              <a:extLst>
                <a:ext uri="{FF2B5EF4-FFF2-40B4-BE49-F238E27FC236}">
                  <a16:creationId xmlns:a16="http://schemas.microsoft.com/office/drawing/2014/main" id="{B48B62FD-DA3A-4879-A84B-1B342E42E0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590091" y="11273855"/>
              <a:ext cx="713419" cy="21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Picture 146">
              <a:extLst>
                <a:ext uri="{FF2B5EF4-FFF2-40B4-BE49-F238E27FC236}">
                  <a16:creationId xmlns:a16="http://schemas.microsoft.com/office/drawing/2014/main" id="{494DC0A3-797D-4D59-8F5C-5642AD40EC26}"/>
                </a:ext>
              </a:extLst>
            </p:cNvPr>
            <p:cNvPicPr>
              <a:picLocks noChangeAspect="1"/>
            </p:cNvPicPr>
            <p:nvPr/>
          </p:nvPicPr>
          <p:blipFill>
            <a:blip r:embed="rId4"/>
            <a:stretch>
              <a:fillRect/>
            </a:stretch>
          </p:blipFill>
          <p:spPr>
            <a:xfrm>
              <a:off x="12751068" y="10882188"/>
              <a:ext cx="388343" cy="290559"/>
            </a:xfrm>
            <a:prstGeom prst="rect">
              <a:avLst/>
            </a:prstGeom>
          </p:spPr>
        </p:pic>
        <p:pic>
          <p:nvPicPr>
            <p:cNvPr id="148" name="Picture 147">
              <a:extLst>
                <a:ext uri="{FF2B5EF4-FFF2-40B4-BE49-F238E27FC236}">
                  <a16:creationId xmlns:a16="http://schemas.microsoft.com/office/drawing/2014/main" id="{52F640A6-4206-4124-A937-0D9A5F533FD0}"/>
                </a:ext>
              </a:extLst>
            </p:cNvPr>
            <p:cNvPicPr>
              <a:picLocks noChangeAspect="1"/>
            </p:cNvPicPr>
            <p:nvPr/>
          </p:nvPicPr>
          <p:blipFill>
            <a:blip r:embed="rId5"/>
            <a:stretch>
              <a:fillRect/>
            </a:stretch>
          </p:blipFill>
          <p:spPr>
            <a:xfrm>
              <a:off x="13554563" y="8287715"/>
              <a:ext cx="459801" cy="211153"/>
            </a:xfrm>
            <a:prstGeom prst="rect">
              <a:avLst/>
            </a:prstGeom>
          </p:spPr>
        </p:pic>
        <p:pic>
          <p:nvPicPr>
            <p:cNvPr id="149" name="Picture 148">
              <a:extLst>
                <a:ext uri="{FF2B5EF4-FFF2-40B4-BE49-F238E27FC236}">
                  <a16:creationId xmlns:a16="http://schemas.microsoft.com/office/drawing/2014/main" id="{63A6F382-7829-466B-8A1E-9783EC99FA5D}"/>
                </a:ext>
              </a:extLst>
            </p:cNvPr>
            <p:cNvPicPr>
              <a:picLocks noChangeAspect="1"/>
            </p:cNvPicPr>
            <p:nvPr/>
          </p:nvPicPr>
          <p:blipFill>
            <a:blip r:embed="rId6"/>
            <a:stretch>
              <a:fillRect/>
            </a:stretch>
          </p:blipFill>
          <p:spPr>
            <a:xfrm>
              <a:off x="10276025" y="12921948"/>
              <a:ext cx="859064" cy="182319"/>
            </a:xfrm>
            <a:prstGeom prst="rect">
              <a:avLst/>
            </a:prstGeom>
          </p:spPr>
        </p:pic>
        <p:pic>
          <p:nvPicPr>
            <p:cNvPr id="150" name="Picture 149">
              <a:extLst>
                <a:ext uri="{FF2B5EF4-FFF2-40B4-BE49-F238E27FC236}">
                  <a16:creationId xmlns:a16="http://schemas.microsoft.com/office/drawing/2014/main" id="{2D2B5377-A2FE-4F87-91FA-68153B50C088}"/>
                </a:ext>
              </a:extLst>
            </p:cNvPr>
            <p:cNvPicPr>
              <a:picLocks noChangeAspect="1"/>
            </p:cNvPicPr>
            <p:nvPr/>
          </p:nvPicPr>
          <p:blipFill>
            <a:blip r:embed="rId7"/>
            <a:stretch>
              <a:fillRect/>
            </a:stretch>
          </p:blipFill>
          <p:spPr>
            <a:xfrm>
              <a:off x="9835957" y="12178181"/>
              <a:ext cx="419973" cy="382642"/>
            </a:xfrm>
            <a:prstGeom prst="rect">
              <a:avLst/>
            </a:prstGeom>
          </p:spPr>
        </p:pic>
        <p:sp>
          <p:nvSpPr>
            <p:cNvPr id="151" name="TextBox 150">
              <a:extLst>
                <a:ext uri="{FF2B5EF4-FFF2-40B4-BE49-F238E27FC236}">
                  <a16:creationId xmlns:a16="http://schemas.microsoft.com/office/drawing/2014/main" id="{1969EEF0-B2FD-4F5A-B3F9-6FE46660609C}"/>
                </a:ext>
              </a:extLst>
            </p:cNvPr>
            <p:cNvSpPr txBox="1"/>
            <p:nvPr/>
          </p:nvSpPr>
          <p:spPr>
            <a:xfrm>
              <a:off x="15082383" y="8783857"/>
              <a:ext cx="625556" cy="276999"/>
            </a:xfrm>
            <a:prstGeom prst="rect">
              <a:avLst/>
            </a:prstGeom>
            <a:solidFill>
              <a:schemeClr val="bg1"/>
            </a:solidFill>
          </p:spPr>
          <p:txBody>
            <a:bodyPr wrap="square" rtlCol="0">
              <a:spAutoFit/>
            </a:bodyPr>
            <a:lstStyle/>
            <a:p>
              <a:r>
                <a:rPr lang="en-GB" sz="1200" b="1" dirty="0"/>
                <a:t>MOOC</a:t>
              </a:r>
            </a:p>
          </p:txBody>
        </p:sp>
        <p:pic>
          <p:nvPicPr>
            <p:cNvPr id="152" name="Picture 151">
              <a:extLst>
                <a:ext uri="{FF2B5EF4-FFF2-40B4-BE49-F238E27FC236}">
                  <a16:creationId xmlns:a16="http://schemas.microsoft.com/office/drawing/2014/main" id="{A3562A18-4AB6-4A61-B434-194BEB8592E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444277" y="11347811"/>
              <a:ext cx="499733" cy="194014"/>
            </a:xfrm>
            <a:prstGeom prst="rect">
              <a:avLst/>
            </a:prstGeom>
          </p:spPr>
        </p:pic>
        <p:pic>
          <p:nvPicPr>
            <p:cNvPr id="153" name="Picture 152">
              <a:extLst>
                <a:ext uri="{FF2B5EF4-FFF2-40B4-BE49-F238E27FC236}">
                  <a16:creationId xmlns:a16="http://schemas.microsoft.com/office/drawing/2014/main" id="{8EE83287-0D10-46E8-8CC9-ED258987A1D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262434" y="11580726"/>
              <a:ext cx="696657" cy="181482"/>
            </a:xfrm>
            <a:prstGeom prst="rect">
              <a:avLst/>
            </a:prstGeom>
          </p:spPr>
        </p:pic>
        <p:pic>
          <p:nvPicPr>
            <p:cNvPr id="154" name="Picture 153">
              <a:extLst>
                <a:ext uri="{FF2B5EF4-FFF2-40B4-BE49-F238E27FC236}">
                  <a16:creationId xmlns:a16="http://schemas.microsoft.com/office/drawing/2014/main" id="{B4095CB6-21D0-43D9-BE0A-127F3248CEE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38893" y="11922056"/>
              <a:ext cx="772860" cy="156593"/>
            </a:xfrm>
            <a:prstGeom prst="rect">
              <a:avLst/>
            </a:prstGeom>
          </p:spPr>
        </p:pic>
        <p:pic>
          <p:nvPicPr>
            <p:cNvPr id="155" name="Picture 154">
              <a:extLst>
                <a:ext uri="{FF2B5EF4-FFF2-40B4-BE49-F238E27FC236}">
                  <a16:creationId xmlns:a16="http://schemas.microsoft.com/office/drawing/2014/main" id="{FF11FB65-FFE4-4B5A-BE47-038C5A20036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2242330" y="11865061"/>
              <a:ext cx="674051" cy="215958"/>
            </a:xfrm>
            <a:prstGeom prst="rect">
              <a:avLst/>
            </a:prstGeom>
          </p:spPr>
        </p:pic>
        <p:pic>
          <p:nvPicPr>
            <p:cNvPr id="156" name="Picture 155">
              <a:extLst>
                <a:ext uri="{FF2B5EF4-FFF2-40B4-BE49-F238E27FC236}">
                  <a16:creationId xmlns:a16="http://schemas.microsoft.com/office/drawing/2014/main" id="{8F9C7906-8FEF-49F3-A39A-3B94BDAAAFAA}"/>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562113" y="10318442"/>
              <a:ext cx="516360" cy="158069"/>
            </a:xfrm>
            <a:prstGeom prst="rect">
              <a:avLst/>
            </a:prstGeom>
          </p:spPr>
        </p:pic>
        <p:pic>
          <p:nvPicPr>
            <p:cNvPr id="157" name="Picture 156">
              <a:extLst>
                <a:ext uri="{FF2B5EF4-FFF2-40B4-BE49-F238E27FC236}">
                  <a16:creationId xmlns:a16="http://schemas.microsoft.com/office/drawing/2014/main" id="{007E9E65-43C5-49D0-A3D8-17F63EFA97CA}"/>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2989644" y="10344327"/>
              <a:ext cx="561138" cy="170345"/>
            </a:xfrm>
            <a:prstGeom prst="rect">
              <a:avLst/>
            </a:prstGeom>
          </p:spPr>
        </p:pic>
        <p:pic>
          <p:nvPicPr>
            <p:cNvPr id="158" name="Picture 157">
              <a:extLst>
                <a:ext uri="{FF2B5EF4-FFF2-40B4-BE49-F238E27FC236}">
                  <a16:creationId xmlns:a16="http://schemas.microsoft.com/office/drawing/2014/main" id="{483AD2CB-092D-4557-BF0C-D329908DD93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992275" y="10546565"/>
              <a:ext cx="422504" cy="164031"/>
            </a:xfrm>
            <a:prstGeom prst="rect">
              <a:avLst/>
            </a:prstGeom>
          </p:spPr>
        </p:pic>
        <p:pic>
          <p:nvPicPr>
            <p:cNvPr id="159" name="Picture 158">
              <a:extLst>
                <a:ext uri="{FF2B5EF4-FFF2-40B4-BE49-F238E27FC236}">
                  <a16:creationId xmlns:a16="http://schemas.microsoft.com/office/drawing/2014/main" id="{906175F3-31AE-4B04-BB73-E5F21AADEC8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522225" y="10631313"/>
              <a:ext cx="422504" cy="164031"/>
            </a:xfrm>
            <a:prstGeom prst="rect">
              <a:avLst/>
            </a:prstGeom>
          </p:spPr>
        </p:pic>
        <p:pic>
          <p:nvPicPr>
            <p:cNvPr id="160" name="Picture 159">
              <a:extLst>
                <a:ext uri="{FF2B5EF4-FFF2-40B4-BE49-F238E27FC236}">
                  <a16:creationId xmlns:a16="http://schemas.microsoft.com/office/drawing/2014/main" id="{F1C7D4E5-D7FD-4D31-98FA-DF6D80B06AD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2408452" y="10441364"/>
              <a:ext cx="516360" cy="158069"/>
            </a:xfrm>
            <a:prstGeom prst="rect">
              <a:avLst/>
            </a:prstGeom>
          </p:spPr>
        </p:pic>
        <p:pic>
          <p:nvPicPr>
            <p:cNvPr id="161" name="Picture 160">
              <a:extLst>
                <a:ext uri="{FF2B5EF4-FFF2-40B4-BE49-F238E27FC236}">
                  <a16:creationId xmlns:a16="http://schemas.microsoft.com/office/drawing/2014/main" id="{840A94D8-1B08-4FD8-B8A4-570C1AEA2DF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874093" y="10091483"/>
              <a:ext cx="561138" cy="170345"/>
            </a:xfrm>
            <a:prstGeom prst="rect">
              <a:avLst/>
            </a:prstGeom>
          </p:spPr>
        </p:pic>
        <p:pic>
          <p:nvPicPr>
            <p:cNvPr id="162" name="Picture 161">
              <a:extLst>
                <a:ext uri="{FF2B5EF4-FFF2-40B4-BE49-F238E27FC236}">
                  <a16:creationId xmlns:a16="http://schemas.microsoft.com/office/drawing/2014/main" id="{E098001C-D781-4B75-A0CB-7A33254E18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190170" y="10955072"/>
              <a:ext cx="422504" cy="164031"/>
            </a:xfrm>
            <a:prstGeom prst="rect">
              <a:avLst/>
            </a:prstGeom>
          </p:spPr>
        </p:pic>
        <p:pic>
          <p:nvPicPr>
            <p:cNvPr id="163" name="Picture 162">
              <a:extLst>
                <a:ext uri="{FF2B5EF4-FFF2-40B4-BE49-F238E27FC236}">
                  <a16:creationId xmlns:a16="http://schemas.microsoft.com/office/drawing/2014/main" id="{797CC523-7E05-43EB-95BB-B5018C09C5C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985864" y="11217858"/>
              <a:ext cx="422504" cy="164031"/>
            </a:xfrm>
            <a:prstGeom prst="rect">
              <a:avLst/>
            </a:prstGeom>
          </p:spPr>
        </p:pic>
        <p:pic>
          <p:nvPicPr>
            <p:cNvPr id="164" name="Picture 163">
              <a:extLst>
                <a:ext uri="{FF2B5EF4-FFF2-40B4-BE49-F238E27FC236}">
                  <a16:creationId xmlns:a16="http://schemas.microsoft.com/office/drawing/2014/main" id="{2C0D1D70-4BD5-472C-829B-25ED4EC0583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187649" y="10230532"/>
              <a:ext cx="422504" cy="164031"/>
            </a:xfrm>
            <a:prstGeom prst="rect">
              <a:avLst/>
            </a:prstGeom>
          </p:spPr>
        </p:pic>
        <p:pic>
          <p:nvPicPr>
            <p:cNvPr id="165" name="Picture 164">
              <a:extLst>
                <a:ext uri="{FF2B5EF4-FFF2-40B4-BE49-F238E27FC236}">
                  <a16:creationId xmlns:a16="http://schemas.microsoft.com/office/drawing/2014/main" id="{72251395-10B0-4794-91EF-CD7244379F8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2222744" y="11034807"/>
              <a:ext cx="561138" cy="170345"/>
            </a:xfrm>
            <a:prstGeom prst="rect">
              <a:avLst/>
            </a:prstGeom>
          </p:spPr>
        </p:pic>
        <p:pic>
          <p:nvPicPr>
            <p:cNvPr id="166" name="Picture 165">
              <a:extLst>
                <a:ext uri="{FF2B5EF4-FFF2-40B4-BE49-F238E27FC236}">
                  <a16:creationId xmlns:a16="http://schemas.microsoft.com/office/drawing/2014/main" id="{BFB272EE-E93A-4688-8C62-EB7802A6E6C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579548" y="10931149"/>
              <a:ext cx="696657" cy="181482"/>
            </a:xfrm>
            <a:prstGeom prst="rect">
              <a:avLst/>
            </a:prstGeom>
          </p:spPr>
        </p:pic>
        <p:pic>
          <p:nvPicPr>
            <p:cNvPr id="167" name="Picture 166">
              <a:extLst>
                <a:ext uri="{FF2B5EF4-FFF2-40B4-BE49-F238E27FC236}">
                  <a16:creationId xmlns:a16="http://schemas.microsoft.com/office/drawing/2014/main" id="{B61801FF-6109-4951-9C82-2B238795EB2A}"/>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298827" y="10773218"/>
              <a:ext cx="516360" cy="158069"/>
            </a:xfrm>
            <a:prstGeom prst="rect">
              <a:avLst/>
            </a:prstGeom>
          </p:spPr>
        </p:pic>
        <p:pic>
          <p:nvPicPr>
            <p:cNvPr id="168" name="Picture 167">
              <a:extLst>
                <a:ext uri="{FF2B5EF4-FFF2-40B4-BE49-F238E27FC236}">
                  <a16:creationId xmlns:a16="http://schemas.microsoft.com/office/drawing/2014/main" id="{B6B2F26A-349C-4C75-BCD3-FCF0DB63EBF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007561" y="11413818"/>
              <a:ext cx="516360" cy="158069"/>
            </a:xfrm>
            <a:prstGeom prst="rect">
              <a:avLst/>
            </a:prstGeom>
          </p:spPr>
        </p:pic>
        <p:pic>
          <p:nvPicPr>
            <p:cNvPr id="169" name="Picture 168">
              <a:extLst>
                <a:ext uri="{FF2B5EF4-FFF2-40B4-BE49-F238E27FC236}">
                  <a16:creationId xmlns:a16="http://schemas.microsoft.com/office/drawing/2014/main" id="{3E41C158-4A81-41EF-BE77-A56E0028843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015188" y="11967080"/>
              <a:ext cx="694720" cy="120784"/>
            </a:xfrm>
            <a:prstGeom prst="rect">
              <a:avLst/>
            </a:prstGeom>
          </p:spPr>
        </p:pic>
        <p:pic>
          <p:nvPicPr>
            <p:cNvPr id="170" name="Picture 169">
              <a:extLst>
                <a:ext uri="{FF2B5EF4-FFF2-40B4-BE49-F238E27FC236}">
                  <a16:creationId xmlns:a16="http://schemas.microsoft.com/office/drawing/2014/main" id="{119D4FCD-220C-48AC-9C92-C968B74FBA87}"/>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2957924" y="8661792"/>
              <a:ext cx="783976" cy="200415"/>
            </a:xfrm>
            <a:prstGeom prst="rect">
              <a:avLst/>
            </a:prstGeom>
          </p:spPr>
        </p:pic>
        <p:pic>
          <p:nvPicPr>
            <p:cNvPr id="171" name="Picture 170">
              <a:extLst>
                <a:ext uri="{FF2B5EF4-FFF2-40B4-BE49-F238E27FC236}">
                  <a16:creationId xmlns:a16="http://schemas.microsoft.com/office/drawing/2014/main" id="{EEB08958-2856-44C7-AD67-79773D6D0548}"/>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3717693" y="11293775"/>
              <a:ext cx="1376202" cy="173424"/>
            </a:xfrm>
            <a:prstGeom prst="rect">
              <a:avLst/>
            </a:prstGeom>
          </p:spPr>
        </p:pic>
        <p:pic>
          <p:nvPicPr>
            <p:cNvPr id="172" name="Picture 171">
              <a:extLst>
                <a:ext uri="{FF2B5EF4-FFF2-40B4-BE49-F238E27FC236}">
                  <a16:creationId xmlns:a16="http://schemas.microsoft.com/office/drawing/2014/main" id="{A3A658F1-E5D3-4417-922E-B8D2EBD6B7FF}"/>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3041992" y="9064408"/>
              <a:ext cx="1376202" cy="173424"/>
            </a:xfrm>
            <a:prstGeom prst="rect">
              <a:avLst/>
            </a:prstGeom>
          </p:spPr>
        </p:pic>
        <p:pic>
          <p:nvPicPr>
            <p:cNvPr id="173" name="Picture 172">
              <a:extLst>
                <a:ext uri="{FF2B5EF4-FFF2-40B4-BE49-F238E27FC236}">
                  <a16:creationId xmlns:a16="http://schemas.microsoft.com/office/drawing/2014/main" id="{352F2237-E57F-441C-B96A-671BC8CA08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785683" y="9647218"/>
              <a:ext cx="1376202" cy="173424"/>
            </a:xfrm>
            <a:prstGeom prst="rect">
              <a:avLst/>
            </a:prstGeom>
          </p:spPr>
        </p:pic>
        <p:pic>
          <p:nvPicPr>
            <p:cNvPr id="174" name="Picture 173">
              <a:extLst>
                <a:ext uri="{FF2B5EF4-FFF2-40B4-BE49-F238E27FC236}">
                  <a16:creationId xmlns:a16="http://schemas.microsoft.com/office/drawing/2014/main" id="{5CB9E07E-D3FD-4301-BDDF-FA0A82EBBAA0}"/>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381012" y="11117453"/>
              <a:ext cx="1376202" cy="173424"/>
            </a:xfrm>
            <a:prstGeom prst="rect">
              <a:avLst/>
            </a:prstGeom>
          </p:spPr>
        </p:pic>
        <p:pic>
          <p:nvPicPr>
            <p:cNvPr id="175" name="Picture 174">
              <a:extLst>
                <a:ext uri="{FF2B5EF4-FFF2-40B4-BE49-F238E27FC236}">
                  <a16:creationId xmlns:a16="http://schemas.microsoft.com/office/drawing/2014/main" id="{9D3F4B73-68F6-4E7E-B2C4-E0F2946291D5}"/>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1594608" y="12817188"/>
              <a:ext cx="1376202" cy="173424"/>
            </a:xfrm>
            <a:prstGeom prst="rect">
              <a:avLst/>
            </a:prstGeom>
          </p:spPr>
        </p:pic>
        <p:pic>
          <p:nvPicPr>
            <p:cNvPr id="176" name="Picture 175">
              <a:extLst>
                <a:ext uri="{FF2B5EF4-FFF2-40B4-BE49-F238E27FC236}">
                  <a16:creationId xmlns:a16="http://schemas.microsoft.com/office/drawing/2014/main" id="{307FEFB5-B861-4DE3-A330-5E68AD1E7DF6}"/>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2981286" y="12131159"/>
              <a:ext cx="1376202" cy="173424"/>
            </a:xfrm>
            <a:prstGeom prst="rect">
              <a:avLst/>
            </a:prstGeom>
          </p:spPr>
        </p:pic>
        <p:pic>
          <p:nvPicPr>
            <p:cNvPr id="177" name="Picture 176">
              <a:extLst>
                <a:ext uri="{FF2B5EF4-FFF2-40B4-BE49-F238E27FC236}">
                  <a16:creationId xmlns:a16="http://schemas.microsoft.com/office/drawing/2014/main" id="{167910CF-2EBA-4B2F-A21D-3B38BDDC986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280067" y="10586860"/>
              <a:ext cx="516360" cy="142917"/>
            </a:xfrm>
            <a:prstGeom prst="rect">
              <a:avLst/>
            </a:prstGeom>
          </p:spPr>
        </p:pic>
        <p:pic>
          <p:nvPicPr>
            <p:cNvPr id="178" name="Picture 177">
              <a:extLst>
                <a:ext uri="{FF2B5EF4-FFF2-40B4-BE49-F238E27FC236}">
                  <a16:creationId xmlns:a16="http://schemas.microsoft.com/office/drawing/2014/main" id="{D83AEC54-1EDD-4BD7-B719-63618B30D437}"/>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2047492" y="10737630"/>
              <a:ext cx="462467" cy="173425"/>
            </a:xfrm>
            <a:prstGeom prst="rect">
              <a:avLst/>
            </a:prstGeom>
          </p:spPr>
        </p:pic>
        <p:pic>
          <p:nvPicPr>
            <p:cNvPr id="179" name="Picture 178">
              <a:extLst>
                <a:ext uri="{FF2B5EF4-FFF2-40B4-BE49-F238E27FC236}">
                  <a16:creationId xmlns:a16="http://schemas.microsoft.com/office/drawing/2014/main" id="{8085663F-1D75-499C-9A12-D288CE8907C8}"/>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2163265" y="9749971"/>
              <a:ext cx="515968" cy="191314"/>
            </a:xfrm>
            <a:prstGeom prst="rect">
              <a:avLst/>
            </a:prstGeom>
          </p:spPr>
        </p:pic>
        <p:pic>
          <p:nvPicPr>
            <p:cNvPr id="180" name="Picture 179">
              <a:extLst>
                <a:ext uri="{FF2B5EF4-FFF2-40B4-BE49-F238E27FC236}">
                  <a16:creationId xmlns:a16="http://schemas.microsoft.com/office/drawing/2014/main" id="{A8ED716F-08E7-4D15-880D-C3B450832ED7}"/>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2508985" y="9923071"/>
              <a:ext cx="462467" cy="173425"/>
            </a:xfrm>
            <a:prstGeom prst="rect">
              <a:avLst/>
            </a:prstGeom>
          </p:spPr>
        </p:pic>
        <p:pic>
          <p:nvPicPr>
            <p:cNvPr id="181" name="Picture 180">
              <a:extLst>
                <a:ext uri="{FF2B5EF4-FFF2-40B4-BE49-F238E27FC236}">
                  <a16:creationId xmlns:a16="http://schemas.microsoft.com/office/drawing/2014/main" id="{0A849D91-9786-45D9-9245-FDA51E4E3DC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3759447" y="10132890"/>
              <a:ext cx="462467" cy="173425"/>
            </a:xfrm>
            <a:prstGeom prst="rect">
              <a:avLst/>
            </a:prstGeom>
          </p:spPr>
        </p:pic>
        <p:pic>
          <p:nvPicPr>
            <p:cNvPr id="182" name="Picture 181">
              <a:extLst>
                <a:ext uri="{FF2B5EF4-FFF2-40B4-BE49-F238E27FC236}">
                  <a16:creationId xmlns:a16="http://schemas.microsoft.com/office/drawing/2014/main" id="{5156DA21-68DA-4D7F-8A31-D105E1469F5C}"/>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0959912" y="10913248"/>
              <a:ext cx="637689" cy="160678"/>
            </a:xfrm>
            <a:prstGeom prst="rect">
              <a:avLst/>
            </a:prstGeom>
          </p:spPr>
        </p:pic>
        <p:pic>
          <p:nvPicPr>
            <p:cNvPr id="183" name="Picture 182">
              <a:extLst>
                <a:ext uri="{FF2B5EF4-FFF2-40B4-BE49-F238E27FC236}">
                  <a16:creationId xmlns:a16="http://schemas.microsoft.com/office/drawing/2014/main" id="{C3EAC5B7-5058-4D92-A3BE-E4F970E3F11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4067632" y="10402685"/>
              <a:ext cx="696657" cy="181482"/>
            </a:xfrm>
            <a:prstGeom prst="rect">
              <a:avLst/>
            </a:prstGeom>
          </p:spPr>
        </p:pic>
        <p:pic>
          <p:nvPicPr>
            <p:cNvPr id="184" name="Picture 183">
              <a:extLst>
                <a:ext uri="{FF2B5EF4-FFF2-40B4-BE49-F238E27FC236}">
                  <a16:creationId xmlns:a16="http://schemas.microsoft.com/office/drawing/2014/main" id="{D67C534B-0D4A-4307-87BC-AF0CF3A2A07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3818471" y="10761947"/>
              <a:ext cx="515968" cy="191314"/>
            </a:xfrm>
            <a:prstGeom prst="rect">
              <a:avLst/>
            </a:prstGeom>
          </p:spPr>
        </p:pic>
        <p:pic>
          <p:nvPicPr>
            <p:cNvPr id="185" name="Picture 184">
              <a:extLst>
                <a:ext uri="{FF2B5EF4-FFF2-40B4-BE49-F238E27FC236}">
                  <a16:creationId xmlns:a16="http://schemas.microsoft.com/office/drawing/2014/main" id="{159238EB-A112-4C94-AE79-4BB3A1E1191E}"/>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628618" y="10961336"/>
              <a:ext cx="561138" cy="170345"/>
            </a:xfrm>
            <a:prstGeom prst="rect">
              <a:avLst/>
            </a:prstGeom>
          </p:spPr>
        </p:pic>
        <p:pic>
          <p:nvPicPr>
            <p:cNvPr id="186" name="Picture 185">
              <a:extLst>
                <a:ext uri="{FF2B5EF4-FFF2-40B4-BE49-F238E27FC236}">
                  <a16:creationId xmlns:a16="http://schemas.microsoft.com/office/drawing/2014/main" id="{130442A3-1086-4C7F-B7B3-BCC7495DC679}"/>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15214933" y="7592774"/>
              <a:ext cx="879218" cy="183395"/>
            </a:xfrm>
            <a:prstGeom prst="rect">
              <a:avLst/>
            </a:prstGeom>
          </p:spPr>
        </p:pic>
        <p:pic>
          <p:nvPicPr>
            <p:cNvPr id="187" name="Picture 186">
              <a:extLst>
                <a:ext uri="{FF2B5EF4-FFF2-40B4-BE49-F238E27FC236}">
                  <a16:creationId xmlns:a16="http://schemas.microsoft.com/office/drawing/2014/main" id="{ECB64B37-C93A-4B89-AD65-F72B40A7C29F}"/>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11202535" y="9844453"/>
              <a:ext cx="861242" cy="142105"/>
            </a:xfrm>
            <a:prstGeom prst="rect">
              <a:avLst/>
            </a:prstGeom>
          </p:spPr>
        </p:pic>
        <p:pic>
          <p:nvPicPr>
            <p:cNvPr id="188" name="Picture 187">
              <a:extLst>
                <a:ext uri="{FF2B5EF4-FFF2-40B4-BE49-F238E27FC236}">
                  <a16:creationId xmlns:a16="http://schemas.microsoft.com/office/drawing/2014/main" id="{88D3D31A-102A-4BD6-BBF4-856D03B0B1D2}"/>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10517170" y="10395875"/>
              <a:ext cx="861242" cy="142105"/>
            </a:xfrm>
            <a:prstGeom prst="rect">
              <a:avLst/>
            </a:prstGeom>
          </p:spPr>
        </p:pic>
        <p:pic>
          <p:nvPicPr>
            <p:cNvPr id="189" name="Picture 188">
              <a:extLst>
                <a:ext uri="{FF2B5EF4-FFF2-40B4-BE49-F238E27FC236}">
                  <a16:creationId xmlns:a16="http://schemas.microsoft.com/office/drawing/2014/main" id="{4CEFBBDD-75AC-4205-844B-F055DFC309C1}"/>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1284872" y="9985548"/>
              <a:ext cx="583761" cy="158385"/>
            </a:xfrm>
            <a:prstGeom prst="rect">
              <a:avLst/>
            </a:prstGeom>
          </p:spPr>
        </p:pic>
        <p:pic>
          <p:nvPicPr>
            <p:cNvPr id="190" name="Picture 189">
              <a:extLst>
                <a:ext uri="{FF2B5EF4-FFF2-40B4-BE49-F238E27FC236}">
                  <a16:creationId xmlns:a16="http://schemas.microsoft.com/office/drawing/2014/main" id="{07835997-47F2-46C4-819B-5FE7A88A6A49}"/>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0569896" y="10217907"/>
              <a:ext cx="583761" cy="158385"/>
            </a:xfrm>
            <a:prstGeom prst="rect">
              <a:avLst/>
            </a:prstGeom>
          </p:spPr>
        </p:pic>
        <p:pic>
          <p:nvPicPr>
            <p:cNvPr id="191" name="Picture 190">
              <a:extLst>
                <a:ext uri="{FF2B5EF4-FFF2-40B4-BE49-F238E27FC236}">
                  <a16:creationId xmlns:a16="http://schemas.microsoft.com/office/drawing/2014/main" id="{6CC2116F-6F90-4401-B7CD-BEF2C8611257}"/>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3006457" y="11585284"/>
              <a:ext cx="913861" cy="168477"/>
            </a:xfrm>
            <a:prstGeom prst="rect">
              <a:avLst/>
            </a:prstGeom>
          </p:spPr>
        </p:pic>
        <p:pic>
          <p:nvPicPr>
            <p:cNvPr id="192" name="Picture 191">
              <a:extLst>
                <a:ext uri="{FF2B5EF4-FFF2-40B4-BE49-F238E27FC236}">
                  <a16:creationId xmlns:a16="http://schemas.microsoft.com/office/drawing/2014/main" id="{7766ED9A-78DA-46E4-B229-F0B9BA1E207F}"/>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0454056" y="10550440"/>
              <a:ext cx="810622" cy="165611"/>
            </a:xfrm>
            <a:prstGeom prst="rect">
              <a:avLst/>
            </a:prstGeom>
          </p:spPr>
        </p:pic>
        <p:pic>
          <p:nvPicPr>
            <p:cNvPr id="193" name="Picture 192">
              <a:extLst>
                <a:ext uri="{FF2B5EF4-FFF2-40B4-BE49-F238E27FC236}">
                  <a16:creationId xmlns:a16="http://schemas.microsoft.com/office/drawing/2014/main" id="{C3C2A992-85AA-4B0F-A731-082DFF3506BD}"/>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3630973" y="9577354"/>
              <a:ext cx="810622" cy="165611"/>
            </a:xfrm>
            <a:prstGeom prst="rect">
              <a:avLst/>
            </a:prstGeom>
          </p:spPr>
        </p:pic>
        <p:pic>
          <p:nvPicPr>
            <p:cNvPr id="194" name="Picture 193">
              <a:extLst>
                <a:ext uri="{FF2B5EF4-FFF2-40B4-BE49-F238E27FC236}">
                  <a16:creationId xmlns:a16="http://schemas.microsoft.com/office/drawing/2014/main" id="{750AF522-56DA-45AA-9E61-A2558DDBA63E}"/>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4641139" y="7222742"/>
              <a:ext cx="1066800" cy="236220"/>
            </a:xfrm>
            <a:prstGeom prst="rect">
              <a:avLst/>
            </a:prstGeom>
          </p:spPr>
        </p:pic>
        <p:pic>
          <p:nvPicPr>
            <p:cNvPr id="195" name="Picture 194">
              <a:extLst>
                <a:ext uri="{FF2B5EF4-FFF2-40B4-BE49-F238E27FC236}">
                  <a16:creationId xmlns:a16="http://schemas.microsoft.com/office/drawing/2014/main" id="{EDF6D2C3-6E20-4CFE-A7FF-4773939F1C2F}"/>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14362371" y="10157344"/>
              <a:ext cx="822960" cy="251460"/>
            </a:xfrm>
            <a:prstGeom prst="rect">
              <a:avLst/>
            </a:prstGeom>
          </p:spPr>
        </p:pic>
        <p:pic>
          <p:nvPicPr>
            <p:cNvPr id="196" name="Picture 195">
              <a:extLst>
                <a:ext uri="{FF2B5EF4-FFF2-40B4-BE49-F238E27FC236}">
                  <a16:creationId xmlns:a16="http://schemas.microsoft.com/office/drawing/2014/main" id="{2AECB511-B627-4901-8AC3-8BDCBA397EBD}"/>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1393725" y="10399479"/>
              <a:ext cx="515968" cy="191314"/>
            </a:xfrm>
            <a:prstGeom prst="rect">
              <a:avLst/>
            </a:prstGeom>
          </p:spPr>
        </p:pic>
        <p:pic>
          <p:nvPicPr>
            <p:cNvPr id="197" name="Picture 196">
              <a:extLst>
                <a:ext uri="{FF2B5EF4-FFF2-40B4-BE49-F238E27FC236}">
                  <a16:creationId xmlns:a16="http://schemas.microsoft.com/office/drawing/2014/main" id="{C016D359-0287-4F66-A514-5BB10DD74277}"/>
                </a:ext>
              </a:extLst>
            </p:cNvPr>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14335071" y="11683868"/>
              <a:ext cx="526078" cy="173605"/>
            </a:xfrm>
            <a:prstGeom prst="rect">
              <a:avLst/>
            </a:prstGeom>
          </p:spPr>
        </p:pic>
        <p:pic>
          <p:nvPicPr>
            <p:cNvPr id="198" name="Picture 197">
              <a:extLst>
                <a:ext uri="{FF2B5EF4-FFF2-40B4-BE49-F238E27FC236}">
                  <a16:creationId xmlns:a16="http://schemas.microsoft.com/office/drawing/2014/main" id="{C4363397-2340-4B55-AB4E-311415AFF3B9}"/>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3625993" y="10598325"/>
              <a:ext cx="808501" cy="149053"/>
            </a:xfrm>
            <a:prstGeom prst="rect">
              <a:avLst/>
            </a:prstGeom>
          </p:spPr>
        </p:pic>
        <p:pic>
          <p:nvPicPr>
            <p:cNvPr id="199" name="Picture 198">
              <a:extLst>
                <a:ext uri="{FF2B5EF4-FFF2-40B4-BE49-F238E27FC236}">
                  <a16:creationId xmlns:a16="http://schemas.microsoft.com/office/drawing/2014/main" id="{DBAFA83F-C199-450D-B527-B3FB7309BCB1}"/>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2957885" y="10162612"/>
              <a:ext cx="808501" cy="149053"/>
            </a:xfrm>
            <a:prstGeom prst="rect">
              <a:avLst/>
            </a:prstGeom>
          </p:spPr>
        </p:pic>
        <p:pic>
          <p:nvPicPr>
            <p:cNvPr id="200" name="Picture 199">
              <a:extLst>
                <a:ext uri="{FF2B5EF4-FFF2-40B4-BE49-F238E27FC236}">
                  <a16:creationId xmlns:a16="http://schemas.microsoft.com/office/drawing/2014/main" id="{B6C920D0-7221-4616-8759-9CF409040603}"/>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1217714" y="10743046"/>
              <a:ext cx="808501" cy="149053"/>
            </a:xfrm>
            <a:prstGeom prst="rect">
              <a:avLst/>
            </a:prstGeom>
          </p:spPr>
        </p:pic>
        <p:pic>
          <p:nvPicPr>
            <p:cNvPr id="201" name="Picture 200">
              <a:extLst>
                <a:ext uri="{FF2B5EF4-FFF2-40B4-BE49-F238E27FC236}">
                  <a16:creationId xmlns:a16="http://schemas.microsoft.com/office/drawing/2014/main" id="{39E56084-4F6E-40FE-93FE-A6A8898815E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3006457" y="11777391"/>
              <a:ext cx="808501" cy="149053"/>
            </a:xfrm>
            <a:prstGeom prst="rect">
              <a:avLst/>
            </a:prstGeom>
          </p:spPr>
        </p:pic>
        <p:pic>
          <p:nvPicPr>
            <p:cNvPr id="202" name="Picture 201">
              <a:extLst>
                <a:ext uri="{FF2B5EF4-FFF2-40B4-BE49-F238E27FC236}">
                  <a16:creationId xmlns:a16="http://schemas.microsoft.com/office/drawing/2014/main" id="{4E3A7F07-299E-4B6C-9D06-45BB2DD5F02F}"/>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2031927" y="10263401"/>
              <a:ext cx="913861" cy="168477"/>
            </a:xfrm>
            <a:prstGeom prst="rect">
              <a:avLst/>
            </a:prstGeom>
          </p:spPr>
        </p:pic>
        <p:pic>
          <p:nvPicPr>
            <p:cNvPr id="203" name="Picture 202">
              <a:extLst>
                <a:ext uri="{FF2B5EF4-FFF2-40B4-BE49-F238E27FC236}">
                  <a16:creationId xmlns:a16="http://schemas.microsoft.com/office/drawing/2014/main" id="{26192C6C-F821-4CE1-91D2-22156805B392}"/>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3428382" y="11138591"/>
              <a:ext cx="703049" cy="177146"/>
            </a:xfrm>
            <a:prstGeom prst="rect">
              <a:avLst/>
            </a:prstGeom>
          </p:spPr>
        </p:pic>
        <p:pic>
          <p:nvPicPr>
            <p:cNvPr id="204" name="Picture 203">
              <a:extLst>
                <a:ext uri="{FF2B5EF4-FFF2-40B4-BE49-F238E27FC236}">
                  <a16:creationId xmlns:a16="http://schemas.microsoft.com/office/drawing/2014/main" id="{CFD9FE51-F52B-4ECC-89E4-41301BDCF05D}"/>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13000022" y="9818088"/>
              <a:ext cx="454458" cy="183947"/>
            </a:xfrm>
            <a:prstGeom prst="rect">
              <a:avLst/>
            </a:prstGeom>
          </p:spPr>
        </p:pic>
        <p:pic>
          <p:nvPicPr>
            <p:cNvPr id="205" name="Picture 204">
              <a:extLst>
                <a:ext uri="{FF2B5EF4-FFF2-40B4-BE49-F238E27FC236}">
                  <a16:creationId xmlns:a16="http://schemas.microsoft.com/office/drawing/2014/main" id="{B7AFA8B7-EEFA-49C6-8BF0-34EB545FC97D}"/>
                </a:ext>
              </a:extLst>
            </p:cNvPr>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12998697" y="9642691"/>
              <a:ext cx="445311" cy="168229"/>
            </a:xfrm>
            <a:prstGeom prst="rect">
              <a:avLst/>
            </a:prstGeom>
          </p:spPr>
        </p:pic>
        <p:pic>
          <p:nvPicPr>
            <p:cNvPr id="206" name="Picture 205">
              <a:extLst>
                <a:ext uri="{FF2B5EF4-FFF2-40B4-BE49-F238E27FC236}">
                  <a16:creationId xmlns:a16="http://schemas.microsoft.com/office/drawing/2014/main" id="{76847F2D-11C9-451F-87EF-5834870637D7}"/>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13683261" y="9261744"/>
              <a:ext cx="800130" cy="175371"/>
            </a:xfrm>
            <a:prstGeom prst="rect">
              <a:avLst/>
            </a:prstGeom>
          </p:spPr>
        </p:pic>
        <p:pic>
          <p:nvPicPr>
            <p:cNvPr id="207" name="Picture 206">
              <a:extLst>
                <a:ext uri="{FF2B5EF4-FFF2-40B4-BE49-F238E27FC236}">
                  <a16:creationId xmlns:a16="http://schemas.microsoft.com/office/drawing/2014/main" id="{5A9BC171-54F2-415E-B2EA-DE25EB59C92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241083" y="9547855"/>
              <a:ext cx="696657" cy="181482"/>
            </a:xfrm>
            <a:prstGeom prst="rect">
              <a:avLst/>
            </a:prstGeom>
          </p:spPr>
        </p:pic>
        <p:pic>
          <p:nvPicPr>
            <p:cNvPr id="208" name="Picture 207">
              <a:extLst>
                <a:ext uri="{FF2B5EF4-FFF2-40B4-BE49-F238E27FC236}">
                  <a16:creationId xmlns:a16="http://schemas.microsoft.com/office/drawing/2014/main" id="{3E27F2B2-2B8C-4C7E-8411-71FBA4F5B0C7}"/>
                </a:ext>
              </a:extLst>
            </p:cNvPr>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14011205" y="11506976"/>
              <a:ext cx="838607" cy="170480"/>
            </a:xfrm>
            <a:prstGeom prst="rect">
              <a:avLst/>
            </a:prstGeom>
          </p:spPr>
        </p:pic>
        <p:pic>
          <p:nvPicPr>
            <p:cNvPr id="209" name="Picture 208">
              <a:extLst>
                <a:ext uri="{FF2B5EF4-FFF2-40B4-BE49-F238E27FC236}">
                  <a16:creationId xmlns:a16="http://schemas.microsoft.com/office/drawing/2014/main" id="{33FE5A70-E49B-4340-A8CF-A40AC38659CB}"/>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13517606" y="9801264"/>
              <a:ext cx="604203" cy="184618"/>
            </a:xfrm>
            <a:prstGeom prst="rect">
              <a:avLst/>
            </a:prstGeom>
          </p:spPr>
        </p:pic>
        <p:pic>
          <p:nvPicPr>
            <p:cNvPr id="210" name="Picture 209">
              <a:extLst>
                <a:ext uri="{FF2B5EF4-FFF2-40B4-BE49-F238E27FC236}">
                  <a16:creationId xmlns:a16="http://schemas.microsoft.com/office/drawing/2014/main" id="{ACBE6520-B7B9-4233-837D-97D15FDD7B02}"/>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13022267" y="8870185"/>
              <a:ext cx="942946" cy="206269"/>
            </a:xfrm>
            <a:prstGeom prst="rect">
              <a:avLst/>
            </a:prstGeom>
          </p:spPr>
        </p:pic>
        <p:pic>
          <p:nvPicPr>
            <p:cNvPr id="211" name="Picture 210">
              <a:extLst>
                <a:ext uri="{FF2B5EF4-FFF2-40B4-BE49-F238E27FC236}">
                  <a16:creationId xmlns:a16="http://schemas.microsoft.com/office/drawing/2014/main" id="{7E688AD3-9037-4996-AAA3-0340237C1151}"/>
                </a:ext>
              </a:extLst>
            </p:cNvPr>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12875437" y="9288997"/>
              <a:ext cx="784097" cy="153933"/>
            </a:xfrm>
            <a:prstGeom prst="rect">
              <a:avLst/>
            </a:prstGeom>
          </p:spPr>
        </p:pic>
        <p:pic>
          <p:nvPicPr>
            <p:cNvPr id="212" name="Picture 211">
              <a:extLst>
                <a:ext uri="{FF2B5EF4-FFF2-40B4-BE49-F238E27FC236}">
                  <a16:creationId xmlns:a16="http://schemas.microsoft.com/office/drawing/2014/main" id="{2B181AE4-04F5-4540-B972-EF02C4A28D42}"/>
                </a:ext>
              </a:extLst>
            </p:cNvPr>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12992601" y="9988793"/>
              <a:ext cx="524318" cy="198076"/>
            </a:xfrm>
            <a:prstGeom prst="rect">
              <a:avLst/>
            </a:prstGeom>
          </p:spPr>
        </p:pic>
        <p:pic>
          <p:nvPicPr>
            <p:cNvPr id="213" name="Picture 212">
              <a:extLst>
                <a:ext uri="{FF2B5EF4-FFF2-40B4-BE49-F238E27FC236}">
                  <a16:creationId xmlns:a16="http://schemas.microsoft.com/office/drawing/2014/main" id="{643E88D1-94D6-47CC-8C43-E946FD17443C}"/>
                </a:ext>
              </a:extLst>
            </p:cNvPr>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10346209" y="10910415"/>
              <a:ext cx="606118" cy="181835"/>
            </a:xfrm>
            <a:prstGeom prst="rect">
              <a:avLst/>
            </a:prstGeom>
          </p:spPr>
        </p:pic>
        <p:pic>
          <p:nvPicPr>
            <p:cNvPr id="214" name="Picture 213">
              <a:extLst>
                <a:ext uri="{FF2B5EF4-FFF2-40B4-BE49-F238E27FC236}">
                  <a16:creationId xmlns:a16="http://schemas.microsoft.com/office/drawing/2014/main" id="{F88BF437-2B2F-4464-BCE5-B40D1BF231AA}"/>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10139432" y="10740682"/>
              <a:ext cx="1059632" cy="119808"/>
            </a:xfrm>
            <a:prstGeom prst="rect">
              <a:avLst/>
            </a:prstGeom>
          </p:spPr>
        </p:pic>
        <p:pic>
          <p:nvPicPr>
            <p:cNvPr id="215" name="Picture 214">
              <a:extLst>
                <a:ext uri="{FF2B5EF4-FFF2-40B4-BE49-F238E27FC236}">
                  <a16:creationId xmlns:a16="http://schemas.microsoft.com/office/drawing/2014/main" id="{B744C2A1-C7DE-4679-A92E-F772CEA56FB1}"/>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10675311" y="9393334"/>
              <a:ext cx="1059632" cy="119808"/>
            </a:xfrm>
            <a:prstGeom prst="rect">
              <a:avLst/>
            </a:prstGeom>
          </p:spPr>
        </p:pic>
        <p:pic>
          <p:nvPicPr>
            <p:cNvPr id="216" name="Picture 215">
              <a:extLst>
                <a:ext uri="{FF2B5EF4-FFF2-40B4-BE49-F238E27FC236}">
                  <a16:creationId xmlns:a16="http://schemas.microsoft.com/office/drawing/2014/main" id="{D7332EA5-D3A6-4FB7-B1B4-AF34307F4A6F}"/>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14768528" y="10430212"/>
              <a:ext cx="1059632" cy="119808"/>
            </a:xfrm>
            <a:prstGeom prst="rect">
              <a:avLst/>
            </a:prstGeom>
          </p:spPr>
        </p:pic>
        <p:pic>
          <p:nvPicPr>
            <p:cNvPr id="217" name="Picture 216">
              <a:extLst>
                <a:ext uri="{FF2B5EF4-FFF2-40B4-BE49-F238E27FC236}">
                  <a16:creationId xmlns:a16="http://schemas.microsoft.com/office/drawing/2014/main" id="{62D7962F-A9FD-4A26-955E-B3D52936D034}"/>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4530906" y="11953929"/>
              <a:ext cx="762000" cy="190500"/>
            </a:xfrm>
            <a:prstGeom prst="rect">
              <a:avLst/>
            </a:prstGeom>
          </p:spPr>
        </p:pic>
        <p:pic>
          <p:nvPicPr>
            <p:cNvPr id="218" name="Picture 217">
              <a:extLst>
                <a:ext uri="{FF2B5EF4-FFF2-40B4-BE49-F238E27FC236}">
                  <a16:creationId xmlns:a16="http://schemas.microsoft.com/office/drawing/2014/main" id="{715C20A1-81C6-4325-8730-24A2FB49F135}"/>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0319777" y="9998511"/>
              <a:ext cx="762000" cy="190500"/>
            </a:xfrm>
            <a:prstGeom prst="rect">
              <a:avLst/>
            </a:prstGeom>
          </p:spPr>
        </p:pic>
        <p:pic>
          <p:nvPicPr>
            <p:cNvPr id="219" name="Picture 218">
              <a:extLst>
                <a:ext uri="{FF2B5EF4-FFF2-40B4-BE49-F238E27FC236}">
                  <a16:creationId xmlns:a16="http://schemas.microsoft.com/office/drawing/2014/main" id="{4CB99898-1F0E-426E-8B42-8DC3F6FA70D6}"/>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2170214" y="8586068"/>
              <a:ext cx="762000" cy="190500"/>
            </a:xfrm>
            <a:prstGeom prst="rect">
              <a:avLst/>
            </a:prstGeom>
          </p:spPr>
        </p:pic>
        <p:pic>
          <p:nvPicPr>
            <p:cNvPr id="220" name="Picture 219">
              <a:extLst>
                <a:ext uri="{FF2B5EF4-FFF2-40B4-BE49-F238E27FC236}">
                  <a16:creationId xmlns:a16="http://schemas.microsoft.com/office/drawing/2014/main" id="{508975A9-AF47-41A0-A2E2-FA89100DC877}"/>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4366598" y="12304282"/>
              <a:ext cx="762000" cy="190500"/>
            </a:xfrm>
            <a:prstGeom prst="rect">
              <a:avLst/>
            </a:prstGeom>
          </p:spPr>
        </p:pic>
        <p:pic>
          <p:nvPicPr>
            <p:cNvPr id="221" name="Picture 220">
              <a:extLst>
                <a:ext uri="{FF2B5EF4-FFF2-40B4-BE49-F238E27FC236}">
                  <a16:creationId xmlns:a16="http://schemas.microsoft.com/office/drawing/2014/main" id="{D3BFBEA4-1B58-41D0-BEB6-456610DA8D6C}"/>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2952125" y="9431566"/>
              <a:ext cx="762000" cy="190500"/>
            </a:xfrm>
            <a:prstGeom prst="rect">
              <a:avLst/>
            </a:prstGeom>
          </p:spPr>
        </p:pic>
        <p:pic>
          <p:nvPicPr>
            <p:cNvPr id="222" name="Picture 221">
              <a:extLst>
                <a:ext uri="{FF2B5EF4-FFF2-40B4-BE49-F238E27FC236}">
                  <a16:creationId xmlns:a16="http://schemas.microsoft.com/office/drawing/2014/main" id="{306042B5-EBAF-4750-8CAC-35A07AB422C7}"/>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4459025" y="10641478"/>
              <a:ext cx="682297" cy="197507"/>
            </a:xfrm>
            <a:prstGeom prst="rect">
              <a:avLst/>
            </a:prstGeom>
          </p:spPr>
        </p:pic>
        <p:pic>
          <p:nvPicPr>
            <p:cNvPr id="223" name="Picture 222">
              <a:extLst>
                <a:ext uri="{FF2B5EF4-FFF2-40B4-BE49-F238E27FC236}">
                  <a16:creationId xmlns:a16="http://schemas.microsoft.com/office/drawing/2014/main" id="{1B8C0E05-E8F0-46E5-8815-DB0ACD0F61DE}"/>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4459503" y="10849488"/>
              <a:ext cx="572969" cy="213198"/>
            </a:xfrm>
            <a:prstGeom prst="rect">
              <a:avLst/>
            </a:prstGeom>
          </p:spPr>
        </p:pic>
        <p:pic>
          <p:nvPicPr>
            <p:cNvPr id="224" name="Picture 223">
              <a:extLst>
                <a:ext uri="{FF2B5EF4-FFF2-40B4-BE49-F238E27FC236}">
                  <a16:creationId xmlns:a16="http://schemas.microsoft.com/office/drawing/2014/main" id="{69F156C9-7DBA-413A-BD75-9DF64E3B3BDC}"/>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4446825" y="11075116"/>
              <a:ext cx="561716" cy="206669"/>
            </a:xfrm>
            <a:prstGeom prst="rect">
              <a:avLst/>
            </a:prstGeom>
          </p:spPr>
        </p:pic>
        <p:pic>
          <p:nvPicPr>
            <p:cNvPr id="225" name="Picture 224">
              <a:extLst>
                <a:ext uri="{FF2B5EF4-FFF2-40B4-BE49-F238E27FC236}">
                  <a16:creationId xmlns:a16="http://schemas.microsoft.com/office/drawing/2014/main" id="{599B2934-AD7C-4B09-86C0-47434BA6EB41}"/>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3003582" y="12347831"/>
              <a:ext cx="682297" cy="197507"/>
            </a:xfrm>
            <a:prstGeom prst="rect">
              <a:avLst/>
            </a:prstGeom>
          </p:spPr>
        </p:pic>
        <p:pic>
          <p:nvPicPr>
            <p:cNvPr id="226" name="Picture 225">
              <a:extLst>
                <a:ext uri="{FF2B5EF4-FFF2-40B4-BE49-F238E27FC236}">
                  <a16:creationId xmlns:a16="http://schemas.microsoft.com/office/drawing/2014/main" id="{CD20E916-78B6-4B6D-ADF8-94B7AFE3569C}"/>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3004060" y="12555841"/>
              <a:ext cx="572969" cy="213198"/>
            </a:xfrm>
            <a:prstGeom prst="rect">
              <a:avLst/>
            </a:prstGeom>
          </p:spPr>
        </p:pic>
        <p:pic>
          <p:nvPicPr>
            <p:cNvPr id="227" name="Picture 226">
              <a:extLst>
                <a:ext uri="{FF2B5EF4-FFF2-40B4-BE49-F238E27FC236}">
                  <a16:creationId xmlns:a16="http://schemas.microsoft.com/office/drawing/2014/main" id="{96526022-691F-47E6-88BD-C8DB2CDEAC1D}"/>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2991382" y="12781469"/>
              <a:ext cx="561716" cy="206669"/>
            </a:xfrm>
            <a:prstGeom prst="rect">
              <a:avLst/>
            </a:prstGeom>
          </p:spPr>
        </p:pic>
        <p:pic>
          <p:nvPicPr>
            <p:cNvPr id="228" name="Picture 227">
              <a:extLst>
                <a:ext uri="{FF2B5EF4-FFF2-40B4-BE49-F238E27FC236}">
                  <a16:creationId xmlns:a16="http://schemas.microsoft.com/office/drawing/2014/main" id="{D7F057DB-6A82-40E0-9A1F-D66EDBB966BD}"/>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1248772" y="11299338"/>
              <a:ext cx="618975" cy="154744"/>
            </a:xfrm>
            <a:prstGeom prst="rect">
              <a:avLst/>
            </a:prstGeom>
          </p:spPr>
        </p:pic>
        <p:pic>
          <p:nvPicPr>
            <p:cNvPr id="229" name="Picture 228">
              <a:extLst>
                <a:ext uri="{FF2B5EF4-FFF2-40B4-BE49-F238E27FC236}">
                  <a16:creationId xmlns:a16="http://schemas.microsoft.com/office/drawing/2014/main" id="{BB65DBAC-34E9-45F3-ABBB-A30B2A61D580}"/>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2253510" y="12152813"/>
              <a:ext cx="682297" cy="197507"/>
            </a:xfrm>
            <a:prstGeom prst="rect">
              <a:avLst/>
            </a:prstGeom>
          </p:spPr>
        </p:pic>
        <p:pic>
          <p:nvPicPr>
            <p:cNvPr id="230" name="Picture 229">
              <a:extLst>
                <a:ext uri="{FF2B5EF4-FFF2-40B4-BE49-F238E27FC236}">
                  <a16:creationId xmlns:a16="http://schemas.microsoft.com/office/drawing/2014/main" id="{045BFFD0-A0BC-47A0-B64E-C3EE91C46EC1}"/>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2253988" y="12360823"/>
              <a:ext cx="572969" cy="213198"/>
            </a:xfrm>
            <a:prstGeom prst="rect">
              <a:avLst/>
            </a:prstGeom>
          </p:spPr>
        </p:pic>
        <p:pic>
          <p:nvPicPr>
            <p:cNvPr id="231" name="Picture 230">
              <a:extLst>
                <a:ext uri="{FF2B5EF4-FFF2-40B4-BE49-F238E27FC236}">
                  <a16:creationId xmlns:a16="http://schemas.microsoft.com/office/drawing/2014/main" id="{FAE69750-AF6B-4D97-9316-DA5E9D0BB7A5}"/>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2241310" y="12586451"/>
              <a:ext cx="561716" cy="206669"/>
            </a:xfrm>
            <a:prstGeom prst="rect">
              <a:avLst/>
            </a:prstGeom>
          </p:spPr>
        </p:pic>
        <p:pic>
          <p:nvPicPr>
            <p:cNvPr id="232" name="Picture 231">
              <a:extLst>
                <a:ext uri="{FF2B5EF4-FFF2-40B4-BE49-F238E27FC236}">
                  <a16:creationId xmlns:a16="http://schemas.microsoft.com/office/drawing/2014/main" id="{A9A49708-9D4E-4CC2-BEBA-35DB88069F48}"/>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0543129" y="11297155"/>
              <a:ext cx="682297" cy="197507"/>
            </a:xfrm>
            <a:prstGeom prst="rect">
              <a:avLst/>
            </a:prstGeom>
          </p:spPr>
        </p:pic>
        <p:pic>
          <p:nvPicPr>
            <p:cNvPr id="233" name="Picture 232">
              <a:extLst>
                <a:ext uri="{FF2B5EF4-FFF2-40B4-BE49-F238E27FC236}">
                  <a16:creationId xmlns:a16="http://schemas.microsoft.com/office/drawing/2014/main" id="{21336065-70B0-4649-9660-98CCAF85FC98}"/>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0575137" y="11505165"/>
              <a:ext cx="572969" cy="213198"/>
            </a:xfrm>
            <a:prstGeom prst="rect">
              <a:avLst/>
            </a:prstGeom>
          </p:spPr>
        </p:pic>
        <p:pic>
          <p:nvPicPr>
            <p:cNvPr id="234" name="Picture 233">
              <a:extLst>
                <a:ext uri="{FF2B5EF4-FFF2-40B4-BE49-F238E27FC236}">
                  <a16:creationId xmlns:a16="http://schemas.microsoft.com/office/drawing/2014/main" id="{AD0A4439-B9A4-4410-A5C7-9814662D26FE}"/>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0615009" y="11730793"/>
              <a:ext cx="561716" cy="206669"/>
            </a:xfrm>
            <a:prstGeom prst="rect">
              <a:avLst/>
            </a:prstGeom>
          </p:spPr>
        </p:pic>
        <p:pic>
          <p:nvPicPr>
            <p:cNvPr id="235" name="Picture 234">
              <a:extLst>
                <a:ext uri="{FF2B5EF4-FFF2-40B4-BE49-F238E27FC236}">
                  <a16:creationId xmlns:a16="http://schemas.microsoft.com/office/drawing/2014/main" id="{62CCC0B7-4A41-4BD9-BF0C-ED32F8C5522A}"/>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2248413" y="8793556"/>
              <a:ext cx="682297" cy="197507"/>
            </a:xfrm>
            <a:prstGeom prst="rect">
              <a:avLst/>
            </a:prstGeom>
          </p:spPr>
        </p:pic>
        <p:pic>
          <p:nvPicPr>
            <p:cNvPr id="236" name="Picture 235">
              <a:extLst>
                <a:ext uri="{FF2B5EF4-FFF2-40B4-BE49-F238E27FC236}">
                  <a16:creationId xmlns:a16="http://schemas.microsoft.com/office/drawing/2014/main" id="{DDB87939-DCCB-4EE4-8D71-71D07C87C876}"/>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2248891" y="9001566"/>
              <a:ext cx="572969" cy="213198"/>
            </a:xfrm>
            <a:prstGeom prst="rect">
              <a:avLst/>
            </a:prstGeom>
          </p:spPr>
        </p:pic>
        <p:pic>
          <p:nvPicPr>
            <p:cNvPr id="237" name="Picture 236">
              <a:extLst>
                <a:ext uri="{FF2B5EF4-FFF2-40B4-BE49-F238E27FC236}">
                  <a16:creationId xmlns:a16="http://schemas.microsoft.com/office/drawing/2014/main" id="{E7B42FB5-32B0-4CEB-8298-6369D0A3A4AC}"/>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2236213" y="9227194"/>
              <a:ext cx="561716" cy="206669"/>
            </a:xfrm>
            <a:prstGeom prst="rect">
              <a:avLst/>
            </a:prstGeom>
          </p:spPr>
        </p:pic>
        <p:pic>
          <p:nvPicPr>
            <p:cNvPr id="238" name="Picture 237">
              <a:extLst>
                <a:ext uri="{FF2B5EF4-FFF2-40B4-BE49-F238E27FC236}">
                  <a16:creationId xmlns:a16="http://schemas.microsoft.com/office/drawing/2014/main" id="{B72E3B71-8CCA-457D-BAE2-71847982C322}"/>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14068732" y="8807480"/>
              <a:ext cx="674284" cy="175139"/>
            </a:xfrm>
            <a:prstGeom prst="rect">
              <a:avLst/>
            </a:prstGeom>
          </p:spPr>
        </p:pic>
        <p:pic>
          <p:nvPicPr>
            <p:cNvPr id="239" name="Picture 238">
              <a:extLst>
                <a:ext uri="{FF2B5EF4-FFF2-40B4-BE49-F238E27FC236}">
                  <a16:creationId xmlns:a16="http://schemas.microsoft.com/office/drawing/2014/main" id="{47FD723D-B431-46CE-B10F-92A66680AC26}"/>
                </a:ext>
              </a:extLst>
            </p:cNvPr>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14297786" y="9799243"/>
              <a:ext cx="482927" cy="234694"/>
            </a:xfrm>
            <a:prstGeom prst="rect">
              <a:avLst/>
            </a:prstGeom>
          </p:spPr>
        </p:pic>
        <p:pic>
          <p:nvPicPr>
            <p:cNvPr id="240" name="Picture 239">
              <a:extLst>
                <a:ext uri="{FF2B5EF4-FFF2-40B4-BE49-F238E27FC236}">
                  <a16:creationId xmlns:a16="http://schemas.microsoft.com/office/drawing/2014/main" id="{4D11A1BB-E54C-4E54-B988-019587732485}"/>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14448669" y="9632771"/>
              <a:ext cx="682297" cy="197507"/>
            </a:xfrm>
            <a:prstGeom prst="rect">
              <a:avLst/>
            </a:prstGeom>
          </p:spPr>
        </p:pic>
        <p:pic>
          <p:nvPicPr>
            <p:cNvPr id="241" name="Picture 240">
              <a:extLst>
                <a:ext uri="{FF2B5EF4-FFF2-40B4-BE49-F238E27FC236}">
                  <a16:creationId xmlns:a16="http://schemas.microsoft.com/office/drawing/2014/main" id="{F2DABA47-EA08-48FE-A88D-49CFFAAC2AF5}"/>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14395656" y="9462897"/>
              <a:ext cx="572969" cy="213198"/>
            </a:xfrm>
            <a:prstGeom prst="rect">
              <a:avLst/>
            </a:prstGeom>
          </p:spPr>
        </p:pic>
        <p:pic>
          <p:nvPicPr>
            <p:cNvPr id="242" name="Picture 241">
              <a:extLst>
                <a:ext uri="{FF2B5EF4-FFF2-40B4-BE49-F238E27FC236}">
                  <a16:creationId xmlns:a16="http://schemas.microsoft.com/office/drawing/2014/main" id="{1CA97D5F-BA9C-4FCF-A484-640ECDA0EE1A}"/>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14552828" y="9342178"/>
              <a:ext cx="561716" cy="206669"/>
            </a:xfrm>
            <a:prstGeom prst="rect">
              <a:avLst/>
            </a:prstGeom>
          </p:spPr>
        </p:pic>
        <p:pic>
          <p:nvPicPr>
            <p:cNvPr id="243" name="Picture 242">
              <a:extLst>
                <a:ext uri="{FF2B5EF4-FFF2-40B4-BE49-F238E27FC236}">
                  <a16:creationId xmlns:a16="http://schemas.microsoft.com/office/drawing/2014/main" id="{79DC7FCF-CF22-4D61-821C-4921DE193C3D}"/>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8281759" y="11886249"/>
              <a:ext cx="922385" cy="192399"/>
            </a:xfrm>
            <a:prstGeom prst="rect">
              <a:avLst/>
            </a:prstGeom>
          </p:spPr>
        </p:pic>
        <p:pic>
          <p:nvPicPr>
            <p:cNvPr id="244" name="Picture 243">
              <a:extLst>
                <a:ext uri="{FF2B5EF4-FFF2-40B4-BE49-F238E27FC236}">
                  <a16:creationId xmlns:a16="http://schemas.microsoft.com/office/drawing/2014/main" id="{1FE66DB1-A733-4834-B6F4-76D01A8E5318}"/>
                </a:ext>
              </a:extLst>
            </p:cNvPr>
            <p:cNvPicPr>
              <a:picLocks noChangeAspect="1"/>
            </p:cNvPicPr>
            <p:nvPr/>
          </p:nvPicPr>
          <p:blipFill>
            <a:blip r:embed="rId43"/>
            <a:stretch>
              <a:fillRect/>
            </a:stretch>
          </p:blipFill>
          <p:spPr>
            <a:xfrm>
              <a:off x="14908231" y="11473722"/>
              <a:ext cx="919929" cy="145499"/>
            </a:xfrm>
            <a:prstGeom prst="rect">
              <a:avLst/>
            </a:prstGeom>
          </p:spPr>
        </p:pic>
        <p:sp>
          <p:nvSpPr>
            <p:cNvPr id="245" name="TextBox 244">
              <a:extLst>
                <a:ext uri="{FF2B5EF4-FFF2-40B4-BE49-F238E27FC236}">
                  <a16:creationId xmlns:a16="http://schemas.microsoft.com/office/drawing/2014/main" id="{A9ADC872-A261-49EC-836B-B7B00B2F5A30}"/>
                </a:ext>
              </a:extLst>
            </p:cNvPr>
            <p:cNvSpPr txBox="1"/>
            <p:nvPr/>
          </p:nvSpPr>
          <p:spPr>
            <a:xfrm rot="2121365">
              <a:off x="9064839" y="14674312"/>
              <a:ext cx="1555619" cy="400110"/>
            </a:xfrm>
            <a:prstGeom prst="rect">
              <a:avLst/>
            </a:prstGeom>
            <a:noFill/>
            <a:ln>
              <a:noFill/>
            </a:ln>
          </p:spPr>
          <p:txBody>
            <a:bodyPr wrap="none" rtlCol="0">
              <a:spAutoFit/>
            </a:bodyPr>
            <a:lstStyle/>
            <a:p>
              <a:r>
                <a:rPr lang="en-GB" sz="2000" b="1" dirty="0">
                  <a:ln w="0"/>
                </a:rPr>
                <a:t>Investigation</a:t>
              </a:r>
            </a:p>
          </p:txBody>
        </p:sp>
        <p:pic>
          <p:nvPicPr>
            <p:cNvPr id="246" name="Picture 245">
              <a:extLst>
                <a:ext uri="{FF2B5EF4-FFF2-40B4-BE49-F238E27FC236}">
                  <a16:creationId xmlns:a16="http://schemas.microsoft.com/office/drawing/2014/main" id="{66174B24-993C-4C53-B5F2-B85B802D1D83}"/>
                </a:ext>
              </a:extLst>
            </p:cNvPr>
            <p:cNvPicPr>
              <a:picLocks noChangeAspect="1"/>
            </p:cNvPicPr>
            <p:nvPr/>
          </p:nvPicPr>
          <p:blipFill>
            <a:blip r:embed="rId43"/>
            <a:stretch>
              <a:fillRect/>
            </a:stretch>
          </p:blipFill>
          <p:spPr>
            <a:xfrm>
              <a:off x="11043596" y="12455949"/>
              <a:ext cx="1152728" cy="182319"/>
            </a:xfrm>
            <a:prstGeom prst="rect">
              <a:avLst/>
            </a:prstGeom>
          </p:spPr>
        </p:pic>
        <p:pic>
          <p:nvPicPr>
            <p:cNvPr id="247" name="Picture 246">
              <a:extLst>
                <a:ext uri="{FF2B5EF4-FFF2-40B4-BE49-F238E27FC236}">
                  <a16:creationId xmlns:a16="http://schemas.microsoft.com/office/drawing/2014/main" id="{1F9C21E9-C5ED-4442-80F9-80F0C3373AA4}"/>
                </a:ext>
              </a:extLst>
            </p:cNvPr>
            <p:cNvPicPr>
              <a:picLocks noChangeAspect="1"/>
            </p:cNvPicPr>
            <p:nvPr/>
          </p:nvPicPr>
          <p:blipFill>
            <a:blip r:embed="rId44"/>
            <a:stretch>
              <a:fillRect/>
            </a:stretch>
          </p:blipFill>
          <p:spPr>
            <a:xfrm>
              <a:off x="11513244" y="13177896"/>
              <a:ext cx="775674" cy="250826"/>
            </a:xfrm>
            <a:prstGeom prst="rect">
              <a:avLst/>
            </a:prstGeom>
          </p:spPr>
        </p:pic>
        <p:pic>
          <p:nvPicPr>
            <p:cNvPr id="248" name="Picture 247">
              <a:extLst>
                <a:ext uri="{FF2B5EF4-FFF2-40B4-BE49-F238E27FC236}">
                  <a16:creationId xmlns:a16="http://schemas.microsoft.com/office/drawing/2014/main" id="{2B3F0301-21EA-43AF-818F-469D63A1995F}"/>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11217838" y="8964153"/>
              <a:ext cx="674284" cy="175139"/>
            </a:xfrm>
            <a:prstGeom prst="rect">
              <a:avLst/>
            </a:prstGeom>
          </p:spPr>
        </p:pic>
        <p:pic>
          <p:nvPicPr>
            <p:cNvPr id="249" name="Picture 248">
              <a:extLst>
                <a:ext uri="{FF2B5EF4-FFF2-40B4-BE49-F238E27FC236}">
                  <a16:creationId xmlns:a16="http://schemas.microsoft.com/office/drawing/2014/main" id="{3C46CFC9-9CA9-463C-B974-245F29EDD890}"/>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15160652" y="10882188"/>
              <a:ext cx="674284" cy="175139"/>
            </a:xfrm>
            <a:prstGeom prst="rect">
              <a:avLst/>
            </a:prstGeom>
          </p:spPr>
        </p:pic>
        <p:pic>
          <p:nvPicPr>
            <p:cNvPr id="250" name="Picture 249">
              <a:extLst>
                <a:ext uri="{FF2B5EF4-FFF2-40B4-BE49-F238E27FC236}">
                  <a16:creationId xmlns:a16="http://schemas.microsoft.com/office/drawing/2014/main" id="{00769ACA-0C85-4189-9CBF-1EC3C38A709D}"/>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13126245" y="13668108"/>
              <a:ext cx="674284" cy="175139"/>
            </a:xfrm>
            <a:prstGeom prst="rect">
              <a:avLst/>
            </a:prstGeom>
          </p:spPr>
        </p:pic>
        <p:pic>
          <p:nvPicPr>
            <p:cNvPr id="251" name="Picture 250">
              <a:extLst>
                <a:ext uri="{FF2B5EF4-FFF2-40B4-BE49-F238E27FC236}">
                  <a16:creationId xmlns:a16="http://schemas.microsoft.com/office/drawing/2014/main" id="{F5552FE1-FC47-480A-A87A-2177A6877F71}"/>
                </a:ext>
              </a:extLst>
            </p:cNvPr>
            <p:cNvPicPr>
              <a:picLocks noChangeAspect="1"/>
            </p:cNvPicPr>
            <p:nvPr/>
          </p:nvPicPr>
          <p:blipFill>
            <a:blip r:embed="rId45"/>
            <a:stretch>
              <a:fillRect/>
            </a:stretch>
          </p:blipFill>
          <p:spPr>
            <a:xfrm>
              <a:off x="11264591" y="11566285"/>
              <a:ext cx="402859" cy="253547"/>
            </a:xfrm>
            <a:prstGeom prst="rect">
              <a:avLst/>
            </a:prstGeom>
          </p:spPr>
        </p:pic>
        <p:pic>
          <p:nvPicPr>
            <p:cNvPr id="252" name="Picture 251">
              <a:extLst>
                <a:ext uri="{FF2B5EF4-FFF2-40B4-BE49-F238E27FC236}">
                  <a16:creationId xmlns:a16="http://schemas.microsoft.com/office/drawing/2014/main" id="{BA8FC73E-012C-4C40-AE38-493DE5832ACB}"/>
                </a:ext>
              </a:extLst>
            </p:cNvPr>
            <p:cNvPicPr>
              <a:picLocks noChangeAspect="1"/>
            </p:cNvPicPr>
            <p:nvPr/>
          </p:nvPicPr>
          <p:blipFill>
            <a:blip r:embed="rId45"/>
            <a:stretch>
              <a:fillRect/>
            </a:stretch>
          </p:blipFill>
          <p:spPr>
            <a:xfrm>
              <a:off x="11767245" y="9177438"/>
              <a:ext cx="402859" cy="253547"/>
            </a:xfrm>
            <a:prstGeom prst="rect">
              <a:avLst/>
            </a:prstGeom>
          </p:spPr>
        </p:pic>
        <p:pic>
          <p:nvPicPr>
            <p:cNvPr id="253" name="Picture 252">
              <a:extLst>
                <a:ext uri="{FF2B5EF4-FFF2-40B4-BE49-F238E27FC236}">
                  <a16:creationId xmlns:a16="http://schemas.microsoft.com/office/drawing/2014/main" id="{A749F048-97F9-4F9F-85BF-73517F90851F}"/>
                </a:ext>
              </a:extLst>
            </p:cNvPr>
            <p:cNvPicPr>
              <a:picLocks noChangeAspect="1"/>
            </p:cNvPicPr>
            <p:nvPr/>
          </p:nvPicPr>
          <p:blipFill>
            <a:blip r:embed="rId45"/>
            <a:stretch>
              <a:fillRect/>
            </a:stretch>
          </p:blipFill>
          <p:spPr>
            <a:xfrm>
              <a:off x="14455413" y="9071193"/>
              <a:ext cx="402859" cy="253547"/>
            </a:xfrm>
            <a:prstGeom prst="rect">
              <a:avLst/>
            </a:prstGeom>
          </p:spPr>
        </p:pic>
        <p:pic>
          <p:nvPicPr>
            <p:cNvPr id="254" name="Picture 253">
              <a:extLst>
                <a:ext uri="{FF2B5EF4-FFF2-40B4-BE49-F238E27FC236}">
                  <a16:creationId xmlns:a16="http://schemas.microsoft.com/office/drawing/2014/main" id="{098735EF-E762-4DD9-883A-61A78F608BE6}"/>
                </a:ext>
              </a:extLst>
            </p:cNvPr>
            <p:cNvPicPr>
              <a:picLocks noChangeAspect="1"/>
            </p:cNvPicPr>
            <p:nvPr/>
          </p:nvPicPr>
          <p:blipFill>
            <a:blip r:embed="rId45"/>
            <a:stretch>
              <a:fillRect/>
            </a:stretch>
          </p:blipFill>
          <p:spPr>
            <a:xfrm>
              <a:off x="12421197" y="13208538"/>
              <a:ext cx="402859" cy="253547"/>
            </a:xfrm>
            <a:prstGeom prst="rect">
              <a:avLst/>
            </a:prstGeom>
          </p:spPr>
        </p:pic>
        <p:pic>
          <p:nvPicPr>
            <p:cNvPr id="255" name="Picture 254">
              <a:extLst>
                <a:ext uri="{FF2B5EF4-FFF2-40B4-BE49-F238E27FC236}">
                  <a16:creationId xmlns:a16="http://schemas.microsoft.com/office/drawing/2014/main" id="{A2CA3847-297F-40CB-A452-CE27EBB61DF1}"/>
                </a:ext>
              </a:extLst>
            </p:cNvPr>
            <p:cNvPicPr>
              <a:picLocks noChangeAspect="1"/>
            </p:cNvPicPr>
            <p:nvPr/>
          </p:nvPicPr>
          <p:blipFill>
            <a:blip r:embed="rId45"/>
            <a:stretch>
              <a:fillRect/>
            </a:stretch>
          </p:blipFill>
          <p:spPr>
            <a:xfrm>
              <a:off x="14920414" y="11666625"/>
              <a:ext cx="402859" cy="253547"/>
            </a:xfrm>
            <a:prstGeom prst="rect">
              <a:avLst/>
            </a:prstGeom>
          </p:spPr>
        </p:pic>
        <p:pic>
          <p:nvPicPr>
            <p:cNvPr id="256" name="Picture 255">
              <a:extLst>
                <a:ext uri="{FF2B5EF4-FFF2-40B4-BE49-F238E27FC236}">
                  <a16:creationId xmlns:a16="http://schemas.microsoft.com/office/drawing/2014/main" id="{12DC6225-2D30-42EC-A7D6-DA25AA36631C}"/>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8138594" y="10694929"/>
              <a:ext cx="1066800" cy="236220"/>
            </a:xfrm>
            <a:prstGeom prst="rect">
              <a:avLst/>
            </a:prstGeom>
          </p:spPr>
        </p:pic>
        <p:pic>
          <p:nvPicPr>
            <p:cNvPr id="257" name="Picture 256">
              <a:extLst>
                <a:ext uri="{FF2B5EF4-FFF2-40B4-BE49-F238E27FC236}">
                  <a16:creationId xmlns:a16="http://schemas.microsoft.com/office/drawing/2014/main" id="{B7D8BF0C-E87C-4C51-82D6-5DC31451DBB8}"/>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6744713" y="11031001"/>
              <a:ext cx="1066800" cy="236220"/>
            </a:xfrm>
            <a:prstGeom prst="rect">
              <a:avLst/>
            </a:prstGeom>
          </p:spPr>
        </p:pic>
        <p:pic>
          <p:nvPicPr>
            <p:cNvPr id="258" name="Picture 257">
              <a:extLst>
                <a:ext uri="{FF2B5EF4-FFF2-40B4-BE49-F238E27FC236}">
                  <a16:creationId xmlns:a16="http://schemas.microsoft.com/office/drawing/2014/main" id="{804FB84C-3442-4359-831A-F5444A1EC7E1}"/>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4911906" y="14415852"/>
              <a:ext cx="1066800" cy="236220"/>
            </a:xfrm>
            <a:prstGeom prst="rect">
              <a:avLst/>
            </a:prstGeom>
          </p:spPr>
        </p:pic>
        <p:pic>
          <p:nvPicPr>
            <p:cNvPr id="259" name="Picture 258">
              <a:extLst>
                <a:ext uri="{FF2B5EF4-FFF2-40B4-BE49-F238E27FC236}">
                  <a16:creationId xmlns:a16="http://schemas.microsoft.com/office/drawing/2014/main" id="{793D9C9E-C267-4843-A021-5540A688B722}"/>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829067" y="14325291"/>
              <a:ext cx="1066800" cy="236220"/>
            </a:xfrm>
            <a:prstGeom prst="rect">
              <a:avLst/>
            </a:prstGeom>
          </p:spPr>
        </p:pic>
        <p:pic>
          <p:nvPicPr>
            <p:cNvPr id="260" name="Picture 259">
              <a:extLst>
                <a:ext uri="{FF2B5EF4-FFF2-40B4-BE49-F238E27FC236}">
                  <a16:creationId xmlns:a16="http://schemas.microsoft.com/office/drawing/2014/main" id="{908D1C7C-50CF-4D38-B6BE-70312AC68265}"/>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0386425" y="7203104"/>
              <a:ext cx="1066800" cy="236220"/>
            </a:xfrm>
            <a:prstGeom prst="rect">
              <a:avLst/>
            </a:prstGeom>
          </p:spPr>
        </p:pic>
        <p:sp>
          <p:nvSpPr>
            <p:cNvPr id="261" name="TextBox 260">
              <a:extLst>
                <a:ext uri="{FF2B5EF4-FFF2-40B4-BE49-F238E27FC236}">
                  <a16:creationId xmlns:a16="http://schemas.microsoft.com/office/drawing/2014/main" id="{ADB03197-2515-40A0-8E41-81055853C03A}"/>
                </a:ext>
              </a:extLst>
            </p:cNvPr>
            <p:cNvSpPr txBox="1"/>
            <p:nvPr/>
          </p:nvSpPr>
          <p:spPr>
            <a:xfrm rot="16200000">
              <a:off x="7029072" y="11236871"/>
              <a:ext cx="1028614" cy="400109"/>
            </a:xfrm>
            <a:prstGeom prst="rect">
              <a:avLst/>
            </a:prstGeom>
            <a:noFill/>
            <a:ln>
              <a:noFill/>
            </a:ln>
          </p:spPr>
          <p:txBody>
            <a:bodyPr wrap="none" rtlCol="0">
              <a:spAutoFit/>
            </a:bodyPr>
            <a:lstStyle/>
            <a:p>
              <a:r>
                <a:rPr lang="en-GB" sz="2000" b="1" dirty="0">
                  <a:ln w="0"/>
                </a:rPr>
                <a:t>Practice</a:t>
              </a:r>
            </a:p>
          </p:txBody>
        </p:sp>
        <p:pic>
          <p:nvPicPr>
            <p:cNvPr id="262" name="Picture 261">
              <a:extLst>
                <a:ext uri="{FF2B5EF4-FFF2-40B4-BE49-F238E27FC236}">
                  <a16:creationId xmlns:a16="http://schemas.microsoft.com/office/drawing/2014/main" id="{89C6052C-6E52-4DFD-A49E-C7C7196542EB}"/>
                </a:ext>
              </a:extLst>
            </p:cNvPr>
            <p:cNvPicPr>
              <a:picLocks noChangeAspect="1"/>
            </p:cNvPicPr>
            <p:nvPr/>
          </p:nvPicPr>
          <p:blipFill>
            <a:blip r:embed="rId43"/>
            <a:stretch>
              <a:fillRect/>
            </a:stretch>
          </p:blipFill>
          <p:spPr>
            <a:xfrm>
              <a:off x="11195712" y="11481905"/>
              <a:ext cx="1152728" cy="182319"/>
            </a:xfrm>
            <a:prstGeom prst="rect">
              <a:avLst/>
            </a:prstGeom>
          </p:spPr>
        </p:pic>
      </p:grpSp>
      <p:sp>
        <p:nvSpPr>
          <p:cNvPr id="263" name="TextBox 262">
            <a:extLst>
              <a:ext uri="{FF2B5EF4-FFF2-40B4-BE49-F238E27FC236}">
                <a16:creationId xmlns:a16="http://schemas.microsoft.com/office/drawing/2014/main" id="{0D736D53-A49B-43D7-BAA8-17A380AC063C}"/>
              </a:ext>
            </a:extLst>
          </p:cNvPr>
          <p:cNvSpPr txBox="1"/>
          <p:nvPr/>
        </p:nvSpPr>
        <p:spPr>
          <a:xfrm>
            <a:off x="6878043" y="543667"/>
            <a:ext cx="4862213" cy="369332"/>
          </a:xfrm>
          <a:prstGeom prst="rect">
            <a:avLst/>
          </a:prstGeom>
          <a:noFill/>
        </p:spPr>
        <p:txBody>
          <a:bodyPr wrap="square" rtlCol="0">
            <a:spAutoFit/>
          </a:bodyPr>
          <a:lstStyle/>
          <a:p>
            <a:r>
              <a:rPr lang="en-GB" b="0" i="0" dirty="0">
                <a:solidFill>
                  <a:srgbClr val="000000"/>
                </a:solidFill>
                <a:effectLst/>
                <a:latin typeface="Helvetica Neue"/>
              </a:rPr>
              <a:t>ABC LD UCL Connected Learning Tool wheel</a:t>
            </a:r>
            <a:endParaRPr lang="en-GB" dirty="0"/>
          </a:p>
        </p:txBody>
      </p:sp>
      <p:graphicFrame>
        <p:nvGraphicFramePr>
          <p:cNvPr id="264" name="Table 263">
            <a:extLst>
              <a:ext uri="{FF2B5EF4-FFF2-40B4-BE49-F238E27FC236}">
                <a16:creationId xmlns:a16="http://schemas.microsoft.com/office/drawing/2014/main" id="{A6A8568F-EF5A-4579-AD8C-A90EE76B6D75}"/>
              </a:ext>
            </a:extLst>
          </p:cNvPr>
          <p:cNvGraphicFramePr>
            <a:graphicFrameLocks noGrp="1"/>
          </p:cNvGraphicFramePr>
          <p:nvPr>
            <p:extLst>
              <p:ext uri="{D42A27DB-BD31-4B8C-83A1-F6EECF244321}">
                <p14:modId xmlns:p14="http://schemas.microsoft.com/office/powerpoint/2010/main" val="1834011003"/>
              </p:ext>
            </p:extLst>
          </p:nvPr>
        </p:nvGraphicFramePr>
        <p:xfrm>
          <a:off x="7190572" y="2078390"/>
          <a:ext cx="4898811" cy="3171950"/>
        </p:xfrm>
        <a:graphic>
          <a:graphicData uri="http://schemas.openxmlformats.org/drawingml/2006/table">
            <a:tbl>
              <a:tblPr>
                <a:tableStyleId>{16D9F66E-5EB9-4882-86FB-DCBF35E3C3E4}</a:tableStyleId>
              </a:tblPr>
              <a:tblGrid>
                <a:gridCol w="610079">
                  <a:extLst>
                    <a:ext uri="{9D8B030D-6E8A-4147-A177-3AD203B41FA5}">
                      <a16:colId xmlns:a16="http://schemas.microsoft.com/office/drawing/2014/main" val="541998371"/>
                    </a:ext>
                  </a:extLst>
                </a:gridCol>
                <a:gridCol w="4288732">
                  <a:extLst>
                    <a:ext uri="{9D8B030D-6E8A-4147-A177-3AD203B41FA5}">
                      <a16:colId xmlns:a16="http://schemas.microsoft.com/office/drawing/2014/main" val="1696790699"/>
                    </a:ext>
                  </a:extLst>
                </a:gridCol>
              </a:tblGrid>
              <a:tr h="453215">
                <a:tc gridSpan="2">
                  <a:txBody>
                    <a:bodyPr/>
                    <a:lstStyle/>
                    <a:p>
                      <a:pPr algn="l" fontAlgn="b"/>
                      <a:r>
                        <a:rPr lang="en-GB" sz="2400" b="1" u="none" strike="noStrike" dirty="0">
                          <a:effectLst/>
                        </a:rPr>
                        <a:t>Weekly score (pre-class engagement)</a:t>
                      </a:r>
                      <a:endParaRPr lang="en-GB" sz="2400" b="1" i="0" u="none" strike="noStrike" dirty="0">
                        <a:solidFill>
                          <a:srgbClr val="000000"/>
                        </a:solidFill>
                        <a:effectLst/>
                        <a:latin typeface="Calibri" panose="020F0502020204030204" pitchFamily="34" charset="0"/>
                      </a:endParaRPr>
                    </a:p>
                  </a:txBody>
                  <a:tcPr marL="3347" marR="3347" marT="3347" marB="0" anchor="b"/>
                </a:tc>
                <a:tc hMerge="1">
                  <a:txBody>
                    <a:bodyPr/>
                    <a:lstStyle/>
                    <a:p>
                      <a:pPr algn="l" fontAlgn="b"/>
                      <a:endParaRPr lang="en-GB" sz="1800" b="0" i="0" u="none" strike="noStrike" dirty="0">
                        <a:solidFill>
                          <a:srgbClr val="000000"/>
                        </a:solidFill>
                        <a:effectLst/>
                        <a:latin typeface="Calibri" panose="020F0502020204030204" pitchFamily="34" charset="0"/>
                      </a:endParaRPr>
                    </a:p>
                  </a:txBody>
                  <a:tcPr marL="3347" marR="3347" marT="3347" marB="0" anchor="b"/>
                </a:tc>
                <a:extLst>
                  <a:ext uri="{0D108BD9-81ED-4DB2-BD59-A6C34878D82A}">
                    <a16:rowId xmlns:a16="http://schemas.microsoft.com/office/drawing/2014/main" val="3141163892"/>
                  </a:ext>
                </a:extLst>
              </a:tr>
              <a:tr h="517481">
                <a:tc>
                  <a:txBody>
                    <a:bodyPr/>
                    <a:lstStyle/>
                    <a:p>
                      <a:pPr algn="ctr" fontAlgn="b"/>
                      <a:r>
                        <a:rPr lang="en-GB" sz="2400" u="none" strike="noStrike" dirty="0">
                          <a:effectLst/>
                        </a:rPr>
                        <a:t>1</a:t>
                      </a:r>
                      <a:endParaRPr lang="en-GB" sz="2400" b="0" i="0" u="none" strike="noStrike" dirty="0">
                        <a:solidFill>
                          <a:srgbClr val="000000"/>
                        </a:solidFill>
                        <a:effectLst/>
                        <a:latin typeface="Calibri" panose="020F0502020204030204" pitchFamily="34" charset="0"/>
                      </a:endParaRPr>
                    </a:p>
                  </a:txBody>
                  <a:tcPr marL="3347" marR="3347" marT="3347" marB="0" anchor="ctr"/>
                </a:tc>
                <a:tc>
                  <a:txBody>
                    <a:bodyPr/>
                    <a:lstStyle/>
                    <a:p>
                      <a:pPr algn="l" fontAlgn="b"/>
                      <a:r>
                        <a:rPr lang="en-GB" sz="2400" u="none" strike="noStrike">
                          <a:effectLst/>
                        </a:rPr>
                        <a:t>completed pre-class work on time.</a:t>
                      </a:r>
                      <a:endParaRPr lang="en-GB" sz="2400" b="0" i="0" u="none" strike="noStrike">
                        <a:solidFill>
                          <a:srgbClr val="000000"/>
                        </a:solidFill>
                        <a:effectLst/>
                        <a:latin typeface="Calibri" panose="020F0502020204030204" pitchFamily="34" charset="0"/>
                      </a:endParaRPr>
                    </a:p>
                  </a:txBody>
                  <a:tcPr marL="3347" marR="3347" marT="3347" marB="0" anchor="b"/>
                </a:tc>
                <a:extLst>
                  <a:ext uri="{0D108BD9-81ED-4DB2-BD59-A6C34878D82A}">
                    <a16:rowId xmlns:a16="http://schemas.microsoft.com/office/drawing/2014/main" val="1402215607"/>
                  </a:ext>
                </a:extLst>
              </a:tr>
              <a:tr h="1197563">
                <a:tc>
                  <a:txBody>
                    <a:bodyPr/>
                    <a:lstStyle/>
                    <a:p>
                      <a:pPr algn="ctr" fontAlgn="b"/>
                      <a:r>
                        <a:rPr lang="en-GB" sz="2400" u="none" strike="noStrike" dirty="0">
                          <a:effectLst/>
                        </a:rPr>
                        <a:t>0.5</a:t>
                      </a:r>
                      <a:endParaRPr lang="en-GB" sz="2400" b="0" i="0" u="none" strike="noStrike" dirty="0">
                        <a:solidFill>
                          <a:srgbClr val="000000"/>
                        </a:solidFill>
                        <a:effectLst/>
                        <a:latin typeface="Calibri" panose="020F0502020204030204" pitchFamily="34" charset="0"/>
                      </a:endParaRPr>
                    </a:p>
                  </a:txBody>
                  <a:tcPr marL="3347" marR="3347" marT="3347" marB="0" anchor="ctr"/>
                </a:tc>
                <a:tc>
                  <a:txBody>
                    <a:bodyPr/>
                    <a:lstStyle/>
                    <a:p>
                      <a:pPr algn="l" fontAlgn="b"/>
                      <a:r>
                        <a:rPr lang="en-GB" sz="2400" u="none" strike="noStrike" dirty="0">
                          <a:effectLst/>
                        </a:rPr>
                        <a:t>completed some pre-class work but not all, or completed work but did not engage with activities - responses were superficial.</a:t>
                      </a:r>
                      <a:endParaRPr lang="en-GB" sz="2400" b="0" i="0" u="none" strike="noStrike" dirty="0">
                        <a:solidFill>
                          <a:srgbClr val="000000"/>
                        </a:solidFill>
                        <a:effectLst/>
                        <a:latin typeface="Calibri" panose="020F0502020204030204" pitchFamily="34" charset="0"/>
                      </a:endParaRPr>
                    </a:p>
                  </a:txBody>
                  <a:tcPr marL="3347" marR="3347" marT="3347" marB="0" anchor="b"/>
                </a:tc>
                <a:extLst>
                  <a:ext uri="{0D108BD9-81ED-4DB2-BD59-A6C34878D82A}">
                    <a16:rowId xmlns:a16="http://schemas.microsoft.com/office/drawing/2014/main" val="2801882105"/>
                  </a:ext>
                </a:extLst>
              </a:tr>
              <a:tr h="581748">
                <a:tc>
                  <a:txBody>
                    <a:bodyPr/>
                    <a:lstStyle/>
                    <a:p>
                      <a:pPr algn="ctr" fontAlgn="b"/>
                      <a:r>
                        <a:rPr lang="en-GB" sz="2400" u="none" strike="noStrike" dirty="0">
                          <a:effectLst/>
                        </a:rPr>
                        <a:t>0</a:t>
                      </a:r>
                      <a:endParaRPr lang="en-GB" sz="2400" b="0" i="0" u="none" strike="noStrike" dirty="0">
                        <a:solidFill>
                          <a:srgbClr val="000000"/>
                        </a:solidFill>
                        <a:effectLst/>
                        <a:latin typeface="Calibri" panose="020F0502020204030204" pitchFamily="34" charset="0"/>
                      </a:endParaRPr>
                    </a:p>
                  </a:txBody>
                  <a:tcPr marL="3347" marR="3347" marT="3347" marB="0" anchor="ctr"/>
                </a:tc>
                <a:tc>
                  <a:txBody>
                    <a:bodyPr/>
                    <a:lstStyle/>
                    <a:p>
                      <a:pPr algn="l" fontAlgn="b"/>
                      <a:r>
                        <a:rPr lang="en-GB" sz="2400" u="none" strike="noStrike" dirty="0">
                          <a:effectLst/>
                        </a:rPr>
                        <a:t>pre-course work missing or superficial </a:t>
                      </a:r>
                      <a:endParaRPr lang="en-GB" sz="2400" b="0" i="0" u="none" strike="noStrike" dirty="0">
                        <a:solidFill>
                          <a:srgbClr val="000000"/>
                        </a:solidFill>
                        <a:effectLst/>
                        <a:latin typeface="Calibri" panose="020F0502020204030204" pitchFamily="34" charset="0"/>
                      </a:endParaRPr>
                    </a:p>
                  </a:txBody>
                  <a:tcPr marL="3347" marR="3347" marT="3347" marB="0" anchor="b"/>
                </a:tc>
                <a:extLst>
                  <a:ext uri="{0D108BD9-81ED-4DB2-BD59-A6C34878D82A}">
                    <a16:rowId xmlns:a16="http://schemas.microsoft.com/office/drawing/2014/main" val="2285169394"/>
                  </a:ext>
                </a:extLst>
              </a:tr>
            </a:tbl>
          </a:graphicData>
        </a:graphic>
      </p:graphicFrame>
    </p:spTree>
    <p:extLst>
      <p:ext uri="{BB962C8B-B14F-4D97-AF65-F5344CB8AC3E}">
        <p14:creationId xmlns:p14="http://schemas.microsoft.com/office/powerpoint/2010/main" val="2758577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ACEAE-449C-4EE3-833F-36C0384DC668}"/>
              </a:ext>
            </a:extLst>
          </p:cNvPr>
          <p:cNvSpPr>
            <a:spLocks noGrp="1"/>
          </p:cNvSpPr>
          <p:nvPr>
            <p:ph type="title"/>
          </p:nvPr>
        </p:nvSpPr>
        <p:spPr/>
        <p:txBody>
          <a:bodyPr/>
          <a:lstStyle/>
          <a:p>
            <a:r>
              <a:rPr lang="en-GB" dirty="0"/>
              <a:t>Weekly discussions</a:t>
            </a:r>
          </a:p>
        </p:txBody>
      </p:sp>
      <p:sp>
        <p:nvSpPr>
          <p:cNvPr id="3" name="Content Placeholder 2">
            <a:extLst>
              <a:ext uri="{FF2B5EF4-FFF2-40B4-BE49-F238E27FC236}">
                <a16:creationId xmlns:a16="http://schemas.microsoft.com/office/drawing/2014/main" id="{62C30E0B-3ED8-443F-B87C-DC544D431732}"/>
              </a:ext>
            </a:extLst>
          </p:cNvPr>
          <p:cNvSpPr>
            <a:spLocks noGrp="1"/>
          </p:cNvSpPr>
          <p:nvPr>
            <p:ph idx="1"/>
          </p:nvPr>
        </p:nvSpPr>
        <p:spPr>
          <a:xfrm>
            <a:off x="308741" y="2521887"/>
            <a:ext cx="10077557" cy="3549045"/>
          </a:xfrm>
        </p:spPr>
        <p:txBody>
          <a:bodyPr>
            <a:normAutofit/>
          </a:bodyPr>
          <a:lstStyle/>
          <a:p>
            <a:r>
              <a:rPr lang="en-GB" sz="2800" dirty="0"/>
              <a:t>1-hour student led discussions, in groups of 2-3.</a:t>
            </a:r>
          </a:p>
          <a:p>
            <a:r>
              <a:rPr lang="en-GB" sz="2800" dirty="0"/>
              <a:t>Based on a pre-identified journal paper.</a:t>
            </a:r>
          </a:p>
          <a:p>
            <a:r>
              <a:rPr lang="en-GB" sz="2800" dirty="0"/>
              <a:t>Graded on ability to present and monitor discussion.</a:t>
            </a:r>
          </a:p>
          <a:p>
            <a:r>
              <a:rPr lang="en-GB" sz="2800" dirty="0"/>
              <a:t>Graded on engagement with discussion (quality and quantity of engagement).</a:t>
            </a:r>
          </a:p>
        </p:txBody>
      </p:sp>
      <p:graphicFrame>
        <p:nvGraphicFramePr>
          <p:cNvPr id="6" name="Table 5">
            <a:extLst>
              <a:ext uri="{FF2B5EF4-FFF2-40B4-BE49-F238E27FC236}">
                <a16:creationId xmlns:a16="http://schemas.microsoft.com/office/drawing/2014/main" id="{33485C2B-0C03-4CE2-8C84-BE0A46BEAF30}"/>
              </a:ext>
            </a:extLst>
          </p:cNvPr>
          <p:cNvGraphicFramePr>
            <a:graphicFrameLocks noGrp="1"/>
          </p:cNvGraphicFramePr>
          <p:nvPr>
            <p:extLst>
              <p:ext uri="{D42A27DB-BD31-4B8C-83A1-F6EECF244321}">
                <p14:modId xmlns:p14="http://schemas.microsoft.com/office/powerpoint/2010/main" val="3059701950"/>
              </p:ext>
            </p:extLst>
          </p:nvPr>
        </p:nvGraphicFramePr>
        <p:xfrm>
          <a:off x="3206924" y="787068"/>
          <a:ext cx="8985076" cy="5795184"/>
        </p:xfrm>
        <a:graphic>
          <a:graphicData uri="http://schemas.openxmlformats.org/drawingml/2006/table">
            <a:tbl>
              <a:tblPr>
                <a:tableStyleId>{22838BEF-8BB2-4498-84A7-C5851F593DF1}</a:tableStyleId>
              </a:tblPr>
              <a:tblGrid>
                <a:gridCol w="1107843">
                  <a:extLst>
                    <a:ext uri="{9D8B030D-6E8A-4147-A177-3AD203B41FA5}">
                      <a16:colId xmlns:a16="http://schemas.microsoft.com/office/drawing/2014/main" val="2480534310"/>
                    </a:ext>
                  </a:extLst>
                </a:gridCol>
                <a:gridCol w="7877233">
                  <a:extLst>
                    <a:ext uri="{9D8B030D-6E8A-4147-A177-3AD203B41FA5}">
                      <a16:colId xmlns:a16="http://schemas.microsoft.com/office/drawing/2014/main" val="3450243437"/>
                    </a:ext>
                  </a:extLst>
                </a:gridCol>
              </a:tblGrid>
              <a:tr h="204640">
                <a:tc gridSpan="2">
                  <a:txBody>
                    <a:bodyPr/>
                    <a:lstStyle/>
                    <a:p>
                      <a:pPr algn="l" fontAlgn="b"/>
                      <a:r>
                        <a:rPr lang="en-GB" sz="2000" u="none" strike="noStrike" dirty="0">
                          <a:effectLst/>
                        </a:rPr>
                        <a:t>Discussion participation score: total marks 2</a:t>
                      </a:r>
                      <a:endParaRPr lang="en-GB" sz="2000" b="0" i="0" u="none" strike="noStrike" dirty="0">
                        <a:solidFill>
                          <a:srgbClr val="000000"/>
                        </a:solidFill>
                        <a:effectLst/>
                        <a:latin typeface="Calibri" panose="020F0502020204030204" pitchFamily="34" charset="0"/>
                      </a:endParaRPr>
                    </a:p>
                  </a:txBody>
                  <a:tcPr marL="664" marR="664" marT="664" marB="0" anchor="b"/>
                </a:tc>
                <a:tc hMerge="1">
                  <a:txBody>
                    <a:bodyPr/>
                    <a:lstStyle/>
                    <a:p>
                      <a:pPr algn="l" fontAlgn="b"/>
                      <a:endParaRPr lang="en-GB" sz="2000" b="0" i="0" u="none" strike="noStrike" dirty="0">
                        <a:solidFill>
                          <a:srgbClr val="000000"/>
                        </a:solidFill>
                        <a:effectLst/>
                        <a:latin typeface="Calibri" panose="020F0502020204030204" pitchFamily="34" charset="0"/>
                      </a:endParaRPr>
                    </a:p>
                  </a:txBody>
                  <a:tcPr marL="664" marR="664" marT="664" marB="0" anchor="b"/>
                </a:tc>
                <a:extLst>
                  <a:ext uri="{0D108BD9-81ED-4DB2-BD59-A6C34878D82A}">
                    <a16:rowId xmlns:a16="http://schemas.microsoft.com/office/drawing/2014/main" val="2853453943"/>
                  </a:ext>
                </a:extLst>
              </a:tr>
              <a:tr h="956800">
                <a:tc>
                  <a:txBody>
                    <a:bodyPr/>
                    <a:lstStyle/>
                    <a:p>
                      <a:pPr algn="ctr" fontAlgn="b"/>
                      <a:r>
                        <a:rPr lang="en-GB" sz="2000" u="none" strike="noStrike" dirty="0">
                          <a:effectLst/>
                        </a:rPr>
                        <a:t>3</a:t>
                      </a:r>
                      <a:endParaRPr lang="en-GB" sz="2000" b="0" i="0" u="none" strike="noStrike" dirty="0">
                        <a:solidFill>
                          <a:srgbClr val="000000"/>
                        </a:solidFill>
                        <a:effectLst/>
                        <a:latin typeface="Calibri" panose="020F0502020204030204" pitchFamily="34" charset="0"/>
                      </a:endParaRPr>
                    </a:p>
                  </a:txBody>
                  <a:tcPr marL="664" marR="664" marT="664" marB="0" anchor="ctr">
                    <a:solidFill>
                      <a:schemeClr val="accent6">
                        <a:lumMod val="40000"/>
                        <a:lumOff val="60000"/>
                      </a:schemeClr>
                    </a:solidFill>
                  </a:tcPr>
                </a:tc>
                <a:tc>
                  <a:txBody>
                    <a:bodyPr/>
                    <a:lstStyle/>
                    <a:p>
                      <a:pPr algn="l" fontAlgn="b"/>
                      <a:r>
                        <a:rPr lang="en-GB" sz="2000" u="none" strike="noStrike" dirty="0">
                          <a:effectLst/>
                        </a:rPr>
                        <a:t>Particularly engaged, provided excellent input to the discussion above and beyond that which was expected. Provides personal insight which adds significantly to the discussion topic, and/or a comment or question which adds substantially to the development of the discussion in a way not brought out by the discussion leads.</a:t>
                      </a:r>
                      <a:endParaRPr lang="en-GB" sz="2000" b="0" i="0" u="none" strike="noStrike" dirty="0">
                        <a:solidFill>
                          <a:srgbClr val="000000"/>
                        </a:solidFill>
                        <a:effectLst/>
                        <a:latin typeface="Calibri" panose="020F0502020204030204" pitchFamily="34" charset="0"/>
                      </a:endParaRPr>
                    </a:p>
                  </a:txBody>
                  <a:tcPr marL="664" marR="664" marT="664" marB="0" anchor="b">
                    <a:solidFill>
                      <a:schemeClr val="accent6">
                        <a:lumMod val="40000"/>
                        <a:lumOff val="60000"/>
                      </a:schemeClr>
                    </a:solidFill>
                  </a:tcPr>
                </a:tc>
                <a:extLst>
                  <a:ext uri="{0D108BD9-81ED-4DB2-BD59-A6C34878D82A}">
                    <a16:rowId xmlns:a16="http://schemas.microsoft.com/office/drawing/2014/main" val="353981207"/>
                  </a:ext>
                </a:extLst>
              </a:tr>
              <a:tr h="612591">
                <a:tc>
                  <a:txBody>
                    <a:bodyPr/>
                    <a:lstStyle/>
                    <a:p>
                      <a:pPr algn="ctr" fontAlgn="b"/>
                      <a:r>
                        <a:rPr lang="en-GB" sz="2000" u="none" strike="noStrike" dirty="0">
                          <a:effectLst/>
                        </a:rPr>
                        <a:t>2</a:t>
                      </a:r>
                      <a:endParaRPr lang="en-GB" sz="2000" b="0" i="0" u="none" strike="noStrike" dirty="0">
                        <a:solidFill>
                          <a:srgbClr val="000000"/>
                        </a:solidFill>
                        <a:effectLst/>
                        <a:latin typeface="Calibri" panose="020F0502020204030204" pitchFamily="34" charset="0"/>
                      </a:endParaRPr>
                    </a:p>
                  </a:txBody>
                  <a:tcPr marL="664" marR="664" marT="664" marB="0" anchor="ctr"/>
                </a:tc>
                <a:tc>
                  <a:txBody>
                    <a:bodyPr/>
                    <a:lstStyle/>
                    <a:p>
                      <a:pPr algn="l" fontAlgn="b"/>
                      <a:r>
                        <a:rPr lang="en-GB" sz="2000" u="none" strike="noStrike">
                          <a:effectLst/>
                        </a:rPr>
                        <a:t>Well engaged with the discussion, provided interesting and/or thought provoking discussion points or answers. Regularly engages with the discussion and shows clear understanding of the concepts being discussed.</a:t>
                      </a:r>
                      <a:endParaRPr lang="en-GB" sz="2000" b="0" i="0" u="none" strike="noStrike">
                        <a:solidFill>
                          <a:srgbClr val="000000"/>
                        </a:solidFill>
                        <a:effectLst/>
                        <a:latin typeface="Calibri" panose="020F0502020204030204" pitchFamily="34" charset="0"/>
                      </a:endParaRPr>
                    </a:p>
                  </a:txBody>
                  <a:tcPr marL="664" marR="664" marT="664" marB="0" anchor="b"/>
                </a:tc>
                <a:extLst>
                  <a:ext uri="{0D108BD9-81ED-4DB2-BD59-A6C34878D82A}">
                    <a16:rowId xmlns:a16="http://schemas.microsoft.com/office/drawing/2014/main" val="3095476035"/>
                  </a:ext>
                </a:extLst>
              </a:tr>
              <a:tr h="1020543">
                <a:tc>
                  <a:txBody>
                    <a:bodyPr/>
                    <a:lstStyle/>
                    <a:p>
                      <a:pPr algn="ctr" fontAlgn="b"/>
                      <a:r>
                        <a:rPr lang="en-GB" sz="2000" u="none" strike="noStrike" dirty="0">
                          <a:effectLst/>
                        </a:rPr>
                        <a:t>1</a:t>
                      </a:r>
                      <a:endParaRPr lang="en-GB" sz="2000" b="0" i="0" u="none" strike="noStrike" dirty="0">
                        <a:solidFill>
                          <a:srgbClr val="000000"/>
                        </a:solidFill>
                        <a:effectLst/>
                        <a:latin typeface="Calibri" panose="020F0502020204030204" pitchFamily="34" charset="0"/>
                      </a:endParaRPr>
                    </a:p>
                  </a:txBody>
                  <a:tcPr marL="664" marR="664" marT="664" marB="0" anchor="ctr"/>
                </a:tc>
                <a:tc>
                  <a:txBody>
                    <a:bodyPr/>
                    <a:lstStyle/>
                    <a:p>
                      <a:pPr algn="l" fontAlgn="b"/>
                      <a:r>
                        <a:rPr lang="en-GB" sz="2000" u="none" strike="noStrike" dirty="0">
                          <a:effectLst/>
                        </a:rPr>
                        <a:t>Responded to the discussion no more than once, or repeated a point that was already made. Did not add to the discussion/was not particularly engaged. May have required prompting to engage, or provided a 'surface-level' or superficial comment which did not add to the development of the discussion. May show minor misunderstandings.</a:t>
                      </a:r>
                      <a:endParaRPr lang="en-GB" sz="2000" b="0" i="0" u="none" strike="noStrike" dirty="0">
                        <a:solidFill>
                          <a:srgbClr val="000000"/>
                        </a:solidFill>
                        <a:effectLst/>
                        <a:latin typeface="Calibri" panose="020F0502020204030204" pitchFamily="34" charset="0"/>
                      </a:endParaRPr>
                    </a:p>
                  </a:txBody>
                  <a:tcPr marL="664" marR="664" marT="664" marB="0" anchor="b"/>
                </a:tc>
                <a:extLst>
                  <a:ext uri="{0D108BD9-81ED-4DB2-BD59-A6C34878D82A}">
                    <a16:rowId xmlns:a16="http://schemas.microsoft.com/office/drawing/2014/main" val="1643699938"/>
                  </a:ext>
                </a:extLst>
              </a:tr>
              <a:tr h="701831">
                <a:tc>
                  <a:txBody>
                    <a:bodyPr/>
                    <a:lstStyle/>
                    <a:p>
                      <a:pPr algn="ctr" fontAlgn="b"/>
                      <a:r>
                        <a:rPr lang="en-GB" sz="2000" u="none" strike="noStrike" dirty="0">
                          <a:effectLst/>
                        </a:rPr>
                        <a:t>0</a:t>
                      </a:r>
                      <a:endParaRPr lang="en-GB" sz="2000" b="0" i="0" u="none" strike="noStrike" dirty="0">
                        <a:solidFill>
                          <a:srgbClr val="000000"/>
                        </a:solidFill>
                        <a:effectLst/>
                        <a:latin typeface="Calibri" panose="020F0502020204030204" pitchFamily="34" charset="0"/>
                      </a:endParaRPr>
                    </a:p>
                  </a:txBody>
                  <a:tcPr marL="664" marR="664" marT="664" marB="0" anchor="ctr"/>
                </a:tc>
                <a:tc>
                  <a:txBody>
                    <a:bodyPr/>
                    <a:lstStyle/>
                    <a:p>
                      <a:pPr algn="l" fontAlgn="b"/>
                      <a:r>
                        <a:rPr lang="en-GB" sz="2000" u="none" strike="noStrike">
                          <a:effectLst/>
                        </a:rPr>
                        <a:t>Did not add to the discussion - either said nothing, or needed to be prompted and then only provided superficial comments or repeated previous points. Shows little-to-no signs of having read the paper required or does not attend.</a:t>
                      </a:r>
                      <a:endParaRPr lang="en-GB" sz="2000" b="0" i="0" u="none" strike="noStrike">
                        <a:solidFill>
                          <a:srgbClr val="000000"/>
                        </a:solidFill>
                        <a:effectLst/>
                        <a:latin typeface="Calibri" panose="020F0502020204030204" pitchFamily="34" charset="0"/>
                      </a:endParaRPr>
                    </a:p>
                  </a:txBody>
                  <a:tcPr marL="664" marR="664" marT="664" marB="0" anchor="b"/>
                </a:tc>
                <a:extLst>
                  <a:ext uri="{0D108BD9-81ED-4DB2-BD59-A6C34878D82A}">
                    <a16:rowId xmlns:a16="http://schemas.microsoft.com/office/drawing/2014/main" val="365531890"/>
                  </a:ext>
                </a:extLst>
              </a:tr>
              <a:tr h="51658">
                <a:tc gridSpan="2">
                  <a:txBody>
                    <a:bodyPr/>
                    <a:lstStyle/>
                    <a:p>
                      <a:pPr algn="l" fontAlgn="b"/>
                      <a:r>
                        <a:rPr lang="en-GB" sz="2000" u="none" strike="noStrike" dirty="0">
                          <a:effectLst/>
                        </a:rPr>
                        <a:t>*leads were given a '2' for their week</a:t>
                      </a:r>
                      <a:endParaRPr lang="en-GB" sz="2000" b="0" i="0" u="none" strike="noStrike" dirty="0">
                        <a:solidFill>
                          <a:srgbClr val="000000"/>
                        </a:solidFill>
                        <a:effectLst/>
                        <a:latin typeface="Calibri" panose="020F0502020204030204" pitchFamily="34" charset="0"/>
                      </a:endParaRPr>
                    </a:p>
                  </a:txBody>
                  <a:tcPr marL="664" marR="664" marT="664" marB="0" anchor="b"/>
                </a:tc>
                <a:tc hMerge="1">
                  <a:txBody>
                    <a:bodyPr/>
                    <a:lstStyle/>
                    <a:p>
                      <a:endParaRPr lang="en-GB"/>
                    </a:p>
                  </a:txBody>
                  <a:tcPr/>
                </a:tc>
                <a:extLst>
                  <a:ext uri="{0D108BD9-81ED-4DB2-BD59-A6C34878D82A}">
                    <a16:rowId xmlns:a16="http://schemas.microsoft.com/office/drawing/2014/main" val="186242697"/>
                  </a:ext>
                </a:extLst>
              </a:tr>
            </a:tbl>
          </a:graphicData>
        </a:graphic>
      </p:graphicFrame>
    </p:spTree>
    <p:extLst>
      <p:ext uri="{BB962C8B-B14F-4D97-AF65-F5344CB8AC3E}">
        <p14:creationId xmlns:p14="http://schemas.microsoft.com/office/powerpoint/2010/main" val="55197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6" name="Rectangle 13">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3EA16C5-2FE5-42F7-94CA-4DC101CCBAF6}"/>
              </a:ext>
            </a:extLst>
          </p:cNvPr>
          <p:cNvSpPr>
            <a:spLocks noGrp="1"/>
          </p:cNvSpPr>
          <p:nvPr>
            <p:ph type="title"/>
          </p:nvPr>
        </p:nvSpPr>
        <p:spPr>
          <a:xfrm>
            <a:off x="517871" y="976160"/>
            <a:ext cx="4767930" cy="1848734"/>
          </a:xfrm>
        </p:spPr>
        <p:txBody>
          <a:bodyPr>
            <a:normAutofit/>
          </a:bodyPr>
          <a:lstStyle/>
          <a:p>
            <a:r>
              <a:rPr lang="en-GB" dirty="0"/>
              <a:t>Results - Grades</a:t>
            </a:r>
          </a:p>
        </p:txBody>
      </p:sp>
      <p:sp>
        <p:nvSpPr>
          <p:cNvPr id="37" name="Freeform: Shape 15">
            <a:extLst>
              <a:ext uri="{FF2B5EF4-FFF2-40B4-BE49-F238E27FC236}">
                <a16:creationId xmlns:a16="http://schemas.microsoft.com/office/drawing/2014/main" id="{13E5F285-BD95-4989-B20B-778990159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1648"/>
            <a:ext cx="1839951" cy="1423657"/>
          </a:xfrm>
          <a:custGeom>
            <a:avLst/>
            <a:gdLst>
              <a:gd name="connsiteX0" fmla="*/ 0 w 2331138"/>
              <a:gd name="connsiteY0" fmla="*/ 0 h 3352676"/>
              <a:gd name="connsiteX1" fmla="*/ 2331138 w 2331138"/>
              <a:gd name="connsiteY1" fmla="*/ 0 h 3352676"/>
              <a:gd name="connsiteX2" fmla="*/ 2331138 w 2331138"/>
              <a:gd name="connsiteY2" fmla="*/ 3352676 h 3352676"/>
              <a:gd name="connsiteX3" fmla="*/ 2097210 w 2331138"/>
              <a:gd name="connsiteY3" fmla="*/ 3226228 h 3352676"/>
              <a:gd name="connsiteX4" fmla="*/ 214881 w 2331138"/>
              <a:gd name="connsiteY4" fmla="*/ 1176738 h 3352676"/>
              <a:gd name="connsiteX5" fmla="*/ 1129 w 2331138"/>
              <a:gd name="connsiteY5" fmla="*/ 67475 h 3352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1138" h="3352676">
                <a:moveTo>
                  <a:pt x="0" y="0"/>
                </a:moveTo>
                <a:lnTo>
                  <a:pt x="2331138" y="0"/>
                </a:lnTo>
                <a:lnTo>
                  <a:pt x="2331138" y="3352676"/>
                </a:lnTo>
                <a:lnTo>
                  <a:pt x="2097210" y="3226228"/>
                </a:lnTo>
                <a:cubicBezTo>
                  <a:pt x="1273150" y="2744079"/>
                  <a:pt x="560886" y="2027200"/>
                  <a:pt x="214881" y="1176738"/>
                </a:cubicBezTo>
                <a:cubicBezTo>
                  <a:pt x="72781" y="827511"/>
                  <a:pt x="14297" y="430630"/>
                  <a:pt x="1129" y="67475"/>
                </a:cubicBezTo>
                <a:close/>
              </a:path>
            </a:pathLst>
          </a:custGeom>
          <a:solidFill>
            <a:schemeClr val="accent3">
              <a:lumMod val="40000"/>
              <a:lumOff val="6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8" name="Graphic 78">
            <a:extLst>
              <a:ext uri="{FF2B5EF4-FFF2-40B4-BE49-F238E27FC236}">
                <a16:creationId xmlns:a16="http://schemas.microsoft.com/office/drawing/2014/main" id="{6C02F4BE-6538-4CAD-B506-5FEB41D37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4415" y="3039261"/>
            <a:ext cx="1020166" cy="45718"/>
            <a:chOff x="4886325" y="3371754"/>
            <a:chExt cx="2418492" cy="113728"/>
          </a:xfrm>
          <a:solidFill>
            <a:schemeClr val="accent1"/>
          </a:solidFill>
        </p:grpSpPr>
        <p:sp>
          <p:nvSpPr>
            <p:cNvPr id="38" name="Graphic 78">
              <a:extLst>
                <a:ext uri="{FF2B5EF4-FFF2-40B4-BE49-F238E27FC236}">
                  <a16:creationId xmlns:a16="http://schemas.microsoft.com/office/drawing/2014/main" id="{3937246C-D7B5-4CC9-B979-0999DFD5B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39" name="Graphic 78">
              <a:extLst>
                <a:ext uri="{FF2B5EF4-FFF2-40B4-BE49-F238E27FC236}">
                  <a16:creationId xmlns:a16="http://schemas.microsoft.com/office/drawing/2014/main" id="{559392DF-C926-44F7-920D-C232D60C05F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40" name="Graphic 78">
                <a:extLst>
                  <a:ext uri="{FF2B5EF4-FFF2-40B4-BE49-F238E27FC236}">
                    <a16:creationId xmlns:a16="http://schemas.microsoft.com/office/drawing/2014/main" id="{437FE2E3-579D-4AA7-8775-C78D1D5631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41" name="Graphic 78">
                <a:extLst>
                  <a:ext uri="{FF2B5EF4-FFF2-40B4-BE49-F238E27FC236}">
                    <a16:creationId xmlns:a16="http://schemas.microsoft.com/office/drawing/2014/main" id="{A6A05323-CAFA-4D34-83D6-3B23B02085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23" name="Graphic 78">
                <a:extLst>
                  <a:ext uri="{FF2B5EF4-FFF2-40B4-BE49-F238E27FC236}">
                    <a16:creationId xmlns:a16="http://schemas.microsoft.com/office/drawing/2014/main" id="{D49C45E0-CA07-4FD4-9097-BF313F498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2" name="Graphic 78">
                <a:extLst>
                  <a:ext uri="{FF2B5EF4-FFF2-40B4-BE49-F238E27FC236}">
                    <a16:creationId xmlns:a16="http://schemas.microsoft.com/office/drawing/2014/main" id="{1EC741B7-EEE8-43D3-9F8E-C2B4DD196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3" name="Content Placeholder 2">
            <a:extLst>
              <a:ext uri="{FF2B5EF4-FFF2-40B4-BE49-F238E27FC236}">
                <a16:creationId xmlns:a16="http://schemas.microsoft.com/office/drawing/2014/main" id="{1B860B08-9D56-4A9C-979E-0B3A3903296B}"/>
              </a:ext>
            </a:extLst>
          </p:cNvPr>
          <p:cNvSpPr>
            <a:spLocks noGrp="1"/>
          </p:cNvSpPr>
          <p:nvPr>
            <p:ph idx="1"/>
          </p:nvPr>
        </p:nvSpPr>
        <p:spPr>
          <a:xfrm>
            <a:off x="517871" y="3299404"/>
            <a:ext cx="4767930" cy="2745750"/>
          </a:xfrm>
        </p:spPr>
        <p:txBody>
          <a:bodyPr>
            <a:normAutofit/>
          </a:bodyPr>
          <a:lstStyle/>
          <a:p>
            <a:br>
              <a:rPr lang="en-GB">
                <a:effectLst/>
                <a:latin typeface="Roboto" panose="02000000000000000000" pitchFamily="2" charset="0"/>
                <a:ea typeface="Times New Roman" panose="02020603050405020304" pitchFamily="18" charset="0"/>
                <a:cs typeface="Arial" panose="020B0604020202020204" pitchFamily="34" charset="0"/>
              </a:rPr>
            </a:br>
            <a:endParaRPr lang="en-GB" dirty="0"/>
          </a:p>
          <a:p>
            <a:endParaRPr lang="en-GB" dirty="0"/>
          </a:p>
        </p:txBody>
      </p:sp>
      <p:pic>
        <p:nvPicPr>
          <p:cNvPr id="9" name="Picture 8">
            <a:extLst>
              <a:ext uri="{FF2B5EF4-FFF2-40B4-BE49-F238E27FC236}">
                <a16:creationId xmlns:a16="http://schemas.microsoft.com/office/drawing/2014/main" id="{C892F6FA-00CC-4390-9C01-03D000C88ED6}"/>
              </a:ext>
            </a:extLst>
          </p:cNvPr>
          <p:cNvPicPr>
            <a:picLocks noChangeAspect="1"/>
          </p:cNvPicPr>
          <p:nvPr/>
        </p:nvPicPr>
        <p:blipFill>
          <a:blip r:embed="rId3"/>
          <a:stretch>
            <a:fillRect/>
          </a:stretch>
        </p:blipFill>
        <p:spPr>
          <a:xfrm>
            <a:off x="5584456" y="548464"/>
            <a:ext cx="3298891" cy="6122389"/>
          </a:xfrm>
          <a:prstGeom prst="rect">
            <a:avLst/>
          </a:prstGeom>
        </p:spPr>
      </p:pic>
      <p:sp>
        <p:nvSpPr>
          <p:cNvPr id="43" name="Freeform: Shape 25">
            <a:extLst>
              <a:ext uri="{FF2B5EF4-FFF2-40B4-BE49-F238E27FC236}">
                <a16:creationId xmlns:a16="http://schemas.microsoft.com/office/drawing/2014/main" id="{6B6061A8-D267-4967-AF47-C3CC451385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899042" y="5602884"/>
            <a:ext cx="4292956" cy="1255116"/>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44" name="Group 27">
            <a:extLst>
              <a:ext uri="{FF2B5EF4-FFF2-40B4-BE49-F238E27FC236}">
                <a16:creationId xmlns:a16="http://schemas.microsoft.com/office/drawing/2014/main" id="{12DB770A-658D-4212-9BF2-236070D5D7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91063" y="5736410"/>
            <a:ext cx="886141" cy="802496"/>
            <a:chOff x="10948005" y="3272152"/>
            <a:chExt cx="868640" cy="786648"/>
          </a:xfrm>
          <a:solidFill>
            <a:schemeClr val="accent6"/>
          </a:solidFill>
        </p:grpSpPr>
        <p:sp>
          <p:nvSpPr>
            <p:cNvPr id="45" name="Freeform: Shape 28">
              <a:extLst>
                <a:ext uri="{FF2B5EF4-FFF2-40B4-BE49-F238E27FC236}">
                  <a16:creationId xmlns:a16="http://schemas.microsoft.com/office/drawing/2014/main" id="{A9B99195-76A3-4B90-8F45-BAEF05699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6" name="Freeform: Shape 29">
              <a:extLst>
                <a:ext uri="{FF2B5EF4-FFF2-40B4-BE49-F238E27FC236}">
                  <a16:creationId xmlns:a16="http://schemas.microsoft.com/office/drawing/2014/main" id="{F1029419-581A-4B40-B3E3-BD5931F99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7" name="Freeform: Shape 30">
              <a:extLst>
                <a:ext uri="{FF2B5EF4-FFF2-40B4-BE49-F238E27FC236}">
                  <a16:creationId xmlns:a16="http://schemas.microsoft.com/office/drawing/2014/main" id="{38F181C6-C3A7-463D-B837-E6FB1B0801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8" name="Graphic 12">
              <a:extLst>
                <a:ext uri="{FF2B5EF4-FFF2-40B4-BE49-F238E27FC236}">
                  <a16:creationId xmlns:a16="http://schemas.microsoft.com/office/drawing/2014/main" id="{FB6F6AFA-67F5-4D3A-839B-6B3980B6FC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49" name="Graphic 15">
              <a:extLst>
                <a:ext uri="{FF2B5EF4-FFF2-40B4-BE49-F238E27FC236}">
                  <a16:creationId xmlns:a16="http://schemas.microsoft.com/office/drawing/2014/main" id="{E9F49015-3756-46EC-AF1A-2F33219CB1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34" name="Graphic 15">
              <a:extLst>
                <a:ext uri="{FF2B5EF4-FFF2-40B4-BE49-F238E27FC236}">
                  <a16:creationId xmlns:a16="http://schemas.microsoft.com/office/drawing/2014/main" id="{44C1E606-364B-4793-83A8-61AC96EDBE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4D62BB33-881E-4E43-A746-75C1E7C322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TextBox 9">
            <a:extLst>
              <a:ext uri="{FF2B5EF4-FFF2-40B4-BE49-F238E27FC236}">
                <a16:creationId xmlns:a16="http://schemas.microsoft.com/office/drawing/2014/main" id="{49AF1A69-A939-4C8E-900E-513D9BD28EDD}"/>
              </a:ext>
            </a:extLst>
          </p:cNvPr>
          <p:cNvSpPr txBox="1"/>
          <p:nvPr/>
        </p:nvSpPr>
        <p:spPr>
          <a:xfrm>
            <a:off x="591852" y="3299404"/>
            <a:ext cx="4644167" cy="196451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sz="2800" dirty="0"/>
              <a:t>9 (42.9%) - 1st</a:t>
            </a:r>
          </a:p>
          <a:p>
            <a:pPr marL="285750" indent="-285750">
              <a:lnSpc>
                <a:spcPct val="150000"/>
              </a:lnSpc>
              <a:buFont typeface="Arial" panose="020B0604020202020204" pitchFamily="34" charset="0"/>
              <a:buChar char="•"/>
            </a:pPr>
            <a:r>
              <a:rPr lang="en-GB" sz="2800" dirty="0"/>
              <a:t>10 (47.6%) - 2.1</a:t>
            </a:r>
          </a:p>
          <a:p>
            <a:pPr marL="285750" indent="-285750">
              <a:lnSpc>
                <a:spcPct val="150000"/>
              </a:lnSpc>
              <a:buFont typeface="Arial" panose="020B0604020202020204" pitchFamily="34" charset="0"/>
              <a:buChar char="•"/>
            </a:pPr>
            <a:r>
              <a:rPr lang="en-GB" sz="2800" dirty="0"/>
              <a:t>2 (9.5%) - 2.2</a:t>
            </a:r>
          </a:p>
        </p:txBody>
      </p:sp>
      <p:sp>
        <p:nvSpPr>
          <p:cNvPr id="11" name="TextBox 10">
            <a:extLst>
              <a:ext uri="{FF2B5EF4-FFF2-40B4-BE49-F238E27FC236}">
                <a16:creationId xmlns:a16="http://schemas.microsoft.com/office/drawing/2014/main" id="{D4B762BA-BDF9-4134-B4DD-CDFF0D9E92C6}"/>
              </a:ext>
            </a:extLst>
          </p:cNvPr>
          <p:cNvSpPr txBox="1"/>
          <p:nvPr/>
        </p:nvSpPr>
        <p:spPr>
          <a:xfrm>
            <a:off x="9258986" y="2354092"/>
            <a:ext cx="2439728" cy="1938992"/>
          </a:xfrm>
          <a:prstGeom prst="rect">
            <a:avLst/>
          </a:prstGeom>
          <a:noFill/>
        </p:spPr>
        <p:txBody>
          <a:bodyPr wrap="square" rtlCol="0">
            <a:spAutoFit/>
          </a:bodyPr>
          <a:lstStyle/>
          <a:p>
            <a:r>
              <a:rPr lang="en-GB" sz="2400" dirty="0"/>
              <a:t>Attendance average of 95%</a:t>
            </a:r>
          </a:p>
          <a:p>
            <a:endParaRPr lang="en-GB" sz="2400" dirty="0"/>
          </a:p>
          <a:p>
            <a:r>
              <a:rPr lang="en-GB" sz="2400" dirty="0"/>
              <a:t>Engagement average of 65.5% </a:t>
            </a:r>
          </a:p>
        </p:txBody>
      </p:sp>
    </p:spTree>
    <p:extLst>
      <p:ext uri="{BB962C8B-B14F-4D97-AF65-F5344CB8AC3E}">
        <p14:creationId xmlns:p14="http://schemas.microsoft.com/office/powerpoint/2010/main" val="3222763489"/>
      </p:ext>
    </p:extLst>
  </p:cSld>
  <p:clrMapOvr>
    <a:masterClrMapping/>
  </p:clrMapOvr>
</p:sld>
</file>

<file path=ppt/theme/theme1.xml><?xml version="1.0" encoding="utf-8"?>
<a:theme xmlns:a="http://schemas.openxmlformats.org/drawingml/2006/main" name="RocaVTI">
  <a:themeElements>
    <a:clrScheme name="AnalogousFromRegularSeedLeftStep">
      <a:dk1>
        <a:srgbClr val="000000"/>
      </a:dk1>
      <a:lt1>
        <a:srgbClr val="FFFFFF"/>
      </a:lt1>
      <a:dk2>
        <a:srgbClr val="1C2B31"/>
      </a:dk2>
      <a:lt2>
        <a:srgbClr val="F0F3F1"/>
      </a:lt2>
      <a:accent1>
        <a:srgbClr val="E729D5"/>
      </a:accent1>
      <a:accent2>
        <a:srgbClr val="9817D5"/>
      </a:accent2>
      <a:accent3>
        <a:srgbClr val="5D2CE7"/>
      </a:accent3>
      <a:accent4>
        <a:srgbClr val="1735D5"/>
      </a:accent4>
      <a:accent5>
        <a:srgbClr val="2996E7"/>
      </a:accent5>
      <a:accent6>
        <a:srgbClr val="15BFC1"/>
      </a:accent6>
      <a:hlink>
        <a:srgbClr val="359F3F"/>
      </a:hlink>
      <a:folHlink>
        <a:srgbClr val="7F7F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1001</TotalTime>
  <Words>2157</Words>
  <Application>Microsoft Office PowerPoint</Application>
  <PresentationFormat>Widescreen</PresentationFormat>
  <Paragraphs>145</Paragraphs>
  <Slides>17</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Avenir Next LT Pro Light</vt:lpstr>
      <vt:lpstr>Calibri</vt:lpstr>
      <vt:lpstr>Helvetica Neue</vt:lpstr>
      <vt:lpstr>Open Sans</vt:lpstr>
      <vt:lpstr>Roboto</vt:lpstr>
      <vt:lpstr>RocaVTI</vt:lpstr>
      <vt:lpstr>Providing a range of engagement options to support student abilities: a single module case study</vt:lpstr>
      <vt:lpstr>Background</vt:lpstr>
      <vt:lpstr>Engagement benefits</vt:lpstr>
      <vt:lpstr>Inequalities in engagement</vt:lpstr>
      <vt:lpstr>Aims</vt:lpstr>
      <vt:lpstr>Methods</vt:lpstr>
      <vt:lpstr>Online pre-lecture activities</vt:lpstr>
      <vt:lpstr>Weekly discussions</vt:lpstr>
      <vt:lpstr>Results - Grades</vt:lpstr>
      <vt:lpstr>Results – student feedback (pre-lecture activities)</vt:lpstr>
      <vt:lpstr>Results – student feedback (class discussions)</vt:lpstr>
      <vt:lpstr>Results – student feedback (leading)</vt:lpstr>
      <vt:lpstr>Results – independent reviewers (N=2)</vt:lpstr>
      <vt:lpstr>Results – independent reviewers</vt:lpstr>
      <vt:lpstr>Conclusion</vt:lpstr>
      <vt:lpstr>Key references</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Providing a range of engagement options to support student abilities: a single module case study</dc:title>
  <dc:creator>McGowan, Jennifer</dc:creator>
  <cp:lastModifiedBy>Ink</cp:lastModifiedBy>
  <cp:revision>7</cp:revision>
  <dcterms:created xsi:type="dcterms:W3CDTF">2022-03-30T09:12:44Z</dcterms:created>
  <dcterms:modified xsi:type="dcterms:W3CDTF">2022-04-06T12:49:01Z</dcterms:modified>
</cp:coreProperties>
</file>