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7" r:id="rId5"/>
    <p:sldId id="274" r:id="rId6"/>
    <p:sldId id="275" r:id="rId7"/>
    <p:sldId id="295" r:id="rId8"/>
    <p:sldId id="305" r:id="rId9"/>
    <p:sldId id="276" r:id="rId10"/>
    <p:sldId id="264" r:id="rId11"/>
    <p:sldId id="311" r:id="rId12"/>
    <p:sldId id="307" r:id="rId13"/>
    <p:sldId id="308" r:id="rId14"/>
    <p:sldId id="309" r:id="rId15"/>
    <p:sldId id="310" r:id="rId16"/>
    <p:sldId id="312" r:id="rId17"/>
    <p:sldId id="306" r:id="rId18"/>
    <p:sldId id="313" r:id="rId19"/>
    <p:sldId id="298" r:id="rId20"/>
    <p:sldId id="273"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ma, Grace" initials="GG" lastIdx="4" clrIdx="0">
    <p:extLst>
      <p:ext uri="{19B8F6BF-5375-455C-9EA6-DF929625EA0E}">
        <p15:presenceInfo xmlns:p15="http://schemas.microsoft.com/office/powerpoint/2012/main" userId="S::grace.grima@pearson.com::f331b55a-4ac7-4d2e-8336-138503d707f5" providerId="AD"/>
      </p:ext>
    </p:extLst>
  </p:cmAuthor>
  <p:cmAuthor id="2" name="Redmond, Benjamin" initials="RB" lastIdx="10" clrIdx="1">
    <p:extLst>
      <p:ext uri="{19B8F6BF-5375-455C-9EA6-DF929625EA0E}">
        <p15:presenceInfo xmlns:p15="http://schemas.microsoft.com/office/powerpoint/2012/main" userId="S::Benjamin.Redmond@pearson.com::9e9a6d4f-dbd5-4b97-be1c-e436bea5942f" providerId="AD"/>
      </p:ext>
    </p:extLst>
  </p:cmAuthor>
  <p:cmAuthor id="3" name="Abacus" initials="JG" lastIdx="7" clrIdx="2">
    <p:extLst>
      <p:ext uri="{19B8F6BF-5375-455C-9EA6-DF929625EA0E}">
        <p15:presenceInfo xmlns:p15="http://schemas.microsoft.com/office/powerpoint/2012/main" userId="Abac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6"/>
    <p:restoredTop sz="79375" autoAdjust="0"/>
  </p:normalViewPr>
  <p:slideViewPr>
    <p:cSldViewPr snapToGrid="0" snapToObjects="1" showGuides="1">
      <p:cViewPr varScale="1">
        <p:scale>
          <a:sx n="54" d="100"/>
          <a:sy n="54" d="100"/>
        </p:scale>
        <p:origin x="176" y="44"/>
      </p:cViewPr>
      <p:guideLst>
        <p:guide orient="horz" pos="2136"/>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8.xml"/><Relationship Id="rId7" Type="http://schemas.openxmlformats.org/officeDocument/2006/relationships/slide" Target="slides/slide12.xml"/><Relationship Id="rId2" Type="http://schemas.openxmlformats.org/officeDocument/2006/relationships/slide" Target="slides/slide7.xml"/><Relationship Id="rId1" Type="http://schemas.openxmlformats.org/officeDocument/2006/relationships/slide" Target="slides/slide1.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dmond, Benjamin" userId="9e9a6d4f-dbd5-4b97-be1c-e436bea5942f" providerId="ADAL" clId="{63EE3481-E1E4-4891-81A0-43AC2DC5197C}"/>
    <pc:docChg chg="undo custSel modSld">
      <pc:chgData name="Redmond, Benjamin" userId="9e9a6d4f-dbd5-4b97-be1c-e436bea5942f" providerId="ADAL" clId="{63EE3481-E1E4-4891-81A0-43AC2DC5197C}" dt="2021-11-02T10:30:17.785" v="45"/>
      <pc:docMkLst>
        <pc:docMk/>
      </pc:docMkLst>
      <pc:sldChg chg="modSp mod modNotesTx">
        <pc:chgData name="Redmond, Benjamin" userId="9e9a6d4f-dbd5-4b97-be1c-e436bea5942f" providerId="ADAL" clId="{63EE3481-E1E4-4891-81A0-43AC2DC5197C}" dt="2021-11-02T10:29:05.335" v="42"/>
        <pc:sldMkLst>
          <pc:docMk/>
          <pc:sldMk cId="78589061" sldId="275"/>
        </pc:sldMkLst>
        <pc:spChg chg="mod">
          <ac:chgData name="Redmond, Benjamin" userId="9e9a6d4f-dbd5-4b97-be1c-e436bea5942f" providerId="ADAL" clId="{63EE3481-E1E4-4891-81A0-43AC2DC5197C}" dt="2021-11-01T16:37:54.058" v="1" actId="1076"/>
          <ac:spMkLst>
            <pc:docMk/>
            <pc:sldMk cId="78589061" sldId="275"/>
            <ac:spMk id="3" creationId="{95A75EBA-F53B-4598-BCE9-186E8F191E80}"/>
          </ac:spMkLst>
        </pc:spChg>
      </pc:sldChg>
      <pc:sldChg chg="modNotesTx">
        <pc:chgData name="Redmond, Benjamin" userId="9e9a6d4f-dbd5-4b97-be1c-e436bea5942f" providerId="ADAL" clId="{63EE3481-E1E4-4891-81A0-43AC2DC5197C}" dt="2021-11-02T10:29:42.243" v="43"/>
        <pc:sldMkLst>
          <pc:docMk/>
          <pc:sldMk cId="3434638775" sldId="276"/>
        </pc:sldMkLst>
      </pc:sldChg>
      <pc:sldChg chg="modSp mod">
        <pc:chgData name="Redmond, Benjamin" userId="9e9a6d4f-dbd5-4b97-be1c-e436bea5942f" providerId="ADAL" clId="{63EE3481-E1E4-4891-81A0-43AC2DC5197C}" dt="2021-11-01T16:41:06.908" v="31" actId="20577"/>
        <pc:sldMkLst>
          <pc:docMk/>
          <pc:sldMk cId="2382291796" sldId="305"/>
        </pc:sldMkLst>
        <pc:spChg chg="mod">
          <ac:chgData name="Redmond, Benjamin" userId="9e9a6d4f-dbd5-4b97-be1c-e436bea5942f" providerId="ADAL" clId="{63EE3481-E1E4-4891-81A0-43AC2DC5197C}" dt="2021-11-01T16:41:06.908" v="31" actId="20577"/>
          <ac:spMkLst>
            <pc:docMk/>
            <pc:sldMk cId="2382291796" sldId="305"/>
            <ac:spMk id="3" creationId="{3202A772-448F-4E6B-AE43-1F6652A33BEB}"/>
          </ac:spMkLst>
        </pc:spChg>
      </pc:sldChg>
      <pc:sldChg chg="modSp mod modNotesTx">
        <pc:chgData name="Redmond, Benjamin" userId="9e9a6d4f-dbd5-4b97-be1c-e436bea5942f" providerId="ADAL" clId="{63EE3481-E1E4-4891-81A0-43AC2DC5197C}" dt="2021-11-02T10:30:04.560" v="44"/>
        <pc:sldMkLst>
          <pc:docMk/>
          <pc:sldMk cId="2050145539" sldId="306"/>
        </pc:sldMkLst>
        <pc:spChg chg="mod">
          <ac:chgData name="Redmond, Benjamin" userId="9e9a6d4f-dbd5-4b97-be1c-e436bea5942f" providerId="ADAL" clId="{63EE3481-E1E4-4891-81A0-43AC2DC5197C}" dt="2021-11-01T17:12:15.669" v="41" actId="6549"/>
          <ac:spMkLst>
            <pc:docMk/>
            <pc:sldMk cId="2050145539" sldId="306"/>
            <ac:spMk id="3" creationId="{84ECC854-E494-408D-8427-E8CD2ACB79EF}"/>
          </ac:spMkLst>
        </pc:spChg>
      </pc:sldChg>
      <pc:sldChg chg="modNotesTx">
        <pc:chgData name="Redmond, Benjamin" userId="9e9a6d4f-dbd5-4b97-be1c-e436bea5942f" providerId="ADAL" clId="{63EE3481-E1E4-4891-81A0-43AC2DC5197C}" dt="2021-11-01T16:46:31.086" v="33" actId="20577"/>
        <pc:sldMkLst>
          <pc:docMk/>
          <pc:sldMk cId="3838789546" sldId="309"/>
        </pc:sldMkLst>
      </pc:sldChg>
      <pc:sldChg chg="modSp mod">
        <pc:chgData name="Redmond, Benjamin" userId="9e9a6d4f-dbd5-4b97-be1c-e436bea5942f" providerId="ADAL" clId="{63EE3481-E1E4-4891-81A0-43AC2DC5197C}" dt="2021-11-01T16:47:30.475" v="35" actId="20577"/>
        <pc:sldMkLst>
          <pc:docMk/>
          <pc:sldMk cId="3166510006" sldId="312"/>
        </pc:sldMkLst>
        <pc:spChg chg="mod">
          <ac:chgData name="Redmond, Benjamin" userId="9e9a6d4f-dbd5-4b97-be1c-e436bea5942f" providerId="ADAL" clId="{63EE3481-E1E4-4891-81A0-43AC2DC5197C}" dt="2021-11-01T16:47:30.475" v="35" actId="20577"/>
          <ac:spMkLst>
            <pc:docMk/>
            <pc:sldMk cId="3166510006" sldId="312"/>
            <ac:spMk id="31745" creationId="{80FE7E32-866D-A64B-86B2-BB86F7D73810}"/>
          </ac:spMkLst>
        </pc:spChg>
      </pc:sldChg>
      <pc:sldChg chg="modNotesTx">
        <pc:chgData name="Redmond, Benjamin" userId="9e9a6d4f-dbd5-4b97-be1c-e436bea5942f" providerId="ADAL" clId="{63EE3481-E1E4-4891-81A0-43AC2DC5197C}" dt="2021-11-02T10:30:17.785" v="45"/>
        <pc:sldMkLst>
          <pc:docMk/>
          <pc:sldMk cId="1385648817"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10/28/2021</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am going to talk about mathematics students in the context of the UK and the impact that cancellation of examinations has had on their learning. </a:t>
            </a:r>
          </a:p>
          <a:p>
            <a:endParaRPr lang="en-US" dirty="0"/>
          </a:p>
          <a:p>
            <a:r>
              <a:rPr lang="en-US" dirty="0"/>
              <a:t>The study that this presentation draws on is a collaboration between Pearson and Jennie Golding at UCL.</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a:t>
            </a:fld>
            <a:endParaRPr lang="en-US"/>
          </a:p>
        </p:txBody>
      </p:sp>
    </p:spTree>
    <p:extLst>
      <p:ext uri="{BB962C8B-B14F-4D97-AF65-F5344CB8AC3E}">
        <p14:creationId xmlns:p14="http://schemas.microsoft.com/office/powerpoint/2010/main" val="2314133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Students’ comments were mixed when discussing their mathematical confidence. Some suggested there had been little impact on their confidence, both generally, due the impacts of Covid, and more specifically due to exam cancellation, a minority of well motivated and able students felt that their confidence had improved. However, a significant number of students confidence had been negatively impacted. This drop in confidence was associated with the complex ways in which Covid had impacted students’ education and their wider lives, but we also saw evidence that this was, at least to some extent to do with exam cancellations and the consequences of this- both in terms of lost learning, missed exam practice and the validation of that learning.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11</a:t>
            </a:fld>
            <a:endParaRPr lang="en-US"/>
          </a:p>
        </p:txBody>
      </p:sp>
    </p:spTree>
    <p:extLst>
      <p:ext uri="{BB962C8B-B14F-4D97-AF65-F5344CB8AC3E}">
        <p14:creationId xmlns:p14="http://schemas.microsoft.com/office/powerpoint/2010/main" val="87813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Lost learning opportunities due to the cancellation of exams, and due to the wider impacts of Covid, are likely to impact progression, both from GCSE to A level and from A level to university. We saw these concerns represented in comments from A level teachers, and in a parallel research project where we spoke to academics from universities. In particular comments from teachers and academics suggested a decrease in students’ depth of learning and mathematical confidence and an increase in students experiencing imposter syndrome. Transition support will need to be sensitive to issues. </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12</a:t>
            </a:fld>
            <a:endParaRPr lang="en-US"/>
          </a:p>
        </p:txBody>
      </p:sp>
    </p:spTree>
    <p:extLst>
      <p:ext uri="{BB962C8B-B14F-4D97-AF65-F5344CB8AC3E}">
        <p14:creationId xmlns:p14="http://schemas.microsoft.com/office/powerpoint/2010/main" val="2688642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Commenting on how they would like to see assessments take shape in the future, </a:t>
            </a:r>
            <a:r>
              <a:rPr lang="en-GB" sz="1800" dirty="0">
                <a:effectLst/>
                <a:latin typeface="Calibri" panose="020F0502020204030204" pitchFamily="34" charset="0"/>
                <a:ea typeface="Calibri" panose="020F0502020204030204" pitchFamily="34" charset="0"/>
                <a:cs typeface="Times New Roman" panose="02020603050405020304" pitchFamily="18" charset="0"/>
              </a:rPr>
              <a:t>students gave a mix of responses. The largest number said that a mix of classroom assessment and traditional exams would be the preferred approach. Others said that they would feel most confident taking traditional exams. A smaller number said that they were most comfortable with a continuation of TAGs. This suggests that although there is a sense that students are open to new forms of assessment, they recognise the value of examinations as tools which both support greater depth of learning and offer a relatively objective validation of that learning.</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13</a:t>
            </a:fld>
            <a:endParaRPr lang="en-US"/>
          </a:p>
        </p:txBody>
      </p:sp>
    </p:spTree>
    <p:extLst>
      <p:ext uri="{BB962C8B-B14F-4D97-AF65-F5344CB8AC3E}">
        <p14:creationId xmlns:p14="http://schemas.microsoft.com/office/powerpoint/2010/main" val="149683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have been a wide range of general impacts due to the Coronavirus pandemic which have had a variety of significant consequences for education. The cancellation of examinations however, has also disrupted learning, and this is something that is less often discussed in detail. Its important to note that the impacts of these cancellations are often subject specific, with the challenging and cumulative nature of mathematics learning meaning that mathematics A level students are likely to be particularly affected.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was supported by our findings, which saw missed opportunity for consolidation and synthesis of learning reported, with consequences for depth of students mathematical understanding.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Transition support will need to target learning gaps and provide support with exam techniques, but will also need to be sensitive to students’ confidence, especially their mathematical self-efficacy.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important that students are supported to identify and address learning insecurities that might threaten successful progression, and to develop examination-specific skills.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Future changes in assessment should also consider the identified benefits of preparing for and participating in examinations.</a:t>
            </a:r>
          </a:p>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14</a:t>
            </a:fld>
            <a:endParaRPr lang="en-US"/>
          </a:p>
        </p:txBody>
      </p:sp>
    </p:spTree>
    <p:extLst>
      <p:ext uri="{BB962C8B-B14F-4D97-AF65-F5344CB8AC3E}">
        <p14:creationId xmlns:p14="http://schemas.microsoft.com/office/powerpoint/2010/main" val="3944146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aimed to do two things with the findings from this study. Firstly, we are feeding the results back to those developing the qualification and surrounding resources, to help inform this ongoing process and ensure that they are as tailored as possible to the needs of students and teachers. For example: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Pearson has released new free videos to support transition from GCSE to A level.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Pearson also produces baseline tests to help assess students' preparedness for A level Mathematics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Pearson have published A level Maths Practice Books in order to help students prepare for assessments.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also aim to disseminate our findings more broadly. </a:t>
            </a:r>
            <a:r>
              <a:rPr lang="en-GB" sz="1800">
                <a:effectLst/>
                <a:latin typeface="Calibri" panose="020F0502020204030204" pitchFamily="34" charset="0"/>
                <a:ea typeface="Calibri" panose="020F0502020204030204" pitchFamily="34" charset="0"/>
                <a:cs typeface="Times New Roman" panose="02020603050405020304" pitchFamily="18" charset="0"/>
              </a:rPr>
              <a:t>With this in mind we have produced an Efficacy Report to share our findings relating to the journey of the qualification so far and will continue sharing our findings in both conferences and in publications.</a:t>
            </a:r>
          </a:p>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15</a:t>
            </a:fld>
            <a:endParaRPr lang="en-US"/>
          </a:p>
        </p:txBody>
      </p:sp>
    </p:spTree>
    <p:extLst>
      <p:ext uri="{BB962C8B-B14F-4D97-AF65-F5344CB8AC3E}">
        <p14:creationId xmlns:p14="http://schemas.microsoft.com/office/powerpoint/2010/main" val="1873611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16</a:t>
            </a:fld>
            <a:endParaRPr lang="en-US"/>
          </a:p>
        </p:txBody>
      </p:sp>
    </p:spTree>
    <p:extLst>
      <p:ext uri="{BB962C8B-B14F-4D97-AF65-F5344CB8AC3E}">
        <p14:creationId xmlns:p14="http://schemas.microsoft.com/office/powerpoint/2010/main" val="521413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17</a:t>
            </a:fld>
            <a:endParaRPr lang="en-US"/>
          </a:p>
        </p:txBody>
      </p:sp>
    </p:spTree>
    <p:extLst>
      <p:ext uri="{BB962C8B-B14F-4D97-AF65-F5344CB8AC3E}">
        <p14:creationId xmlns:p14="http://schemas.microsoft.com/office/powerpoint/2010/main" val="360914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level Mathematics is a qualification studied in England, usually by 16 to 18 year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olds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tends to be seen as preparation for progression for university, although it does open up other educational pathways for students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England, summer examinations, including A level mathematics, were cancelled in both 2020 and 2021, as a consequence of the Coronavirus pandemic.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 level mathematics qualification had been relatively recently reformed prior to the pandemic, with our study charting the impacts of these reforms. The reforms included enhanced content-related scope and increased focus on mathematical reasoning, problem solving and modelling.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also included a  change to a linear structure, with the qualification terminally assessed after 2 years of study. Along with the more  aspirational curriculum this meant the reforms put additional pressure on students and teachers.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draw on a four-year study focused on reforms to A levels in mathematics and later adapted to understand the impacts of Covid disruption.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presentation we explore the reported impact of exam cancellation on student learning.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3</a:t>
            </a:fld>
            <a:endParaRPr lang="en-US"/>
          </a:p>
        </p:txBody>
      </p:sp>
    </p:spTree>
    <p:extLst>
      <p:ext uri="{BB962C8B-B14F-4D97-AF65-F5344CB8AC3E}">
        <p14:creationId xmlns:p14="http://schemas.microsoft.com/office/powerpoint/2010/main" val="326255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lvl="5" indent="-177800">
              <a:spcAft>
                <a:spcPts val="600"/>
              </a:spcAft>
              <a:buClr>
                <a:schemeClr val="dk1"/>
              </a:buClr>
              <a:buSzPts val="2800"/>
              <a:buFont typeface="Arial" panose="020B0604020202020204" pitchFamily="34" charset="0"/>
              <a:buChar char="•"/>
            </a:pPr>
            <a:r>
              <a:rPr lang="en-GB" sz="2000" b="0" u="none" strike="noStrike" cap="none" dirty="0">
                <a:solidFill>
                  <a:schemeClr val="tx1"/>
                </a:solidFill>
                <a:latin typeface="+mn-lt"/>
                <a:cs typeface="Arial" panose="020B0604020202020204" pitchFamily="34" charset="0"/>
                <a:sym typeface="Arial"/>
              </a:rPr>
              <a:t>This presentation presents a snapshot of </a:t>
            </a:r>
            <a:r>
              <a:rPr lang="en-GB" sz="2000" b="0" u="none" strike="noStrike" cap="none" dirty="0">
                <a:solidFill>
                  <a:schemeClr val="tx1"/>
                </a:solidFill>
                <a:highlight>
                  <a:srgbClr val="00FF00"/>
                </a:highlight>
                <a:latin typeface="+mn-lt"/>
                <a:cs typeface="Arial" panose="020B0604020202020204" pitchFamily="34" charset="0"/>
                <a:sym typeface="Arial"/>
              </a:rPr>
              <a:t>this academic </a:t>
            </a:r>
            <a:r>
              <a:rPr lang="en-GB" sz="2000" b="0" u="none" strike="noStrike" cap="none" dirty="0" err="1">
                <a:solidFill>
                  <a:schemeClr val="tx1"/>
                </a:solidFill>
                <a:highlight>
                  <a:srgbClr val="00FF00"/>
                </a:highlight>
                <a:latin typeface="+mn-lt"/>
                <a:cs typeface="Arial" panose="020B0604020202020204" pitchFamily="34" charset="0"/>
                <a:sym typeface="Arial"/>
              </a:rPr>
              <a:t>year</a:t>
            </a:r>
            <a:r>
              <a:rPr lang="en-GB" sz="2000" b="0" u="none" strike="noStrike" cap="none" dirty="0" err="1">
                <a:solidFill>
                  <a:schemeClr val="tx1"/>
                </a:solidFill>
                <a:latin typeface="+mn-lt"/>
                <a:cs typeface="Arial" panose="020B0604020202020204" pitchFamily="34" charset="0"/>
                <a:sym typeface="Arial"/>
              </a:rPr>
              <a:t>in</a:t>
            </a:r>
            <a:r>
              <a:rPr lang="en-GB" sz="2000" b="0" u="none" strike="noStrike" cap="none" dirty="0">
                <a:solidFill>
                  <a:schemeClr val="tx1"/>
                </a:solidFill>
                <a:latin typeface="+mn-lt"/>
                <a:cs typeface="Arial" panose="020B0604020202020204" pitchFamily="34" charset="0"/>
                <a:sym typeface="Arial"/>
              </a:rPr>
              <a:t> a small sample of centres. These centres may not be fully representative of the national picture</a:t>
            </a:r>
            <a:r>
              <a:rPr lang="en-GB" sz="2000" dirty="0">
                <a:solidFill>
                  <a:schemeClr val="tx1"/>
                </a:solidFill>
                <a:latin typeface="+mn-lt"/>
                <a:cs typeface="Arial" panose="020B0604020202020204" pitchFamily="34" charset="0"/>
              </a:rPr>
              <a:t>, although were chosen to have a variety of representative characteristics.</a:t>
            </a:r>
          </a:p>
          <a:p>
            <a:pPr marL="177800" lvl="5" indent="-177800">
              <a:spcAft>
                <a:spcPts val="600"/>
              </a:spcAft>
              <a:buClr>
                <a:schemeClr val="dk1"/>
              </a:buClr>
              <a:buSzPts val="2800"/>
              <a:buFont typeface="Arial" panose="020B0604020202020204" pitchFamily="34" charset="0"/>
              <a:buChar char="•"/>
            </a:pPr>
            <a:r>
              <a:rPr lang="en-GB" sz="2000" b="0" u="none" strike="noStrike" cap="none" dirty="0">
                <a:solidFill>
                  <a:schemeClr val="tx1"/>
                </a:solidFill>
                <a:latin typeface="+mn-lt"/>
                <a:cs typeface="Arial" panose="020B0604020202020204" pitchFamily="34" charset="0"/>
                <a:sym typeface="Arial"/>
              </a:rPr>
              <a:t> Given the rapidly changing landscape these findings offer useful insights but not generalisable findings.</a:t>
            </a:r>
          </a:p>
          <a:p>
            <a:pPr marL="177800" lvl="5" indent="-177800">
              <a:spcAft>
                <a:spcPts val="600"/>
              </a:spcAft>
              <a:buClr>
                <a:schemeClr val="dk1"/>
              </a:buClr>
              <a:buSzPts val="2800"/>
              <a:buFont typeface="Arial" panose="020B0604020202020204" pitchFamily="34" charset="0"/>
              <a:buChar char="•"/>
            </a:pPr>
            <a:r>
              <a:rPr lang="en-GB" sz="2000" b="0" u="none" strike="noStrike" cap="none" dirty="0">
                <a:solidFill>
                  <a:schemeClr val="tx1"/>
                </a:solidFill>
                <a:latin typeface="+mn-lt"/>
                <a:cs typeface="Arial" panose="020B0604020202020204" pitchFamily="34" charset="0"/>
                <a:sym typeface="Arial"/>
              </a:rPr>
              <a:t>In this presentation I have focused on student voice, although will include observations from teachers where relevant.</a:t>
            </a:r>
          </a:p>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4</a:t>
            </a:fld>
            <a:endParaRPr lang="en-US"/>
          </a:p>
        </p:txBody>
      </p:sp>
    </p:spTree>
    <p:extLst>
      <p:ext uri="{BB962C8B-B14F-4D97-AF65-F5344CB8AC3E}">
        <p14:creationId xmlns:p14="http://schemas.microsoft.com/office/powerpoint/2010/main" val="119687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dirty="0">
                <a:solidFill>
                  <a:schemeClr val="dk1"/>
                </a:solidFill>
                <a:latin typeface="+mn-lt"/>
                <a:ea typeface="Calibri"/>
                <a:cs typeface="Calibri"/>
                <a:sym typeface="Calibri"/>
              </a:rPr>
              <a:t>Research questions adapted to gather data on the emerging impacts of the Covid19 pandemic on teaching learning and assessment.</a:t>
            </a:r>
          </a:p>
          <a:p>
            <a:pPr marL="0" marR="0" lvl="0" indent="0" algn="l" rtl="0">
              <a:lnSpc>
                <a:spcPct val="100000"/>
              </a:lnSpc>
              <a:spcBef>
                <a:spcPts val="0"/>
              </a:spcBef>
              <a:spcAft>
                <a:spcPts val="0"/>
              </a:spcAft>
              <a:buClr>
                <a:schemeClr val="dk1"/>
              </a:buClr>
              <a:buSzPts val="1200"/>
              <a:buFont typeface="Calibri"/>
              <a:buNone/>
            </a:pPr>
            <a:endParaRPr lang="en-GB"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5</a:t>
            </a:fld>
            <a:endParaRPr lang="en-US"/>
          </a:p>
        </p:txBody>
      </p:sp>
    </p:spTree>
    <p:extLst>
      <p:ext uri="{BB962C8B-B14F-4D97-AF65-F5344CB8AC3E}">
        <p14:creationId xmlns:p14="http://schemas.microsoft.com/office/powerpoint/2010/main" val="68554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our findings we saw students reporting that the process of preparing for exams helps to support the consolidation and synthesis of learning.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Students also expressed concern at the lack of opportunities to gain experience of revision techniques and exam practice. For many students this was a source of considerable anxiety.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also saw exams functioning as an important ritual, which allowed students to feel their learning had been formally and objectively validated.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Cancellation of exams also had a negative impact on many students confidence, both generally and in terms of their mathematical learning. Associated with this we saw an increased in students experiencing imposter syndrome.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These findings have consequences for students’ progression - from GCSE to A level and from A level to university - but also for the future of assessment.</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6</a:t>
            </a:fld>
            <a:endParaRPr lang="en-US"/>
          </a:p>
        </p:txBody>
      </p:sp>
    </p:spTree>
    <p:extLst>
      <p:ext uri="{BB962C8B-B14F-4D97-AF65-F5344CB8AC3E}">
        <p14:creationId xmlns:p14="http://schemas.microsoft.com/office/powerpoint/2010/main" val="3752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We saw clear evidence in students’ comments that the cancellation of exams had impacted their consolidation and synthesis of mathematical learning. These comments from year 12 students reflect on how their GCSE learning had been impacted.</a:t>
            </a:r>
            <a:endParaRPr lang="en-US"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7</a:t>
            </a:fld>
            <a:endParaRPr lang="en-US"/>
          </a:p>
        </p:txBody>
      </p:sp>
    </p:spTree>
    <p:extLst>
      <p:ext uri="{BB962C8B-B14F-4D97-AF65-F5344CB8AC3E}">
        <p14:creationId xmlns:p14="http://schemas.microsoft.com/office/powerpoint/2010/main" val="191283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cancellation of exams also impacted the depth of learning achieved at A level- both in moving from the first to the second year of A level where some students had been planning on taking AS exams, and in terms of progression to university.</a:t>
            </a:r>
          </a:p>
          <a:p>
            <a:r>
              <a:rPr lang="en-US" dirty="0"/>
              <a:t>Important to note that prior to Covid, we saw evidence that students were struggling with the increased depth of engagement associated with the reforms to the qualification.</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8</a:t>
            </a:fld>
            <a:endParaRPr lang="en-US"/>
          </a:p>
        </p:txBody>
      </p:sp>
    </p:spTree>
    <p:extLst>
      <p:ext uri="{BB962C8B-B14F-4D97-AF65-F5344CB8AC3E}">
        <p14:creationId xmlns:p14="http://schemas.microsoft.com/office/powerpoint/2010/main" val="263155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r>
              <a:rPr lang="en-US" dirty="0"/>
              <a:t>We also saw students reflecting on the lack of exam practice, and the impacts that this will have on their future studies. This, for some students, was a source of significant anxiety.</a:t>
            </a:r>
          </a:p>
          <a:p>
            <a:endParaRPr lang="en-US" dirty="0"/>
          </a:p>
          <a:p>
            <a:r>
              <a:rPr lang="en-US" dirty="0"/>
              <a:t>SATs taken in year 6, when students are 11.</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fact that a formal, external, all-stakes test situation has yet to be experienced is a rather formidable point of anxiety (S52);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9</a:t>
            </a:fld>
            <a:endParaRPr lang="en-US"/>
          </a:p>
        </p:txBody>
      </p:sp>
    </p:spTree>
    <p:extLst>
      <p:ext uri="{BB962C8B-B14F-4D97-AF65-F5344CB8AC3E}">
        <p14:creationId xmlns:p14="http://schemas.microsoft.com/office/powerpoint/2010/main" val="210697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Some students were also concerned that in the absence of formal examinations, their learning would not be formally and objectively validated. This had implications for students own appraisal of and confidence in their mathematical learning.</a:t>
            </a:r>
          </a:p>
          <a:p>
            <a:pPr lvl="0"/>
            <a:r>
              <a:rPr lang="en-US" sz="1200" kern="1200" dirty="0">
                <a:solidFill>
                  <a:schemeClr val="tx1"/>
                </a:solidFill>
                <a:effectLst/>
                <a:latin typeface="+mn-lt"/>
                <a:ea typeface="+mn-ea"/>
                <a:cs typeface="+mn-cs"/>
              </a:rPr>
              <a:t>Perhaps as a consequence of this we saw students falling back on internally sat exams, teacher feedback and their own success in solving mathematical problems as indicators of their progress.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It also created concerns about the wider value of the qualification, particularly with reference to progression.</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10</a:t>
            </a:fld>
            <a:endParaRPr lang="en-US"/>
          </a:p>
        </p:txBody>
      </p:sp>
    </p:spTree>
    <p:extLst>
      <p:ext uri="{BB962C8B-B14F-4D97-AF65-F5344CB8AC3E}">
        <p14:creationId xmlns:p14="http://schemas.microsoft.com/office/powerpoint/2010/main" val="4186855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woman working on a laptop on a table.&#10;&#10;Description automatically generated with low confidence">
            <a:extLst>
              <a:ext uri="{FF2B5EF4-FFF2-40B4-BE49-F238E27FC236}">
                <a16:creationId xmlns:a16="http://schemas.microsoft.com/office/drawing/2014/main" id="{E108760E-2A64-6C42-8F96-E7682515D21A}"/>
              </a:ext>
            </a:extLst>
          </p:cNvPr>
          <p:cNvPicPr>
            <a:picLocks noChangeAspect="1"/>
          </p:cNvPicPr>
          <p:nvPr userDrawn="1"/>
        </p:nvPicPr>
        <p:blipFill rotWithShape="1">
          <a:blip r:embed="rId2"/>
          <a:srcRect/>
          <a:stretch/>
        </p:blipFill>
        <p:spPr>
          <a:xfrm>
            <a:off x="1905000" y="0"/>
            <a:ext cx="10287000" cy="6858000"/>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989013" y="577850"/>
            <a:ext cx="409416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6" descr="Pearson Logo&#10;&#10;Description automatically generated with medium confidence">
            <a:extLst>
              <a:ext uri="{FF2B5EF4-FFF2-40B4-BE49-F238E27FC236}">
                <a16:creationId xmlns:a16="http://schemas.microsoft.com/office/drawing/2014/main" id="{3AB65259-F1A0-2A4F-B433-2D30793D5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989013" y="565150"/>
            <a:ext cx="0" cy="36766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dirty="0"/>
          </a:p>
        </p:txBody>
      </p:sp>
      <p:sp>
        <p:nvSpPr>
          <p:cNvPr id="16" name="Subtitle 2"/>
          <p:cNvSpPr>
            <a:spLocks noGrp="1"/>
          </p:cNvSpPr>
          <p:nvPr>
            <p:ph type="subTitle" idx="1"/>
          </p:nvPr>
        </p:nvSpPr>
        <p:spPr>
          <a:xfrm>
            <a:off x="1107440" y="3027681"/>
            <a:ext cx="3809993" cy="116839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title"/>
          </p:nvPr>
        </p:nvSpPr>
        <p:spPr>
          <a:xfrm>
            <a:off x="1104766" y="700405"/>
            <a:ext cx="3822834"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0752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Lst>
          </p:cNvPr>
          <p:cNvSpPr/>
          <p:nvPr/>
        </p:nvSpPr>
        <p:spPr>
          <a:xfrm>
            <a:off x="11142921" y="555625"/>
            <a:ext cx="1049079"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A9563D79-D413-6C4E-AF46-45AD23481DA0}"/>
              </a:ext>
            </a:extLst>
          </p:cNvPr>
          <p:cNvCxnSpPr>
            <a:cxnSpLocks/>
          </p:cNvCxnSpPr>
          <p:nvPr/>
        </p:nvCxnSpPr>
        <p:spPr>
          <a:xfrm>
            <a:off x="11131550"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
        <p:nvSpPr>
          <p:cNvPr id="8" name="Text Placeholder 3"/>
          <p:cNvSpPr>
            <a:spLocks noGrp="1"/>
          </p:cNvSpPr>
          <p:nvPr>
            <p:ph type="body" sz="half" idx="14"/>
          </p:nvPr>
        </p:nvSpPr>
        <p:spPr>
          <a:xfrm>
            <a:off x="1000849" y="1778000"/>
            <a:ext cx="9966872" cy="397877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000849"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61599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77829038-C33E-E14F-A39E-A9A3AB5CFBF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
        <p:nvSpPr>
          <p:cNvPr id="9" name="Text Placeholder 3"/>
          <p:cNvSpPr>
            <a:spLocks noGrp="1"/>
          </p:cNvSpPr>
          <p:nvPr>
            <p:ph type="body" sz="half" idx="15"/>
          </p:nvPr>
        </p:nvSpPr>
        <p:spPr>
          <a:xfrm>
            <a:off x="6096000" y="1828800"/>
            <a:ext cx="4748720" cy="3927978"/>
          </a:xfrm>
          <a:prstGeom prst="rect">
            <a:avLst/>
          </a:prstGeom>
        </p:spPr>
        <p:txBody>
          <a:bodyPr>
            <a:norm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8" name="Text Placeholder 3"/>
          <p:cNvSpPr>
            <a:spLocks noGrp="1"/>
          </p:cNvSpPr>
          <p:nvPr>
            <p:ph type="body" sz="half" idx="14"/>
          </p:nvPr>
        </p:nvSpPr>
        <p:spPr>
          <a:xfrm>
            <a:off x="1183730" y="1828800"/>
            <a:ext cx="4748720" cy="3927978"/>
          </a:xfrm>
          <a:prstGeom prst="rect">
            <a:avLst/>
          </a:prstGeom>
        </p:spPr>
        <p:txBody>
          <a:bodyPr>
            <a:norm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pic>
        <p:nvPicPr>
          <p:cNvPr id="3" name="Picture 2" descr="Three people looking at a piece of paper&#10;&#10;Description automatically generated with low confidence">
            <a:extLst>
              <a:ext uri="{FF2B5EF4-FFF2-40B4-BE49-F238E27FC236}">
                <a16:creationId xmlns:a16="http://schemas.microsoft.com/office/drawing/2014/main" id="{6D0442BF-1B48-8B43-BC34-80C73F38FC7A}"/>
              </a:ext>
            </a:extLst>
          </p:cNvPr>
          <p:cNvPicPr>
            <a:picLocks noChangeAspect="1"/>
          </p:cNvPicPr>
          <p:nvPr userDrawn="1"/>
        </p:nvPicPr>
        <p:blipFill rotWithShape="1">
          <a:blip r:embed="rId2"/>
          <a:srcRect l="13350" t="1" r="273" b="16811"/>
          <a:stretch/>
        </p:blipFill>
        <p:spPr>
          <a:xfrm>
            <a:off x="2226366" y="0"/>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0" y="2257063"/>
            <a:ext cx="4064000" cy="46009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10208821" y="0"/>
            <a:ext cx="1983179" cy="16981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0773250-8295-4A4A-B23C-4614C545CBF4}"/>
              </a:ext>
            </a:extLst>
          </p:cNvPr>
          <p:cNvSpPr/>
          <p:nvPr/>
        </p:nvSpPr>
        <p:spPr>
          <a:xfrm>
            <a:off x="674558" y="1678330"/>
            <a:ext cx="4418304"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839450" y="3429000"/>
            <a:ext cx="4149240" cy="2775030"/>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5" name="Title 1"/>
          <p:cNvSpPr>
            <a:spLocks noGrp="1"/>
          </p:cNvSpPr>
          <p:nvPr>
            <p:ph type="title"/>
          </p:nvPr>
        </p:nvSpPr>
        <p:spPr>
          <a:xfrm>
            <a:off x="839449" y="1793265"/>
            <a:ext cx="4146890" cy="1635735"/>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61667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with photo 1.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2291787"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Picture Placeholder 15">
            <a:extLst>
              <a:ext uri="{FF2B5EF4-FFF2-40B4-BE49-F238E27FC236}">
                <a16:creationId xmlns:a16="http://schemas.microsoft.com/office/drawing/2014/main" id="{9B41BB31-88FF-E84E-BE7D-9BF8BFD31B46}"/>
              </a:ext>
            </a:extLst>
          </p:cNvPr>
          <p:cNvSpPr>
            <a:spLocks noGrp="1"/>
          </p:cNvSpPr>
          <p:nvPr>
            <p:ph type="pic" sz="quarter" idx="11" hasCustomPrompt="1"/>
          </p:nvPr>
        </p:nvSpPr>
        <p:spPr>
          <a:xfrm>
            <a:off x="2286000" y="1"/>
            <a:ext cx="8922774"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54171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pic>
        <p:nvPicPr>
          <p:cNvPr id="3" name="Picture 2" descr="A learner writing an a glass wall with a marker&#10;&#10;Description automatically generated">
            <a:extLst>
              <a:ext uri="{FF2B5EF4-FFF2-40B4-BE49-F238E27FC236}">
                <a16:creationId xmlns:a16="http://schemas.microsoft.com/office/drawing/2014/main" id="{0E494689-C6C2-A64B-8C35-09134E0C51D7}"/>
              </a:ext>
            </a:extLst>
          </p:cNvPr>
          <p:cNvPicPr>
            <a:picLocks noChangeAspect="1"/>
          </p:cNvPicPr>
          <p:nvPr userDrawn="1"/>
        </p:nvPicPr>
        <p:blipFill rotWithShape="1">
          <a:blip r:embed="rId2"/>
          <a:srcRect l="-183" t="5696" r="-1"/>
          <a:stretch/>
        </p:blipFill>
        <p:spPr>
          <a:xfrm>
            <a:off x="974034" y="0"/>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8166265" y="2257063"/>
            <a:ext cx="4025735" cy="46009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0" y="0"/>
            <a:ext cx="1983179" cy="16981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0773250-8295-4A4A-B23C-4614C545CBF4}"/>
              </a:ext>
            </a:extLst>
          </p:cNvPr>
          <p:cNvSpPr/>
          <p:nvPr/>
        </p:nvSpPr>
        <p:spPr>
          <a:xfrm>
            <a:off x="6992848" y="1678330"/>
            <a:ext cx="4684490"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997754"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7136910" y="3429000"/>
            <a:ext cx="4300585" cy="2775030"/>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5" name="Title 1"/>
          <p:cNvSpPr>
            <a:spLocks noGrp="1"/>
          </p:cNvSpPr>
          <p:nvPr>
            <p:ph type="title"/>
          </p:nvPr>
        </p:nvSpPr>
        <p:spPr>
          <a:xfrm>
            <a:off x="7126163" y="1793265"/>
            <a:ext cx="4311332" cy="1635735"/>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109508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photo 1.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1211133"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Picture Placeholder 15">
            <a:extLst>
              <a:ext uri="{FF2B5EF4-FFF2-40B4-BE49-F238E27FC236}">
                <a16:creationId xmlns:a16="http://schemas.microsoft.com/office/drawing/2014/main" id="{6DFC91A5-4FBB-F44D-9464-12AEFAC9581B}"/>
              </a:ext>
            </a:extLst>
          </p:cNvPr>
          <p:cNvSpPr>
            <a:spLocks noGrp="1"/>
          </p:cNvSpPr>
          <p:nvPr>
            <p:ph type="pic" sz="quarter" idx="11" hasCustomPrompt="1"/>
          </p:nvPr>
        </p:nvSpPr>
        <p:spPr>
          <a:xfrm>
            <a:off x="1209369" y="1"/>
            <a:ext cx="8937521"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2954555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descr="A learner on a spiral staircase using a laptop.&#10;&#10;Description automatically generated">
            <a:extLst>
              <a:ext uri="{FF2B5EF4-FFF2-40B4-BE49-F238E27FC236}">
                <a16:creationId xmlns:a16="http://schemas.microsoft.com/office/drawing/2014/main" id="{F3DC312F-B9C0-D744-AD30-A434A20A7DEF}"/>
              </a:ext>
            </a:extLst>
          </p:cNvPr>
          <p:cNvPicPr>
            <a:picLocks noChangeAspect="1"/>
          </p:cNvPicPr>
          <p:nvPr userDrawn="1"/>
        </p:nvPicPr>
        <p:blipFill>
          <a:blip r:embed="rId2"/>
          <a:stretch>
            <a:fillRect/>
          </a:stretch>
        </p:blipFill>
        <p:spPr>
          <a:xfrm>
            <a:off x="1901810" y="0"/>
            <a:ext cx="10290190" cy="6858000"/>
          </a:xfrm>
          <a:prstGeom prst="rect">
            <a:avLst/>
          </a:prstGeom>
        </p:spPr>
      </p:pic>
      <p:sp>
        <p:nvSpPr>
          <p:cNvPr id="5" name="Rectangle 4">
            <a:extLst>
              <a:ext uri="{FF2B5EF4-FFF2-40B4-BE49-F238E27FC236}">
                <a16:creationId xmlns:a16="http://schemas.microsoft.com/office/drawing/2014/main" id="{FB6487DB-31A3-3549-AFBF-3BABD3184ED2}"/>
              </a:ext>
            </a:extLst>
          </p:cNvPr>
          <p:cNvSpPr/>
          <p:nvPr/>
        </p:nvSpPr>
        <p:spPr>
          <a:xfrm>
            <a:off x="960438" y="574675"/>
            <a:ext cx="6135687" cy="507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C622D27A-F32D-EB48-9A03-1735E67359D1}"/>
              </a:ext>
            </a:extLst>
          </p:cNvPr>
          <p:cNvCxnSpPr>
            <a:cxnSpLocks/>
          </p:cNvCxnSpPr>
          <p:nvPr/>
        </p:nvCxnSpPr>
        <p:spPr>
          <a:xfrm>
            <a:off x="960438" y="555625"/>
            <a:ext cx="0" cy="5164138"/>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
        <p:nvSpPr>
          <p:cNvPr id="11" name="Text Placeholder 3"/>
          <p:cNvSpPr>
            <a:spLocks noGrp="1"/>
          </p:cNvSpPr>
          <p:nvPr>
            <p:ph type="body" sz="half" idx="14"/>
          </p:nvPr>
        </p:nvSpPr>
        <p:spPr>
          <a:xfrm>
            <a:off x="1115996" y="2743200"/>
            <a:ext cx="5843604" cy="277706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a:p>
            <a:pPr lvl="0"/>
            <a:endParaRPr lang="en-US" dirty="0"/>
          </a:p>
        </p:txBody>
      </p:sp>
      <p:sp>
        <p:nvSpPr>
          <p:cNvPr id="7" name="Title 1"/>
          <p:cNvSpPr>
            <a:spLocks noGrp="1"/>
          </p:cNvSpPr>
          <p:nvPr>
            <p:ph type="title"/>
          </p:nvPr>
        </p:nvSpPr>
        <p:spPr>
          <a:xfrm>
            <a:off x="1091284" y="738680"/>
            <a:ext cx="5839867" cy="1900052"/>
          </a:xfrm>
          <a:prstGeom prst="rect">
            <a:avLst/>
          </a:prstGeom>
        </p:spPr>
        <p:txBody>
          <a:bodyPr anchor="t"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226305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photo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6A5E4-DFE4-AD45-BDAA-6B3F581EE98A}"/>
              </a:ext>
            </a:extLst>
          </p:cNvPr>
          <p:cNvSpPr/>
          <p:nvPr/>
        </p:nvSpPr>
        <p:spPr>
          <a:xfrm>
            <a:off x="2020888" y="6350"/>
            <a:ext cx="10280650" cy="68516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Picture Placeholder 15">
            <a:extLst>
              <a:ext uri="{FF2B5EF4-FFF2-40B4-BE49-F238E27FC236}">
                <a16:creationId xmlns:a16="http://schemas.microsoft.com/office/drawing/2014/main" id="{BCAF36EB-7281-0542-A053-B16B67DBE880}"/>
              </a:ext>
            </a:extLst>
          </p:cNvPr>
          <p:cNvSpPr>
            <a:spLocks noGrp="1"/>
          </p:cNvSpPr>
          <p:nvPr>
            <p:ph type="pic" sz="quarter" idx="11" hasCustomPrompt="1"/>
          </p:nvPr>
        </p:nvSpPr>
        <p:spPr>
          <a:xfrm>
            <a:off x="2049717" y="0"/>
            <a:ext cx="10220325" cy="6843713"/>
          </a:xfrm>
          <a:prstGeom prst="rect">
            <a:avLst/>
          </a:prstGeom>
          <a:solidFill>
            <a:schemeClr val="bg2">
              <a:lumMod val="75000"/>
            </a:schemeClr>
          </a:solidFill>
        </p:spPr>
        <p:txBody>
          <a:bodyP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1D01FEC8-19EE-7E49-B9A4-C8922CDD24A0}"/>
              </a:ext>
            </a:extLst>
          </p:cNvPr>
          <p:cNvSpPr>
            <a:spLocks noGrp="1"/>
          </p:cNvSpPr>
          <p:nvPr>
            <p:ph type="sldNum" sz="quarter" idx="15"/>
          </p:nvPr>
        </p:nvSpPr>
        <p:spPr/>
        <p:txBody>
          <a:bodyPr/>
          <a:lstStyle>
            <a:lvl1pPr>
              <a:defRPr/>
            </a:lvl1pPr>
          </a:lstStyle>
          <a:p>
            <a:pPr>
              <a:defRPr/>
            </a:pPr>
            <a:fld id="{A914E856-619C-2145-B9B7-7AECB542A099}" type="slidenum">
              <a:rPr lang="en-US"/>
              <a:pPr>
                <a:defRPr/>
              </a:pPr>
              <a:t>‹#›</a:t>
            </a:fld>
            <a:endParaRPr lang="en-US"/>
          </a:p>
        </p:txBody>
      </p:sp>
    </p:spTree>
    <p:extLst>
      <p:ext uri="{BB962C8B-B14F-4D97-AF65-F5344CB8AC3E}">
        <p14:creationId xmlns:p14="http://schemas.microsoft.com/office/powerpoint/2010/main" val="128941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a:p>
        </p:txBody>
      </p: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C28AE0-6FC5-9844-BF88-91D90E24F479}"/>
              </a:ext>
            </a:extLst>
          </p:cNvPr>
          <p:cNvSpPr/>
          <p:nvPr/>
        </p:nvSpPr>
        <p:spPr>
          <a:xfrm>
            <a:off x="4056063" y="0"/>
            <a:ext cx="4046537" cy="462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1417638"/>
            <a:ext cx="43878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a:p>
        </p:txBody>
      </p:sp>
    </p:spTree>
    <p:extLst>
      <p:ext uri="{BB962C8B-B14F-4D97-AF65-F5344CB8AC3E}">
        <p14:creationId xmlns:p14="http://schemas.microsoft.com/office/powerpoint/2010/main" val="123180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A71FAE9-C1B8-B140-BFE5-1F27C052AFC0}"/>
              </a:ext>
            </a:extLst>
          </p:cNvPr>
          <p:cNvSpPr>
            <a:spLocks noGrp="1"/>
          </p:cNvSpPr>
          <p:nvPr>
            <p:ph type="pic" sz="quarter" idx="11" hasCustomPrompt="1"/>
          </p:nvPr>
        </p:nvSpPr>
        <p:spPr>
          <a:xfrm>
            <a:off x="1971675" y="14287"/>
            <a:ext cx="10220325"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8" name="Picture 7" descr="Pearson Logo&#10;&#10;Description automatically generated with medium confidence">
            <a:extLst>
              <a:ext uri="{FF2B5EF4-FFF2-40B4-BE49-F238E27FC236}">
                <a16:creationId xmlns:a16="http://schemas.microsoft.com/office/drawing/2014/main" id="{DB102E86-1969-6D47-A759-4EFFEBD89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A300EF95-8460-5947-89D1-CA6AF8DAA081}"/>
              </a:ext>
            </a:extLst>
          </p:cNvPr>
          <p:cNvSpPr>
            <a:spLocks noGrp="1"/>
          </p:cNvSpPr>
          <p:nvPr>
            <p:ph type="sldNum" sz="quarter" idx="10"/>
          </p:nvPr>
        </p:nvSpPr>
        <p:spPr/>
        <p:txBody>
          <a:bodyPr/>
          <a:lstStyle>
            <a:lvl1pPr>
              <a:defRPr/>
            </a:lvl1pPr>
          </a:lstStyle>
          <a:p>
            <a:pPr>
              <a:defRPr/>
            </a:pPr>
            <a:fld id="{1BE0104A-9AB8-0446-89F9-4E3E478B7FB3}" type="slidenum">
              <a:rPr lang="en-US"/>
              <a:pPr>
                <a:defRPr/>
              </a:pPr>
              <a:t>‹#›</a:t>
            </a:fld>
            <a:endParaRPr lang="en-US"/>
          </a:p>
        </p:txBody>
      </p:sp>
    </p:spTree>
    <p:extLst>
      <p:ext uri="{BB962C8B-B14F-4D97-AF65-F5344CB8AC3E}">
        <p14:creationId xmlns:p14="http://schemas.microsoft.com/office/powerpoint/2010/main" val="296954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descr="A dark curly haired young woman wearing headphones working on a laptop.&#10;&#10;Description automatically generated">
            <a:extLst>
              <a:ext uri="{FF2B5EF4-FFF2-40B4-BE49-F238E27FC236}">
                <a16:creationId xmlns:a16="http://schemas.microsoft.com/office/drawing/2014/main" id="{1036BB36-3C99-C34C-B289-33A3A2B0EC2A}"/>
              </a:ext>
            </a:extLst>
          </p:cNvPr>
          <p:cNvPicPr>
            <a:picLocks noChangeAspect="1"/>
          </p:cNvPicPr>
          <p:nvPr userDrawn="1"/>
        </p:nvPicPr>
        <p:blipFill>
          <a:blip r:embed="rId2"/>
          <a:stretch>
            <a:fillRect/>
          </a:stretch>
        </p:blipFill>
        <p:spPr>
          <a:xfrm>
            <a:off x="1893506" y="11151"/>
            <a:ext cx="10298494" cy="6858000"/>
          </a:xfrm>
          <a:prstGeom prst="rect">
            <a:avLst/>
          </a:prstGeom>
        </p:spPr>
      </p:pic>
      <p:sp>
        <p:nvSpPr>
          <p:cNvPr id="4" name="Rectangle 3">
            <a:extLst>
              <a:ext uri="{FF2B5EF4-FFF2-40B4-BE49-F238E27FC236}">
                <a16:creationId xmlns:a16="http://schemas.microsoft.com/office/drawing/2014/main" id="{3D34DD50-A150-F346-8CA6-DC3DFA468690}"/>
              </a:ext>
            </a:extLst>
          </p:cNvPr>
          <p:cNvSpPr/>
          <p:nvPr/>
        </p:nvSpPr>
        <p:spPr>
          <a:xfrm>
            <a:off x="0" y="2244725"/>
            <a:ext cx="4041775" cy="4613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4" descr="Pearson Logo&#10;&#10;Description automatically generated with medium confidence">
            <a:extLst>
              <a:ext uri="{FF2B5EF4-FFF2-40B4-BE49-F238E27FC236}">
                <a16:creationId xmlns:a16="http://schemas.microsoft.com/office/drawing/2014/main" id="{E2D351A7-A44D-7745-8C4C-03503B3DB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dirty="0"/>
          </a:p>
        </p:txBody>
      </p:sp>
      <p:cxnSp>
        <p:nvCxnSpPr>
          <p:cNvPr id="7" name="Straight Connector 6">
            <a:extLst>
              <a:ext uri="{FF2B5EF4-FFF2-40B4-BE49-F238E27FC236}">
                <a16:creationId xmlns:a16="http://schemas.microsoft.com/office/drawing/2014/main" id="{E17D1088-45D1-4D4A-9A89-7D61BA508D4A}"/>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6B0F900-9AC6-B944-A108-1A54B56FBCBD}"/>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8BBB6C28-BA73-ED49-B769-78F692DFEEF8}"/>
              </a:ext>
            </a:extLst>
          </p:cNvPr>
          <p:cNvSpPr/>
          <p:nvPr/>
        </p:nvSpPr>
        <p:spPr>
          <a:xfrm>
            <a:off x="468313" y="1695450"/>
            <a:ext cx="3590925"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Subtitle 2"/>
          <p:cNvSpPr>
            <a:spLocks noGrp="1"/>
          </p:cNvSpPr>
          <p:nvPr>
            <p:ph type="subTitle" idx="1"/>
          </p:nvPr>
        </p:nvSpPr>
        <p:spPr>
          <a:xfrm>
            <a:off x="580552" y="5130607"/>
            <a:ext cx="3344677" cy="104716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Title 1"/>
          <p:cNvSpPr>
            <a:spLocks noGrp="1"/>
          </p:cNvSpPr>
          <p:nvPr>
            <p:ph type="ctrTitle"/>
          </p:nvPr>
        </p:nvSpPr>
        <p:spPr>
          <a:xfrm>
            <a:off x="580550" y="1918011"/>
            <a:ext cx="3333528" cy="3166946"/>
          </a:xfrm>
          <a:prstGeom prst="rect">
            <a:avLst/>
          </a:prstGeom>
          <a:noFill/>
        </p:spPr>
        <p:txBody>
          <a:bodyPr anchor="t" anchorCtr="0"/>
          <a:lstStyle>
            <a:lvl1pPr algn="l">
              <a:defRPr sz="45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18712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1">
    <p:spTree>
      <p:nvGrpSpPr>
        <p:cNvPr id="1" name=""/>
        <p:cNvGrpSpPr/>
        <p:nvPr/>
      </p:nvGrpSpPr>
      <p:grpSpPr>
        <a:xfrm>
          <a:off x="0" y="0"/>
          <a:ext cx="0" cy="0"/>
          <a:chOff x="0" y="0"/>
          <a:chExt cx="0" cy="0"/>
        </a:xfrm>
      </p:grpSpPr>
      <p:sp>
        <p:nvSpPr>
          <p:cNvPr id="14" name="Picture Placeholder 15">
            <a:extLst>
              <a:ext uri="{FF2B5EF4-FFF2-40B4-BE49-F238E27FC236}">
                <a16:creationId xmlns:a16="http://schemas.microsoft.com/office/drawing/2014/main" id="{0900EAA3-9446-DB4A-B571-54385A4B82D6}"/>
              </a:ext>
            </a:extLst>
          </p:cNvPr>
          <p:cNvSpPr>
            <a:spLocks noGrp="1"/>
          </p:cNvSpPr>
          <p:nvPr>
            <p:ph type="pic" sz="quarter" idx="11" hasCustomPrompt="1"/>
          </p:nvPr>
        </p:nvSpPr>
        <p:spPr>
          <a:xfrm>
            <a:off x="1898240" y="14287"/>
            <a:ext cx="10293760"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10" name="Picture 9" descr="Pearson Logo&#10;&#10;Description automatically generated with medium confidence">
            <a:extLst>
              <a:ext uri="{FF2B5EF4-FFF2-40B4-BE49-F238E27FC236}">
                <a16:creationId xmlns:a16="http://schemas.microsoft.com/office/drawing/2014/main" id="{73EF2D69-5C87-1045-B1D2-C5325C7A0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ECD129E-E1A9-E644-BEAA-BDD35653978E}"/>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Slide Number Placeholder 5">
            <a:extLst>
              <a:ext uri="{FF2B5EF4-FFF2-40B4-BE49-F238E27FC236}">
                <a16:creationId xmlns:a16="http://schemas.microsoft.com/office/drawing/2014/main" id="{14247EC7-23BF-AA40-9891-6E96CD5F5B23}"/>
              </a:ext>
            </a:extLst>
          </p:cNvPr>
          <p:cNvSpPr>
            <a:spLocks noGrp="1"/>
          </p:cNvSpPr>
          <p:nvPr>
            <p:ph type="sldNum" sz="quarter" idx="10"/>
          </p:nvPr>
        </p:nvSpPr>
        <p:spPr/>
        <p:txBody>
          <a:bodyPr/>
          <a:lstStyle>
            <a:lvl1pPr>
              <a:defRPr/>
            </a:lvl1pPr>
          </a:lstStyle>
          <a:p>
            <a:pPr>
              <a:defRPr/>
            </a:pPr>
            <a:fld id="{2AE1BD45-F546-314D-A112-F46526F08477}" type="slidenum">
              <a:rPr lang="en-US"/>
              <a:pPr>
                <a:defRPr/>
              </a:pPr>
              <a:t>‹#›</a:t>
            </a:fld>
            <a:endParaRPr lang="en-US"/>
          </a:p>
        </p:txBody>
      </p:sp>
    </p:spTree>
    <p:extLst>
      <p:ext uri="{BB962C8B-B14F-4D97-AF65-F5344CB8AC3E}">
        <p14:creationId xmlns:p14="http://schemas.microsoft.com/office/powerpoint/2010/main" val="186786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descr="A man with glasses and a beard sitting on a couch with a computer&#10;&#10;Description automatically generated with medium confidence">
            <a:extLst>
              <a:ext uri="{FF2B5EF4-FFF2-40B4-BE49-F238E27FC236}">
                <a16:creationId xmlns:a16="http://schemas.microsoft.com/office/drawing/2014/main" id="{13A9EBCB-A696-8548-86C6-E4F061F88ADE}"/>
              </a:ext>
            </a:extLst>
          </p:cNvPr>
          <p:cNvPicPr>
            <a:picLocks noChangeAspect="1"/>
          </p:cNvPicPr>
          <p:nvPr userDrawn="1"/>
        </p:nvPicPr>
        <p:blipFill rotWithShape="1">
          <a:blip r:embed="rId2"/>
          <a:srcRect t="4037" r="7846" b="4507"/>
          <a:stretch/>
        </p:blipFill>
        <p:spPr>
          <a:xfrm>
            <a:off x="1993284" y="0"/>
            <a:ext cx="10351116" cy="6858000"/>
          </a:xfrm>
          <a:prstGeom prst="rect">
            <a:avLst/>
          </a:prstGeom>
        </p:spPr>
      </p:pic>
      <p:pic>
        <p:nvPicPr>
          <p:cNvPr id="5" name="Picture 3" descr="Pearson Logo&#10;&#10;Description automatically generated with medium confidence">
            <a:extLst>
              <a:ext uri="{FF2B5EF4-FFF2-40B4-BE49-F238E27FC236}">
                <a16:creationId xmlns:a16="http://schemas.microsoft.com/office/drawing/2014/main" id="{C09C0B44-4507-2345-911C-50084F8F0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39700"/>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sp>
        <p:nvSpPr>
          <p:cNvPr id="7" name="Rectangle 6">
            <a:extLst>
              <a:ext uri="{FF2B5EF4-FFF2-40B4-BE49-F238E27FC236}">
                <a16:creationId xmlns:a16="http://schemas.microsoft.com/office/drawing/2014/main" id="{862A9720-8D95-D345-AF5F-631F23E63162}"/>
              </a:ext>
            </a:extLst>
          </p:cNvPr>
          <p:cNvSpPr/>
          <p:nvPr/>
        </p:nvSpPr>
        <p:spPr>
          <a:xfrm>
            <a:off x="757238" y="2222500"/>
            <a:ext cx="4392612"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747713" y="2225675"/>
            <a:ext cx="0" cy="4021138"/>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969382" y="4702288"/>
            <a:ext cx="3979135" cy="1348887"/>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
          <p:cNvSpPr>
            <a:spLocks noGrp="1"/>
          </p:cNvSpPr>
          <p:nvPr>
            <p:ph type="title"/>
          </p:nvPr>
        </p:nvSpPr>
        <p:spPr>
          <a:xfrm>
            <a:off x="956849" y="2421629"/>
            <a:ext cx="3978222"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806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1">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761BA690-FE8C-B746-BF89-25A50EAC9B3E}"/>
              </a:ext>
            </a:extLst>
          </p:cNvPr>
          <p:cNvSpPr>
            <a:spLocks noGrp="1"/>
          </p:cNvSpPr>
          <p:nvPr>
            <p:ph type="pic" sz="quarter" idx="11" hasCustomPrompt="1"/>
          </p:nvPr>
        </p:nvSpPr>
        <p:spPr>
          <a:xfrm>
            <a:off x="1991553" y="14287"/>
            <a:ext cx="10220325"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7" name="Picture 6" descr="Pearson Logo&#10;&#10;Description automatically generated with medium confidence">
            <a:extLst>
              <a:ext uri="{FF2B5EF4-FFF2-40B4-BE49-F238E27FC236}">
                <a16:creationId xmlns:a16="http://schemas.microsoft.com/office/drawing/2014/main" id="{8FF5F658-53EB-0C4B-B8F7-4F11D369C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139700"/>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1B55EFE5-810E-D24E-85E6-D8C65DAA1452}"/>
              </a:ext>
            </a:extLst>
          </p:cNvPr>
          <p:cNvSpPr>
            <a:spLocks noGrp="1"/>
          </p:cNvSpPr>
          <p:nvPr>
            <p:ph type="sldNum" sz="quarter" idx="10"/>
          </p:nvPr>
        </p:nvSpPr>
        <p:spPr/>
        <p:txBody>
          <a:bodyPr/>
          <a:lstStyle>
            <a:lvl1pPr>
              <a:defRPr/>
            </a:lvl1pPr>
          </a:lstStyle>
          <a:p>
            <a:pPr>
              <a:defRPr/>
            </a:pPr>
            <a:fld id="{71ACA669-379D-D04A-8F8C-BC9C266E00AE}" type="slidenum">
              <a:rPr lang="en-US"/>
              <a:pPr>
                <a:defRPr/>
              </a:pPr>
              <a:t>‹#›</a:t>
            </a:fld>
            <a:endParaRPr lang="en-US"/>
          </a:p>
        </p:txBody>
      </p:sp>
    </p:spTree>
    <p:extLst>
      <p:ext uri="{BB962C8B-B14F-4D97-AF65-F5344CB8AC3E}">
        <p14:creationId xmlns:p14="http://schemas.microsoft.com/office/powerpoint/2010/main" val="24392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Lst>
          </p:cNvPr>
          <p:cNvSpPr/>
          <p:nvPr/>
        </p:nvSpPr>
        <p:spPr>
          <a:xfrm>
            <a:off x="1984375" y="0"/>
            <a:ext cx="102076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descr="A person sitting at a table&#10;&#10;Description automatically generated with low confidence">
            <a:extLst>
              <a:ext uri="{FF2B5EF4-FFF2-40B4-BE49-F238E27FC236}">
                <a16:creationId xmlns:a16="http://schemas.microsoft.com/office/drawing/2014/main" id="{2D6C6F61-BA41-144D-B6FE-E8A9E2E4B8C0}"/>
              </a:ext>
            </a:extLst>
          </p:cNvPr>
          <p:cNvPicPr>
            <a:picLocks noChangeAspect="1"/>
          </p:cNvPicPr>
          <p:nvPr userDrawn="1"/>
        </p:nvPicPr>
        <p:blipFill rotWithShape="1">
          <a:blip r:embed="rId2"/>
          <a:srcRect l="13571" t="30062" r="25128" b="11244"/>
          <a:stretch/>
        </p:blipFill>
        <p:spPr>
          <a:xfrm>
            <a:off x="0" y="1669774"/>
            <a:ext cx="8128000" cy="5188226"/>
          </a:xfrm>
          <a:prstGeom prst="rect">
            <a:avLst/>
          </a:prstGeom>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a:p>
        </p:txBody>
      </p:sp>
      <p:cxnSp>
        <p:nvCxnSpPr>
          <p:cNvPr id="6" name="Straight Connector 5">
            <a:extLst>
              <a:ext uri="{FF2B5EF4-FFF2-40B4-BE49-F238E27FC236}">
                <a16:creationId xmlns:a16="http://schemas.microsoft.com/office/drawing/2014/main" id="{E2D77FD4-D276-424C-88E8-25E8B8431904}"/>
              </a:ext>
            </a:extLst>
          </p:cNvPr>
          <p:cNvCxnSpPr>
            <a:cxnSpLocks/>
          </p:cNvCxnSpPr>
          <p:nvPr/>
        </p:nvCxnSpPr>
        <p:spPr>
          <a:xfrm>
            <a:off x="7513638"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CC425CF-E238-E348-89D2-D88E0270CBE9}"/>
              </a:ext>
            </a:extLst>
          </p:cNvPr>
          <p:cNvSpPr/>
          <p:nvPr/>
        </p:nvSpPr>
        <p:spPr>
          <a:xfrm>
            <a:off x="7550150" y="568325"/>
            <a:ext cx="3589338"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7" descr="Pearson Logo&#10;&#10;Description automatically generated with medium confidence">
            <a:extLst>
              <a:ext uri="{FF2B5EF4-FFF2-40B4-BE49-F238E27FC236}">
                <a16:creationId xmlns:a16="http://schemas.microsoft.com/office/drawing/2014/main" id="{EFAE6E9B-DFFB-9D4C-884F-65F4D0A12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D19E820-DD47-D74A-939B-4B45CA9D8B57}"/>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Subtitle 2"/>
          <p:cNvSpPr>
            <a:spLocks noGrp="1"/>
          </p:cNvSpPr>
          <p:nvPr>
            <p:ph type="subTitle" idx="1"/>
          </p:nvPr>
        </p:nvSpPr>
        <p:spPr>
          <a:xfrm>
            <a:off x="7661576" y="4004334"/>
            <a:ext cx="3344677" cy="104716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itle 1"/>
          <p:cNvSpPr>
            <a:spLocks noGrp="1"/>
          </p:cNvSpPr>
          <p:nvPr>
            <p:ph type="ctrTitle"/>
          </p:nvPr>
        </p:nvSpPr>
        <p:spPr>
          <a:xfrm>
            <a:off x="7661574" y="791737"/>
            <a:ext cx="3333528" cy="3486711"/>
          </a:xfrm>
          <a:prstGeom prst="rect">
            <a:avLst/>
          </a:prstGeom>
          <a:noFill/>
        </p:spPr>
        <p:txBody>
          <a:bodyPr anchor="t" anchorCtr="0"/>
          <a:lstStyle>
            <a:lvl1pPr algn="l">
              <a:defRPr sz="45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Lst>
          </p:cNvPr>
          <p:cNvSpPr/>
          <p:nvPr/>
        </p:nvSpPr>
        <p:spPr>
          <a:xfrm>
            <a:off x="1984375" y="0"/>
            <a:ext cx="102076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33199F5-F834-8D47-A789-D89AD268BC33}"/>
              </a:ext>
            </a:extLst>
          </p:cNvPr>
          <p:cNvSpPr/>
          <p:nvPr/>
        </p:nvSpPr>
        <p:spPr>
          <a:xfrm>
            <a:off x="0" y="1706563"/>
            <a:ext cx="8731250" cy="5151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710813"/>
            <a:ext cx="8701547" cy="5132900"/>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pic>
        <p:nvPicPr>
          <p:cNvPr id="10" name="Picture 9" descr="Pearson Logo&#10;&#10;Description automatically generated with medium confidence">
            <a:extLst>
              <a:ext uri="{FF2B5EF4-FFF2-40B4-BE49-F238E27FC236}">
                <a16:creationId xmlns:a16="http://schemas.microsoft.com/office/drawing/2014/main" id="{7A9DC1FD-8034-E548-95C2-CD957F1D0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2839B8F-D638-0741-BB57-07FD6FB44296}"/>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99642230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Lst>
          </p:cNvPr>
          <p:cNvSpPr/>
          <p:nvPr/>
        </p:nvSpPr>
        <p:spPr>
          <a:xfrm>
            <a:off x="0" y="555625"/>
            <a:ext cx="1019175" cy="115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
        <p:nvSpPr>
          <p:cNvPr id="8" name="Text Placeholder 3"/>
          <p:cNvSpPr>
            <a:spLocks noGrp="1"/>
          </p:cNvSpPr>
          <p:nvPr>
            <p:ph type="body" sz="half" idx="14"/>
          </p:nvPr>
        </p:nvSpPr>
        <p:spPr>
          <a:xfrm>
            <a:off x="1183729" y="1828800"/>
            <a:ext cx="9966872" cy="392797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19490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5" r:id="rId13"/>
    <p:sldLayoutId id="2147483806" r:id="rId14"/>
    <p:sldLayoutId id="2147483807" r:id="rId15"/>
    <p:sldLayoutId id="2147483799" r:id="rId16"/>
    <p:sldLayoutId id="2147483800" r:id="rId17"/>
    <p:sldLayoutId id="2147483801" r:id="rId18"/>
    <p:sldLayoutId id="2147483804" r:id="rId19"/>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arson.com/uk/educators/schools/subject-area/mathematics/unrivalled-support/support-from-pearson/gcse-maths-transition-to-alevel.html"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qualifications.pearson.com/en/qualifications/edexcel-a-levels/mathematics-2017/Efficacy-Report.html" TargetMode="External"/><Relationship Id="rId5" Type="http://schemas.openxmlformats.org/officeDocument/2006/relationships/hyperlink" Target="https://www.pearsonschoolsandfecolleges.co.uk/secondary/subjects/mathematics-secondary/pearson-edexcel-as-and-a-level-mathematics-and-further-mathematics-2017#practice-books" TargetMode="External"/><Relationship Id="rId4" Type="http://schemas.openxmlformats.org/officeDocument/2006/relationships/hyperlink" Target="https://www.mathsemporium.com/mathematics-emporium/?redirect_to=https%3A%2F%2Fwww.mathsemporium.com%2Fcategory%2Fgce-as-a-level-mathematics%2F03-gce-2017%2F14-gce-2017-support-materials-and-tests%2F02-gce-2017-baseline-tests%2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benjaminredmond@pearson.com"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hyperlink" Target="mailto:grace.grima@pearson.com" TargetMode="External"/><Relationship Id="rId4" Type="http://schemas.openxmlformats.org/officeDocument/2006/relationships/hyperlink" Target="mailto:j.goulding@ucl.co.u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a:extLst>
              <a:ext uri="{FF2B5EF4-FFF2-40B4-BE49-F238E27FC236}">
                <a16:creationId xmlns:a16="http://schemas.microsoft.com/office/drawing/2014/main" id="{F369E7CB-FCDB-704D-AB2F-19DA7C25D206}"/>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3227E9-B2FF-394B-A589-44BD947B233D}" type="slidenum">
              <a:rPr lang="en-US" altLang="en-US" smtClean="0">
                <a:latin typeface="Open Sans" panose="020B0606030504020204" pitchFamily="34" charset="0"/>
              </a:rPr>
              <a:pPr fontAlgn="base">
                <a:spcBef>
                  <a:spcPct val="0"/>
                </a:spcBef>
                <a:spcAft>
                  <a:spcPct val="0"/>
                </a:spcAft>
              </a:pPr>
              <a:t>1</a:t>
            </a:fld>
            <a:endParaRPr lang="en-US" altLang="en-US">
              <a:latin typeface="Open Sans" panose="020B0606030504020204" pitchFamily="34" charset="0"/>
            </a:endParaRPr>
          </a:p>
        </p:txBody>
      </p:sp>
      <p:sp>
        <p:nvSpPr>
          <p:cNvPr id="5" name="TextBox 4">
            <a:extLst>
              <a:ext uri="{FF2B5EF4-FFF2-40B4-BE49-F238E27FC236}">
                <a16:creationId xmlns:a16="http://schemas.microsoft.com/office/drawing/2014/main" id="{22CA5002-6F90-5A47-ADA9-64F0E4C9400C}"/>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and Large Photo</a:t>
            </a:r>
          </a:p>
        </p:txBody>
      </p:sp>
      <p:sp>
        <p:nvSpPr>
          <p:cNvPr id="34818" name="Text Placeholder 2">
            <a:extLst>
              <a:ext uri="{FF2B5EF4-FFF2-40B4-BE49-F238E27FC236}">
                <a16:creationId xmlns:a16="http://schemas.microsoft.com/office/drawing/2014/main" id="{9A23D930-58F8-284B-A57E-4D9499D9B954}"/>
              </a:ext>
            </a:extLst>
          </p:cNvPr>
          <p:cNvSpPr>
            <a:spLocks noGrp="1" noChangeArrowheads="1"/>
          </p:cNvSpPr>
          <p:nvPr>
            <p:ph type="body" sz="half" idx="4294967295"/>
          </p:nvPr>
        </p:nvSpPr>
        <p:spPr bwMode="auto">
          <a:xfrm>
            <a:off x="1090613" y="2671763"/>
            <a:ext cx="6382242" cy="281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endParaRPr lang="en-US" altLang="en-US" sz="1600" b="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eaLnBrk="1" hangingPunct="1">
              <a:buNone/>
            </a:pPr>
            <a:endParaRPr lang="en-US" altLang="en-US" sz="1600" b="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eaLnBrk="1" hangingPunct="1">
              <a:buNone/>
            </a:pPr>
            <a:r>
              <a:rPr lang="en-US" altLang="en-US" sz="1600" dirty="0">
                <a:latin typeface="Open Sans Light" panose="020B0306030504020204" pitchFamily="34" charset="0"/>
                <a:ea typeface="Open Sans Light" panose="020B0306030504020204" pitchFamily="34" charset="0"/>
                <a:cs typeface="Open Sans Light" panose="020B0306030504020204" pitchFamily="34" charset="0"/>
              </a:rPr>
              <a:t> November  2021</a:t>
            </a:r>
          </a:p>
          <a:p>
            <a:pPr marL="0" indent="0" eaLnBrk="1" hangingPunct="1">
              <a:buNone/>
            </a:pPr>
            <a:endParaRPr lang="en-US" altLang="en-US" sz="1600"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eaLnBrk="1" hangingPunct="1">
              <a:buNone/>
            </a:pPr>
            <a:r>
              <a:rPr lang="en-US" altLang="en-US" sz="1600" dirty="0">
                <a:latin typeface="Open Sans Light" panose="020B0306030504020204" pitchFamily="34" charset="0"/>
                <a:ea typeface="Open Sans Light" panose="020B0306030504020204" pitchFamily="34" charset="0"/>
                <a:cs typeface="Open Sans Light" panose="020B0306030504020204" pitchFamily="34" charset="0"/>
              </a:rPr>
              <a:t>Ben Redmond (Benjamin.redmond@pearson.com)</a:t>
            </a:r>
          </a:p>
          <a:p>
            <a:pPr marL="0" indent="0" eaLnBrk="1" hangingPunct="1">
              <a:buNone/>
            </a:pPr>
            <a:r>
              <a:rPr lang="en-US" altLang="en-US" sz="1600" dirty="0">
                <a:latin typeface="Open Sans Light" panose="020B0306030504020204" pitchFamily="34" charset="0"/>
                <a:ea typeface="Open Sans Light" panose="020B0306030504020204" pitchFamily="34" charset="0"/>
                <a:cs typeface="Open Sans Light" panose="020B0306030504020204" pitchFamily="34" charset="0"/>
              </a:rPr>
              <a:t>Jennie Golding (j.golding@ucl.ac.uk)</a:t>
            </a:r>
          </a:p>
          <a:p>
            <a:pPr marL="0" indent="0" eaLnBrk="1" hangingPunct="1">
              <a:buNone/>
            </a:pPr>
            <a:r>
              <a:rPr lang="en-US" altLang="en-US" sz="1600" dirty="0">
                <a:latin typeface="Open Sans Light" panose="020B0306030504020204" pitchFamily="34" charset="0"/>
                <a:ea typeface="Open Sans Light" panose="020B0306030504020204" pitchFamily="34" charset="0"/>
                <a:cs typeface="Open Sans Light" panose="020B0306030504020204" pitchFamily="34" charset="0"/>
              </a:rPr>
              <a:t>Grace </a:t>
            </a:r>
            <a:r>
              <a:rPr lang="en-US" altLang="en-US" sz="1600" dirty="0" err="1">
                <a:latin typeface="Open Sans Light" panose="020B0306030504020204" pitchFamily="34" charset="0"/>
                <a:ea typeface="Open Sans Light" panose="020B0306030504020204" pitchFamily="34" charset="0"/>
                <a:cs typeface="Open Sans Light" panose="020B0306030504020204" pitchFamily="34" charset="0"/>
              </a:rPr>
              <a:t>Grima</a:t>
            </a:r>
            <a:r>
              <a:rPr lang="en-US" altLang="en-US" sz="1600" dirty="0">
                <a:latin typeface="Open Sans Light" panose="020B0306030504020204" pitchFamily="34" charset="0"/>
                <a:ea typeface="Open Sans Light" panose="020B0306030504020204" pitchFamily="34" charset="0"/>
                <a:cs typeface="Open Sans Light" panose="020B0306030504020204" pitchFamily="34" charset="0"/>
              </a:rPr>
              <a:t> (grace.grima@pearson.com)</a:t>
            </a:r>
          </a:p>
        </p:txBody>
      </p:sp>
      <p:sp>
        <p:nvSpPr>
          <p:cNvPr id="34817" name="Title 1">
            <a:extLst>
              <a:ext uri="{FF2B5EF4-FFF2-40B4-BE49-F238E27FC236}">
                <a16:creationId xmlns:a16="http://schemas.microsoft.com/office/drawing/2014/main" id="{F2E19B25-1C58-6A46-A3E0-CDE4F84AC4D2}"/>
              </a:ext>
            </a:extLst>
          </p:cNvPr>
          <p:cNvSpPr>
            <a:spLocks noGrp="1" noChangeArrowheads="1"/>
          </p:cNvSpPr>
          <p:nvPr>
            <p:ph type="title"/>
          </p:nvPr>
        </p:nvSpPr>
        <p:spPr bwMode="auto">
          <a:xfrm>
            <a:off x="1090613" y="738188"/>
            <a:ext cx="5840412" cy="190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Autofit/>
          </a:bodyPr>
          <a:lstStyle/>
          <a:p>
            <a:pPr>
              <a:lnSpc>
                <a:spcPct val="150000"/>
              </a:lnSpc>
              <a:spcAft>
                <a:spcPts val="8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Assessment for Changing Times: Opportunities and Challenges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6D5E3BB-7C7A-4088-BA9E-3FDB2C980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383" y="1185472"/>
            <a:ext cx="5601435" cy="56014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1B0E8078-11C2-4E61-A3E6-07599FE57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35" y="1365972"/>
            <a:ext cx="4992914" cy="4992914"/>
          </a:xfrm>
          <a:prstGeom prst="rect">
            <a:avLst/>
          </a:prstGeom>
          <a:noFill/>
          <a:extLst>
            <a:ext uri="{909E8E84-426E-40DD-AFC4-6F175D3DCCD1}">
              <a14:hiddenFill xmlns:a14="http://schemas.microsoft.com/office/drawing/2010/main">
                <a:solidFill>
                  <a:srgbClr val="FFFFFF"/>
                </a:solidFill>
              </a14:hiddenFill>
            </a:ext>
          </a:extLst>
        </p:spPr>
      </p:pic>
      <p:sp>
        <p:nvSpPr>
          <p:cNvPr id="31747" name="Slide Number Placeholder 3">
            <a:extLst>
              <a:ext uri="{FF2B5EF4-FFF2-40B4-BE49-F238E27FC236}">
                <a16:creationId xmlns:a16="http://schemas.microsoft.com/office/drawing/2014/main" id="{66C4886A-86BC-C340-A014-8C245C32DD89}"/>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129826-A2AF-F84D-AABA-0CF396DFA181}" type="slidenum">
              <a:rPr lang="en-US" altLang="en-US" smtClean="0">
                <a:latin typeface="Open Sans" panose="020B0606030504020204" pitchFamily="34" charset="0"/>
              </a:rPr>
              <a:pPr fontAlgn="base">
                <a:spcBef>
                  <a:spcPct val="0"/>
                </a:spcBef>
                <a:spcAft>
                  <a:spcPct val="0"/>
                </a:spcAft>
              </a:pPr>
              <a:t>10</a:t>
            </a:fld>
            <a:endParaRPr lang="en-US" altLang="en-US" dirty="0">
              <a:latin typeface="Open Sans" panose="020B0606030504020204" pitchFamily="34" charset="0"/>
            </a:endParaRPr>
          </a:p>
        </p:txBody>
      </p:sp>
      <p:sp>
        <p:nvSpPr>
          <p:cNvPr id="31745" name="Title 1">
            <a:extLst>
              <a:ext uri="{FF2B5EF4-FFF2-40B4-BE49-F238E27FC236}">
                <a16:creationId xmlns:a16="http://schemas.microsoft.com/office/drawing/2014/main" id="{80FE7E32-866D-A64B-86B2-BB86F7D73810}"/>
              </a:ext>
            </a:extLst>
          </p:cNvPr>
          <p:cNvSpPr>
            <a:spLocks noGrp="1" noChangeArrowheads="1"/>
          </p:cNvSpPr>
          <p:nvPr>
            <p:ph type="title"/>
          </p:nvPr>
        </p:nvSpPr>
        <p:spPr bwMode="auto">
          <a:xfrm>
            <a:off x="1176493" y="473449"/>
            <a:ext cx="9966871"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t>Validation of learning</a:t>
            </a:r>
          </a:p>
        </p:txBody>
      </p:sp>
      <p:sp>
        <p:nvSpPr>
          <p:cNvPr id="5" name="TextBox 4">
            <a:extLst>
              <a:ext uri="{FF2B5EF4-FFF2-40B4-BE49-F238E27FC236}">
                <a16:creationId xmlns:a16="http://schemas.microsoft.com/office/drawing/2014/main" id="{904F4B1C-D895-B543-B94D-CF1E55FA094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8" name="Rectangle 7">
            <a:extLst>
              <a:ext uri="{FF2B5EF4-FFF2-40B4-BE49-F238E27FC236}">
                <a16:creationId xmlns:a16="http://schemas.microsoft.com/office/drawing/2014/main" id="{116F0E3E-B7B8-4AB8-B199-A2ED2210AC78}"/>
              </a:ext>
            </a:extLst>
          </p:cNvPr>
          <p:cNvSpPr/>
          <p:nvPr/>
        </p:nvSpPr>
        <p:spPr>
          <a:xfrm>
            <a:off x="1699471" y="1659884"/>
            <a:ext cx="4280377" cy="369332"/>
          </a:xfrm>
          <a:prstGeom prst="rect">
            <a:avLst/>
          </a:prstGeom>
        </p:spPr>
        <p:txBody>
          <a:bodyPr wrap="square">
            <a:spAutoFit/>
          </a:bodyPr>
          <a:lstStyle/>
          <a:p>
            <a:pPr lvl="0">
              <a:defRPr/>
            </a:pPr>
            <a:endParaRPr lang="en-GB" sz="1800" i="1" dirty="0">
              <a:solidFill>
                <a:schemeClr val="bg1"/>
              </a:solidFill>
              <a:latin typeface="Calibri" panose="020F0502020204030204"/>
            </a:endParaRPr>
          </a:p>
        </p:txBody>
      </p:sp>
      <p:sp>
        <p:nvSpPr>
          <p:cNvPr id="19" name="Rectangle 18">
            <a:extLst>
              <a:ext uri="{FF2B5EF4-FFF2-40B4-BE49-F238E27FC236}">
                <a16:creationId xmlns:a16="http://schemas.microsoft.com/office/drawing/2014/main" id="{E397E5D3-FE04-4681-9F84-639C522C72AD}"/>
              </a:ext>
            </a:extLst>
          </p:cNvPr>
          <p:cNvSpPr/>
          <p:nvPr/>
        </p:nvSpPr>
        <p:spPr>
          <a:xfrm>
            <a:off x="1176493" y="5383174"/>
            <a:ext cx="2487732" cy="276999"/>
          </a:xfrm>
          <a:prstGeom prst="rect">
            <a:avLst/>
          </a:prstGeom>
          <a:ln>
            <a:solidFill>
              <a:schemeClr val="accent1">
                <a:shade val="50000"/>
              </a:schemeClr>
            </a:solidFill>
          </a:ln>
        </p:spPr>
        <p:txBody>
          <a:bodyPr wrap="none">
            <a:spAutoFit/>
          </a:bodyPr>
          <a:lstStyle/>
          <a:p>
            <a:pPr lvl="0">
              <a:defRPr/>
            </a:pPr>
            <a:r>
              <a:rPr lang="en-GB" sz="1200" b="1" i="1" dirty="0">
                <a:solidFill>
                  <a:schemeClr val="tx1"/>
                </a:solidFill>
                <a:highlight>
                  <a:srgbClr val="FFFFFF"/>
                </a:highlight>
              </a:rPr>
              <a:t>Student 112, Year 13, Autumn 2020</a:t>
            </a:r>
          </a:p>
        </p:txBody>
      </p:sp>
      <p:sp>
        <p:nvSpPr>
          <p:cNvPr id="20" name="Rectangle 19">
            <a:extLst>
              <a:ext uri="{FF2B5EF4-FFF2-40B4-BE49-F238E27FC236}">
                <a16:creationId xmlns:a16="http://schemas.microsoft.com/office/drawing/2014/main" id="{11A1DA24-8162-49DD-A5A7-436B115378D9}"/>
              </a:ext>
            </a:extLst>
          </p:cNvPr>
          <p:cNvSpPr/>
          <p:nvPr/>
        </p:nvSpPr>
        <p:spPr>
          <a:xfrm>
            <a:off x="6308315" y="5328019"/>
            <a:ext cx="2425216" cy="276999"/>
          </a:xfrm>
          <a:prstGeom prst="rect">
            <a:avLst/>
          </a:prstGeom>
          <a:noFill/>
          <a:ln>
            <a:solidFill>
              <a:schemeClr val="accent1">
                <a:shade val="50000"/>
              </a:schemeClr>
            </a:solidFill>
          </a:ln>
        </p:spPr>
        <p:txBody>
          <a:bodyPr wrap="none">
            <a:spAutoFit/>
          </a:bodyPr>
          <a:lstStyle/>
          <a:p>
            <a:pPr lvl="0">
              <a:defRPr/>
            </a:pPr>
            <a:r>
              <a:rPr lang="en-GB" sz="1200" b="1" i="1" dirty="0">
                <a:solidFill>
                  <a:schemeClr val="tx1"/>
                </a:solidFill>
                <a:highlight>
                  <a:srgbClr val="FFFFFF"/>
                </a:highlight>
              </a:rPr>
              <a:t>Student 43, Year 12, Summer 2021</a:t>
            </a:r>
          </a:p>
        </p:txBody>
      </p:sp>
      <p:sp>
        <p:nvSpPr>
          <p:cNvPr id="13" name="TextBox 12">
            <a:extLst>
              <a:ext uri="{FF2B5EF4-FFF2-40B4-BE49-F238E27FC236}">
                <a16:creationId xmlns:a16="http://schemas.microsoft.com/office/drawing/2014/main" id="{DF0E5ACD-DB7C-4E7A-A6F8-0126D57C6DB9}"/>
              </a:ext>
            </a:extLst>
          </p:cNvPr>
          <p:cNvSpPr txBox="1"/>
          <p:nvPr/>
        </p:nvSpPr>
        <p:spPr>
          <a:xfrm>
            <a:off x="1176493" y="2773159"/>
            <a:ext cx="4636407" cy="392159"/>
          </a:xfrm>
          <a:prstGeom prst="rect">
            <a:avLst/>
          </a:prstGeom>
          <a:noFill/>
        </p:spPr>
        <p:txBody>
          <a:bodyPr wrap="square">
            <a:spAutoFit/>
          </a:bodyPr>
          <a:lstStyle/>
          <a:p>
            <a:pPr marL="270510">
              <a:lnSpc>
                <a:spcPct val="115000"/>
              </a:lnSpc>
              <a:spcBef>
                <a:spcPts val="500"/>
              </a:spcBef>
              <a:spcAft>
                <a:spcPts val="1000"/>
              </a:spcAft>
            </a:pP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Grades have to be earned not given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BD6076D-E38A-4597-AC8A-E97EDA9B6DF0}"/>
              </a:ext>
            </a:extLst>
          </p:cNvPr>
          <p:cNvSpPr txBox="1"/>
          <p:nvPr/>
        </p:nvSpPr>
        <p:spPr>
          <a:xfrm>
            <a:off x="6215716" y="2436549"/>
            <a:ext cx="4555203" cy="1347805"/>
          </a:xfrm>
          <a:prstGeom prst="rect">
            <a:avLst/>
          </a:prstGeom>
          <a:noFill/>
        </p:spPr>
        <p:txBody>
          <a:bodyPr wrap="square">
            <a:spAutoFit/>
          </a:bodyPr>
          <a:lstStyle/>
          <a:p>
            <a:pPr marL="270510" algn="just">
              <a:lnSpc>
                <a:spcPct val="115000"/>
              </a:lnSpc>
              <a:spcBef>
                <a:spcPts val="500"/>
              </a:spcBef>
              <a:spcAft>
                <a:spcPts val="1000"/>
              </a:spcAft>
            </a:pP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know a lot of students are worried that these grades won't have the same credibility for universities and employers because they weren't awarded via an exam</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209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6D5E3BB-7C7A-4088-BA9E-3FDB2C980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985" y="1185472"/>
            <a:ext cx="5601435" cy="56014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1B0E8078-11C2-4E61-A3E6-07599FE57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38" y="1300242"/>
            <a:ext cx="5635310" cy="5635310"/>
          </a:xfrm>
          <a:prstGeom prst="rect">
            <a:avLst/>
          </a:prstGeom>
          <a:noFill/>
          <a:extLst>
            <a:ext uri="{909E8E84-426E-40DD-AFC4-6F175D3DCCD1}">
              <a14:hiddenFill xmlns:a14="http://schemas.microsoft.com/office/drawing/2010/main">
                <a:solidFill>
                  <a:srgbClr val="FFFFFF"/>
                </a:solidFill>
              </a14:hiddenFill>
            </a:ext>
          </a:extLst>
        </p:spPr>
      </p:pic>
      <p:sp>
        <p:nvSpPr>
          <p:cNvPr id="31747" name="Slide Number Placeholder 3">
            <a:extLst>
              <a:ext uri="{FF2B5EF4-FFF2-40B4-BE49-F238E27FC236}">
                <a16:creationId xmlns:a16="http://schemas.microsoft.com/office/drawing/2014/main" id="{66C4886A-86BC-C340-A014-8C245C32DD89}"/>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129826-A2AF-F84D-AABA-0CF396DFA181}" type="slidenum">
              <a:rPr lang="en-US" altLang="en-US" smtClean="0">
                <a:latin typeface="Open Sans" panose="020B0606030504020204" pitchFamily="34" charset="0"/>
              </a:rPr>
              <a:pPr fontAlgn="base">
                <a:spcBef>
                  <a:spcPct val="0"/>
                </a:spcBef>
                <a:spcAft>
                  <a:spcPct val="0"/>
                </a:spcAft>
              </a:pPr>
              <a:t>11</a:t>
            </a:fld>
            <a:endParaRPr lang="en-US" altLang="en-US" dirty="0">
              <a:latin typeface="Open Sans" panose="020B0606030504020204" pitchFamily="34" charset="0"/>
            </a:endParaRPr>
          </a:p>
        </p:txBody>
      </p:sp>
      <p:sp>
        <p:nvSpPr>
          <p:cNvPr id="31745" name="Title 1">
            <a:extLst>
              <a:ext uri="{FF2B5EF4-FFF2-40B4-BE49-F238E27FC236}">
                <a16:creationId xmlns:a16="http://schemas.microsoft.com/office/drawing/2014/main" id="{80FE7E32-866D-A64B-86B2-BB86F7D73810}"/>
              </a:ext>
            </a:extLst>
          </p:cNvPr>
          <p:cNvSpPr>
            <a:spLocks noGrp="1" noChangeArrowheads="1"/>
          </p:cNvSpPr>
          <p:nvPr>
            <p:ph type="title"/>
          </p:nvPr>
        </p:nvSpPr>
        <p:spPr bwMode="auto">
          <a:xfrm>
            <a:off x="1176493" y="473449"/>
            <a:ext cx="9966871"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t>Student confidence</a:t>
            </a:r>
          </a:p>
        </p:txBody>
      </p:sp>
      <p:sp>
        <p:nvSpPr>
          <p:cNvPr id="5" name="TextBox 4">
            <a:extLst>
              <a:ext uri="{FF2B5EF4-FFF2-40B4-BE49-F238E27FC236}">
                <a16:creationId xmlns:a16="http://schemas.microsoft.com/office/drawing/2014/main" id="{904F4B1C-D895-B543-B94D-CF1E55FA094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8" name="Rectangle 7">
            <a:extLst>
              <a:ext uri="{FF2B5EF4-FFF2-40B4-BE49-F238E27FC236}">
                <a16:creationId xmlns:a16="http://schemas.microsoft.com/office/drawing/2014/main" id="{116F0E3E-B7B8-4AB8-B199-A2ED2210AC78}"/>
              </a:ext>
            </a:extLst>
          </p:cNvPr>
          <p:cNvSpPr/>
          <p:nvPr/>
        </p:nvSpPr>
        <p:spPr>
          <a:xfrm>
            <a:off x="1699471" y="1659884"/>
            <a:ext cx="4280377" cy="369332"/>
          </a:xfrm>
          <a:prstGeom prst="rect">
            <a:avLst/>
          </a:prstGeom>
        </p:spPr>
        <p:txBody>
          <a:bodyPr wrap="square">
            <a:spAutoFit/>
          </a:bodyPr>
          <a:lstStyle/>
          <a:p>
            <a:pPr lvl="0">
              <a:defRPr/>
            </a:pPr>
            <a:endParaRPr lang="en-GB" sz="1800" i="1" dirty="0">
              <a:solidFill>
                <a:schemeClr val="bg1"/>
              </a:solidFill>
              <a:latin typeface="Calibri" panose="020F0502020204030204"/>
            </a:endParaRPr>
          </a:p>
        </p:txBody>
      </p:sp>
      <p:sp>
        <p:nvSpPr>
          <p:cNvPr id="19" name="Rectangle 18">
            <a:extLst>
              <a:ext uri="{FF2B5EF4-FFF2-40B4-BE49-F238E27FC236}">
                <a16:creationId xmlns:a16="http://schemas.microsoft.com/office/drawing/2014/main" id="{E397E5D3-FE04-4681-9F84-639C522C72AD}"/>
              </a:ext>
            </a:extLst>
          </p:cNvPr>
          <p:cNvSpPr/>
          <p:nvPr/>
        </p:nvSpPr>
        <p:spPr>
          <a:xfrm>
            <a:off x="951516" y="5466518"/>
            <a:ext cx="2455672" cy="276999"/>
          </a:xfrm>
          <a:prstGeom prst="rect">
            <a:avLst/>
          </a:prstGeom>
          <a:ln>
            <a:solidFill>
              <a:schemeClr val="accent1">
                <a:shade val="50000"/>
              </a:schemeClr>
            </a:solidFill>
          </a:ln>
        </p:spPr>
        <p:txBody>
          <a:bodyPr wrap="none">
            <a:spAutoFit/>
          </a:bodyPr>
          <a:lstStyle/>
          <a:p>
            <a:pPr lvl="0">
              <a:defRPr/>
            </a:pPr>
            <a:r>
              <a:rPr lang="en-GB" sz="1200" b="1" i="1" dirty="0">
                <a:highlight>
                  <a:srgbClr val="FFFFFF"/>
                </a:highlight>
              </a:rPr>
              <a:t>Student 141, Year 12, Summer 2021</a:t>
            </a:r>
            <a:endParaRPr lang="en-GB" sz="1200" b="1" i="1" dirty="0">
              <a:solidFill>
                <a:schemeClr val="tx1"/>
              </a:solidFill>
              <a:highlight>
                <a:srgbClr val="FFFFFF"/>
              </a:highlight>
            </a:endParaRPr>
          </a:p>
        </p:txBody>
      </p:sp>
      <p:sp>
        <p:nvSpPr>
          <p:cNvPr id="20" name="Rectangle 19">
            <a:extLst>
              <a:ext uri="{FF2B5EF4-FFF2-40B4-BE49-F238E27FC236}">
                <a16:creationId xmlns:a16="http://schemas.microsoft.com/office/drawing/2014/main" id="{11A1DA24-8162-49DD-A5A7-436B115378D9}"/>
              </a:ext>
            </a:extLst>
          </p:cNvPr>
          <p:cNvSpPr/>
          <p:nvPr/>
        </p:nvSpPr>
        <p:spPr>
          <a:xfrm>
            <a:off x="6308315" y="5328019"/>
            <a:ext cx="2377126" cy="276999"/>
          </a:xfrm>
          <a:prstGeom prst="rect">
            <a:avLst/>
          </a:prstGeom>
          <a:noFill/>
          <a:ln>
            <a:solidFill>
              <a:schemeClr val="accent1">
                <a:shade val="50000"/>
              </a:schemeClr>
            </a:solidFill>
          </a:ln>
        </p:spPr>
        <p:txBody>
          <a:bodyPr wrap="none">
            <a:spAutoFit/>
          </a:bodyPr>
          <a:lstStyle/>
          <a:p>
            <a:pPr lvl="0">
              <a:defRPr/>
            </a:pPr>
            <a:r>
              <a:rPr lang="en-GB" sz="1200" b="1" i="1" dirty="0">
                <a:solidFill>
                  <a:schemeClr val="tx1"/>
                </a:solidFill>
                <a:highlight>
                  <a:srgbClr val="FFFFFF"/>
                </a:highlight>
              </a:rPr>
              <a:t>Student 33, Year 12, Summer 2021</a:t>
            </a:r>
          </a:p>
        </p:txBody>
      </p:sp>
      <p:sp>
        <p:nvSpPr>
          <p:cNvPr id="13" name="TextBox 12">
            <a:extLst>
              <a:ext uri="{FF2B5EF4-FFF2-40B4-BE49-F238E27FC236}">
                <a16:creationId xmlns:a16="http://schemas.microsoft.com/office/drawing/2014/main" id="{793FA0A3-3298-46DE-9BD1-D0138BE44146}"/>
              </a:ext>
            </a:extLst>
          </p:cNvPr>
          <p:cNvSpPr txBox="1"/>
          <p:nvPr/>
        </p:nvSpPr>
        <p:spPr>
          <a:xfrm>
            <a:off x="6090228" y="2263070"/>
            <a:ext cx="4707817" cy="2090316"/>
          </a:xfrm>
          <a:prstGeom prst="rect">
            <a:avLst/>
          </a:prstGeom>
          <a:noFill/>
        </p:spPr>
        <p:txBody>
          <a:bodyPr wrap="square">
            <a:spAutoFit/>
          </a:bodyPr>
          <a:lstStyle/>
          <a:p>
            <a:pPr marL="270510" algn="just">
              <a:lnSpc>
                <a:spcPct val="115000"/>
              </a:lnSpc>
              <a:spcBef>
                <a:spcPts val="500"/>
              </a:spcBef>
              <a:spcAft>
                <a:spcPts val="1000"/>
              </a:spcAft>
            </a:pPr>
            <a:r>
              <a:rPr lang="en-GB" i="1" dirty="0">
                <a:solidFill>
                  <a:srgbClr val="000000"/>
                </a:solidFill>
                <a:cs typeface="Calibri" panose="020F0502020204030204" pitchFamily="34" charset="0"/>
              </a:rPr>
              <a:t>I really do not know, I think my abilities are either stagnant or decreasing. The fact that the summer mocks aren't in any shape or form, an accurate representation of mine nor my peer's abilities do not help either.</a:t>
            </a:r>
          </a:p>
          <a:p>
            <a:endParaRPr lang="en-GB" sz="1800" b="0" i="0" u="none" strike="noStrike" baseline="0" dirty="0">
              <a:latin typeface="Microsoft Sans Serif" panose="020B0604020202020204" pitchFamily="34" charset="0"/>
            </a:endParaRPr>
          </a:p>
        </p:txBody>
      </p:sp>
      <p:sp>
        <p:nvSpPr>
          <p:cNvPr id="15" name="TextBox 14">
            <a:extLst>
              <a:ext uri="{FF2B5EF4-FFF2-40B4-BE49-F238E27FC236}">
                <a16:creationId xmlns:a16="http://schemas.microsoft.com/office/drawing/2014/main" id="{5A54CE34-6C12-40A9-AC5E-3AA863897DB9}"/>
              </a:ext>
            </a:extLst>
          </p:cNvPr>
          <p:cNvSpPr txBox="1"/>
          <p:nvPr/>
        </p:nvSpPr>
        <p:spPr>
          <a:xfrm>
            <a:off x="760580" y="2519480"/>
            <a:ext cx="4664868" cy="1345753"/>
          </a:xfrm>
          <a:prstGeom prst="rect">
            <a:avLst/>
          </a:prstGeom>
          <a:noFill/>
        </p:spPr>
        <p:txBody>
          <a:bodyPr wrap="square">
            <a:spAutoFit/>
          </a:bodyPr>
          <a:lstStyle/>
          <a:p>
            <a:pPr marL="270510" algn="just">
              <a:lnSpc>
                <a:spcPct val="115000"/>
              </a:lnSpc>
              <a:spcBef>
                <a:spcPts val="500"/>
              </a:spcBef>
              <a:spcAft>
                <a:spcPts val="1000"/>
              </a:spcAft>
            </a:pPr>
            <a:r>
              <a:rPr lang="en-GB" i="1" dirty="0">
                <a:solidFill>
                  <a:srgbClr val="000000"/>
                </a:solidFill>
                <a:cs typeface="Calibri" panose="020F0502020204030204" pitchFamily="34" charset="0"/>
              </a:rPr>
              <a:t>During the year I was not confident in maths mainly because we were not examined due to the lockdown. I was worried that I wasn't progressing</a:t>
            </a:r>
            <a:endParaRPr lang="en-GB" sz="1800" b="0" i="0" u="none" strike="noStrike" baseline="0" dirty="0">
              <a:latin typeface="Microsoft Sans Serif" panose="020B0604020202020204" pitchFamily="34" charset="0"/>
            </a:endParaRPr>
          </a:p>
        </p:txBody>
      </p:sp>
    </p:spTree>
    <p:extLst>
      <p:ext uri="{BB962C8B-B14F-4D97-AF65-F5344CB8AC3E}">
        <p14:creationId xmlns:p14="http://schemas.microsoft.com/office/powerpoint/2010/main" val="383878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a:extLst>
              <a:ext uri="{FF2B5EF4-FFF2-40B4-BE49-F238E27FC236}">
                <a16:creationId xmlns:a16="http://schemas.microsoft.com/office/drawing/2014/main" id="{66C4886A-86BC-C340-A014-8C245C32DD89}"/>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129826-A2AF-F84D-AABA-0CF396DFA181}" type="slidenum">
              <a:rPr lang="en-US" altLang="en-US" smtClean="0">
                <a:latin typeface="Open Sans" panose="020B0606030504020204" pitchFamily="34" charset="0"/>
              </a:rPr>
              <a:pPr fontAlgn="base">
                <a:spcBef>
                  <a:spcPct val="0"/>
                </a:spcBef>
                <a:spcAft>
                  <a:spcPct val="0"/>
                </a:spcAft>
              </a:pPr>
              <a:t>12</a:t>
            </a:fld>
            <a:endParaRPr lang="en-US" altLang="en-US" dirty="0">
              <a:latin typeface="Open Sans" panose="020B0606030504020204" pitchFamily="34" charset="0"/>
            </a:endParaRPr>
          </a:p>
        </p:txBody>
      </p:sp>
      <p:sp>
        <p:nvSpPr>
          <p:cNvPr id="31745" name="Title 1">
            <a:extLst>
              <a:ext uri="{FF2B5EF4-FFF2-40B4-BE49-F238E27FC236}">
                <a16:creationId xmlns:a16="http://schemas.microsoft.com/office/drawing/2014/main" id="{80FE7E32-866D-A64B-86B2-BB86F7D73810}"/>
              </a:ext>
            </a:extLst>
          </p:cNvPr>
          <p:cNvSpPr>
            <a:spLocks noGrp="1" noChangeArrowheads="1"/>
          </p:cNvSpPr>
          <p:nvPr>
            <p:ph type="title"/>
          </p:nvPr>
        </p:nvSpPr>
        <p:spPr bwMode="auto">
          <a:xfrm>
            <a:off x="1176493" y="473449"/>
            <a:ext cx="9966871"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t>Implications for progression</a:t>
            </a:r>
          </a:p>
        </p:txBody>
      </p:sp>
      <p:sp>
        <p:nvSpPr>
          <p:cNvPr id="5" name="TextBox 4">
            <a:extLst>
              <a:ext uri="{FF2B5EF4-FFF2-40B4-BE49-F238E27FC236}">
                <a16:creationId xmlns:a16="http://schemas.microsoft.com/office/drawing/2014/main" id="{904F4B1C-D895-B543-B94D-CF1E55FA094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8" name="Rectangle 7">
            <a:extLst>
              <a:ext uri="{FF2B5EF4-FFF2-40B4-BE49-F238E27FC236}">
                <a16:creationId xmlns:a16="http://schemas.microsoft.com/office/drawing/2014/main" id="{116F0E3E-B7B8-4AB8-B199-A2ED2210AC78}"/>
              </a:ext>
            </a:extLst>
          </p:cNvPr>
          <p:cNvSpPr/>
          <p:nvPr/>
        </p:nvSpPr>
        <p:spPr>
          <a:xfrm>
            <a:off x="1699471" y="1659884"/>
            <a:ext cx="4280377" cy="369332"/>
          </a:xfrm>
          <a:prstGeom prst="rect">
            <a:avLst/>
          </a:prstGeom>
        </p:spPr>
        <p:txBody>
          <a:bodyPr wrap="square">
            <a:spAutoFit/>
          </a:bodyPr>
          <a:lstStyle/>
          <a:p>
            <a:pPr lvl="0">
              <a:defRPr/>
            </a:pPr>
            <a:endParaRPr lang="en-GB" sz="1800" i="1" dirty="0">
              <a:solidFill>
                <a:schemeClr val="bg1"/>
              </a:solidFill>
              <a:latin typeface="Calibri" panose="020F0502020204030204"/>
            </a:endParaRPr>
          </a:p>
        </p:txBody>
      </p:sp>
      <p:sp>
        <p:nvSpPr>
          <p:cNvPr id="10" name="Rectangle 9">
            <a:extLst>
              <a:ext uri="{FF2B5EF4-FFF2-40B4-BE49-F238E27FC236}">
                <a16:creationId xmlns:a16="http://schemas.microsoft.com/office/drawing/2014/main" id="{8C73C1FA-1AAE-4474-87A8-51119A4CA3FA}"/>
              </a:ext>
            </a:extLst>
          </p:cNvPr>
          <p:cNvSpPr/>
          <p:nvPr/>
        </p:nvSpPr>
        <p:spPr>
          <a:xfrm>
            <a:off x="6090228" y="1858102"/>
            <a:ext cx="3421113" cy="1754326"/>
          </a:xfrm>
          <a:prstGeom prst="rect">
            <a:avLst/>
          </a:prstGeom>
        </p:spPr>
        <p:txBody>
          <a:bodyPr wrap="square">
            <a:spAutoFit/>
          </a:bodyPr>
          <a:lstStyle/>
          <a:p>
            <a:pPr lvl="0">
              <a:defRPr/>
            </a:pPr>
            <a:r>
              <a:rPr lang="en-GB" sz="1800" i="1" dirty="0">
                <a:solidFill>
                  <a:schemeClr val="bg1"/>
                </a:solidFill>
                <a:latin typeface="Calibri" panose="020F0502020204030204"/>
              </a:rPr>
              <a:t>‘We set a normal amount of </a:t>
            </a:r>
          </a:p>
          <a:p>
            <a:pPr lvl="0">
              <a:defRPr/>
            </a:pPr>
            <a:r>
              <a:rPr lang="en-GB" sz="1800" i="1" dirty="0">
                <a:solidFill>
                  <a:schemeClr val="bg1"/>
                </a:solidFill>
                <a:latin typeface="Calibri" panose="020F0502020204030204"/>
              </a:rPr>
              <a:t>work per week, remotely, which was set and monitored by a member of staff. The students did remote tests and assessments and submitted their scores’</a:t>
            </a:r>
          </a:p>
        </p:txBody>
      </p:sp>
      <p:sp>
        <p:nvSpPr>
          <p:cNvPr id="12" name="Rectangle 11">
            <a:extLst>
              <a:ext uri="{FF2B5EF4-FFF2-40B4-BE49-F238E27FC236}">
                <a16:creationId xmlns:a16="http://schemas.microsoft.com/office/drawing/2014/main" id="{C2C22823-BB2B-4A4F-9097-C6796D7A5CD6}"/>
              </a:ext>
            </a:extLst>
          </p:cNvPr>
          <p:cNvSpPr/>
          <p:nvPr/>
        </p:nvSpPr>
        <p:spPr>
          <a:xfrm>
            <a:off x="1698773" y="2093341"/>
            <a:ext cx="3302318" cy="1477328"/>
          </a:xfrm>
          <a:prstGeom prst="rect">
            <a:avLst/>
          </a:prstGeom>
        </p:spPr>
        <p:txBody>
          <a:bodyPr wrap="square">
            <a:spAutoFit/>
          </a:bodyPr>
          <a:lstStyle/>
          <a:p>
            <a:r>
              <a:rPr lang="en-GB" sz="1800" i="1" dirty="0">
                <a:solidFill>
                  <a:schemeClr val="bg1"/>
                </a:solidFill>
                <a:latin typeface="Calibri" panose="020F0502020204030204"/>
              </a:rPr>
              <a:t>‘To continue with the syllabus in the form of lesson videos created by teachers and homework questions on Google Classroom and Google Drive’</a:t>
            </a:r>
          </a:p>
        </p:txBody>
      </p:sp>
      <p:pic>
        <p:nvPicPr>
          <p:cNvPr id="1026" name="Picture 2">
            <a:extLst>
              <a:ext uri="{FF2B5EF4-FFF2-40B4-BE49-F238E27FC236}">
                <a16:creationId xmlns:a16="http://schemas.microsoft.com/office/drawing/2014/main" id="{66D5E3BB-7C7A-4088-BA9E-3FDB2C980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141" y="1236604"/>
            <a:ext cx="5601435" cy="56014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1B0E8078-11C2-4E61-A3E6-07599FE57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30" y="1222690"/>
            <a:ext cx="5635310" cy="563531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397E5D3-FE04-4681-9F84-639C522C72AD}"/>
              </a:ext>
            </a:extLst>
          </p:cNvPr>
          <p:cNvSpPr/>
          <p:nvPr/>
        </p:nvSpPr>
        <p:spPr>
          <a:xfrm>
            <a:off x="1176493" y="5383174"/>
            <a:ext cx="2361096" cy="276999"/>
          </a:xfrm>
          <a:prstGeom prst="rect">
            <a:avLst/>
          </a:prstGeom>
          <a:ln>
            <a:solidFill>
              <a:schemeClr val="accent1">
                <a:shade val="50000"/>
              </a:schemeClr>
            </a:solidFill>
          </a:ln>
        </p:spPr>
        <p:txBody>
          <a:bodyPr wrap="none">
            <a:spAutoFit/>
          </a:bodyPr>
          <a:lstStyle/>
          <a:p>
            <a:pPr lvl="0">
              <a:defRPr/>
            </a:pPr>
            <a:r>
              <a:rPr lang="en-GB" sz="1200" b="1" i="1" dirty="0">
                <a:solidFill>
                  <a:schemeClr val="tx1"/>
                </a:solidFill>
                <a:highlight>
                  <a:srgbClr val="FFFFFF"/>
                </a:highlight>
              </a:rPr>
              <a:t>Student 34, Year 13, Autumn 2020</a:t>
            </a:r>
          </a:p>
        </p:txBody>
      </p:sp>
      <p:sp>
        <p:nvSpPr>
          <p:cNvPr id="20" name="Rectangle 19">
            <a:extLst>
              <a:ext uri="{FF2B5EF4-FFF2-40B4-BE49-F238E27FC236}">
                <a16:creationId xmlns:a16="http://schemas.microsoft.com/office/drawing/2014/main" id="{11A1DA24-8162-49DD-A5A7-436B115378D9}"/>
              </a:ext>
            </a:extLst>
          </p:cNvPr>
          <p:cNvSpPr/>
          <p:nvPr/>
        </p:nvSpPr>
        <p:spPr>
          <a:xfrm>
            <a:off x="6308315" y="5328019"/>
            <a:ext cx="2439642" cy="276999"/>
          </a:xfrm>
          <a:prstGeom prst="rect">
            <a:avLst/>
          </a:prstGeom>
          <a:noFill/>
          <a:ln>
            <a:solidFill>
              <a:schemeClr val="accent1">
                <a:shade val="50000"/>
              </a:schemeClr>
            </a:solidFill>
          </a:ln>
        </p:spPr>
        <p:txBody>
          <a:bodyPr wrap="none">
            <a:spAutoFit/>
          </a:bodyPr>
          <a:lstStyle/>
          <a:p>
            <a:pPr lvl="0">
              <a:defRPr/>
            </a:pPr>
            <a:r>
              <a:rPr lang="en-GB" sz="1200" b="1" i="1" dirty="0">
                <a:solidFill>
                  <a:schemeClr val="tx1"/>
                </a:solidFill>
                <a:highlight>
                  <a:srgbClr val="FFFFFF"/>
                </a:highlight>
              </a:rPr>
              <a:t>Student 121, Year 13, Autumn 2020</a:t>
            </a:r>
          </a:p>
        </p:txBody>
      </p:sp>
      <p:sp>
        <p:nvSpPr>
          <p:cNvPr id="13" name="TextBox 12">
            <a:extLst>
              <a:ext uri="{FF2B5EF4-FFF2-40B4-BE49-F238E27FC236}">
                <a16:creationId xmlns:a16="http://schemas.microsoft.com/office/drawing/2014/main" id="{601F7F6D-23F0-4C07-B4C8-DFA195DD093B}"/>
              </a:ext>
            </a:extLst>
          </p:cNvPr>
          <p:cNvSpPr txBox="1"/>
          <p:nvPr/>
        </p:nvSpPr>
        <p:spPr>
          <a:xfrm>
            <a:off x="782105" y="2287089"/>
            <a:ext cx="4572429" cy="1347805"/>
          </a:xfrm>
          <a:prstGeom prst="rect">
            <a:avLst/>
          </a:prstGeom>
          <a:noFill/>
        </p:spPr>
        <p:txBody>
          <a:bodyPr wrap="square">
            <a:spAutoFit/>
          </a:bodyPr>
          <a:lstStyle/>
          <a:p>
            <a:pPr marL="270510">
              <a:lnSpc>
                <a:spcPct val="115000"/>
              </a:lnSpc>
              <a:spcBef>
                <a:spcPts val="500"/>
              </a:spcBef>
              <a:spcAft>
                <a:spcPts val="1000"/>
              </a:spcAft>
            </a:pP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may still be gaps in knowledge therefore I do have concerns whether the grades achieved will be reliable to represent our full potential regardless of the pandemic</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BACB72F-0E8E-49EB-B2BE-4E524865FCF6}"/>
              </a:ext>
            </a:extLst>
          </p:cNvPr>
          <p:cNvSpPr txBox="1"/>
          <p:nvPr/>
        </p:nvSpPr>
        <p:spPr>
          <a:xfrm>
            <a:off x="6148868" y="2287089"/>
            <a:ext cx="4705945" cy="1347805"/>
          </a:xfrm>
          <a:prstGeom prst="rect">
            <a:avLst/>
          </a:prstGeom>
          <a:noFill/>
        </p:spPr>
        <p:txBody>
          <a:bodyPr wrap="square">
            <a:spAutoFit/>
          </a:bodyPr>
          <a:lstStyle/>
          <a:p>
            <a:pPr marL="270510">
              <a:lnSpc>
                <a:spcPct val="115000"/>
              </a:lnSpc>
              <a:spcBef>
                <a:spcPts val="500"/>
              </a:spcBef>
              <a:spcAft>
                <a:spcPts val="1000"/>
              </a:spcAft>
            </a:pP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No end of year examinations in Year 12 meant that students failed to consolidate their knowledge and are now struggling with advanced concepts due to gaps in knowledge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38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a:extLst>
              <a:ext uri="{FF2B5EF4-FFF2-40B4-BE49-F238E27FC236}">
                <a16:creationId xmlns:a16="http://schemas.microsoft.com/office/drawing/2014/main" id="{66C4886A-86BC-C340-A014-8C245C32DD89}"/>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129826-A2AF-F84D-AABA-0CF396DFA181}" type="slidenum">
              <a:rPr lang="en-US" altLang="en-US" smtClean="0">
                <a:latin typeface="Open Sans" panose="020B0606030504020204" pitchFamily="34" charset="0"/>
              </a:rPr>
              <a:pPr fontAlgn="base">
                <a:spcBef>
                  <a:spcPct val="0"/>
                </a:spcBef>
                <a:spcAft>
                  <a:spcPct val="0"/>
                </a:spcAft>
              </a:pPr>
              <a:t>13</a:t>
            </a:fld>
            <a:endParaRPr lang="en-US" altLang="en-US" dirty="0">
              <a:latin typeface="Open Sans" panose="020B0606030504020204" pitchFamily="34" charset="0"/>
            </a:endParaRPr>
          </a:p>
        </p:txBody>
      </p:sp>
      <p:sp>
        <p:nvSpPr>
          <p:cNvPr id="31745" name="Title 1">
            <a:extLst>
              <a:ext uri="{FF2B5EF4-FFF2-40B4-BE49-F238E27FC236}">
                <a16:creationId xmlns:a16="http://schemas.microsoft.com/office/drawing/2014/main" id="{80FE7E32-866D-A64B-86B2-BB86F7D73810}"/>
              </a:ext>
            </a:extLst>
          </p:cNvPr>
          <p:cNvSpPr>
            <a:spLocks noGrp="1" noChangeArrowheads="1"/>
          </p:cNvSpPr>
          <p:nvPr>
            <p:ph type="title"/>
          </p:nvPr>
        </p:nvSpPr>
        <p:spPr bwMode="auto">
          <a:xfrm>
            <a:off x="1176493" y="473449"/>
            <a:ext cx="9966871"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t>Implications for assessment</a:t>
            </a:r>
          </a:p>
        </p:txBody>
      </p:sp>
      <p:sp>
        <p:nvSpPr>
          <p:cNvPr id="5" name="TextBox 4">
            <a:extLst>
              <a:ext uri="{FF2B5EF4-FFF2-40B4-BE49-F238E27FC236}">
                <a16:creationId xmlns:a16="http://schemas.microsoft.com/office/drawing/2014/main" id="{904F4B1C-D895-B543-B94D-CF1E55FA094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8" name="Rectangle 7">
            <a:extLst>
              <a:ext uri="{FF2B5EF4-FFF2-40B4-BE49-F238E27FC236}">
                <a16:creationId xmlns:a16="http://schemas.microsoft.com/office/drawing/2014/main" id="{116F0E3E-B7B8-4AB8-B199-A2ED2210AC78}"/>
              </a:ext>
            </a:extLst>
          </p:cNvPr>
          <p:cNvSpPr/>
          <p:nvPr/>
        </p:nvSpPr>
        <p:spPr>
          <a:xfrm>
            <a:off x="1699471" y="1659884"/>
            <a:ext cx="4280377" cy="369332"/>
          </a:xfrm>
          <a:prstGeom prst="rect">
            <a:avLst/>
          </a:prstGeom>
        </p:spPr>
        <p:txBody>
          <a:bodyPr wrap="square">
            <a:spAutoFit/>
          </a:bodyPr>
          <a:lstStyle/>
          <a:p>
            <a:pPr lvl="0">
              <a:defRPr/>
            </a:pPr>
            <a:endParaRPr lang="en-GB" sz="1800" i="1" dirty="0">
              <a:solidFill>
                <a:schemeClr val="bg1"/>
              </a:solidFill>
              <a:latin typeface="Calibri" panose="020F0502020204030204"/>
            </a:endParaRPr>
          </a:p>
        </p:txBody>
      </p:sp>
      <p:sp>
        <p:nvSpPr>
          <p:cNvPr id="10" name="Rectangle 9">
            <a:extLst>
              <a:ext uri="{FF2B5EF4-FFF2-40B4-BE49-F238E27FC236}">
                <a16:creationId xmlns:a16="http://schemas.microsoft.com/office/drawing/2014/main" id="{8C73C1FA-1AAE-4474-87A8-51119A4CA3FA}"/>
              </a:ext>
            </a:extLst>
          </p:cNvPr>
          <p:cNvSpPr/>
          <p:nvPr/>
        </p:nvSpPr>
        <p:spPr>
          <a:xfrm>
            <a:off x="6090228" y="1858102"/>
            <a:ext cx="3421113" cy="1754326"/>
          </a:xfrm>
          <a:prstGeom prst="rect">
            <a:avLst/>
          </a:prstGeom>
        </p:spPr>
        <p:txBody>
          <a:bodyPr wrap="square">
            <a:spAutoFit/>
          </a:bodyPr>
          <a:lstStyle/>
          <a:p>
            <a:pPr lvl="0">
              <a:defRPr/>
            </a:pPr>
            <a:r>
              <a:rPr lang="en-GB" sz="1800" i="1" dirty="0">
                <a:solidFill>
                  <a:schemeClr val="bg1"/>
                </a:solidFill>
                <a:latin typeface="Calibri" panose="020F0502020204030204"/>
              </a:rPr>
              <a:t>‘We set a normal amount of </a:t>
            </a:r>
          </a:p>
          <a:p>
            <a:pPr lvl="0">
              <a:defRPr/>
            </a:pPr>
            <a:r>
              <a:rPr lang="en-GB" sz="1800" i="1" dirty="0">
                <a:solidFill>
                  <a:schemeClr val="bg1"/>
                </a:solidFill>
                <a:latin typeface="Calibri" panose="020F0502020204030204"/>
              </a:rPr>
              <a:t>work per week, remotely, which was set and monitored by a member of staff. The students did remote tests and assessments and submitted their scores’</a:t>
            </a:r>
          </a:p>
        </p:txBody>
      </p:sp>
      <p:sp>
        <p:nvSpPr>
          <p:cNvPr id="12" name="Rectangle 11">
            <a:extLst>
              <a:ext uri="{FF2B5EF4-FFF2-40B4-BE49-F238E27FC236}">
                <a16:creationId xmlns:a16="http://schemas.microsoft.com/office/drawing/2014/main" id="{C2C22823-BB2B-4A4F-9097-C6796D7A5CD6}"/>
              </a:ext>
            </a:extLst>
          </p:cNvPr>
          <p:cNvSpPr/>
          <p:nvPr/>
        </p:nvSpPr>
        <p:spPr>
          <a:xfrm>
            <a:off x="1698773" y="2093341"/>
            <a:ext cx="3302318" cy="1477328"/>
          </a:xfrm>
          <a:prstGeom prst="rect">
            <a:avLst/>
          </a:prstGeom>
        </p:spPr>
        <p:txBody>
          <a:bodyPr wrap="square">
            <a:spAutoFit/>
          </a:bodyPr>
          <a:lstStyle/>
          <a:p>
            <a:r>
              <a:rPr lang="en-GB" sz="1800" i="1" dirty="0">
                <a:solidFill>
                  <a:schemeClr val="bg1"/>
                </a:solidFill>
                <a:latin typeface="Calibri" panose="020F0502020204030204"/>
              </a:rPr>
              <a:t>‘To continue with the syllabus in the form of lesson videos created by teachers and homework questions on Google Classroom and Google Drive’</a:t>
            </a:r>
          </a:p>
        </p:txBody>
      </p:sp>
      <p:pic>
        <p:nvPicPr>
          <p:cNvPr id="1026" name="Picture 2">
            <a:extLst>
              <a:ext uri="{FF2B5EF4-FFF2-40B4-BE49-F238E27FC236}">
                <a16:creationId xmlns:a16="http://schemas.microsoft.com/office/drawing/2014/main" id="{66D5E3BB-7C7A-4088-BA9E-3FDB2C980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578" y="1199143"/>
            <a:ext cx="5833921" cy="58339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1B0E8078-11C2-4E61-A3E6-07599FE57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30" y="1222690"/>
            <a:ext cx="5635310" cy="563531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397E5D3-FE04-4681-9F84-639C522C72AD}"/>
              </a:ext>
            </a:extLst>
          </p:cNvPr>
          <p:cNvSpPr/>
          <p:nvPr/>
        </p:nvSpPr>
        <p:spPr>
          <a:xfrm>
            <a:off x="1176493" y="5383174"/>
            <a:ext cx="2377126" cy="276999"/>
          </a:xfrm>
          <a:prstGeom prst="rect">
            <a:avLst/>
          </a:prstGeom>
          <a:ln>
            <a:solidFill>
              <a:schemeClr val="accent1">
                <a:shade val="50000"/>
              </a:schemeClr>
            </a:solidFill>
          </a:ln>
        </p:spPr>
        <p:txBody>
          <a:bodyPr wrap="none">
            <a:spAutoFit/>
          </a:bodyPr>
          <a:lstStyle/>
          <a:p>
            <a:pPr lvl="0">
              <a:defRPr/>
            </a:pPr>
            <a:r>
              <a:rPr lang="en-GB" sz="1200" b="1" i="1" dirty="0">
                <a:solidFill>
                  <a:schemeClr val="tx1"/>
                </a:solidFill>
                <a:highlight>
                  <a:srgbClr val="FFFFFF"/>
                </a:highlight>
              </a:rPr>
              <a:t>Student 44, Year 12, Summer 2021</a:t>
            </a:r>
          </a:p>
        </p:txBody>
      </p:sp>
      <p:sp>
        <p:nvSpPr>
          <p:cNvPr id="20" name="Rectangle 19">
            <a:extLst>
              <a:ext uri="{FF2B5EF4-FFF2-40B4-BE49-F238E27FC236}">
                <a16:creationId xmlns:a16="http://schemas.microsoft.com/office/drawing/2014/main" id="{11A1DA24-8162-49DD-A5A7-436B115378D9}"/>
              </a:ext>
            </a:extLst>
          </p:cNvPr>
          <p:cNvSpPr/>
          <p:nvPr/>
        </p:nvSpPr>
        <p:spPr>
          <a:xfrm>
            <a:off x="6308315" y="5328019"/>
            <a:ext cx="2377126" cy="276999"/>
          </a:xfrm>
          <a:prstGeom prst="rect">
            <a:avLst/>
          </a:prstGeom>
          <a:noFill/>
          <a:ln>
            <a:solidFill>
              <a:schemeClr val="accent1">
                <a:shade val="50000"/>
              </a:schemeClr>
            </a:solidFill>
          </a:ln>
        </p:spPr>
        <p:txBody>
          <a:bodyPr wrap="none">
            <a:spAutoFit/>
          </a:bodyPr>
          <a:lstStyle/>
          <a:p>
            <a:pPr lvl="0">
              <a:defRPr/>
            </a:pPr>
            <a:r>
              <a:rPr lang="en-GB" sz="1200" b="1" i="1" dirty="0">
                <a:solidFill>
                  <a:schemeClr val="tx1"/>
                </a:solidFill>
                <a:highlight>
                  <a:srgbClr val="FFFFFF"/>
                </a:highlight>
              </a:rPr>
              <a:t>Student 43, Year 12, Summer 2021</a:t>
            </a:r>
          </a:p>
        </p:txBody>
      </p:sp>
      <p:sp>
        <p:nvSpPr>
          <p:cNvPr id="17" name="TextBox 16">
            <a:extLst>
              <a:ext uri="{FF2B5EF4-FFF2-40B4-BE49-F238E27FC236}">
                <a16:creationId xmlns:a16="http://schemas.microsoft.com/office/drawing/2014/main" id="{6B83DA8D-00FA-4855-AD8F-038C14A4FC3C}"/>
              </a:ext>
            </a:extLst>
          </p:cNvPr>
          <p:cNvSpPr txBox="1"/>
          <p:nvPr/>
        </p:nvSpPr>
        <p:spPr>
          <a:xfrm>
            <a:off x="799063" y="2206972"/>
            <a:ext cx="4484790" cy="1666354"/>
          </a:xfrm>
          <a:prstGeom prst="rect">
            <a:avLst/>
          </a:prstGeom>
          <a:noFill/>
        </p:spPr>
        <p:txBody>
          <a:bodyPr wrap="square">
            <a:spAutoFit/>
          </a:bodyPr>
          <a:lstStyle/>
          <a:p>
            <a:pPr marL="270510" algn="just">
              <a:lnSpc>
                <a:spcPct val="115000"/>
              </a:lnSpc>
              <a:spcBef>
                <a:spcPts val="500"/>
              </a:spcBef>
              <a:spcAft>
                <a:spcPts val="1000"/>
              </a:spcAft>
            </a:pP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Probably exams, provided it is safe to do, as it would be standardised across the country and give me experience of real exams before university and other exams in life (even though it is slightly more stressful).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EB9521F-F3BB-4F61-8F86-423B4E0E9199}"/>
              </a:ext>
            </a:extLst>
          </p:cNvPr>
          <p:cNvSpPr txBox="1"/>
          <p:nvPr/>
        </p:nvSpPr>
        <p:spPr>
          <a:xfrm>
            <a:off x="6138908" y="2015416"/>
            <a:ext cx="4633935" cy="2727413"/>
          </a:xfrm>
          <a:prstGeom prst="rect">
            <a:avLst/>
          </a:prstGeom>
          <a:noFill/>
        </p:spPr>
        <p:txBody>
          <a:bodyPr wrap="square">
            <a:spAutoFit/>
          </a:bodyPr>
          <a:lstStyle/>
          <a:p>
            <a:pPr marL="270510" algn="just">
              <a:lnSpc>
                <a:spcPct val="115000"/>
              </a:lnSpc>
              <a:spcBef>
                <a:spcPts val="500"/>
              </a:spcBef>
              <a:spcAft>
                <a:spcPts val="1000"/>
              </a:spcAft>
            </a:pPr>
            <a:r>
              <a:rPr lang="en-GB" i="1" dirty="0">
                <a:solidFill>
                  <a:srgbClr val="000000"/>
                </a:solidFill>
                <a:cs typeface="Calibri" panose="020F0502020204030204" pitchFamily="34" charset="0"/>
              </a:rPr>
              <a:t>External exams as they are the fairest method. The preparation before these exams is much greater than topic tests as they are more serious…The exam is also the same for every student regardless of their school so it's a fair way to create grades that universities and employers will use</a:t>
            </a:r>
          </a:p>
          <a:p>
            <a:endParaRPr lang="en-GB" sz="1800" b="0" i="0" u="none" strike="noStrike" baseline="0" dirty="0">
              <a:latin typeface="Microsoft Sans Serif" panose="020B0604020202020204" pitchFamily="34" charset="0"/>
            </a:endParaRPr>
          </a:p>
        </p:txBody>
      </p:sp>
    </p:spTree>
    <p:extLst>
      <p:ext uri="{BB962C8B-B14F-4D97-AF65-F5344CB8AC3E}">
        <p14:creationId xmlns:p14="http://schemas.microsoft.com/office/powerpoint/2010/main" val="316651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D35778-3181-4AC1-B74A-5DF61D49E34F}"/>
              </a:ext>
            </a:extLst>
          </p:cNvPr>
          <p:cNvSpPr>
            <a:spLocks noGrp="1"/>
          </p:cNvSpPr>
          <p:nvPr>
            <p:ph type="sldNum" sz="quarter" idx="15"/>
          </p:nvPr>
        </p:nvSpPr>
        <p:spPr/>
        <p:txBody>
          <a:bodyPr/>
          <a:lstStyle/>
          <a:p>
            <a:pPr>
              <a:defRPr/>
            </a:pPr>
            <a:fld id="{EEAC2BAD-9516-2B47-9900-7FC05ED2F002}" type="slidenum">
              <a:rPr lang="en-US" smtClean="0"/>
              <a:pPr>
                <a:defRPr/>
              </a:pPr>
              <a:t>14</a:t>
            </a:fld>
            <a:endParaRPr lang="en-US"/>
          </a:p>
        </p:txBody>
      </p:sp>
      <p:sp>
        <p:nvSpPr>
          <p:cNvPr id="3" name="Text Placeholder 2">
            <a:extLst>
              <a:ext uri="{FF2B5EF4-FFF2-40B4-BE49-F238E27FC236}">
                <a16:creationId xmlns:a16="http://schemas.microsoft.com/office/drawing/2014/main" id="{84ECC854-E494-408D-8427-E8CD2ACB79EF}"/>
              </a:ext>
            </a:extLst>
          </p:cNvPr>
          <p:cNvSpPr>
            <a:spLocks noGrp="1"/>
          </p:cNvSpPr>
          <p:nvPr>
            <p:ph type="body" sz="half" idx="14"/>
          </p:nvPr>
        </p:nvSpPr>
        <p:spPr>
          <a:xfrm>
            <a:off x="1041400" y="1710229"/>
            <a:ext cx="10803759" cy="6076459"/>
          </a:xfrm>
        </p:spPr>
        <p:txBody>
          <a:bodyPr>
            <a:normAutofit fontScale="40000" lnSpcReduction="20000"/>
          </a:bodyPr>
          <a:lstStyle/>
          <a:p>
            <a:pPr>
              <a:lnSpc>
                <a:spcPct val="140000"/>
              </a:lnSpc>
              <a:spcAft>
                <a:spcPts val="800"/>
              </a:spcAft>
            </a:pPr>
            <a:r>
              <a:rPr lang="en-GB" sz="4500" dirty="0"/>
              <a:t>Although general disruption, including school closures and the challenges of remote learning impacted students, cancellation of examinations itself disrupted has learning, often in subject specific ways. </a:t>
            </a:r>
          </a:p>
          <a:p>
            <a:pPr>
              <a:lnSpc>
                <a:spcPct val="140000"/>
              </a:lnSpc>
              <a:spcAft>
                <a:spcPts val="800"/>
              </a:spcAft>
            </a:pPr>
            <a:r>
              <a:rPr lang="en-GB" sz="4500" dirty="0"/>
              <a:t>Missed opportunity for consolidation and synthesis of learning has impacted the depth of students mathematical understanding. Given the demanding nature of the reformed qualifications and the cumulative nature of mathematical learning this is likely to have disproportionately impacted mathematics students.</a:t>
            </a:r>
          </a:p>
          <a:p>
            <a:pPr>
              <a:lnSpc>
                <a:spcPct val="140000"/>
              </a:lnSpc>
              <a:spcAft>
                <a:spcPts val="800"/>
              </a:spcAft>
            </a:pPr>
            <a:r>
              <a:rPr lang="en-GB" sz="4500" dirty="0"/>
              <a:t>Transition support will need to target learning gaps and provide support with exam techniques, but will also need to be sensitive to students’ confidence, especially their mathematical self-efficacy.</a:t>
            </a:r>
          </a:p>
          <a:p>
            <a:pPr>
              <a:lnSpc>
                <a:spcPct val="140000"/>
              </a:lnSpc>
              <a:spcAft>
                <a:spcPts val="800"/>
              </a:spcAft>
            </a:pPr>
            <a:r>
              <a:rPr lang="en-GB" sz="4500" dirty="0"/>
              <a:t>It is important that students are supported to identify and address learning insecurities that might threaten successful progression, and to develop examination-specific skills. </a:t>
            </a:r>
          </a:p>
          <a:p>
            <a:pPr>
              <a:lnSpc>
                <a:spcPct val="140000"/>
              </a:lnSpc>
              <a:spcAft>
                <a:spcPts val="800"/>
              </a:spcAft>
            </a:pPr>
            <a:r>
              <a:rPr lang="en-GB" sz="4500" dirty="0"/>
              <a:t>Future changes in assessment should also consider the identified benefits of preparing for and participating in examinations.</a:t>
            </a:r>
          </a:p>
          <a:p>
            <a:endParaRPr lang="en-GB" dirty="0"/>
          </a:p>
        </p:txBody>
      </p:sp>
      <p:sp>
        <p:nvSpPr>
          <p:cNvPr id="4" name="Title 3">
            <a:extLst>
              <a:ext uri="{FF2B5EF4-FFF2-40B4-BE49-F238E27FC236}">
                <a16:creationId xmlns:a16="http://schemas.microsoft.com/office/drawing/2014/main" id="{1484BF74-72A0-4FC4-B519-86FD1FDC7851}"/>
              </a:ext>
            </a:extLst>
          </p:cNvPr>
          <p:cNvSpPr>
            <a:spLocks noGrp="1"/>
          </p:cNvSpPr>
          <p:nvPr>
            <p:ph type="title"/>
          </p:nvPr>
        </p:nvSpPr>
        <p:spPr/>
        <p:txBody>
          <a:bodyPr/>
          <a:lstStyle/>
          <a:p>
            <a:r>
              <a:rPr lang="en-GB" dirty="0"/>
              <a:t>Reflections</a:t>
            </a:r>
          </a:p>
        </p:txBody>
      </p:sp>
    </p:spTree>
    <p:extLst>
      <p:ext uri="{BB962C8B-B14F-4D97-AF65-F5344CB8AC3E}">
        <p14:creationId xmlns:p14="http://schemas.microsoft.com/office/powerpoint/2010/main" val="2050145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D35778-3181-4AC1-B74A-5DF61D49E34F}"/>
              </a:ext>
            </a:extLst>
          </p:cNvPr>
          <p:cNvSpPr>
            <a:spLocks noGrp="1"/>
          </p:cNvSpPr>
          <p:nvPr>
            <p:ph type="sldNum" sz="quarter" idx="15"/>
          </p:nvPr>
        </p:nvSpPr>
        <p:spPr/>
        <p:txBody>
          <a:bodyPr/>
          <a:lstStyle/>
          <a:p>
            <a:pPr>
              <a:defRPr/>
            </a:pPr>
            <a:fld id="{EEAC2BAD-9516-2B47-9900-7FC05ED2F002}" type="slidenum">
              <a:rPr lang="en-US" smtClean="0"/>
              <a:pPr>
                <a:defRPr/>
              </a:pPr>
              <a:t>15</a:t>
            </a:fld>
            <a:endParaRPr lang="en-US"/>
          </a:p>
        </p:txBody>
      </p:sp>
      <p:sp>
        <p:nvSpPr>
          <p:cNvPr id="3" name="Text Placeholder 2">
            <a:extLst>
              <a:ext uri="{FF2B5EF4-FFF2-40B4-BE49-F238E27FC236}">
                <a16:creationId xmlns:a16="http://schemas.microsoft.com/office/drawing/2014/main" id="{84ECC854-E494-408D-8427-E8CD2ACB79EF}"/>
              </a:ext>
            </a:extLst>
          </p:cNvPr>
          <p:cNvSpPr>
            <a:spLocks noGrp="1"/>
          </p:cNvSpPr>
          <p:nvPr>
            <p:ph type="body" sz="half" idx="14"/>
          </p:nvPr>
        </p:nvSpPr>
        <p:spPr>
          <a:xfrm>
            <a:off x="1183729" y="1828799"/>
            <a:ext cx="10537216" cy="4773882"/>
          </a:xfrm>
        </p:spPr>
        <p:txBody>
          <a:bodyPr>
            <a:normAutofit/>
          </a:bodyPr>
          <a:lstStyle/>
          <a:p>
            <a:pPr>
              <a:lnSpc>
                <a:spcPct val="140000"/>
              </a:lnSpc>
              <a:spcAft>
                <a:spcPts val="800"/>
              </a:spcAft>
            </a:pPr>
            <a:r>
              <a:rPr lang="en-GB" sz="1800" dirty="0"/>
              <a:t>Pearson has been learning from the findings of this study, as well as disseminating them more widely. We have also been releasing new resources which aim to support students with some of the challenges identified in this presentation</a:t>
            </a:r>
          </a:p>
          <a:p>
            <a:pPr marL="285750" indent="-285750">
              <a:lnSpc>
                <a:spcPct val="140000"/>
              </a:lnSpc>
              <a:spcAft>
                <a:spcPts val="800"/>
              </a:spcAft>
              <a:buFont typeface="Arial" panose="020B0604020202020204" pitchFamily="34" charset="0"/>
              <a:buChar char="•"/>
            </a:pPr>
            <a:r>
              <a:rPr lang="en-GB" sz="1800" dirty="0"/>
              <a:t>Pearson has released new </a:t>
            </a:r>
            <a:r>
              <a:rPr lang="en-GB" sz="1800" dirty="0">
                <a:hlinkClick r:id="rId3">
                  <a:extLst>
                    <a:ext uri="{A12FA001-AC4F-418D-AE19-62706E023703}">
                      <ahyp:hlinkClr xmlns:ahyp="http://schemas.microsoft.com/office/drawing/2018/hyperlinkcolor" val="tx"/>
                    </a:ext>
                  </a:extLst>
                </a:hlinkClick>
              </a:rPr>
              <a:t>free videos</a:t>
            </a:r>
            <a:r>
              <a:rPr lang="en-GB" sz="1800" dirty="0"/>
              <a:t> to support transition from GCSE to A level. </a:t>
            </a:r>
          </a:p>
          <a:p>
            <a:pPr marL="285750" indent="-285750">
              <a:lnSpc>
                <a:spcPct val="140000"/>
              </a:lnSpc>
              <a:spcAft>
                <a:spcPts val="800"/>
              </a:spcAft>
              <a:buFont typeface="Arial" panose="020B0604020202020204" pitchFamily="34" charset="0"/>
              <a:buChar char="•"/>
            </a:pPr>
            <a:r>
              <a:rPr lang="en-GB" sz="1800" dirty="0"/>
              <a:t>Pearson also produces </a:t>
            </a:r>
            <a:r>
              <a:rPr lang="en-GB" sz="1800" dirty="0">
                <a:hlinkClick r:id="rId4">
                  <a:extLst>
                    <a:ext uri="{A12FA001-AC4F-418D-AE19-62706E023703}">
                      <ahyp:hlinkClr xmlns:ahyp="http://schemas.microsoft.com/office/drawing/2018/hyperlinkcolor" val="tx"/>
                    </a:ext>
                  </a:extLst>
                </a:hlinkClick>
              </a:rPr>
              <a:t>baseline tests</a:t>
            </a:r>
            <a:r>
              <a:rPr lang="en-GB" sz="1800" dirty="0"/>
              <a:t> to help assess students' preparedness for A level Mathematics</a:t>
            </a:r>
          </a:p>
          <a:p>
            <a:pPr marL="285750" indent="-285750">
              <a:lnSpc>
                <a:spcPct val="140000"/>
              </a:lnSpc>
              <a:spcAft>
                <a:spcPts val="800"/>
              </a:spcAft>
              <a:buFont typeface="Arial" panose="020B0604020202020204" pitchFamily="34" charset="0"/>
              <a:buChar char="•"/>
            </a:pPr>
            <a:r>
              <a:rPr lang="en-GB" sz="1800" dirty="0"/>
              <a:t>Pearson have published </a:t>
            </a:r>
            <a:r>
              <a:rPr lang="en-GB" sz="1800" dirty="0">
                <a:hlinkClick r:id="rId5">
                  <a:extLst>
                    <a:ext uri="{A12FA001-AC4F-418D-AE19-62706E023703}">
                      <ahyp:hlinkClr xmlns:ahyp="http://schemas.microsoft.com/office/drawing/2018/hyperlinkcolor" val="tx"/>
                    </a:ext>
                  </a:extLst>
                </a:hlinkClick>
              </a:rPr>
              <a:t>A level Maths Practice Books</a:t>
            </a:r>
            <a:r>
              <a:rPr lang="en-GB" sz="1800" dirty="0"/>
              <a:t> in order to help students prepare for assessments. </a:t>
            </a:r>
          </a:p>
          <a:p>
            <a:pPr marL="285750" lvl="0" indent="-285750">
              <a:lnSpc>
                <a:spcPct val="140000"/>
              </a:lnSpc>
              <a:spcAft>
                <a:spcPts val="800"/>
              </a:spcAft>
              <a:buFont typeface="Arial" panose="020B0604020202020204" pitchFamily="34" charset="0"/>
              <a:buChar char="•"/>
            </a:pPr>
            <a:r>
              <a:rPr lang="en-GB" sz="1800" dirty="0">
                <a:sym typeface="Arial"/>
              </a:rPr>
              <a:t>We have also produced an E</a:t>
            </a:r>
            <a:r>
              <a:rPr lang="en-GB" sz="1800" dirty="0">
                <a:sym typeface="Arial"/>
                <a:hlinkClick r:id="rId6">
                  <a:extLst>
                    <a:ext uri="{A12FA001-AC4F-418D-AE19-62706E023703}">
                      <ahyp:hlinkClr xmlns:ahyp="http://schemas.microsoft.com/office/drawing/2018/hyperlinkcolor" val="tx"/>
                    </a:ext>
                  </a:extLst>
                </a:hlinkClick>
              </a:rPr>
              <a:t>fficacy Report</a:t>
            </a:r>
            <a:r>
              <a:rPr lang="en-GB" sz="1800" dirty="0">
                <a:sym typeface="Arial"/>
              </a:rPr>
              <a:t> to share our findings relating to the journey of the qualification so far and will disseminating presenting our findings in conferences and publications. </a:t>
            </a:r>
            <a:endParaRPr lang="en-GB" sz="1800" dirty="0"/>
          </a:p>
        </p:txBody>
      </p:sp>
      <p:sp>
        <p:nvSpPr>
          <p:cNvPr id="4" name="Title 3">
            <a:extLst>
              <a:ext uri="{FF2B5EF4-FFF2-40B4-BE49-F238E27FC236}">
                <a16:creationId xmlns:a16="http://schemas.microsoft.com/office/drawing/2014/main" id="{1484BF74-72A0-4FC4-B519-86FD1FDC7851}"/>
              </a:ext>
            </a:extLst>
          </p:cNvPr>
          <p:cNvSpPr>
            <a:spLocks noGrp="1"/>
          </p:cNvSpPr>
          <p:nvPr>
            <p:ph type="title"/>
          </p:nvPr>
        </p:nvSpPr>
        <p:spPr/>
        <p:txBody>
          <a:bodyPr/>
          <a:lstStyle/>
          <a:p>
            <a:r>
              <a:rPr lang="en-GB" dirty="0"/>
              <a:t>Next steps</a:t>
            </a:r>
          </a:p>
        </p:txBody>
      </p:sp>
    </p:spTree>
    <p:extLst>
      <p:ext uri="{BB962C8B-B14F-4D97-AF65-F5344CB8AC3E}">
        <p14:creationId xmlns:p14="http://schemas.microsoft.com/office/powerpoint/2010/main" val="1385648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E36F32-66DC-4B52-86E6-56EFC1B8D07D}"/>
              </a:ext>
            </a:extLst>
          </p:cNvPr>
          <p:cNvSpPr>
            <a:spLocks noGrp="1"/>
          </p:cNvSpPr>
          <p:nvPr>
            <p:ph type="sldNum" sz="quarter" idx="15"/>
          </p:nvPr>
        </p:nvSpPr>
        <p:spPr/>
        <p:txBody>
          <a:bodyPr/>
          <a:lstStyle/>
          <a:p>
            <a:pPr>
              <a:defRPr/>
            </a:pPr>
            <a:fld id="{449BB740-7204-9B4C-9E22-6EC5FC26FE50}" type="slidenum">
              <a:rPr lang="en-US" smtClean="0"/>
              <a:pPr>
                <a:defRPr/>
              </a:pPr>
              <a:t>16</a:t>
            </a:fld>
            <a:endParaRPr lang="en-US"/>
          </a:p>
        </p:txBody>
      </p:sp>
      <p:sp>
        <p:nvSpPr>
          <p:cNvPr id="3" name="Text Placeholder 2">
            <a:extLst>
              <a:ext uri="{FF2B5EF4-FFF2-40B4-BE49-F238E27FC236}">
                <a16:creationId xmlns:a16="http://schemas.microsoft.com/office/drawing/2014/main" id="{464C7431-26E6-4B53-9E19-A423DF4B2031}"/>
              </a:ext>
            </a:extLst>
          </p:cNvPr>
          <p:cNvSpPr>
            <a:spLocks noGrp="1"/>
          </p:cNvSpPr>
          <p:nvPr>
            <p:ph type="body" sz="half" idx="14"/>
          </p:nvPr>
        </p:nvSpPr>
        <p:spPr>
          <a:xfrm>
            <a:off x="1183729" y="1828800"/>
            <a:ext cx="9966872" cy="4457700"/>
          </a:xfrm>
        </p:spPr>
        <p:txBody>
          <a:bodyPr>
            <a:normAutofit/>
          </a:bodyPr>
          <a:lstStyle/>
          <a:p>
            <a:pPr lvl="0" defTabSz="914400" eaLnBrk="0" fontAlgn="base" hangingPunct="0">
              <a:lnSpc>
                <a:spcPct val="100000"/>
              </a:lnSpc>
              <a:spcBef>
                <a:spcPct val="0"/>
              </a:spcBef>
              <a:spcAft>
                <a:spcPct val="0"/>
              </a:spcAft>
              <a:buClr>
                <a:srgbClr val="000000"/>
              </a:buClr>
            </a:pPr>
            <a:r>
              <a:rPr lang="en-GB" sz="2000" dirty="0">
                <a:sym typeface="Arial"/>
              </a:rPr>
              <a:t>For any further questions or comments, please contact:</a:t>
            </a:r>
          </a:p>
          <a:p>
            <a:pPr lvl="0" defTabSz="914400" eaLnBrk="0" fontAlgn="base" hangingPunct="0">
              <a:lnSpc>
                <a:spcPct val="100000"/>
              </a:lnSpc>
              <a:spcBef>
                <a:spcPct val="0"/>
              </a:spcBef>
              <a:spcAft>
                <a:spcPct val="0"/>
              </a:spcAft>
              <a:buClr>
                <a:srgbClr val="000000"/>
              </a:buClr>
            </a:pPr>
            <a:endParaRPr lang="en-GB" sz="2000" dirty="0">
              <a:sym typeface="Arial"/>
            </a:endParaRPr>
          </a:p>
          <a:p>
            <a:pPr lvl="0" defTabSz="914400" eaLnBrk="0" fontAlgn="base" hangingPunct="0">
              <a:lnSpc>
                <a:spcPct val="100000"/>
              </a:lnSpc>
              <a:spcBef>
                <a:spcPct val="0"/>
              </a:spcBef>
              <a:spcAft>
                <a:spcPct val="0"/>
              </a:spcAft>
              <a:buClr>
                <a:srgbClr val="000000"/>
              </a:buClr>
            </a:pPr>
            <a:endParaRPr lang="en-GB" sz="2000" dirty="0">
              <a:sym typeface="Arial"/>
            </a:endParaRPr>
          </a:p>
          <a:p>
            <a:pPr lvl="0" defTabSz="914400" eaLnBrk="0" fontAlgn="base" hangingPunct="0">
              <a:lnSpc>
                <a:spcPct val="100000"/>
              </a:lnSpc>
              <a:spcBef>
                <a:spcPct val="0"/>
              </a:spcBef>
              <a:spcAft>
                <a:spcPct val="0"/>
              </a:spcAft>
              <a:buClr>
                <a:srgbClr val="000000"/>
              </a:buClr>
            </a:pPr>
            <a:r>
              <a:rPr lang="en-GB" sz="2000" dirty="0">
                <a:sym typeface="Arial"/>
              </a:rPr>
              <a:t>Ben Redmond:		</a:t>
            </a:r>
            <a:r>
              <a:rPr lang="en-GB" sz="2000" dirty="0">
                <a:sym typeface="Arial"/>
                <a:hlinkClick r:id="rId3">
                  <a:extLst>
                    <a:ext uri="{A12FA001-AC4F-418D-AE19-62706E023703}">
                      <ahyp:hlinkClr xmlns:ahyp="http://schemas.microsoft.com/office/drawing/2018/hyperlinkcolor" val="tx"/>
                    </a:ext>
                  </a:extLst>
                </a:hlinkClick>
              </a:rPr>
              <a:t>Benjamin.redmond@pearson.com</a:t>
            </a:r>
            <a:endParaRPr lang="en-GB" sz="2000" dirty="0">
              <a:sym typeface="Arial"/>
            </a:endParaRPr>
          </a:p>
          <a:p>
            <a:pPr lvl="0" defTabSz="914400" eaLnBrk="0" fontAlgn="base" hangingPunct="0">
              <a:lnSpc>
                <a:spcPct val="100000"/>
              </a:lnSpc>
              <a:spcBef>
                <a:spcPct val="0"/>
              </a:spcBef>
              <a:spcAft>
                <a:spcPct val="0"/>
              </a:spcAft>
              <a:buClr>
                <a:srgbClr val="000000"/>
              </a:buClr>
            </a:pPr>
            <a:endParaRPr lang="en-GB" sz="2000" dirty="0">
              <a:sym typeface="Arial"/>
            </a:endParaRPr>
          </a:p>
          <a:p>
            <a:pPr lvl="0" defTabSz="914400" eaLnBrk="0" fontAlgn="base" hangingPunct="0">
              <a:lnSpc>
                <a:spcPct val="100000"/>
              </a:lnSpc>
              <a:spcBef>
                <a:spcPct val="0"/>
              </a:spcBef>
              <a:spcAft>
                <a:spcPct val="0"/>
              </a:spcAft>
              <a:buClr>
                <a:srgbClr val="000000"/>
              </a:buClr>
            </a:pPr>
            <a:r>
              <a:rPr lang="en-GB" sz="2000" dirty="0">
                <a:sym typeface="Arial"/>
              </a:rPr>
              <a:t>cc. Jennie Golding:       	</a:t>
            </a:r>
            <a:r>
              <a:rPr lang="en-GB" sz="2000" dirty="0">
                <a:sym typeface="Arial"/>
                <a:hlinkClick r:id="rId4">
                  <a:extLst>
                    <a:ext uri="{A12FA001-AC4F-418D-AE19-62706E023703}">
                      <ahyp:hlinkClr xmlns:ahyp="http://schemas.microsoft.com/office/drawing/2018/hyperlinkcolor" val="tx"/>
                    </a:ext>
                  </a:extLst>
                </a:hlinkClick>
              </a:rPr>
              <a:t>j.golding@ucl.ac.uk</a:t>
            </a:r>
            <a:r>
              <a:rPr lang="en-GB" sz="2000" dirty="0">
                <a:sym typeface="Arial"/>
              </a:rPr>
              <a:t> </a:t>
            </a:r>
          </a:p>
          <a:p>
            <a:pPr lvl="0" defTabSz="914400" eaLnBrk="0" fontAlgn="base" hangingPunct="0">
              <a:lnSpc>
                <a:spcPct val="100000"/>
              </a:lnSpc>
              <a:spcBef>
                <a:spcPct val="0"/>
              </a:spcBef>
              <a:spcAft>
                <a:spcPct val="0"/>
              </a:spcAft>
              <a:buClr>
                <a:srgbClr val="000000"/>
              </a:buClr>
            </a:pPr>
            <a:r>
              <a:rPr lang="en-GB" sz="2000" dirty="0">
                <a:sym typeface="Arial"/>
              </a:rPr>
              <a:t>and Grace </a:t>
            </a:r>
            <a:r>
              <a:rPr lang="en-GB" sz="2000" dirty="0" err="1">
                <a:sym typeface="Arial"/>
              </a:rPr>
              <a:t>Grima</a:t>
            </a:r>
            <a:r>
              <a:rPr lang="en-GB" sz="2000" dirty="0">
                <a:sym typeface="Arial"/>
              </a:rPr>
              <a:t>:	</a:t>
            </a:r>
            <a:r>
              <a:rPr lang="en-GB" sz="2000" dirty="0">
                <a:sym typeface="Arial"/>
                <a:hlinkClick r:id="rId5">
                  <a:extLst>
                    <a:ext uri="{A12FA001-AC4F-418D-AE19-62706E023703}">
                      <ahyp:hlinkClr xmlns:ahyp="http://schemas.microsoft.com/office/drawing/2018/hyperlinkcolor" val="tx"/>
                    </a:ext>
                  </a:extLst>
                </a:hlinkClick>
              </a:rPr>
              <a:t>grace.grima@pearson.com</a:t>
            </a:r>
            <a:endParaRPr lang="en-GB" sz="2000" dirty="0">
              <a:sym typeface="Arial"/>
            </a:endParaRPr>
          </a:p>
          <a:p>
            <a:pPr lvl="0" defTabSz="914400" eaLnBrk="0" fontAlgn="base" hangingPunct="0">
              <a:lnSpc>
                <a:spcPct val="100000"/>
              </a:lnSpc>
              <a:spcBef>
                <a:spcPct val="0"/>
              </a:spcBef>
              <a:spcAft>
                <a:spcPct val="0"/>
              </a:spcAft>
              <a:buClr>
                <a:srgbClr val="000000"/>
              </a:buClr>
            </a:pPr>
            <a:endParaRPr lang="en-GB" sz="2000" dirty="0">
              <a:sym typeface="Arial"/>
            </a:endParaRPr>
          </a:p>
          <a:p>
            <a:pPr lvl="0" defTabSz="914400" eaLnBrk="0" fontAlgn="base" hangingPunct="0">
              <a:lnSpc>
                <a:spcPct val="100000"/>
              </a:lnSpc>
              <a:spcBef>
                <a:spcPct val="0"/>
              </a:spcBef>
              <a:spcAft>
                <a:spcPct val="0"/>
              </a:spcAft>
              <a:buClr>
                <a:srgbClr val="000000"/>
              </a:buClr>
            </a:pPr>
            <a:endParaRPr lang="en-GB" sz="2000" dirty="0">
              <a:sym typeface="Arial"/>
            </a:endParaRPr>
          </a:p>
          <a:p>
            <a:pPr lvl="0" defTabSz="914400" eaLnBrk="0" fontAlgn="base" hangingPunct="0">
              <a:lnSpc>
                <a:spcPct val="100000"/>
              </a:lnSpc>
              <a:spcBef>
                <a:spcPct val="0"/>
              </a:spcBef>
              <a:spcAft>
                <a:spcPct val="0"/>
              </a:spcAft>
              <a:buClr>
                <a:srgbClr val="000000"/>
              </a:buClr>
            </a:pPr>
            <a:endParaRPr lang="en-GB" sz="2000" dirty="0">
              <a:sym typeface="Arial"/>
            </a:endParaRPr>
          </a:p>
          <a:p>
            <a:pPr lvl="0" defTabSz="914400" eaLnBrk="0" fontAlgn="base" hangingPunct="0">
              <a:lnSpc>
                <a:spcPct val="100000"/>
              </a:lnSpc>
              <a:spcBef>
                <a:spcPct val="0"/>
              </a:spcBef>
              <a:spcAft>
                <a:spcPct val="0"/>
              </a:spcAft>
              <a:buClr>
                <a:srgbClr val="000000"/>
              </a:buClr>
            </a:pPr>
            <a:endParaRPr lang="en-GB" sz="2000" dirty="0">
              <a:sym typeface="Arial"/>
            </a:endParaRPr>
          </a:p>
          <a:p>
            <a:pPr lvl="0" defTabSz="914400" eaLnBrk="0" fontAlgn="base" hangingPunct="0">
              <a:lnSpc>
                <a:spcPct val="100000"/>
              </a:lnSpc>
              <a:spcBef>
                <a:spcPct val="0"/>
              </a:spcBef>
              <a:spcAft>
                <a:spcPct val="0"/>
              </a:spcAft>
              <a:buClr>
                <a:srgbClr val="000000"/>
              </a:buClr>
            </a:pPr>
            <a:endParaRPr lang="en-GB" sz="2000" dirty="0">
              <a:sym typeface="Arial"/>
            </a:endParaRPr>
          </a:p>
          <a:p>
            <a:pPr lvl="0" defTabSz="914400" eaLnBrk="0" fontAlgn="base" hangingPunct="0">
              <a:lnSpc>
                <a:spcPct val="100000"/>
              </a:lnSpc>
              <a:spcBef>
                <a:spcPct val="0"/>
              </a:spcBef>
              <a:spcAft>
                <a:spcPct val="0"/>
              </a:spcAft>
              <a:buClr>
                <a:srgbClr val="000000"/>
              </a:buClr>
            </a:pPr>
            <a:endParaRPr lang="en-GB" sz="2000" b="1" dirty="0">
              <a:sym typeface="Arial"/>
            </a:endParaRPr>
          </a:p>
          <a:p>
            <a:endParaRPr lang="en-GB" dirty="0"/>
          </a:p>
        </p:txBody>
      </p:sp>
      <p:sp>
        <p:nvSpPr>
          <p:cNvPr id="4" name="Title 3">
            <a:extLst>
              <a:ext uri="{FF2B5EF4-FFF2-40B4-BE49-F238E27FC236}">
                <a16:creationId xmlns:a16="http://schemas.microsoft.com/office/drawing/2014/main" id="{A75BC9D6-FAE8-4776-B2A2-3C58F8AEE5DF}"/>
              </a:ext>
            </a:extLst>
          </p:cNvPr>
          <p:cNvSpPr>
            <a:spLocks noGrp="1"/>
          </p:cNvSpPr>
          <p:nvPr>
            <p:ph type="title"/>
          </p:nvPr>
        </p:nvSpPr>
        <p:spPr/>
        <p:txBody>
          <a:bodyPr/>
          <a:lstStyle/>
          <a:p>
            <a:r>
              <a:rPr lang="en-GB" dirty="0"/>
              <a:t>Questions or comments?</a:t>
            </a:r>
          </a:p>
        </p:txBody>
      </p:sp>
      <p:pic>
        <p:nvPicPr>
          <p:cNvPr id="3074" name="Picture 2">
            <a:extLst>
              <a:ext uri="{FF2B5EF4-FFF2-40B4-BE49-F238E27FC236}">
                <a16:creationId xmlns:a16="http://schemas.microsoft.com/office/drawing/2014/main" id="{D1FB4463-DE9A-4B64-B93B-8BC6B73F50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0696" y="2958440"/>
            <a:ext cx="3169235" cy="316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6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1">
            <a:extLst>
              <a:ext uri="{FF2B5EF4-FFF2-40B4-BE49-F238E27FC236}">
                <a16:creationId xmlns:a16="http://schemas.microsoft.com/office/drawing/2014/main" id="{FC290F4B-C4B1-2E48-BF2C-EB87C2F110A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5BBC2F-EF6F-0841-8CB4-AFB22AEDC105}" type="slidenum">
              <a:rPr lang="en-US" altLang="en-US" smtClean="0">
                <a:latin typeface="Open Sans" panose="020B0606030504020204" pitchFamily="34" charset="0"/>
              </a:rPr>
              <a:pPr fontAlgn="base">
                <a:spcBef>
                  <a:spcPct val="0"/>
                </a:spcBef>
                <a:spcAft>
                  <a:spcPct val="0"/>
                </a:spcAft>
              </a:pPr>
              <a:t>17</a:t>
            </a:fld>
            <a:endParaRPr lang="en-US" altLang="en-US">
              <a:latin typeface="Open Sans" panose="020B0606030504020204" pitchFamily="34" charset="0"/>
            </a:endParaRPr>
          </a:p>
        </p:txBody>
      </p:sp>
      <p:sp>
        <p:nvSpPr>
          <p:cNvPr id="3" name="TextBox 2">
            <a:extLst>
              <a:ext uri="{FF2B5EF4-FFF2-40B4-BE49-F238E27FC236}">
                <a16:creationId xmlns:a16="http://schemas.microsoft.com/office/drawing/2014/main" id="{1B96E8FB-9DC3-4645-978F-8E6E97C6175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Closing Slide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44BA07-366C-4508-A174-905425B5B81E}"/>
              </a:ext>
            </a:extLst>
          </p:cNvPr>
          <p:cNvSpPr>
            <a:spLocks noGrp="1"/>
          </p:cNvSpPr>
          <p:nvPr>
            <p:ph type="sldNum" sz="quarter" idx="15"/>
          </p:nvPr>
        </p:nvSpPr>
        <p:spPr/>
        <p:txBody>
          <a:bodyPr/>
          <a:lstStyle/>
          <a:p>
            <a:pPr>
              <a:defRPr/>
            </a:pPr>
            <a:fld id="{6F595438-EECC-A345-B33C-CAAAFDC6CD59}" type="slidenum">
              <a:rPr lang="en-US" smtClean="0"/>
              <a:pPr>
                <a:defRPr/>
              </a:pPr>
              <a:t>2</a:t>
            </a:fld>
            <a:endParaRPr lang="en-US"/>
          </a:p>
        </p:txBody>
      </p:sp>
      <p:sp>
        <p:nvSpPr>
          <p:cNvPr id="6" name="Text Placeholder 5">
            <a:extLst>
              <a:ext uri="{FF2B5EF4-FFF2-40B4-BE49-F238E27FC236}">
                <a16:creationId xmlns:a16="http://schemas.microsoft.com/office/drawing/2014/main" id="{D5AB0227-372E-4142-AB5B-3399A9D72E9A}"/>
              </a:ext>
            </a:extLst>
          </p:cNvPr>
          <p:cNvSpPr>
            <a:spLocks noGrp="1"/>
          </p:cNvSpPr>
          <p:nvPr>
            <p:ph type="body" sz="half" idx="14"/>
          </p:nvPr>
        </p:nvSpPr>
        <p:spPr/>
        <p:txBody>
          <a:bodyPr/>
          <a:lstStyle/>
          <a:p>
            <a:pPr marL="342900" indent="-342900">
              <a:buFont typeface="+mj-lt"/>
              <a:buAutoNum type="arabicPeriod"/>
            </a:pPr>
            <a:r>
              <a:rPr lang="en-GB" dirty="0"/>
              <a:t>Policy Context</a:t>
            </a:r>
          </a:p>
          <a:p>
            <a:pPr marL="342900" indent="-342900">
              <a:buFont typeface="+mj-lt"/>
              <a:buAutoNum type="arabicPeriod"/>
            </a:pPr>
            <a:r>
              <a:rPr lang="en-GB" dirty="0"/>
              <a:t>Methodology</a:t>
            </a:r>
          </a:p>
          <a:p>
            <a:pPr marL="342900" indent="-342900">
              <a:buFont typeface="+mj-lt"/>
              <a:buAutoNum type="arabicPeriod"/>
            </a:pPr>
            <a:r>
              <a:rPr lang="en-GB" dirty="0"/>
              <a:t>Research Questions</a:t>
            </a:r>
          </a:p>
          <a:p>
            <a:pPr marL="342900" indent="-342900">
              <a:buFont typeface="+mj-lt"/>
              <a:buAutoNum type="arabicPeriod"/>
            </a:pPr>
            <a:r>
              <a:rPr lang="en-GB" dirty="0"/>
              <a:t>Autumn 2020- Summer 2021: Key findings</a:t>
            </a:r>
          </a:p>
          <a:p>
            <a:pPr marL="342900" indent="-342900">
              <a:buFont typeface="+mj-lt"/>
              <a:buAutoNum type="arabicPeriod"/>
            </a:pPr>
            <a:r>
              <a:rPr lang="en-GB" dirty="0"/>
              <a:t>Reflections</a:t>
            </a:r>
          </a:p>
          <a:p>
            <a:pPr marL="342900" indent="-342900">
              <a:buFont typeface="+mj-lt"/>
              <a:buAutoNum type="arabicPeriod"/>
            </a:pPr>
            <a:r>
              <a:rPr lang="en-GB" dirty="0"/>
              <a:t>Comments and Questions</a:t>
            </a:r>
          </a:p>
        </p:txBody>
      </p:sp>
      <p:sp>
        <p:nvSpPr>
          <p:cNvPr id="5" name="Title 4">
            <a:extLst>
              <a:ext uri="{FF2B5EF4-FFF2-40B4-BE49-F238E27FC236}">
                <a16:creationId xmlns:a16="http://schemas.microsoft.com/office/drawing/2014/main" id="{CF944B61-57FB-4A7B-827D-630EF2030B09}"/>
              </a:ext>
            </a:extLst>
          </p:cNvPr>
          <p:cNvSpPr>
            <a:spLocks noGrp="1"/>
          </p:cNvSpPr>
          <p:nvPr>
            <p:ph type="title"/>
          </p:nvPr>
        </p:nvSpPr>
        <p:spPr/>
        <p:txBody>
          <a:bodyPr/>
          <a:lstStyle/>
          <a:p>
            <a:r>
              <a:rPr lang="en-GB" dirty="0"/>
              <a:t>Contents</a:t>
            </a:r>
          </a:p>
        </p:txBody>
      </p:sp>
      <p:pic>
        <p:nvPicPr>
          <p:cNvPr id="7" name="Picture 6" descr="Logo&#10;&#10;Description automatically generated">
            <a:extLst>
              <a:ext uri="{FF2B5EF4-FFF2-40B4-BE49-F238E27FC236}">
                <a16:creationId xmlns:a16="http://schemas.microsoft.com/office/drawing/2014/main" id="{6E83C8E9-0961-4A89-8032-46883F7A4B97}"/>
              </a:ext>
            </a:extLst>
          </p:cNvPr>
          <p:cNvPicPr>
            <a:picLocks noChangeAspect="1"/>
          </p:cNvPicPr>
          <p:nvPr/>
        </p:nvPicPr>
        <p:blipFill>
          <a:blip r:embed="rId2"/>
          <a:stretch>
            <a:fillRect/>
          </a:stretch>
        </p:blipFill>
        <p:spPr>
          <a:xfrm flipH="1">
            <a:off x="8001000" y="3984242"/>
            <a:ext cx="2917146" cy="3048822"/>
          </a:xfrm>
          <a:prstGeom prst="rect">
            <a:avLst/>
          </a:prstGeom>
        </p:spPr>
      </p:pic>
    </p:spTree>
    <p:extLst>
      <p:ext uri="{BB962C8B-B14F-4D97-AF65-F5344CB8AC3E}">
        <p14:creationId xmlns:p14="http://schemas.microsoft.com/office/powerpoint/2010/main" val="424697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53DB-8512-4BED-B6F6-A27508D64AFF}"/>
              </a:ext>
            </a:extLst>
          </p:cNvPr>
          <p:cNvSpPr>
            <a:spLocks noGrp="1"/>
          </p:cNvSpPr>
          <p:nvPr>
            <p:ph type="sldNum" sz="quarter" idx="15"/>
          </p:nvPr>
        </p:nvSpPr>
        <p:spPr/>
        <p:txBody>
          <a:bodyPr/>
          <a:lstStyle/>
          <a:p>
            <a:pPr>
              <a:defRPr/>
            </a:pPr>
            <a:fld id="{EEAC2BAD-9516-2B47-9900-7FC05ED2F002}" type="slidenum">
              <a:rPr lang="en-US" smtClean="0"/>
              <a:pPr>
                <a:defRPr/>
              </a:pPr>
              <a:t>3</a:t>
            </a:fld>
            <a:endParaRPr lang="en-US"/>
          </a:p>
        </p:txBody>
      </p:sp>
      <p:sp>
        <p:nvSpPr>
          <p:cNvPr id="3" name="Text Placeholder 2">
            <a:extLst>
              <a:ext uri="{FF2B5EF4-FFF2-40B4-BE49-F238E27FC236}">
                <a16:creationId xmlns:a16="http://schemas.microsoft.com/office/drawing/2014/main" id="{95A75EBA-F53B-4598-BCE9-186E8F191E80}"/>
              </a:ext>
            </a:extLst>
          </p:cNvPr>
          <p:cNvSpPr>
            <a:spLocks noGrp="1"/>
          </p:cNvSpPr>
          <p:nvPr>
            <p:ph type="body" sz="half" idx="14"/>
          </p:nvPr>
        </p:nvSpPr>
        <p:spPr>
          <a:xfrm>
            <a:off x="1183728" y="1828800"/>
            <a:ext cx="10083361" cy="3927978"/>
          </a:xfrm>
        </p:spPr>
        <p:txBody>
          <a:bodyPr>
            <a:normAutofit lnSpcReduction="10000"/>
          </a:bodyPr>
          <a:lstStyle/>
          <a:p>
            <a:pPr>
              <a:lnSpc>
                <a:spcPct val="100000"/>
              </a:lnSpc>
              <a:spcAft>
                <a:spcPts val="800"/>
              </a:spcAft>
            </a:pPr>
            <a:r>
              <a:rPr lang="en-US" sz="1800" dirty="0"/>
              <a:t>We focus on A level Mathematics students in England Studying A level Mathematics, a preuniversity qualification studied from 16 to 18.</a:t>
            </a:r>
          </a:p>
          <a:p>
            <a:pPr>
              <a:lnSpc>
                <a:spcPct val="100000"/>
              </a:lnSpc>
              <a:spcAft>
                <a:spcPts val="800"/>
              </a:spcAft>
            </a:pPr>
            <a:r>
              <a:rPr lang="en-US" sz="1800" dirty="0"/>
              <a:t>In England, </a:t>
            </a:r>
            <a:r>
              <a:rPr lang="en-US" sz="1800" dirty="0">
                <a:effectLst/>
              </a:rPr>
              <a:t>high-stakes GCSE (age 16) and A level (age 18) </a:t>
            </a:r>
            <a:r>
              <a:rPr lang="en-US" sz="1800" dirty="0"/>
              <a:t>summer examinations </a:t>
            </a:r>
            <a:r>
              <a:rPr lang="en-US" sz="1800" dirty="0">
                <a:effectLst/>
              </a:rPr>
              <a:t>in 2020 and 2021 were cancelled due to Coronavirus. </a:t>
            </a:r>
          </a:p>
          <a:p>
            <a:pPr>
              <a:lnSpc>
                <a:spcPct val="100000"/>
              </a:lnSpc>
              <a:spcAft>
                <a:spcPts val="800"/>
              </a:spcAft>
            </a:pPr>
            <a:r>
              <a:rPr lang="en-US" sz="1800" dirty="0">
                <a:effectLst/>
              </a:rPr>
              <a:t>Mathematics A levels, reformed in 2017, now feature enhanced content-related scope and increased focus on mathematical reasoning, problem solving and modelling. </a:t>
            </a:r>
          </a:p>
          <a:p>
            <a:pPr>
              <a:lnSpc>
                <a:spcPct val="100000"/>
              </a:lnSpc>
              <a:spcAft>
                <a:spcPts val="800"/>
              </a:spcAft>
            </a:pPr>
            <a:r>
              <a:rPr lang="en-US" sz="1800" dirty="0"/>
              <a:t>The change to a linear structure, terminally assessed after 2 years of study, and a more aspirational curriculum, meant the reforms put additional pressure on students and teachers.</a:t>
            </a:r>
            <a:endParaRPr lang="en-US" sz="1800" dirty="0">
              <a:effectLst/>
            </a:endParaRPr>
          </a:p>
          <a:p>
            <a:pPr>
              <a:lnSpc>
                <a:spcPct val="100000"/>
              </a:lnSpc>
              <a:spcAft>
                <a:spcPts val="800"/>
              </a:spcAft>
            </a:pPr>
            <a:r>
              <a:rPr lang="en-US" sz="1800" dirty="0">
                <a:effectLst/>
              </a:rPr>
              <a:t>We draw on </a:t>
            </a:r>
            <a:r>
              <a:rPr lang="en-US" sz="1800" dirty="0"/>
              <a:t>a four-year study focused on reforms to A levels in mathematics and later adapted to understand the impacts of Covid disruption.</a:t>
            </a:r>
          </a:p>
          <a:p>
            <a:pPr>
              <a:lnSpc>
                <a:spcPct val="100000"/>
              </a:lnSpc>
              <a:spcAft>
                <a:spcPts val="800"/>
              </a:spcAft>
            </a:pPr>
            <a:r>
              <a:rPr lang="en-US" sz="1800" dirty="0"/>
              <a:t>In this presentation we explore the reported impact of exam cancellation on student learning. </a:t>
            </a:r>
            <a:endParaRPr lang="en-US" sz="1800" dirty="0">
              <a:effectLst/>
            </a:endParaRPr>
          </a:p>
          <a:p>
            <a:pPr>
              <a:lnSpc>
                <a:spcPct val="15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itle 3">
            <a:extLst>
              <a:ext uri="{FF2B5EF4-FFF2-40B4-BE49-F238E27FC236}">
                <a16:creationId xmlns:a16="http://schemas.microsoft.com/office/drawing/2014/main" id="{296F28E8-45BB-43C1-AC80-62F386584F5A}"/>
              </a:ext>
            </a:extLst>
          </p:cNvPr>
          <p:cNvSpPr>
            <a:spLocks noGrp="1"/>
          </p:cNvSpPr>
          <p:nvPr>
            <p:ph type="title"/>
          </p:nvPr>
        </p:nvSpPr>
        <p:spPr/>
        <p:txBody>
          <a:bodyPr/>
          <a:lstStyle/>
          <a:p>
            <a:r>
              <a:rPr lang="en-GB" dirty="0"/>
              <a:t>Policy Context</a:t>
            </a:r>
          </a:p>
        </p:txBody>
      </p:sp>
    </p:spTree>
    <p:extLst>
      <p:ext uri="{BB962C8B-B14F-4D97-AF65-F5344CB8AC3E}">
        <p14:creationId xmlns:p14="http://schemas.microsoft.com/office/powerpoint/2010/main" val="7858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A95820-2AD9-4B16-88E5-0F63A4F9EBFD}"/>
              </a:ext>
            </a:extLst>
          </p:cNvPr>
          <p:cNvSpPr>
            <a:spLocks noGrp="1"/>
          </p:cNvSpPr>
          <p:nvPr>
            <p:ph type="sldNum" sz="quarter" idx="15"/>
          </p:nvPr>
        </p:nvSpPr>
        <p:spPr/>
        <p:txBody>
          <a:bodyPr/>
          <a:lstStyle/>
          <a:p>
            <a:pPr>
              <a:defRPr/>
            </a:pPr>
            <a:fld id="{EEAC2BAD-9516-2B47-9900-7FC05ED2F002}" type="slidenum">
              <a:rPr lang="en-US" smtClean="0"/>
              <a:pPr>
                <a:defRPr/>
              </a:pPr>
              <a:t>4</a:t>
            </a:fld>
            <a:endParaRPr lang="en-US"/>
          </a:p>
        </p:txBody>
      </p:sp>
      <p:sp>
        <p:nvSpPr>
          <p:cNvPr id="4" name="Title 3">
            <a:extLst>
              <a:ext uri="{FF2B5EF4-FFF2-40B4-BE49-F238E27FC236}">
                <a16:creationId xmlns:a16="http://schemas.microsoft.com/office/drawing/2014/main" id="{E123F116-FAD7-4413-BDC1-B0CC5DD83493}"/>
              </a:ext>
            </a:extLst>
          </p:cNvPr>
          <p:cNvSpPr>
            <a:spLocks noGrp="1"/>
          </p:cNvSpPr>
          <p:nvPr>
            <p:ph type="title"/>
          </p:nvPr>
        </p:nvSpPr>
        <p:spPr/>
        <p:txBody>
          <a:bodyPr/>
          <a:lstStyle/>
          <a:p>
            <a:r>
              <a:rPr lang="en-GB" dirty="0"/>
              <a:t>Methodology: 2020/21 research cycle</a:t>
            </a:r>
          </a:p>
        </p:txBody>
      </p:sp>
      <p:sp>
        <p:nvSpPr>
          <p:cNvPr id="5" name="Right Arrow 5">
            <a:extLst>
              <a:ext uri="{FF2B5EF4-FFF2-40B4-BE49-F238E27FC236}">
                <a16:creationId xmlns:a16="http://schemas.microsoft.com/office/drawing/2014/main" id="{9F6402AB-6BCE-485D-B3F2-961B5AAF0C67}"/>
              </a:ext>
            </a:extLst>
          </p:cNvPr>
          <p:cNvSpPr/>
          <p:nvPr/>
        </p:nvSpPr>
        <p:spPr>
          <a:xfrm>
            <a:off x="450670" y="2797193"/>
            <a:ext cx="11055274" cy="1168638"/>
          </a:xfrm>
          <a:prstGeom prst="rightArrow">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000" b="1" dirty="0">
                <a:solidFill>
                  <a:schemeClr val="tx1"/>
                </a:solidFill>
              </a:rPr>
              <a:t>2017/18</a:t>
            </a:r>
          </a:p>
        </p:txBody>
      </p:sp>
      <p:sp>
        <p:nvSpPr>
          <p:cNvPr id="6" name="TextBox 5">
            <a:extLst>
              <a:ext uri="{FF2B5EF4-FFF2-40B4-BE49-F238E27FC236}">
                <a16:creationId xmlns:a16="http://schemas.microsoft.com/office/drawing/2014/main" id="{538CACC8-16B0-4B53-93F2-DBA80A48D30D}"/>
              </a:ext>
            </a:extLst>
          </p:cNvPr>
          <p:cNvSpPr txBox="1"/>
          <p:nvPr/>
        </p:nvSpPr>
        <p:spPr>
          <a:xfrm>
            <a:off x="3484721" y="3181457"/>
            <a:ext cx="1504914" cy="400110"/>
          </a:xfrm>
          <a:prstGeom prst="rect">
            <a:avLst/>
          </a:prstGeom>
          <a:noFill/>
        </p:spPr>
        <p:txBody>
          <a:bodyPr wrap="square" rtlCol="0">
            <a:spAutoFit/>
          </a:bodyPr>
          <a:lstStyle/>
          <a:p>
            <a:r>
              <a:rPr lang="en-GB" sz="2000" b="1" dirty="0">
                <a:latin typeface="+mn-lt"/>
              </a:rPr>
              <a:t>2018/19</a:t>
            </a:r>
          </a:p>
        </p:txBody>
      </p:sp>
      <p:sp>
        <p:nvSpPr>
          <p:cNvPr id="7" name="TextBox 6">
            <a:extLst>
              <a:ext uri="{FF2B5EF4-FFF2-40B4-BE49-F238E27FC236}">
                <a16:creationId xmlns:a16="http://schemas.microsoft.com/office/drawing/2014/main" id="{9CAC4A7D-2553-48CA-95F3-2B89EF543B6E}"/>
              </a:ext>
            </a:extLst>
          </p:cNvPr>
          <p:cNvSpPr txBox="1"/>
          <p:nvPr/>
        </p:nvSpPr>
        <p:spPr>
          <a:xfrm>
            <a:off x="6882138" y="3181457"/>
            <a:ext cx="1517163" cy="400110"/>
          </a:xfrm>
          <a:prstGeom prst="rect">
            <a:avLst/>
          </a:prstGeom>
          <a:noFill/>
        </p:spPr>
        <p:txBody>
          <a:bodyPr wrap="square" rtlCol="0">
            <a:spAutoFit/>
          </a:bodyPr>
          <a:lstStyle/>
          <a:p>
            <a:r>
              <a:rPr lang="en-GB" sz="2000" b="1" dirty="0">
                <a:latin typeface="+mn-lt"/>
              </a:rPr>
              <a:t>2019/20</a:t>
            </a:r>
          </a:p>
        </p:txBody>
      </p:sp>
      <p:sp>
        <p:nvSpPr>
          <p:cNvPr id="8" name="TextBox 7">
            <a:extLst>
              <a:ext uri="{FF2B5EF4-FFF2-40B4-BE49-F238E27FC236}">
                <a16:creationId xmlns:a16="http://schemas.microsoft.com/office/drawing/2014/main" id="{A0145959-1638-42D4-93CD-B9CE475F38A1}"/>
              </a:ext>
            </a:extLst>
          </p:cNvPr>
          <p:cNvSpPr txBox="1"/>
          <p:nvPr/>
        </p:nvSpPr>
        <p:spPr>
          <a:xfrm>
            <a:off x="10178702" y="3181457"/>
            <a:ext cx="1504914" cy="400110"/>
          </a:xfrm>
          <a:prstGeom prst="rect">
            <a:avLst/>
          </a:prstGeom>
          <a:noFill/>
        </p:spPr>
        <p:txBody>
          <a:bodyPr wrap="square" rtlCol="0">
            <a:spAutoFit/>
          </a:bodyPr>
          <a:lstStyle/>
          <a:p>
            <a:r>
              <a:rPr lang="en-GB" sz="2000" b="1" dirty="0">
                <a:latin typeface="+mn-lt"/>
              </a:rPr>
              <a:t>2020/21</a:t>
            </a:r>
          </a:p>
        </p:txBody>
      </p:sp>
      <p:sp>
        <p:nvSpPr>
          <p:cNvPr id="9" name="Rounded Rectangle 2">
            <a:extLst>
              <a:ext uri="{FF2B5EF4-FFF2-40B4-BE49-F238E27FC236}">
                <a16:creationId xmlns:a16="http://schemas.microsoft.com/office/drawing/2014/main" id="{69762307-7BC2-4B4E-9754-A1BB753E9B4F}"/>
              </a:ext>
            </a:extLst>
          </p:cNvPr>
          <p:cNvSpPr/>
          <p:nvPr/>
        </p:nvSpPr>
        <p:spPr>
          <a:xfrm>
            <a:off x="485247" y="3960215"/>
            <a:ext cx="2776223" cy="27599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r>
              <a:rPr lang="en-GB" sz="1800" b="1" u="sng" dirty="0">
                <a:solidFill>
                  <a:schemeClr val="tx1"/>
                </a:solidFill>
                <a:ea typeface="Open Sans" panose="020B0606030504020204" pitchFamily="34" charset="0"/>
                <a:cs typeface="Open Sans" panose="020B0606030504020204" pitchFamily="34" charset="0"/>
              </a:rPr>
              <a:t>Autumn 2020</a:t>
            </a:r>
            <a:endParaRPr lang="en-GB" sz="1800" b="1" dirty="0">
              <a:solidFill>
                <a:schemeClr val="tx1"/>
              </a:solidFill>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GB" sz="1800" b="1" dirty="0">
                <a:solidFill>
                  <a:srgbClr val="FF0000"/>
                </a:solidFill>
                <a:ea typeface="Open Sans" panose="020B0606030504020204" pitchFamily="34" charset="0"/>
                <a:cs typeface="Open Sans" panose="020B0606030504020204" pitchFamily="34" charset="0"/>
              </a:rPr>
              <a:t>198 Year 12 student survey responses</a:t>
            </a:r>
          </a:p>
          <a:p>
            <a:pPr marL="171450" lvl="0" indent="-171450">
              <a:buFont typeface="Arial" panose="020B0604020202020204" pitchFamily="34" charset="0"/>
              <a:buChar char="•"/>
            </a:pPr>
            <a:r>
              <a:rPr lang="en-GB" sz="1800" dirty="0">
                <a:solidFill>
                  <a:schemeClr val="tx1"/>
                </a:solidFill>
                <a:ea typeface="Open Sans" panose="020B0606030504020204" pitchFamily="34" charset="0"/>
                <a:cs typeface="Open Sans" panose="020B0606030504020204" pitchFamily="34" charset="0"/>
              </a:rPr>
              <a:t>179 year 13 student survey responses</a:t>
            </a:r>
          </a:p>
          <a:p>
            <a:pPr marL="171450" lvl="0" indent="-171450">
              <a:buFont typeface="Arial" panose="020B0604020202020204" pitchFamily="34" charset="0"/>
              <a:buChar char="•"/>
            </a:pPr>
            <a:r>
              <a:rPr lang="en-GB" dirty="0">
                <a:solidFill>
                  <a:schemeClr val="tx1"/>
                </a:solidFill>
                <a:ea typeface="Open Sans" panose="020B0606030504020204" pitchFamily="34" charset="0"/>
                <a:cs typeface="Open Sans" panose="020B0606030504020204" pitchFamily="34" charset="0"/>
              </a:rPr>
              <a:t>34 teacher survey responses </a:t>
            </a:r>
            <a:endParaRPr lang="en-GB" sz="1800" dirty="0">
              <a:solidFill>
                <a:schemeClr val="tx1"/>
              </a:solidFill>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endParaRPr lang="en-GB" sz="1800" b="1" dirty="0">
              <a:solidFill>
                <a:schemeClr val="tx1"/>
              </a:solidFill>
              <a:ea typeface="Open Sans" panose="020B0606030504020204" pitchFamily="34" charset="0"/>
              <a:cs typeface="Open Sans" panose="020B0606030504020204" pitchFamily="34" charset="0"/>
            </a:endParaRPr>
          </a:p>
        </p:txBody>
      </p:sp>
      <p:sp>
        <p:nvSpPr>
          <p:cNvPr id="10" name="Rounded Rectangle 3">
            <a:extLst>
              <a:ext uri="{FF2B5EF4-FFF2-40B4-BE49-F238E27FC236}">
                <a16:creationId xmlns:a16="http://schemas.microsoft.com/office/drawing/2014/main" id="{9B4924F9-8757-4FB7-AE26-626383918F20}"/>
              </a:ext>
            </a:extLst>
          </p:cNvPr>
          <p:cNvSpPr/>
          <p:nvPr/>
        </p:nvSpPr>
        <p:spPr>
          <a:xfrm>
            <a:off x="4094008" y="3900421"/>
            <a:ext cx="2822201" cy="27599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r>
              <a:rPr lang="en-GB" sz="1800" b="1" u="sng" dirty="0">
                <a:solidFill>
                  <a:schemeClr val="tx1"/>
                </a:solidFill>
                <a:ea typeface="Open Sans" panose="020B0606030504020204" pitchFamily="34" charset="0"/>
                <a:cs typeface="Open Sans" panose="020B0606030504020204" pitchFamily="34" charset="0"/>
              </a:rPr>
              <a:t>Spring 2021</a:t>
            </a:r>
          </a:p>
          <a:p>
            <a:pPr marL="285750" indent="-285750">
              <a:buFont typeface="Arial" panose="020B0604020202020204" pitchFamily="34" charset="0"/>
              <a:buChar char="•"/>
            </a:pPr>
            <a:r>
              <a:rPr lang="en-GB" b="1" dirty="0">
                <a:solidFill>
                  <a:srgbClr val="FF0000"/>
                </a:solidFill>
                <a:ea typeface="Open Sans" panose="020B0606030504020204" pitchFamily="34" charset="0"/>
                <a:cs typeface="Open Sans" panose="020B0606030504020204" pitchFamily="34" charset="0"/>
              </a:rPr>
              <a:t>107 Year 13 student survey responses</a:t>
            </a:r>
          </a:p>
          <a:p>
            <a:pPr marL="285750" indent="-285750">
              <a:buFont typeface="Arial" panose="020B0604020202020204" pitchFamily="34" charset="0"/>
              <a:buChar char="•"/>
            </a:pPr>
            <a:r>
              <a:rPr lang="en-GB" dirty="0">
                <a:solidFill>
                  <a:schemeClr val="tx1"/>
                </a:solidFill>
                <a:ea typeface="Open Sans" panose="020B0606030504020204" pitchFamily="34" charset="0"/>
                <a:cs typeface="Open Sans" panose="020B0606030504020204" pitchFamily="34" charset="0"/>
              </a:rPr>
              <a:t>26 Teacher  survey responses</a:t>
            </a:r>
          </a:p>
          <a:p>
            <a:pPr marL="285750" indent="-285750">
              <a:buFont typeface="Arial" panose="020B0604020202020204" pitchFamily="34" charset="0"/>
              <a:buChar char="•"/>
            </a:pPr>
            <a:endParaRPr lang="en-GB" sz="1800" dirty="0">
              <a:solidFill>
                <a:schemeClr val="tx1"/>
              </a:solidFill>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200" b="1" dirty="0">
              <a:solidFill>
                <a:schemeClr val="tx1"/>
              </a:solidFill>
            </a:endParaRPr>
          </a:p>
          <a:p>
            <a:pPr marL="171450" indent="-171450">
              <a:buFont typeface="Arial" panose="020B0604020202020204" pitchFamily="34" charset="0"/>
              <a:buChar char="•"/>
            </a:pPr>
            <a:endParaRPr lang="en-GB" sz="1200" b="1" dirty="0">
              <a:solidFill>
                <a:schemeClr val="tx1"/>
              </a:solidFill>
            </a:endParaRPr>
          </a:p>
        </p:txBody>
      </p:sp>
      <p:sp>
        <p:nvSpPr>
          <p:cNvPr id="11" name="Rounded Rectangle 4">
            <a:extLst>
              <a:ext uri="{FF2B5EF4-FFF2-40B4-BE49-F238E27FC236}">
                <a16:creationId xmlns:a16="http://schemas.microsoft.com/office/drawing/2014/main" id="{76827060-5BBC-4012-BDB9-55BF781A0DEF}"/>
              </a:ext>
            </a:extLst>
          </p:cNvPr>
          <p:cNvSpPr/>
          <p:nvPr/>
        </p:nvSpPr>
        <p:spPr>
          <a:xfrm>
            <a:off x="7744769" y="3909713"/>
            <a:ext cx="2928637" cy="273083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r>
              <a:rPr lang="en-GB" sz="1800" b="1" u="sng" dirty="0">
                <a:solidFill>
                  <a:schemeClr val="tx1"/>
                </a:solidFill>
                <a:ea typeface="Open Sans" panose="020B0606030504020204" pitchFamily="34" charset="0"/>
                <a:cs typeface="Open Sans" panose="020B0606030504020204" pitchFamily="34" charset="0"/>
              </a:rPr>
              <a:t>Summer (July) 2021</a:t>
            </a:r>
          </a:p>
          <a:p>
            <a:pPr marL="171450" indent="-171450">
              <a:buFont typeface="Arial" panose="020B0604020202020204" pitchFamily="34" charset="0"/>
              <a:buChar char="•"/>
            </a:pPr>
            <a:r>
              <a:rPr lang="en-GB" dirty="0">
                <a:solidFill>
                  <a:schemeClr val="tx1"/>
                </a:solidFill>
                <a:ea typeface="Open Sans" panose="020B0606030504020204" pitchFamily="34" charset="0"/>
                <a:cs typeface="Open Sans" panose="020B0606030504020204" pitchFamily="34" charset="0"/>
              </a:rPr>
              <a:t>21 Teacher surveys</a:t>
            </a:r>
          </a:p>
          <a:p>
            <a:pPr marL="171450" indent="-171450">
              <a:buFont typeface="Arial" panose="020B0604020202020204" pitchFamily="34" charset="0"/>
              <a:buChar char="•"/>
            </a:pPr>
            <a:r>
              <a:rPr lang="en-GB" sz="1800" b="1" dirty="0">
                <a:solidFill>
                  <a:srgbClr val="FF0000"/>
                </a:solidFill>
                <a:ea typeface="Open Sans" panose="020B0606030504020204" pitchFamily="34" charset="0"/>
                <a:cs typeface="Open Sans" panose="020B0606030504020204" pitchFamily="34" charset="0"/>
              </a:rPr>
              <a:t>196 Year 12 student surveys</a:t>
            </a:r>
          </a:p>
          <a:p>
            <a:pPr marL="171450" indent="-171450">
              <a:buFont typeface="Arial" panose="020B0604020202020204" pitchFamily="34" charset="0"/>
              <a:buChar char="•"/>
            </a:pPr>
            <a:r>
              <a:rPr lang="en-GB" dirty="0">
                <a:solidFill>
                  <a:schemeClr val="tx1"/>
                </a:solidFill>
                <a:ea typeface="Open Sans" panose="020B0606030504020204" pitchFamily="34" charset="0"/>
                <a:cs typeface="Open Sans" panose="020B0606030504020204" pitchFamily="34" charset="0"/>
              </a:rPr>
              <a:t>GCSE/A Level grades of all year 13 students. </a:t>
            </a:r>
          </a:p>
          <a:p>
            <a:pPr marL="171450" indent="-171450">
              <a:buFont typeface="Arial" panose="020B0604020202020204" pitchFamily="34" charset="0"/>
              <a:buChar char="•"/>
            </a:pPr>
            <a:endParaRPr lang="en-GB" sz="1800" dirty="0">
              <a:solidFill>
                <a:schemeClr val="tx1"/>
              </a:solidFill>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en-GB" sz="1800" dirty="0">
              <a:solidFill>
                <a:schemeClr val="tx1"/>
              </a:solidFill>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4338B870-C172-4A84-A0F4-21E590C5B8B2}"/>
              </a:ext>
            </a:extLst>
          </p:cNvPr>
          <p:cNvSpPr txBox="1"/>
          <p:nvPr/>
        </p:nvSpPr>
        <p:spPr>
          <a:xfrm>
            <a:off x="6807123" y="1861580"/>
            <a:ext cx="3587833" cy="369332"/>
          </a:xfrm>
          <a:prstGeom prst="rect">
            <a:avLst/>
          </a:prstGeom>
          <a:solidFill>
            <a:schemeClr val="bg1"/>
          </a:solidFill>
        </p:spPr>
        <p:txBody>
          <a:bodyPr wrap="square" rtlCol="0">
            <a:spAutoFit/>
          </a:bodyPr>
          <a:lstStyle/>
          <a:p>
            <a:endParaRPr lang="en-GB" sz="1800" b="1" dirty="0">
              <a:latin typeface="+mn-lt"/>
              <a:ea typeface="Open Sans" panose="020B0606030504020204" pitchFamily="34" charset="0"/>
              <a:cs typeface="Open Sans" panose="020B0606030504020204" pitchFamily="34" charset="0"/>
            </a:endParaRPr>
          </a:p>
        </p:txBody>
      </p:sp>
      <p:pic>
        <p:nvPicPr>
          <p:cNvPr id="16" name="Picture 15">
            <a:extLst>
              <a:ext uri="{FF2B5EF4-FFF2-40B4-BE49-F238E27FC236}">
                <a16:creationId xmlns:a16="http://schemas.microsoft.com/office/drawing/2014/main" id="{7413229A-2699-4E77-8DCE-0F7FDC692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5262" y="-80367"/>
            <a:ext cx="1026320" cy="1026320"/>
          </a:xfrm>
          <a:prstGeom prst="rect">
            <a:avLst/>
          </a:prstGeom>
        </p:spPr>
      </p:pic>
      <p:pic>
        <p:nvPicPr>
          <p:cNvPr id="17" name="Shape 196">
            <a:extLst>
              <a:ext uri="{FF2B5EF4-FFF2-40B4-BE49-F238E27FC236}">
                <a16:creationId xmlns:a16="http://schemas.microsoft.com/office/drawing/2014/main" id="{D00AD5E2-3288-42EB-91C6-BFDBE7CEE831}"/>
              </a:ext>
            </a:extLst>
          </p:cNvPr>
          <p:cNvPicPr preferRelativeResize="0"/>
          <p:nvPr/>
        </p:nvPicPr>
        <p:blipFill rotWithShape="1">
          <a:blip r:embed="rId4">
            <a:alphaModFix/>
          </a:blip>
          <a:srcRect/>
          <a:stretch/>
        </p:blipFill>
        <p:spPr>
          <a:xfrm>
            <a:off x="11121503" y="989160"/>
            <a:ext cx="830785" cy="535462"/>
          </a:xfrm>
          <a:prstGeom prst="rect">
            <a:avLst/>
          </a:prstGeom>
          <a:noFill/>
          <a:ln>
            <a:noFill/>
          </a:ln>
        </p:spPr>
      </p:pic>
      <p:pic>
        <p:nvPicPr>
          <p:cNvPr id="21" name="Picture 20" descr="A picture containing logo&#10;&#10;Description automatically generated">
            <a:extLst>
              <a:ext uri="{FF2B5EF4-FFF2-40B4-BE49-F238E27FC236}">
                <a16:creationId xmlns:a16="http://schemas.microsoft.com/office/drawing/2014/main" id="{E18B4AB9-0848-4563-A07C-46CEC56FE418}"/>
              </a:ext>
            </a:extLst>
          </p:cNvPr>
          <p:cNvPicPr>
            <a:picLocks noChangeAspect="1"/>
          </p:cNvPicPr>
          <p:nvPr/>
        </p:nvPicPr>
        <p:blipFill>
          <a:blip r:embed="rId5"/>
          <a:stretch>
            <a:fillRect/>
          </a:stretch>
        </p:blipFill>
        <p:spPr>
          <a:xfrm>
            <a:off x="4047390" y="1427161"/>
            <a:ext cx="1831946" cy="1831946"/>
          </a:xfrm>
          <a:prstGeom prst="rect">
            <a:avLst/>
          </a:prstGeom>
        </p:spPr>
      </p:pic>
      <p:pic>
        <p:nvPicPr>
          <p:cNvPr id="23" name="Picture 22" descr="Icon&#10;&#10;Description automatically generated">
            <a:extLst>
              <a:ext uri="{FF2B5EF4-FFF2-40B4-BE49-F238E27FC236}">
                <a16:creationId xmlns:a16="http://schemas.microsoft.com/office/drawing/2014/main" id="{C98E6B82-E99F-41E1-96FA-7357FFA980A5}"/>
              </a:ext>
            </a:extLst>
          </p:cNvPr>
          <p:cNvPicPr>
            <a:picLocks noChangeAspect="1"/>
          </p:cNvPicPr>
          <p:nvPr/>
        </p:nvPicPr>
        <p:blipFill>
          <a:blip r:embed="rId6"/>
          <a:stretch>
            <a:fillRect/>
          </a:stretch>
        </p:blipFill>
        <p:spPr>
          <a:xfrm>
            <a:off x="5956430" y="1723520"/>
            <a:ext cx="1243289" cy="1243289"/>
          </a:xfrm>
          <a:prstGeom prst="rect">
            <a:avLst/>
          </a:prstGeom>
        </p:spPr>
      </p:pic>
      <p:graphicFrame>
        <p:nvGraphicFramePr>
          <p:cNvPr id="25" name="Table 25">
            <a:extLst>
              <a:ext uri="{FF2B5EF4-FFF2-40B4-BE49-F238E27FC236}">
                <a16:creationId xmlns:a16="http://schemas.microsoft.com/office/drawing/2014/main" id="{6E5311E4-76DE-4AB9-AE58-FDD8955575C7}"/>
              </a:ext>
            </a:extLst>
          </p:cNvPr>
          <p:cNvGraphicFramePr>
            <a:graphicFrameLocks noGrp="1"/>
          </p:cNvGraphicFramePr>
          <p:nvPr>
            <p:extLst>
              <p:ext uri="{D42A27DB-BD31-4B8C-83A1-F6EECF244321}">
                <p14:modId xmlns:p14="http://schemas.microsoft.com/office/powerpoint/2010/main" val="2039288077"/>
              </p:ext>
            </p:extLst>
          </p:nvPr>
        </p:nvGraphicFramePr>
        <p:xfrm>
          <a:off x="7480669" y="1791523"/>
          <a:ext cx="3352877" cy="1112520"/>
        </p:xfrm>
        <a:graphic>
          <a:graphicData uri="http://schemas.openxmlformats.org/drawingml/2006/table">
            <a:tbl>
              <a:tblPr firstRow="1" bandRow="1">
                <a:tableStyleId>{21E4AEA4-8DFA-4A89-87EB-49C32662AFE0}</a:tableStyleId>
              </a:tblPr>
              <a:tblGrid>
                <a:gridCol w="3352877">
                  <a:extLst>
                    <a:ext uri="{9D8B030D-6E8A-4147-A177-3AD203B41FA5}">
                      <a16:colId xmlns:a16="http://schemas.microsoft.com/office/drawing/2014/main" val="2072691154"/>
                    </a:ext>
                  </a:extLst>
                </a:gridCol>
              </a:tblGrid>
              <a:tr h="370840">
                <a:tc>
                  <a:txBody>
                    <a:bodyPr/>
                    <a:lstStyle/>
                    <a:p>
                      <a:r>
                        <a:rPr lang="en-GB" sz="1800" b="1" kern="1200" dirty="0">
                          <a:solidFill>
                            <a:schemeClr val="tx1"/>
                          </a:solidFill>
                          <a:latin typeface="+mn-lt"/>
                          <a:ea typeface="Open Sans" panose="020B0606030504020204" pitchFamily="34" charset="0"/>
                          <a:cs typeface="Open Sans" panose="020B0606030504020204" pitchFamily="34" charset="0"/>
                        </a:rPr>
                        <a:t>22 participating year 13 classes     </a:t>
                      </a:r>
                    </a:p>
                  </a:txBody>
                  <a:tcPr/>
                </a:tc>
                <a:extLst>
                  <a:ext uri="{0D108BD9-81ED-4DB2-BD59-A6C34878D82A}">
                    <a16:rowId xmlns:a16="http://schemas.microsoft.com/office/drawing/2014/main" val="13388246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mn-lt"/>
                          <a:ea typeface="Open Sans" panose="020B0606030504020204" pitchFamily="34" charset="0"/>
                          <a:cs typeface="Open Sans" panose="020B0606030504020204" pitchFamily="34" charset="0"/>
                        </a:rPr>
                        <a:t>14 Mathematics A level</a:t>
                      </a:r>
                    </a:p>
                  </a:txBody>
                  <a:tcPr/>
                </a:tc>
                <a:extLst>
                  <a:ext uri="{0D108BD9-81ED-4DB2-BD59-A6C34878D82A}">
                    <a16:rowId xmlns:a16="http://schemas.microsoft.com/office/drawing/2014/main" val="33451362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mn-lt"/>
                          <a:ea typeface="Open Sans" panose="020B0606030504020204" pitchFamily="34" charset="0"/>
                          <a:cs typeface="Open Sans" panose="020B0606030504020204" pitchFamily="34" charset="0"/>
                        </a:rPr>
                        <a:t>8 Further Mathematics A level</a:t>
                      </a:r>
                    </a:p>
                  </a:txBody>
                  <a:tcPr/>
                </a:tc>
                <a:extLst>
                  <a:ext uri="{0D108BD9-81ED-4DB2-BD59-A6C34878D82A}">
                    <a16:rowId xmlns:a16="http://schemas.microsoft.com/office/drawing/2014/main" val="3946733978"/>
                  </a:ext>
                </a:extLst>
              </a:tr>
            </a:tbl>
          </a:graphicData>
        </a:graphic>
      </p:graphicFrame>
      <p:graphicFrame>
        <p:nvGraphicFramePr>
          <p:cNvPr id="28" name="Table 28">
            <a:extLst>
              <a:ext uri="{FF2B5EF4-FFF2-40B4-BE49-F238E27FC236}">
                <a16:creationId xmlns:a16="http://schemas.microsoft.com/office/drawing/2014/main" id="{2A829245-0AC4-41A7-89B9-CF33E81843B5}"/>
              </a:ext>
            </a:extLst>
          </p:cNvPr>
          <p:cNvGraphicFramePr>
            <a:graphicFrameLocks noGrp="1"/>
          </p:cNvGraphicFramePr>
          <p:nvPr/>
        </p:nvGraphicFramePr>
        <p:xfrm>
          <a:off x="450670" y="1932401"/>
          <a:ext cx="3352876" cy="1005840"/>
        </p:xfrm>
        <a:graphic>
          <a:graphicData uri="http://schemas.openxmlformats.org/drawingml/2006/table">
            <a:tbl>
              <a:tblPr firstRow="1" bandRow="1">
                <a:tableStyleId>{21E4AEA4-8DFA-4A89-87EB-49C32662AFE0}</a:tableStyleId>
              </a:tblPr>
              <a:tblGrid>
                <a:gridCol w="3352876">
                  <a:extLst>
                    <a:ext uri="{9D8B030D-6E8A-4147-A177-3AD203B41FA5}">
                      <a16:colId xmlns:a16="http://schemas.microsoft.com/office/drawing/2014/main" val="1770169849"/>
                    </a:ext>
                  </a:extLst>
                </a:gridCol>
              </a:tblGrid>
              <a:tr h="148278">
                <a:tc>
                  <a:txBody>
                    <a:bodyPr/>
                    <a:lstStyle/>
                    <a:p>
                      <a:pPr marL="0" algn="l" defTabSz="914400" rtl="0" eaLnBrk="1" latinLnBrk="0" hangingPunct="1"/>
                      <a:r>
                        <a:rPr lang="en-GB" sz="1800" b="1" kern="1200" dirty="0">
                          <a:solidFill>
                            <a:schemeClr val="tx1"/>
                          </a:solidFill>
                        </a:rPr>
                        <a:t>12 participating centres</a:t>
                      </a:r>
                      <a:endParaRPr lang="en-GB" sz="1800" b="1" kern="1200" dirty="0">
                        <a:solidFill>
                          <a:schemeClr val="tx1"/>
                        </a:solidFill>
                        <a:latin typeface="+mn-lt"/>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043680563"/>
                  </a:ext>
                </a:extLst>
              </a:tr>
              <a:tr h="271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rPr>
                        <a:t>34 Participating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a:solidFill>
                          <a:schemeClr val="tx1"/>
                        </a:solidFill>
                      </a:endParaRPr>
                    </a:p>
                  </a:txBody>
                  <a:tcPr/>
                </a:tc>
                <a:extLst>
                  <a:ext uri="{0D108BD9-81ED-4DB2-BD59-A6C34878D82A}">
                    <a16:rowId xmlns:a16="http://schemas.microsoft.com/office/drawing/2014/main" val="811357429"/>
                  </a:ext>
                </a:extLst>
              </a:tr>
            </a:tbl>
          </a:graphicData>
        </a:graphic>
      </p:graphicFrame>
    </p:spTree>
    <p:extLst>
      <p:ext uri="{BB962C8B-B14F-4D97-AF65-F5344CB8AC3E}">
        <p14:creationId xmlns:p14="http://schemas.microsoft.com/office/powerpoint/2010/main" val="151953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83FA0-6C11-49A5-96D2-D8EA220F1198}"/>
              </a:ext>
            </a:extLst>
          </p:cNvPr>
          <p:cNvSpPr>
            <a:spLocks noGrp="1"/>
          </p:cNvSpPr>
          <p:nvPr>
            <p:ph type="sldNum" sz="quarter" idx="15"/>
          </p:nvPr>
        </p:nvSpPr>
        <p:spPr/>
        <p:txBody>
          <a:bodyPr/>
          <a:lstStyle/>
          <a:p>
            <a:pPr>
              <a:defRPr/>
            </a:pPr>
            <a:fld id="{EEAC2BAD-9516-2B47-9900-7FC05ED2F002}" type="slidenum">
              <a:rPr lang="en-US" smtClean="0"/>
              <a:pPr>
                <a:defRPr/>
              </a:pPr>
              <a:t>5</a:t>
            </a:fld>
            <a:endParaRPr lang="en-US"/>
          </a:p>
        </p:txBody>
      </p:sp>
      <p:sp>
        <p:nvSpPr>
          <p:cNvPr id="3" name="Text Placeholder 2">
            <a:extLst>
              <a:ext uri="{FF2B5EF4-FFF2-40B4-BE49-F238E27FC236}">
                <a16:creationId xmlns:a16="http://schemas.microsoft.com/office/drawing/2014/main" id="{3202A772-448F-4E6B-AE43-1F6652A33BEB}"/>
              </a:ext>
            </a:extLst>
          </p:cNvPr>
          <p:cNvSpPr>
            <a:spLocks noGrp="1"/>
          </p:cNvSpPr>
          <p:nvPr>
            <p:ph type="body" sz="half" idx="14"/>
          </p:nvPr>
        </p:nvSpPr>
        <p:spPr>
          <a:xfrm>
            <a:off x="1183728" y="1632334"/>
            <a:ext cx="10346119" cy="4876800"/>
          </a:xfrm>
        </p:spPr>
        <p:txBody>
          <a:bodyPr>
            <a:normAutofit fontScale="25000" lnSpcReduction="20000"/>
          </a:bodyPr>
          <a:lstStyle/>
          <a:p>
            <a:pPr marL="180000" indent="-180000">
              <a:lnSpc>
                <a:spcPct val="140000"/>
              </a:lnSpc>
              <a:spcAft>
                <a:spcPts val="800"/>
              </a:spcAft>
              <a:buFont typeface="+mj-lt"/>
              <a:buAutoNum type="arabicPeriod"/>
            </a:pPr>
            <a:r>
              <a:rPr lang="en-GB" sz="7200" b="1" dirty="0"/>
              <a:t>Enactment of new specification: </a:t>
            </a:r>
            <a:r>
              <a:rPr lang="en-GB" sz="7200" dirty="0"/>
              <a:t>how are intentions of the specification being reflected in the classroom (problem solving, reasoning, modelling, large data set)?</a:t>
            </a:r>
          </a:p>
          <a:p>
            <a:pPr marL="180000" indent="-180000">
              <a:lnSpc>
                <a:spcPct val="140000"/>
              </a:lnSpc>
              <a:spcAft>
                <a:spcPts val="800"/>
              </a:spcAft>
              <a:buFont typeface="+mj-lt"/>
              <a:buAutoNum type="arabicPeriod"/>
            </a:pPr>
            <a:r>
              <a:rPr lang="en-GB" sz="7200" b="1" dirty="0"/>
              <a:t>Teacher preparedness: </a:t>
            </a:r>
            <a:r>
              <a:rPr lang="en-GB" sz="7200" dirty="0"/>
              <a:t>Do teachers have access to suitable (Pearson or other) preparation/CPD, and do they subsequently bring effective subject knowledge/subject pedagogical knowledge for the new A Levels?</a:t>
            </a:r>
          </a:p>
          <a:p>
            <a:pPr marL="180000" indent="-180000">
              <a:lnSpc>
                <a:spcPct val="140000"/>
              </a:lnSpc>
              <a:spcAft>
                <a:spcPts val="800"/>
              </a:spcAft>
              <a:buFont typeface="+mj-lt"/>
              <a:buAutoNum type="arabicPeriod"/>
            </a:pPr>
            <a:r>
              <a:rPr lang="en-GB" sz="7200" b="1" dirty="0"/>
              <a:t>Impact on student learning: </a:t>
            </a:r>
            <a:r>
              <a:rPr lang="en-GB" sz="7200" dirty="0"/>
              <a:t>Do all learners have opportunity to develop and demonstrate their mathematical skills and knowledge in ways which are consistent with the specification?</a:t>
            </a:r>
          </a:p>
          <a:p>
            <a:pPr marL="180000" indent="-180000">
              <a:lnSpc>
                <a:spcPct val="140000"/>
              </a:lnSpc>
              <a:spcAft>
                <a:spcPts val="800"/>
              </a:spcAft>
              <a:buFont typeface="+mj-lt"/>
              <a:buAutoNum type="arabicPeriod"/>
            </a:pPr>
            <a:r>
              <a:rPr lang="en-GB" sz="7200" b="1" dirty="0"/>
              <a:t>Summative assessment:</a:t>
            </a:r>
            <a:r>
              <a:rPr lang="en-GB" sz="7200" dirty="0"/>
              <a:t> Does the Edexcel Pearson free surround support teacher and student preparations for final assessment effectively? Does the emerging A Level summative assessment measure student progression in ways which are perceived to be valid and reliable? </a:t>
            </a:r>
          </a:p>
          <a:p>
            <a:pPr>
              <a:lnSpc>
                <a:spcPct val="140000"/>
              </a:lnSpc>
              <a:spcAft>
                <a:spcPts val="800"/>
              </a:spcAft>
            </a:pPr>
            <a:r>
              <a:rPr lang="en-GB" sz="7200" dirty="0">
                <a:sym typeface="Calibri"/>
              </a:rPr>
              <a:t>These research questions were expanded to gather data relating to the emerging impacts               of the Covid19 pandemic on teaching, learning and assessment for A levels in mathematics.</a:t>
            </a:r>
          </a:p>
          <a:p>
            <a:endParaRPr lang="en-GB" dirty="0"/>
          </a:p>
        </p:txBody>
      </p:sp>
      <p:sp>
        <p:nvSpPr>
          <p:cNvPr id="4" name="Title 3">
            <a:extLst>
              <a:ext uri="{FF2B5EF4-FFF2-40B4-BE49-F238E27FC236}">
                <a16:creationId xmlns:a16="http://schemas.microsoft.com/office/drawing/2014/main" id="{5E36E679-FBCE-4351-A17B-DEF93D7CAB7D}"/>
              </a:ext>
            </a:extLst>
          </p:cNvPr>
          <p:cNvSpPr>
            <a:spLocks noGrp="1"/>
          </p:cNvSpPr>
          <p:nvPr>
            <p:ph type="title"/>
          </p:nvPr>
        </p:nvSpPr>
        <p:spPr/>
        <p:txBody>
          <a:bodyPr>
            <a:normAutofit fontScale="90000"/>
          </a:bodyPr>
          <a:lstStyle/>
          <a:p>
            <a:r>
              <a:rPr lang="en-GB" dirty="0"/>
              <a:t>Research questions (based on Learner Outcomes)</a:t>
            </a:r>
            <a:br>
              <a:rPr lang="en-GB" dirty="0"/>
            </a:br>
            <a:endParaRPr lang="en-GB" dirty="0"/>
          </a:p>
        </p:txBody>
      </p:sp>
      <p:pic>
        <p:nvPicPr>
          <p:cNvPr id="6" name="Picture 5" descr="A picture containing logo&#10;&#10;Description automatically generated">
            <a:extLst>
              <a:ext uri="{FF2B5EF4-FFF2-40B4-BE49-F238E27FC236}">
                <a16:creationId xmlns:a16="http://schemas.microsoft.com/office/drawing/2014/main" id="{5A792B1E-B1EE-4F70-937A-E528E41304BB}"/>
              </a:ext>
            </a:extLst>
          </p:cNvPr>
          <p:cNvPicPr>
            <a:picLocks noChangeAspect="1"/>
          </p:cNvPicPr>
          <p:nvPr/>
        </p:nvPicPr>
        <p:blipFill>
          <a:blip r:embed="rId3"/>
          <a:stretch>
            <a:fillRect/>
          </a:stretch>
        </p:blipFill>
        <p:spPr>
          <a:xfrm>
            <a:off x="10472057" y="5021254"/>
            <a:ext cx="1920924" cy="1920924"/>
          </a:xfrm>
          <a:prstGeom prst="rect">
            <a:avLst/>
          </a:prstGeom>
        </p:spPr>
      </p:pic>
    </p:spTree>
    <p:extLst>
      <p:ext uri="{BB962C8B-B14F-4D97-AF65-F5344CB8AC3E}">
        <p14:creationId xmlns:p14="http://schemas.microsoft.com/office/powerpoint/2010/main" val="238229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D11376-C21B-4314-843E-9550AEC70D68}"/>
              </a:ext>
            </a:extLst>
          </p:cNvPr>
          <p:cNvSpPr>
            <a:spLocks noGrp="1"/>
          </p:cNvSpPr>
          <p:nvPr>
            <p:ph type="sldNum" sz="quarter" idx="15"/>
          </p:nvPr>
        </p:nvSpPr>
        <p:spPr/>
        <p:txBody>
          <a:bodyPr/>
          <a:lstStyle/>
          <a:p>
            <a:pPr>
              <a:defRPr/>
            </a:pPr>
            <a:fld id="{EEAC2BAD-9516-2B47-9900-7FC05ED2F002}" type="slidenum">
              <a:rPr lang="en-US" smtClean="0"/>
              <a:pPr>
                <a:defRPr/>
              </a:pPr>
              <a:t>6</a:t>
            </a:fld>
            <a:endParaRPr lang="en-US"/>
          </a:p>
        </p:txBody>
      </p:sp>
      <p:sp>
        <p:nvSpPr>
          <p:cNvPr id="3" name="Text Placeholder 2">
            <a:extLst>
              <a:ext uri="{FF2B5EF4-FFF2-40B4-BE49-F238E27FC236}">
                <a16:creationId xmlns:a16="http://schemas.microsoft.com/office/drawing/2014/main" id="{8000E675-DD0C-42F3-A224-B002212ECBC6}"/>
              </a:ext>
            </a:extLst>
          </p:cNvPr>
          <p:cNvSpPr>
            <a:spLocks noGrp="1"/>
          </p:cNvSpPr>
          <p:nvPr>
            <p:ph type="body" sz="half" idx="14"/>
          </p:nvPr>
        </p:nvSpPr>
        <p:spPr>
          <a:xfrm>
            <a:off x="1183729" y="1828799"/>
            <a:ext cx="9966872" cy="4457701"/>
          </a:xfrm>
        </p:spPr>
        <p:txBody>
          <a:bodyPr>
            <a:normAutofit/>
          </a:bodyPr>
          <a:lstStyle/>
          <a:p>
            <a:pPr>
              <a:lnSpc>
                <a:spcPct val="120000"/>
              </a:lnSpc>
              <a:spcAft>
                <a:spcPts val="800"/>
              </a:spcAft>
            </a:pPr>
            <a:r>
              <a:rPr lang="en-US" sz="1800" dirty="0"/>
              <a:t>We show that preparation for examinations is reported to support students to develop, consolidate and </a:t>
            </a:r>
            <a:r>
              <a:rPr lang="en-US" sz="1800" dirty="0" err="1"/>
              <a:t>synthesise</a:t>
            </a:r>
            <a:r>
              <a:rPr lang="en-US" sz="1800" dirty="0"/>
              <a:t> learning. </a:t>
            </a:r>
          </a:p>
          <a:p>
            <a:pPr>
              <a:lnSpc>
                <a:spcPct val="120000"/>
              </a:lnSpc>
              <a:spcAft>
                <a:spcPts val="800"/>
              </a:spcAft>
            </a:pPr>
            <a:r>
              <a:rPr lang="en-US" sz="1800" dirty="0"/>
              <a:t>We also evidence missed, and lamented, opportunities for students to gain experience of revision techniques and exam practices. </a:t>
            </a:r>
            <a:endParaRPr lang="en-GB" sz="1800" dirty="0"/>
          </a:p>
          <a:p>
            <a:pPr>
              <a:lnSpc>
                <a:spcPct val="120000"/>
              </a:lnSpc>
              <a:spcAft>
                <a:spcPts val="800"/>
              </a:spcAft>
            </a:pPr>
            <a:r>
              <a:rPr lang="en-US" sz="1800" dirty="0"/>
              <a:t>We discuss the role of examinations as an important ritual, allowing students to feel their learning has been formally and objectively validated. </a:t>
            </a:r>
          </a:p>
          <a:p>
            <a:pPr>
              <a:lnSpc>
                <a:spcPct val="120000"/>
              </a:lnSpc>
              <a:spcAft>
                <a:spcPts val="800"/>
              </a:spcAft>
            </a:pPr>
            <a:r>
              <a:rPr lang="en-US" sz="1800" dirty="0"/>
              <a:t>We saw some students’ confidence reduced and an increase in students experiencing ‘imposter syndrome’. </a:t>
            </a:r>
          </a:p>
          <a:p>
            <a:pPr>
              <a:lnSpc>
                <a:spcPct val="120000"/>
              </a:lnSpc>
              <a:spcAft>
                <a:spcPts val="800"/>
              </a:spcAft>
            </a:pPr>
            <a:r>
              <a:rPr lang="en-US" sz="1800" dirty="0"/>
              <a:t>Findings have implications for students’ progression - from GCSE to A level and from A level to university - but also for the future of assessment. </a:t>
            </a:r>
            <a:endParaRPr lang="en-GB" sz="1800" dirty="0"/>
          </a:p>
          <a:p>
            <a:endParaRPr lang="en-GB" dirty="0"/>
          </a:p>
        </p:txBody>
      </p:sp>
      <p:sp>
        <p:nvSpPr>
          <p:cNvPr id="4" name="Title 3">
            <a:extLst>
              <a:ext uri="{FF2B5EF4-FFF2-40B4-BE49-F238E27FC236}">
                <a16:creationId xmlns:a16="http://schemas.microsoft.com/office/drawing/2014/main" id="{B694B2D7-9ACB-4415-B4FA-07D464C02E01}"/>
              </a:ext>
            </a:extLst>
          </p:cNvPr>
          <p:cNvSpPr>
            <a:spLocks noGrp="1"/>
          </p:cNvSpPr>
          <p:nvPr>
            <p:ph type="title"/>
          </p:nvPr>
        </p:nvSpPr>
        <p:spPr/>
        <p:txBody>
          <a:bodyPr/>
          <a:lstStyle/>
          <a:p>
            <a:r>
              <a:rPr lang="en-GB" dirty="0"/>
              <a:t>Key Findings Overview</a:t>
            </a:r>
          </a:p>
        </p:txBody>
      </p:sp>
    </p:spTree>
    <p:extLst>
      <p:ext uri="{BB962C8B-B14F-4D97-AF65-F5344CB8AC3E}">
        <p14:creationId xmlns:p14="http://schemas.microsoft.com/office/powerpoint/2010/main" val="343463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a:extLst>
              <a:ext uri="{FF2B5EF4-FFF2-40B4-BE49-F238E27FC236}">
                <a16:creationId xmlns:a16="http://schemas.microsoft.com/office/drawing/2014/main" id="{66C4886A-86BC-C340-A014-8C245C32DD89}"/>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129826-A2AF-F84D-AABA-0CF396DFA181}" type="slidenum">
              <a:rPr lang="en-US" altLang="en-US" smtClean="0">
                <a:latin typeface="Open Sans" panose="020B0606030504020204" pitchFamily="34" charset="0"/>
              </a:rPr>
              <a:pPr fontAlgn="base">
                <a:spcBef>
                  <a:spcPct val="0"/>
                </a:spcBef>
                <a:spcAft>
                  <a:spcPct val="0"/>
                </a:spcAft>
              </a:pPr>
              <a:t>7</a:t>
            </a:fld>
            <a:endParaRPr lang="en-US" altLang="en-US" dirty="0">
              <a:latin typeface="Open Sans" panose="020B0606030504020204" pitchFamily="34" charset="0"/>
            </a:endParaRPr>
          </a:p>
        </p:txBody>
      </p:sp>
      <p:sp>
        <p:nvSpPr>
          <p:cNvPr id="31745" name="Title 1">
            <a:extLst>
              <a:ext uri="{FF2B5EF4-FFF2-40B4-BE49-F238E27FC236}">
                <a16:creationId xmlns:a16="http://schemas.microsoft.com/office/drawing/2014/main" id="{80FE7E32-866D-A64B-86B2-BB86F7D73810}"/>
              </a:ext>
            </a:extLst>
          </p:cNvPr>
          <p:cNvSpPr>
            <a:spLocks noGrp="1" noChangeArrowheads="1"/>
          </p:cNvSpPr>
          <p:nvPr>
            <p:ph type="title"/>
          </p:nvPr>
        </p:nvSpPr>
        <p:spPr bwMode="auto">
          <a:xfrm>
            <a:off x="1176493" y="473449"/>
            <a:ext cx="9966871"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t>Consolidation and synthesis of learning: GCSE</a:t>
            </a:r>
          </a:p>
        </p:txBody>
      </p:sp>
      <p:sp>
        <p:nvSpPr>
          <p:cNvPr id="5" name="TextBox 4">
            <a:extLst>
              <a:ext uri="{FF2B5EF4-FFF2-40B4-BE49-F238E27FC236}">
                <a16:creationId xmlns:a16="http://schemas.microsoft.com/office/drawing/2014/main" id="{904F4B1C-D895-B543-B94D-CF1E55FA094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8" name="Rectangle 7">
            <a:extLst>
              <a:ext uri="{FF2B5EF4-FFF2-40B4-BE49-F238E27FC236}">
                <a16:creationId xmlns:a16="http://schemas.microsoft.com/office/drawing/2014/main" id="{116F0E3E-B7B8-4AB8-B199-A2ED2210AC78}"/>
              </a:ext>
            </a:extLst>
          </p:cNvPr>
          <p:cNvSpPr/>
          <p:nvPr/>
        </p:nvSpPr>
        <p:spPr>
          <a:xfrm>
            <a:off x="1699471" y="1659884"/>
            <a:ext cx="4280377" cy="369332"/>
          </a:xfrm>
          <a:prstGeom prst="rect">
            <a:avLst/>
          </a:prstGeom>
        </p:spPr>
        <p:txBody>
          <a:bodyPr wrap="square">
            <a:spAutoFit/>
          </a:bodyPr>
          <a:lstStyle/>
          <a:p>
            <a:pPr lvl="0">
              <a:defRPr/>
            </a:pPr>
            <a:endParaRPr lang="en-GB" sz="1800" i="1" dirty="0">
              <a:solidFill>
                <a:schemeClr val="bg1"/>
              </a:solidFill>
              <a:latin typeface="Calibri" panose="020F0502020204030204"/>
            </a:endParaRPr>
          </a:p>
        </p:txBody>
      </p:sp>
      <p:sp>
        <p:nvSpPr>
          <p:cNvPr id="10" name="Rectangle 9">
            <a:extLst>
              <a:ext uri="{FF2B5EF4-FFF2-40B4-BE49-F238E27FC236}">
                <a16:creationId xmlns:a16="http://schemas.microsoft.com/office/drawing/2014/main" id="{8C73C1FA-1AAE-4474-87A8-51119A4CA3FA}"/>
              </a:ext>
            </a:extLst>
          </p:cNvPr>
          <p:cNvSpPr/>
          <p:nvPr/>
        </p:nvSpPr>
        <p:spPr>
          <a:xfrm>
            <a:off x="6090228" y="1858102"/>
            <a:ext cx="3421113" cy="1754326"/>
          </a:xfrm>
          <a:prstGeom prst="rect">
            <a:avLst/>
          </a:prstGeom>
        </p:spPr>
        <p:txBody>
          <a:bodyPr wrap="square">
            <a:spAutoFit/>
          </a:bodyPr>
          <a:lstStyle/>
          <a:p>
            <a:pPr lvl="0">
              <a:defRPr/>
            </a:pPr>
            <a:r>
              <a:rPr lang="en-GB" sz="1800" i="1" dirty="0">
                <a:solidFill>
                  <a:schemeClr val="bg1"/>
                </a:solidFill>
                <a:latin typeface="Calibri" panose="020F0502020204030204"/>
              </a:rPr>
              <a:t>‘We set a normal amount of </a:t>
            </a:r>
          </a:p>
          <a:p>
            <a:pPr lvl="0">
              <a:defRPr/>
            </a:pPr>
            <a:r>
              <a:rPr lang="en-GB" sz="1800" i="1" dirty="0">
                <a:solidFill>
                  <a:schemeClr val="bg1"/>
                </a:solidFill>
                <a:latin typeface="Calibri" panose="020F0502020204030204"/>
              </a:rPr>
              <a:t>work per week, remotely, which was set and monitored by a member of staff. The students did remote tests and assessments and submitted their scores’</a:t>
            </a:r>
          </a:p>
        </p:txBody>
      </p:sp>
      <p:sp>
        <p:nvSpPr>
          <p:cNvPr id="12" name="Rectangle 11">
            <a:extLst>
              <a:ext uri="{FF2B5EF4-FFF2-40B4-BE49-F238E27FC236}">
                <a16:creationId xmlns:a16="http://schemas.microsoft.com/office/drawing/2014/main" id="{C2C22823-BB2B-4A4F-9097-C6796D7A5CD6}"/>
              </a:ext>
            </a:extLst>
          </p:cNvPr>
          <p:cNvSpPr/>
          <p:nvPr/>
        </p:nvSpPr>
        <p:spPr>
          <a:xfrm>
            <a:off x="1698773" y="2093341"/>
            <a:ext cx="3302318" cy="1477328"/>
          </a:xfrm>
          <a:prstGeom prst="rect">
            <a:avLst/>
          </a:prstGeom>
        </p:spPr>
        <p:txBody>
          <a:bodyPr wrap="square">
            <a:spAutoFit/>
          </a:bodyPr>
          <a:lstStyle/>
          <a:p>
            <a:r>
              <a:rPr lang="en-GB" sz="1800" i="1" dirty="0">
                <a:solidFill>
                  <a:schemeClr val="bg1"/>
                </a:solidFill>
                <a:latin typeface="Calibri" panose="020F0502020204030204"/>
              </a:rPr>
              <a:t>‘To continue with the syllabus in the form of lesson videos created by teachers and homework questions on Google Classroom and Google Drive’</a:t>
            </a:r>
          </a:p>
        </p:txBody>
      </p:sp>
      <p:pic>
        <p:nvPicPr>
          <p:cNvPr id="1026" name="Picture 2">
            <a:extLst>
              <a:ext uri="{FF2B5EF4-FFF2-40B4-BE49-F238E27FC236}">
                <a16:creationId xmlns:a16="http://schemas.microsoft.com/office/drawing/2014/main" id="{66D5E3BB-7C7A-4088-BA9E-3FDB2C980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370" y="1173359"/>
            <a:ext cx="5601435" cy="56014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1B0E8078-11C2-4E61-A3E6-07599FE57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30" y="1222690"/>
            <a:ext cx="5635310" cy="563531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397E5D3-FE04-4681-9F84-639C522C72AD}"/>
              </a:ext>
            </a:extLst>
          </p:cNvPr>
          <p:cNvSpPr/>
          <p:nvPr/>
        </p:nvSpPr>
        <p:spPr>
          <a:xfrm>
            <a:off x="1176493" y="5383174"/>
            <a:ext cx="2361096" cy="276999"/>
          </a:xfrm>
          <a:prstGeom prst="rect">
            <a:avLst/>
          </a:prstGeom>
          <a:ln>
            <a:solidFill>
              <a:schemeClr val="accent1">
                <a:shade val="50000"/>
              </a:schemeClr>
            </a:solidFill>
          </a:ln>
        </p:spPr>
        <p:txBody>
          <a:bodyPr wrap="none">
            <a:spAutoFit/>
          </a:bodyPr>
          <a:lstStyle/>
          <a:p>
            <a:pPr lvl="0">
              <a:defRPr/>
            </a:pPr>
            <a:r>
              <a:rPr lang="en-GB" sz="1200" b="1" i="1" dirty="0">
                <a:solidFill>
                  <a:schemeClr val="tx1"/>
                </a:solidFill>
                <a:highlight>
                  <a:srgbClr val="FFFFFF"/>
                </a:highlight>
              </a:rPr>
              <a:t>Student 72, Year 12, Autumn 2020</a:t>
            </a:r>
          </a:p>
        </p:txBody>
      </p:sp>
      <p:sp>
        <p:nvSpPr>
          <p:cNvPr id="20" name="Rectangle 19">
            <a:extLst>
              <a:ext uri="{FF2B5EF4-FFF2-40B4-BE49-F238E27FC236}">
                <a16:creationId xmlns:a16="http://schemas.microsoft.com/office/drawing/2014/main" id="{11A1DA24-8162-49DD-A5A7-436B115378D9}"/>
              </a:ext>
            </a:extLst>
          </p:cNvPr>
          <p:cNvSpPr/>
          <p:nvPr/>
        </p:nvSpPr>
        <p:spPr>
          <a:xfrm>
            <a:off x="6308315" y="5328019"/>
            <a:ext cx="2361096" cy="276999"/>
          </a:xfrm>
          <a:prstGeom prst="rect">
            <a:avLst/>
          </a:prstGeom>
          <a:noFill/>
          <a:ln>
            <a:solidFill>
              <a:schemeClr val="accent1">
                <a:shade val="50000"/>
              </a:schemeClr>
            </a:solidFill>
          </a:ln>
        </p:spPr>
        <p:txBody>
          <a:bodyPr wrap="none">
            <a:spAutoFit/>
          </a:bodyPr>
          <a:lstStyle/>
          <a:p>
            <a:pPr lvl="0">
              <a:defRPr/>
            </a:pPr>
            <a:r>
              <a:rPr lang="en-GB" sz="1200" b="1" i="1" dirty="0">
                <a:solidFill>
                  <a:schemeClr val="tx1"/>
                </a:solidFill>
                <a:highlight>
                  <a:srgbClr val="FFFFFF"/>
                </a:highlight>
              </a:rPr>
              <a:t>Student 11, Year 12, Autumn 2020</a:t>
            </a:r>
          </a:p>
        </p:txBody>
      </p:sp>
      <p:sp>
        <p:nvSpPr>
          <p:cNvPr id="18" name="TextBox 17">
            <a:extLst>
              <a:ext uri="{FF2B5EF4-FFF2-40B4-BE49-F238E27FC236}">
                <a16:creationId xmlns:a16="http://schemas.microsoft.com/office/drawing/2014/main" id="{BDB8DE33-BE44-4E0F-AFE1-2A7CAC127811}"/>
              </a:ext>
            </a:extLst>
          </p:cNvPr>
          <p:cNvSpPr txBox="1"/>
          <p:nvPr/>
        </p:nvSpPr>
        <p:spPr>
          <a:xfrm>
            <a:off x="836667" y="2341878"/>
            <a:ext cx="4463306" cy="1029256"/>
          </a:xfrm>
          <a:prstGeom prst="rect">
            <a:avLst/>
          </a:prstGeom>
          <a:noFill/>
        </p:spPr>
        <p:txBody>
          <a:bodyPr wrap="square">
            <a:spAutoFit/>
          </a:bodyPr>
          <a:lstStyle/>
          <a:p>
            <a:pPr marL="270510">
              <a:lnSpc>
                <a:spcPct val="115000"/>
              </a:lnSpc>
              <a:spcBef>
                <a:spcPts val="500"/>
              </a:spcBef>
              <a:spcAft>
                <a:spcPts val="1000"/>
              </a:spcAft>
            </a:pPr>
            <a:r>
              <a:rPr lang="en-GB" sz="1800" i="1" dirty="0">
                <a:effectLst/>
                <a:latin typeface="Calibri" panose="020F0502020204030204" pitchFamily="34" charset="0"/>
                <a:ea typeface="Times New Roman" panose="02020603050405020304" pitchFamily="18" charset="0"/>
                <a:cs typeface="Calibri" panose="020F0502020204030204" pitchFamily="34" charset="0"/>
              </a:rPr>
              <a:t>Yes – (there was a gap) in most areas where we learned the content in year 11 as we were not required to revise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91B083E-AF20-4B86-9CAA-88BADA14F0CB}"/>
              </a:ext>
            </a:extLst>
          </p:cNvPr>
          <p:cNvSpPr txBox="1"/>
          <p:nvPr/>
        </p:nvSpPr>
        <p:spPr>
          <a:xfrm>
            <a:off x="6233762" y="2223823"/>
            <a:ext cx="4277719" cy="1666354"/>
          </a:xfrm>
          <a:prstGeom prst="rect">
            <a:avLst/>
          </a:prstGeom>
          <a:noFill/>
        </p:spPr>
        <p:txBody>
          <a:bodyPr wrap="square">
            <a:spAutoFit/>
          </a:bodyPr>
          <a:lstStyle/>
          <a:p>
            <a:pPr marL="270510">
              <a:lnSpc>
                <a:spcPct val="115000"/>
              </a:lnSpc>
              <a:spcBef>
                <a:spcPts val="500"/>
              </a:spcBef>
              <a:spcAft>
                <a:spcPts val="1000"/>
              </a:spcAft>
            </a:pP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though there were a few things such as trigonometry or some algebra which I forgot, but if it wasn't for COVID I probably would've remembered due to revision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a:extLst>
              <a:ext uri="{FF2B5EF4-FFF2-40B4-BE49-F238E27FC236}">
                <a16:creationId xmlns:a16="http://schemas.microsoft.com/office/drawing/2014/main" id="{66C4886A-86BC-C340-A014-8C245C32DD89}"/>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129826-A2AF-F84D-AABA-0CF396DFA181}" type="slidenum">
              <a:rPr lang="en-US" altLang="en-US" smtClean="0">
                <a:latin typeface="Open Sans" panose="020B0606030504020204" pitchFamily="34" charset="0"/>
              </a:rPr>
              <a:pPr fontAlgn="base">
                <a:spcBef>
                  <a:spcPct val="0"/>
                </a:spcBef>
                <a:spcAft>
                  <a:spcPct val="0"/>
                </a:spcAft>
              </a:pPr>
              <a:t>8</a:t>
            </a:fld>
            <a:endParaRPr lang="en-US" altLang="en-US" dirty="0">
              <a:latin typeface="Open Sans" panose="020B0606030504020204" pitchFamily="34" charset="0"/>
            </a:endParaRPr>
          </a:p>
        </p:txBody>
      </p:sp>
      <p:sp>
        <p:nvSpPr>
          <p:cNvPr id="31745" name="Title 1">
            <a:extLst>
              <a:ext uri="{FF2B5EF4-FFF2-40B4-BE49-F238E27FC236}">
                <a16:creationId xmlns:a16="http://schemas.microsoft.com/office/drawing/2014/main" id="{80FE7E32-866D-A64B-86B2-BB86F7D73810}"/>
              </a:ext>
            </a:extLst>
          </p:cNvPr>
          <p:cNvSpPr>
            <a:spLocks noGrp="1" noChangeArrowheads="1"/>
          </p:cNvSpPr>
          <p:nvPr>
            <p:ph type="title"/>
          </p:nvPr>
        </p:nvSpPr>
        <p:spPr bwMode="auto">
          <a:xfrm>
            <a:off x="1176493" y="473449"/>
            <a:ext cx="9966871"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t>Consolidation and synthesis of learning: A level</a:t>
            </a:r>
          </a:p>
        </p:txBody>
      </p:sp>
      <p:sp>
        <p:nvSpPr>
          <p:cNvPr id="5" name="TextBox 4">
            <a:extLst>
              <a:ext uri="{FF2B5EF4-FFF2-40B4-BE49-F238E27FC236}">
                <a16:creationId xmlns:a16="http://schemas.microsoft.com/office/drawing/2014/main" id="{904F4B1C-D895-B543-B94D-CF1E55FA094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8" name="Rectangle 7">
            <a:extLst>
              <a:ext uri="{FF2B5EF4-FFF2-40B4-BE49-F238E27FC236}">
                <a16:creationId xmlns:a16="http://schemas.microsoft.com/office/drawing/2014/main" id="{116F0E3E-B7B8-4AB8-B199-A2ED2210AC78}"/>
              </a:ext>
            </a:extLst>
          </p:cNvPr>
          <p:cNvSpPr/>
          <p:nvPr/>
        </p:nvSpPr>
        <p:spPr>
          <a:xfrm>
            <a:off x="1699471" y="1659884"/>
            <a:ext cx="4280377" cy="369332"/>
          </a:xfrm>
          <a:prstGeom prst="rect">
            <a:avLst/>
          </a:prstGeom>
        </p:spPr>
        <p:txBody>
          <a:bodyPr wrap="square">
            <a:spAutoFit/>
          </a:bodyPr>
          <a:lstStyle/>
          <a:p>
            <a:pPr lvl="0">
              <a:defRPr/>
            </a:pPr>
            <a:endParaRPr lang="en-GB" sz="1800" i="1" dirty="0">
              <a:solidFill>
                <a:schemeClr val="bg1"/>
              </a:solidFill>
              <a:latin typeface="Calibri" panose="020F0502020204030204"/>
            </a:endParaRPr>
          </a:p>
        </p:txBody>
      </p:sp>
      <p:sp>
        <p:nvSpPr>
          <p:cNvPr id="10" name="Rectangle 9">
            <a:extLst>
              <a:ext uri="{FF2B5EF4-FFF2-40B4-BE49-F238E27FC236}">
                <a16:creationId xmlns:a16="http://schemas.microsoft.com/office/drawing/2014/main" id="{8C73C1FA-1AAE-4474-87A8-51119A4CA3FA}"/>
              </a:ext>
            </a:extLst>
          </p:cNvPr>
          <p:cNvSpPr/>
          <p:nvPr/>
        </p:nvSpPr>
        <p:spPr>
          <a:xfrm>
            <a:off x="6090228" y="1858102"/>
            <a:ext cx="3421113" cy="1754326"/>
          </a:xfrm>
          <a:prstGeom prst="rect">
            <a:avLst/>
          </a:prstGeom>
        </p:spPr>
        <p:txBody>
          <a:bodyPr wrap="square">
            <a:spAutoFit/>
          </a:bodyPr>
          <a:lstStyle/>
          <a:p>
            <a:pPr lvl="0">
              <a:defRPr/>
            </a:pPr>
            <a:r>
              <a:rPr lang="en-GB" sz="1800" i="1" dirty="0">
                <a:solidFill>
                  <a:schemeClr val="bg1"/>
                </a:solidFill>
                <a:latin typeface="Calibri" panose="020F0502020204030204"/>
              </a:rPr>
              <a:t>‘We set a normal amount of </a:t>
            </a:r>
          </a:p>
          <a:p>
            <a:pPr lvl="0">
              <a:defRPr/>
            </a:pPr>
            <a:r>
              <a:rPr lang="en-GB" sz="1800" i="1" dirty="0">
                <a:solidFill>
                  <a:schemeClr val="bg1"/>
                </a:solidFill>
                <a:latin typeface="Calibri" panose="020F0502020204030204"/>
              </a:rPr>
              <a:t>work per week, remotely, which was set and monitored by a member of staff. The students did remote tests and assessments and submitted their scores’</a:t>
            </a:r>
          </a:p>
        </p:txBody>
      </p:sp>
      <p:sp>
        <p:nvSpPr>
          <p:cNvPr id="12" name="Rectangle 11">
            <a:extLst>
              <a:ext uri="{FF2B5EF4-FFF2-40B4-BE49-F238E27FC236}">
                <a16:creationId xmlns:a16="http://schemas.microsoft.com/office/drawing/2014/main" id="{C2C22823-BB2B-4A4F-9097-C6796D7A5CD6}"/>
              </a:ext>
            </a:extLst>
          </p:cNvPr>
          <p:cNvSpPr/>
          <p:nvPr/>
        </p:nvSpPr>
        <p:spPr>
          <a:xfrm>
            <a:off x="1698773" y="2093341"/>
            <a:ext cx="3302318" cy="1477328"/>
          </a:xfrm>
          <a:prstGeom prst="rect">
            <a:avLst/>
          </a:prstGeom>
        </p:spPr>
        <p:txBody>
          <a:bodyPr wrap="square">
            <a:spAutoFit/>
          </a:bodyPr>
          <a:lstStyle/>
          <a:p>
            <a:r>
              <a:rPr lang="en-GB" sz="1800" i="1" dirty="0">
                <a:solidFill>
                  <a:schemeClr val="bg1"/>
                </a:solidFill>
                <a:latin typeface="Calibri" panose="020F0502020204030204"/>
              </a:rPr>
              <a:t>‘To continue with the syllabus in the form of lesson videos created by teachers and homework questions on Google Classroom and Google Drive’</a:t>
            </a:r>
          </a:p>
        </p:txBody>
      </p:sp>
      <p:pic>
        <p:nvPicPr>
          <p:cNvPr id="1026" name="Picture 2">
            <a:extLst>
              <a:ext uri="{FF2B5EF4-FFF2-40B4-BE49-F238E27FC236}">
                <a16:creationId xmlns:a16="http://schemas.microsoft.com/office/drawing/2014/main" id="{66D5E3BB-7C7A-4088-BA9E-3FDB2C980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102" y="1164613"/>
            <a:ext cx="5601435" cy="56014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1B0E8078-11C2-4E61-A3E6-07599FE57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30" y="1222690"/>
            <a:ext cx="5635310" cy="563531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397E5D3-FE04-4681-9F84-639C522C72AD}"/>
              </a:ext>
            </a:extLst>
          </p:cNvPr>
          <p:cNvSpPr/>
          <p:nvPr/>
        </p:nvSpPr>
        <p:spPr>
          <a:xfrm>
            <a:off x="862200" y="5496810"/>
            <a:ext cx="2487732" cy="276999"/>
          </a:xfrm>
          <a:prstGeom prst="rect">
            <a:avLst/>
          </a:prstGeom>
          <a:ln>
            <a:solidFill>
              <a:schemeClr val="accent1">
                <a:shade val="50000"/>
              </a:schemeClr>
            </a:solidFill>
          </a:ln>
        </p:spPr>
        <p:txBody>
          <a:bodyPr wrap="none">
            <a:spAutoFit/>
          </a:bodyPr>
          <a:lstStyle/>
          <a:p>
            <a:pPr lvl="0">
              <a:defRPr/>
            </a:pPr>
            <a:r>
              <a:rPr lang="en-GB" sz="1200" b="1" i="1" dirty="0">
                <a:solidFill>
                  <a:schemeClr val="tx1"/>
                </a:solidFill>
                <a:highlight>
                  <a:srgbClr val="FFFFFF"/>
                </a:highlight>
              </a:rPr>
              <a:t>Student 212, Year 13, Autumn 2020)</a:t>
            </a:r>
          </a:p>
        </p:txBody>
      </p:sp>
      <p:sp>
        <p:nvSpPr>
          <p:cNvPr id="20" name="Rectangle 19">
            <a:extLst>
              <a:ext uri="{FF2B5EF4-FFF2-40B4-BE49-F238E27FC236}">
                <a16:creationId xmlns:a16="http://schemas.microsoft.com/office/drawing/2014/main" id="{11A1DA24-8162-49DD-A5A7-436B115378D9}"/>
              </a:ext>
            </a:extLst>
          </p:cNvPr>
          <p:cNvSpPr/>
          <p:nvPr/>
        </p:nvSpPr>
        <p:spPr>
          <a:xfrm>
            <a:off x="6141616" y="5466518"/>
            <a:ext cx="2409186" cy="276999"/>
          </a:xfrm>
          <a:prstGeom prst="rect">
            <a:avLst/>
          </a:prstGeom>
          <a:noFill/>
          <a:ln>
            <a:solidFill>
              <a:schemeClr val="accent1">
                <a:shade val="50000"/>
              </a:schemeClr>
            </a:solidFill>
          </a:ln>
        </p:spPr>
        <p:txBody>
          <a:bodyPr wrap="none">
            <a:spAutoFit/>
          </a:bodyPr>
          <a:lstStyle/>
          <a:p>
            <a:pPr lvl="0">
              <a:defRPr/>
            </a:pPr>
            <a:r>
              <a:rPr lang="en-GB" sz="1200" b="1" i="1" dirty="0">
                <a:solidFill>
                  <a:schemeClr val="tx1"/>
                </a:solidFill>
                <a:highlight>
                  <a:srgbClr val="FFFFFF"/>
                </a:highlight>
              </a:rPr>
              <a:t>Student 34, Year 13, Autumn 2020</a:t>
            </a:r>
          </a:p>
        </p:txBody>
      </p:sp>
      <p:sp>
        <p:nvSpPr>
          <p:cNvPr id="15" name="TextBox 14">
            <a:extLst>
              <a:ext uri="{FF2B5EF4-FFF2-40B4-BE49-F238E27FC236}">
                <a16:creationId xmlns:a16="http://schemas.microsoft.com/office/drawing/2014/main" id="{16B51436-A3DE-498B-8040-02793FC204E7}"/>
              </a:ext>
            </a:extLst>
          </p:cNvPr>
          <p:cNvSpPr txBox="1"/>
          <p:nvPr/>
        </p:nvSpPr>
        <p:spPr>
          <a:xfrm>
            <a:off x="6223710" y="2356577"/>
            <a:ext cx="4654184" cy="1347805"/>
          </a:xfrm>
          <a:prstGeom prst="rect">
            <a:avLst/>
          </a:prstGeom>
          <a:noFill/>
        </p:spPr>
        <p:txBody>
          <a:bodyPr wrap="square">
            <a:spAutoFit/>
          </a:bodyPr>
          <a:lstStyle/>
          <a:p>
            <a:pPr marL="270510">
              <a:lnSpc>
                <a:spcPct val="115000"/>
              </a:lnSpc>
              <a:spcBef>
                <a:spcPts val="500"/>
              </a:spcBef>
              <a:spcAft>
                <a:spcPts val="1000"/>
              </a:spcAft>
            </a:pP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Possible gaps in my knowledge and poor problem solving skills due to the lack of opportunities to experience mocks and test conditions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5556AFB-E878-45FE-BED4-AA0664A1C529}"/>
              </a:ext>
            </a:extLst>
          </p:cNvPr>
          <p:cNvSpPr txBox="1"/>
          <p:nvPr/>
        </p:nvSpPr>
        <p:spPr>
          <a:xfrm>
            <a:off x="1035728" y="2185645"/>
            <a:ext cx="4209714" cy="1666354"/>
          </a:xfrm>
          <a:prstGeom prst="rect">
            <a:avLst/>
          </a:prstGeom>
          <a:noFill/>
        </p:spPr>
        <p:txBody>
          <a:bodyPr wrap="square">
            <a:spAutoFit/>
          </a:bodyPr>
          <a:lstStyle/>
          <a:p>
            <a:pPr marL="270510">
              <a:lnSpc>
                <a:spcPct val="115000"/>
              </a:lnSpc>
              <a:spcBef>
                <a:spcPts val="500"/>
              </a:spcBef>
              <a:spcAft>
                <a:spcPts val="1000"/>
              </a:spcAft>
            </a:pP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No end of year examinations in Year 12 meant that students failed to consolidate their knowledge and are now struggling with advanced concepts due to gaps in knowledge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64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a:extLst>
              <a:ext uri="{FF2B5EF4-FFF2-40B4-BE49-F238E27FC236}">
                <a16:creationId xmlns:a16="http://schemas.microsoft.com/office/drawing/2014/main" id="{66C4886A-86BC-C340-A014-8C245C32DD89}"/>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129826-A2AF-F84D-AABA-0CF396DFA181}" type="slidenum">
              <a:rPr lang="en-US" altLang="en-US" smtClean="0">
                <a:latin typeface="Open Sans" panose="020B0606030504020204" pitchFamily="34" charset="0"/>
              </a:rPr>
              <a:pPr fontAlgn="base">
                <a:spcBef>
                  <a:spcPct val="0"/>
                </a:spcBef>
                <a:spcAft>
                  <a:spcPct val="0"/>
                </a:spcAft>
              </a:pPr>
              <a:t>9</a:t>
            </a:fld>
            <a:endParaRPr lang="en-US" altLang="en-US" dirty="0">
              <a:latin typeface="Open Sans" panose="020B0606030504020204" pitchFamily="34" charset="0"/>
            </a:endParaRPr>
          </a:p>
        </p:txBody>
      </p:sp>
      <p:sp>
        <p:nvSpPr>
          <p:cNvPr id="31745" name="Title 1">
            <a:extLst>
              <a:ext uri="{FF2B5EF4-FFF2-40B4-BE49-F238E27FC236}">
                <a16:creationId xmlns:a16="http://schemas.microsoft.com/office/drawing/2014/main" id="{80FE7E32-866D-A64B-86B2-BB86F7D73810}"/>
              </a:ext>
            </a:extLst>
          </p:cNvPr>
          <p:cNvSpPr>
            <a:spLocks noGrp="1" noChangeArrowheads="1"/>
          </p:cNvSpPr>
          <p:nvPr>
            <p:ph type="title"/>
          </p:nvPr>
        </p:nvSpPr>
        <p:spPr bwMode="auto">
          <a:xfrm>
            <a:off x="1176493" y="473449"/>
            <a:ext cx="9966871"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t>Opportunities for exam practice</a:t>
            </a:r>
          </a:p>
        </p:txBody>
      </p:sp>
      <p:sp>
        <p:nvSpPr>
          <p:cNvPr id="5" name="TextBox 4">
            <a:extLst>
              <a:ext uri="{FF2B5EF4-FFF2-40B4-BE49-F238E27FC236}">
                <a16:creationId xmlns:a16="http://schemas.microsoft.com/office/drawing/2014/main" id="{904F4B1C-D895-B543-B94D-CF1E55FA094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8" name="Rectangle 7">
            <a:extLst>
              <a:ext uri="{FF2B5EF4-FFF2-40B4-BE49-F238E27FC236}">
                <a16:creationId xmlns:a16="http://schemas.microsoft.com/office/drawing/2014/main" id="{116F0E3E-B7B8-4AB8-B199-A2ED2210AC78}"/>
              </a:ext>
            </a:extLst>
          </p:cNvPr>
          <p:cNvSpPr/>
          <p:nvPr/>
        </p:nvSpPr>
        <p:spPr>
          <a:xfrm>
            <a:off x="1699471" y="1659884"/>
            <a:ext cx="4280377" cy="369332"/>
          </a:xfrm>
          <a:prstGeom prst="rect">
            <a:avLst/>
          </a:prstGeom>
        </p:spPr>
        <p:txBody>
          <a:bodyPr wrap="square">
            <a:spAutoFit/>
          </a:bodyPr>
          <a:lstStyle/>
          <a:p>
            <a:pPr lvl="0">
              <a:defRPr/>
            </a:pPr>
            <a:endParaRPr lang="en-GB" sz="1800" i="1" dirty="0">
              <a:solidFill>
                <a:schemeClr val="bg1"/>
              </a:solidFill>
              <a:latin typeface="Calibri" panose="020F0502020204030204"/>
            </a:endParaRPr>
          </a:p>
        </p:txBody>
      </p:sp>
      <p:sp>
        <p:nvSpPr>
          <p:cNvPr id="10" name="Rectangle 9">
            <a:extLst>
              <a:ext uri="{FF2B5EF4-FFF2-40B4-BE49-F238E27FC236}">
                <a16:creationId xmlns:a16="http://schemas.microsoft.com/office/drawing/2014/main" id="{8C73C1FA-1AAE-4474-87A8-51119A4CA3FA}"/>
              </a:ext>
            </a:extLst>
          </p:cNvPr>
          <p:cNvSpPr/>
          <p:nvPr/>
        </p:nvSpPr>
        <p:spPr>
          <a:xfrm>
            <a:off x="6090228" y="1858102"/>
            <a:ext cx="3421113" cy="1754326"/>
          </a:xfrm>
          <a:prstGeom prst="rect">
            <a:avLst/>
          </a:prstGeom>
        </p:spPr>
        <p:txBody>
          <a:bodyPr wrap="square">
            <a:spAutoFit/>
          </a:bodyPr>
          <a:lstStyle/>
          <a:p>
            <a:pPr lvl="0">
              <a:defRPr/>
            </a:pPr>
            <a:r>
              <a:rPr lang="en-GB" sz="1800" i="1" dirty="0">
                <a:solidFill>
                  <a:schemeClr val="bg1"/>
                </a:solidFill>
                <a:latin typeface="Calibri" panose="020F0502020204030204"/>
              </a:rPr>
              <a:t>‘We set a normal amount of </a:t>
            </a:r>
          </a:p>
          <a:p>
            <a:pPr lvl="0">
              <a:defRPr/>
            </a:pPr>
            <a:r>
              <a:rPr lang="en-GB" sz="1800" i="1" dirty="0">
                <a:solidFill>
                  <a:schemeClr val="bg1"/>
                </a:solidFill>
                <a:latin typeface="Calibri" panose="020F0502020204030204"/>
              </a:rPr>
              <a:t>work per week, remotely, which was set and monitored by a member of staff. The students did remote tests and assessments and submitted their scores’</a:t>
            </a:r>
          </a:p>
        </p:txBody>
      </p:sp>
      <p:sp>
        <p:nvSpPr>
          <p:cNvPr id="12" name="Rectangle 11">
            <a:extLst>
              <a:ext uri="{FF2B5EF4-FFF2-40B4-BE49-F238E27FC236}">
                <a16:creationId xmlns:a16="http://schemas.microsoft.com/office/drawing/2014/main" id="{C2C22823-BB2B-4A4F-9097-C6796D7A5CD6}"/>
              </a:ext>
            </a:extLst>
          </p:cNvPr>
          <p:cNvSpPr/>
          <p:nvPr/>
        </p:nvSpPr>
        <p:spPr>
          <a:xfrm>
            <a:off x="1698773" y="2093341"/>
            <a:ext cx="3302318" cy="1477328"/>
          </a:xfrm>
          <a:prstGeom prst="rect">
            <a:avLst/>
          </a:prstGeom>
        </p:spPr>
        <p:txBody>
          <a:bodyPr wrap="square">
            <a:spAutoFit/>
          </a:bodyPr>
          <a:lstStyle/>
          <a:p>
            <a:r>
              <a:rPr lang="en-GB" sz="1800" i="1" dirty="0">
                <a:solidFill>
                  <a:schemeClr val="bg1"/>
                </a:solidFill>
                <a:latin typeface="Calibri" panose="020F0502020204030204"/>
              </a:rPr>
              <a:t>‘To continue with the syllabus in the form of lesson videos created by teachers and homework questions on Google Classroom and Google Drive’</a:t>
            </a:r>
          </a:p>
        </p:txBody>
      </p:sp>
      <p:pic>
        <p:nvPicPr>
          <p:cNvPr id="1026" name="Picture 2">
            <a:extLst>
              <a:ext uri="{FF2B5EF4-FFF2-40B4-BE49-F238E27FC236}">
                <a16:creationId xmlns:a16="http://schemas.microsoft.com/office/drawing/2014/main" id="{66D5E3BB-7C7A-4088-BA9E-3FDB2C980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141" y="1236604"/>
            <a:ext cx="5601435" cy="56014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1B0E8078-11C2-4E61-A3E6-07599FE57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30" y="1222690"/>
            <a:ext cx="5635310" cy="563531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397E5D3-FE04-4681-9F84-639C522C72AD}"/>
              </a:ext>
            </a:extLst>
          </p:cNvPr>
          <p:cNvSpPr/>
          <p:nvPr/>
        </p:nvSpPr>
        <p:spPr>
          <a:xfrm>
            <a:off x="636823" y="5605018"/>
            <a:ext cx="2503762" cy="276999"/>
          </a:xfrm>
          <a:prstGeom prst="rect">
            <a:avLst/>
          </a:prstGeom>
          <a:ln>
            <a:solidFill>
              <a:schemeClr val="accent1">
                <a:shade val="50000"/>
              </a:schemeClr>
            </a:solidFill>
          </a:ln>
        </p:spPr>
        <p:txBody>
          <a:bodyPr wrap="none">
            <a:spAutoFit/>
          </a:bodyPr>
          <a:lstStyle/>
          <a:p>
            <a:pPr lvl="0">
              <a:defRPr/>
            </a:pPr>
            <a:r>
              <a:rPr lang="en-GB" sz="1200" b="1" i="1" dirty="0">
                <a:solidFill>
                  <a:schemeClr val="tx1"/>
                </a:solidFill>
                <a:highlight>
                  <a:srgbClr val="FFFFFF"/>
                </a:highlight>
              </a:rPr>
              <a:t>Student 193, Year 12, Summer 2021</a:t>
            </a:r>
          </a:p>
        </p:txBody>
      </p:sp>
      <p:sp>
        <p:nvSpPr>
          <p:cNvPr id="20" name="Rectangle 19">
            <a:extLst>
              <a:ext uri="{FF2B5EF4-FFF2-40B4-BE49-F238E27FC236}">
                <a16:creationId xmlns:a16="http://schemas.microsoft.com/office/drawing/2014/main" id="{11A1DA24-8162-49DD-A5A7-436B115378D9}"/>
              </a:ext>
            </a:extLst>
          </p:cNvPr>
          <p:cNvSpPr/>
          <p:nvPr/>
        </p:nvSpPr>
        <p:spPr>
          <a:xfrm>
            <a:off x="6308315" y="5613890"/>
            <a:ext cx="2425216" cy="276999"/>
          </a:xfrm>
          <a:prstGeom prst="rect">
            <a:avLst/>
          </a:prstGeom>
          <a:noFill/>
          <a:ln>
            <a:solidFill>
              <a:schemeClr val="accent1">
                <a:shade val="50000"/>
              </a:schemeClr>
            </a:solidFill>
          </a:ln>
        </p:spPr>
        <p:txBody>
          <a:bodyPr wrap="none">
            <a:spAutoFit/>
          </a:bodyPr>
          <a:lstStyle/>
          <a:p>
            <a:pPr lvl="0">
              <a:defRPr/>
            </a:pPr>
            <a:r>
              <a:rPr lang="en-GB" sz="1200" b="1" i="1" dirty="0">
                <a:solidFill>
                  <a:schemeClr val="tx1"/>
                </a:solidFill>
                <a:highlight>
                  <a:srgbClr val="FFFFFF"/>
                </a:highlight>
              </a:rPr>
              <a:t>Student 40, Year 12, Summer 2021)</a:t>
            </a:r>
          </a:p>
        </p:txBody>
      </p:sp>
      <p:sp>
        <p:nvSpPr>
          <p:cNvPr id="13" name="TextBox 12">
            <a:extLst>
              <a:ext uri="{FF2B5EF4-FFF2-40B4-BE49-F238E27FC236}">
                <a16:creationId xmlns:a16="http://schemas.microsoft.com/office/drawing/2014/main" id="{5254814D-1875-4183-9293-69A5177E31E5}"/>
              </a:ext>
            </a:extLst>
          </p:cNvPr>
          <p:cNvSpPr txBox="1"/>
          <p:nvPr/>
        </p:nvSpPr>
        <p:spPr>
          <a:xfrm>
            <a:off x="543291" y="2569571"/>
            <a:ext cx="4884775" cy="1029256"/>
          </a:xfrm>
          <a:prstGeom prst="rect">
            <a:avLst/>
          </a:prstGeom>
          <a:noFill/>
        </p:spPr>
        <p:txBody>
          <a:bodyPr wrap="square">
            <a:spAutoFit/>
          </a:bodyPr>
          <a:lstStyle/>
          <a:p>
            <a:pPr marL="270510" algn="just">
              <a:lnSpc>
                <a:spcPct val="115000"/>
              </a:lnSpc>
              <a:spcBef>
                <a:spcPts val="500"/>
              </a:spcBef>
              <a:spcAft>
                <a:spcPts val="1000"/>
              </a:spcAft>
            </a:pP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Will be hard to adjust to the level of a-level exams as the last major exam I did were my SATs in primary school</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1304509-37F2-4349-B7BE-D7DAD9DDC52F}"/>
              </a:ext>
            </a:extLst>
          </p:cNvPr>
          <p:cNvSpPr txBox="1"/>
          <p:nvPr/>
        </p:nvSpPr>
        <p:spPr>
          <a:xfrm>
            <a:off x="6414837" y="2173701"/>
            <a:ext cx="3958468" cy="1984902"/>
          </a:xfrm>
          <a:prstGeom prst="rect">
            <a:avLst/>
          </a:prstGeom>
          <a:noFill/>
        </p:spPr>
        <p:txBody>
          <a:bodyPr wrap="square">
            <a:spAutoFit/>
          </a:bodyPr>
          <a:lstStyle/>
          <a:p>
            <a:pPr marL="270510" algn="just">
              <a:lnSpc>
                <a:spcPct val="115000"/>
              </a:lnSpc>
              <a:spcBef>
                <a:spcPts val="500"/>
              </a:spcBef>
              <a:spcAft>
                <a:spcPts val="1000"/>
              </a:spcAft>
            </a:pPr>
            <a:r>
              <a:rPr lang="en-GB"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don’t have much exam practise and I don’t know how to revise by doing lots of exam past papers with reflection. I don’t know how to solve the question when I am stuck in exam conditions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831237"/>
      </p:ext>
    </p:extLst>
  </p:cSld>
  <p:clrMapOvr>
    <a:masterClrMapping/>
  </p:clrMapOvr>
</p:sld>
</file>

<file path=ppt/theme/theme1.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281191a-2e75-4356-84b9-a95b98f83613">
      <UserInfo>
        <DisplayName>Richardson, Derek</DisplayName>
        <AccountId>176</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473557A088694FA2E0130EF4721FB5" ma:contentTypeVersion="14" ma:contentTypeDescription="Create a new document." ma:contentTypeScope="" ma:versionID="f23dad60a936b948b840262aa1765cc7">
  <xsd:schema xmlns:xsd="http://www.w3.org/2001/XMLSchema" xmlns:xs="http://www.w3.org/2001/XMLSchema" xmlns:p="http://schemas.microsoft.com/office/2006/metadata/properties" xmlns:ns1="http://schemas.microsoft.com/sharepoint/v3" xmlns:ns2="c44f681e-a9eb-4071-ac46-787f53c914a5" xmlns:ns3="6281191a-2e75-4356-84b9-a95b98f83613" targetNamespace="http://schemas.microsoft.com/office/2006/metadata/properties" ma:root="true" ma:fieldsID="36411b65318d123b44029db9bf18fba8" ns1:_="" ns2:_="" ns3:_="">
    <xsd:import namespace="http://schemas.microsoft.com/sharepoint/v3"/>
    <xsd:import namespace="c44f681e-a9eb-4071-ac46-787f53c914a5"/>
    <xsd:import namespace="6281191a-2e75-4356-84b9-a95b98f836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4f681e-a9eb-4071-ac46-787f53c914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81191a-2e75-4356-84b9-a95b98f8361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1AC26F-2BF9-4C25-B7B5-AAD7B98C2A27}">
  <ds:schemaRefs>
    <ds:schemaRef ds:uri="6281191a-2e75-4356-84b9-a95b98f83613"/>
    <ds:schemaRef ds:uri="c63c7e9d-5753-40a8-893f-94a0eba9e768"/>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8CDA3EDF-21A0-4F7E-8570-4C88D8DEFFA8}">
  <ds:schemaRefs>
    <ds:schemaRef ds:uri="http://schemas.microsoft.com/sharepoint/v3/contenttype/forms"/>
  </ds:schemaRefs>
</ds:datastoreItem>
</file>

<file path=customXml/itemProps3.xml><?xml version="1.0" encoding="utf-8"?>
<ds:datastoreItem xmlns:ds="http://schemas.openxmlformats.org/officeDocument/2006/customXml" ds:itemID="{3EAD1CAF-2AD4-4214-AB86-D5FD9C5A6DE0}">
  <ds:schemaRefs>
    <ds:schemaRef ds:uri="6281191a-2e75-4356-84b9-a95b98f83613"/>
    <ds:schemaRef ds:uri="c44f681e-a9eb-4071-ac46-787f53c914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41468</TotalTime>
  <Words>3290</Words>
  <Application>Microsoft Office PowerPoint</Application>
  <PresentationFormat>Widescreen</PresentationFormat>
  <Paragraphs>216</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Microsoft Sans Serif</vt:lpstr>
      <vt:lpstr>Open Sans</vt:lpstr>
      <vt:lpstr>Open Sans Light</vt:lpstr>
      <vt:lpstr>Open Sans Semibold</vt:lpstr>
      <vt:lpstr>Times New Roman</vt:lpstr>
      <vt:lpstr>Office Theme</vt:lpstr>
      <vt:lpstr>Assessment for Changing Times: Opportunities and Challenges</vt:lpstr>
      <vt:lpstr>Contents</vt:lpstr>
      <vt:lpstr>Policy Context</vt:lpstr>
      <vt:lpstr>Methodology: 2020/21 research cycle</vt:lpstr>
      <vt:lpstr>Research questions (based on Learner Outcomes) </vt:lpstr>
      <vt:lpstr>Key Findings Overview</vt:lpstr>
      <vt:lpstr>Consolidation and synthesis of learning: GCSE</vt:lpstr>
      <vt:lpstr>Consolidation and synthesis of learning: A level</vt:lpstr>
      <vt:lpstr>Opportunities for exam practice</vt:lpstr>
      <vt:lpstr>Validation of learning</vt:lpstr>
      <vt:lpstr>Student confidence</vt:lpstr>
      <vt:lpstr>Implications for progression</vt:lpstr>
      <vt:lpstr>Implications for assessment</vt:lpstr>
      <vt:lpstr>Reflections</vt:lpstr>
      <vt:lpstr>Next steps</vt:lpstr>
      <vt:lpstr>Questions or comments?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Redmond, Benjamin</cp:lastModifiedBy>
  <cp:revision>90</cp:revision>
  <dcterms:created xsi:type="dcterms:W3CDTF">2021-02-03T20:14:39Z</dcterms:created>
  <dcterms:modified xsi:type="dcterms:W3CDTF">2021-11-02T10:30:21Z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0x01010097473557A088694FA2E0130EF4721FB5</vt:lpwstr>
  </property>
</Properties>
</file>