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8" r:id="rId3"/>
    <p:sldId id="259" r:id="rId4"/>
    <p:sldId id="278" r:id="rId5"/>
    <p:sldId id="287" r:id="rId6"/>
    <p:sldId id="260" r:id="rId7"/>
    <p:sldId id="273" r:id="rId8"/>
    <p:sldId id="289" r:id="rId9"/>
    <p:sldId id="279" r:id="rId10"/>
    <p:sldId id="285" r:id="rId11"/>
    <p:sldId id="280" r:id="rId12"/>
    <p:sldId id="288" r:id="rId13"/>
    <p:sldId id="286" r:id="rId14"/>
    <p:sldId id="281" r:id="rId15"/>
    <p:sldId id="282" r:id="rId16"/>
    <p:sldId id="283" r:id="rId17"/>
    <p:sldId id="284"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1" autoAdjust="0"/>
    <p:restoredTop sz="94720"/>
  </p:normalViewPr>
  <p:slideViewPr>
    <p:cSldViewPr showGuides="1">
      <p:cViewPr varScale="1">
        <p:scale>
          <a:sx n="121" d="100"/>
          <a:sy n="121" d="100"/>
        </p:scale>
        <p:origin x="841" y="230"/>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171" d="100"/>
          <a:sy n="171" d="100"/>
        </p:scale>
        <p:origin x="6552"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t>30/06/2022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t>30/06/2022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0340D-206C-4C41-A35B-4D72CE2F2B89}" type="slidenum">
              <a:rPr lang="en-GB" smtClean="0"/>
              <a:t>1</a:t>
            </a:fld>
            <a:endParaRPr lang="en-GB"/>
          </a:p>
        </p:txBody>
      </p:sp>
    </p:spTree>
    <p:extLst>
      <p:ext uri="{BB962C8B-B14F-4D97-AF65-F5344CB8AC3E}">
        <p14:creationId xmlns:p14="http://schemas.microsoft.com/office/powerpoint/2010/main" val="21287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(using student and teacher voice to trying to understand why maths teaching and learning is as it is, and what changes in curriculum, assessment, teacher education would support better outcomes for our young people, so I know the evidence base reasonably well)</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a:t>
            </a:fld>
            <a:endParaRPr lang="en-GB"/>
          </a:p>
        </p:txBody>
      </p:sp>
    </p:spTree>
    <p:extLst>
      <p:ext uri="{BB962C8B-B14F-4D97-AF65-F5344CB8AC3E}">
        <p14:creationId xmlns:p14="http://schemas.microsoft.com/office/powerpoint/2010/main" val="95445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(using student and teacher voice to trying to understand why maths teaching and learning is as it is, and what changes in curriculum, assessment, teacher education would support better outcomes for our young people, so I know the evidence base reasonably well)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147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may well have been out of school for a chunk of that time or have had additional significant stresses. (SES doesn’t add further to that).   They might in theory recognise the ‘exchange’ value of GCSE grade 4+ but not believe it’s for them. They’ve failed so often, they worry about taking further maths exams (and not without reason, given the GCSE retake success rate: exchange vs use value)).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7</a:t>
            </a:fld>
            <a:endParaRPr lang="en-GB"/>
          </a:p>
        </p:txBody>
      </p:sp>
    </p:spTree>
    <p:extLst>
      <p:ext uri="{BB962C8B-B14F-4D97-AF65-F5344CB8AC3E}">
        <p14:creationId xmlns:p14="http://schemas.microsoft.com/office/powerpoint/2010/main" val="326751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may well have been out of school for a chunk of that time or have had additional significant stresses. (SES doesn’t add further to that).   They might in theory recognise the ‘exchange’ value of GCSE grade 4+ but not believe it’s for them. They’ve failed so often, they worry about taking further maths exams (and not without reason, given the GCSE retake success rate: exchange vs use value)).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023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may well have been out of school for a chunk of that time or have had additional significant stresses. (SES doesn’t add further to that).   They might in theory recognise the ‘exchange’ value of GCSE grade 4+ but not believe it’s for them. They’ve failed so often, they worry about taking further maths exams (and not without reason, given the GCSE retake success rate: exchange vs use value)).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0979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may well have been out of school for a chunk of that time or have had additional significant stresses. (SES doesn’t add further to that).   They might in theory recognise the ‘exchange’ value of GCSE grade 4+ but not believe it’s for them. They’ve failed so often, they worry about taking further maths exams (and not without reason, given the GCSE retake success rate: exchange vs use value)).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292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may well have been out of school for a chunk of that time or have had additional significant stresses. (SES doesn’t add further to that).   They might in theory recognise the ‘exchange’ value of GCSE grade 4+ but not believe it’s for them. They’ve failed so often, they worry about taking further maths exams (and not without reason, given the GCSE retake success rate: exchange vs use value)).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121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may well have been out of school for a chunk of that time or have had additional significant stresses. (SES doesn’t add further to that).   They might in theory recognise the ‘exchange’ value of GCSE grade 4+ but not believe it’s for them. They’ve failed so often, they worry about taking further maths exams (and not without reason, given the GCSE retake success rate: exchange vs use value)).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9195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Locke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FA3312-5EA2-C34C-A957-A867FE0B26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80" t="8065" r="-1" b="12857"/>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Rectangle 13">
            <a:extLst>
              <a:ext uri="{FF2B5EF4-FFF2-40B4-BE49-F238E27FC236}">
                <a16:creationId xmlns:a16="http://schemas.microsoft.com/office/drawing/2014/main" id="{FEA31124-2ED2-9643-ACE9-BABAD5FAF027}"/>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DELETE</a:t>
            </a:r>
            <a:r>
              <a:rPr lang="en-US" sz="700" dirty="0">
                <a:solidFill>
                  <a:schemeClr val="tx1"/>
                </a:solidFill>
              </a:rPr>
              <a:t> THIS BOX IN </a:t>
            </a:r>
            <a:br>
              <a:rPr lang="en-US" sz="700" dirty="0">
                <a:solidFill>
                  <a:schemeClr val="tx1"/>
                </a:solidFill>
              </a:rPr>
            </a:br>
            <a:r>
              <a:rPr lang="en-US" sz="700" dirty="0">
                <a:solidFill>
                  <a:schemeClr val="tx1"/>
                </a:solidFill>
              </a:rPr>
              <a:t>THE MASTER TEMPLATE AND REPLACE WITH </a:t>
            </a:r>
            <a:br>
              <a:rPr lang="en-US" sz="700" dirty="0">
                <a:solidFill>
                  <a:schemeClr val="tx1"/>
                </a:solidFill>
              </a:rPr>
            </a:br>
            <a:r>
              <a:rPr lang="en-US" sz="700" dirty="0">
                <a:solidFill>
                  <a:schemeClr val="tx1"/>
                </a:solidFill>
              </a:rPr>
              <a:t>YOUR O</a:t>
            </a:r>
          </a:p>
        </p:txBody>
      </p:sp>
      <p:pic>
        <p:nvPicPr>
          <p:cNvPr id="6" name="Picture 5" descr="Logo&#10;&#10;Description automatically generated">
            <a:extLst>
              <a:ext uri="{FF2B5EF4-FFF2-40B4-BE49-F238E27FC236}">
                <a16:creationId xmlns:a16="http://schemas.microsoft.com/office/drawing/2014/main" id="{6AA97BE0-EDDF-AC7B-C304-F3616D5369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2280" y="123166"/>
            <a:ext cx="1905000" cy="933450"/>
          </a:xfrm>
          <a:prstGeom prst="rect">
            <a:avLst/>
          </a:prstGeom>
        </p:spPr>
      </p:pic>
    </p:spTree>
    <p:extLst>
      <p:ext uri="{BB962C8B-B14F-4D97-AF65-F5344CB8AC3E}">
        <p14:creationId xmlns:p14="http://schemas.microsoft.com/office/powerpoint/2010/main" val="10980761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406887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1267726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6" name="Picture Placeholder 5"/>
          <p:cNvSpPr>
            <a:spLocks noGrp="1"/>
          </p:cNvSpPr>
          <p:nvPr>
            <p:ph type="pic" sz="quarter" idx="12"/>
          </p:nvPr>
        </p:nvSpPr>
        <p:spPr>
          <a:xfrm>
            <a:off x="4500564" y="248400"/>
            <a:ext cx="4362450" cy="4319587"/>
          </a:xfrm>
        </p:spPr>
        <p:txBody>
          <a:bodyPr/>
          <a:lstStyle/>
          <a:p>
            <a:r>
              <a:rPr lang="en-US"/>
              <a:t>Click icon to add picture</a:t>
            </a:r>
            <a:endParaRPr lang="en-GB" dirty="0"/>
          </a:p>
        </p:txBody>
      </p:sp>
      <p:sp>
        <p:nvSpPr>
          <p:cNvPr id="11" name="TextBox 10"/>
          <p:cNvSpPr txBox="1"/>
          <p:nvPr userDrawn="1"/>
        </p:nvSpPr>
        <p:spPr>
          <a:xfrm>
            <a:off x="323528" y="218346"/>
            <a:ext cx="288032" cy="492443"/>
          </a:xfrm>
          <a:prstGeom prst="rect">
            <a:avLst/>
          </a:prstGeom>
          <a:noFill/>
        </p:spPr>
        <p:txBody>
          <a:bodyPr wrap="square" lIns="0" tIns="0" rIns="0" bIns="0" rtlCol="0" anchor="b">
            <a:spAutoFit/>
          </a:bodyPr>
          <a:lstStyle/>
          <a:p>
            <a:pPr algn="r"/>
            <a:r>
              <a:rPr lang="en-GB" sz="3200" b="1" dirty="0">
                <a:solidFill>
                  <a:schemeClr val="bg1"/>
                </a:solidFill>
              </a:rPr>
              <a:t>“</a:t>
            </a:r>
          </a:p>
        </p:txBody>
      </p:sp>
      <p:sp>
        <p:nvSpPr>
          <p:cNvPr id="13" name="Text Placeholder 12"/>
          <p:cNvSpPr>
            <a:spLocks noGrp="1"/>
          </p:cNvSpPr>
          <p:nvPr>
            <p:ph type="body" sz="quarter" idx="13"/>
          </p:nvPr>
        </p:nvSpPr>
        <p:spPr>
          <a:xfrm>
            <a:off x="233363" y="627534"/>
            <a:ext cx="4122737" cy="3876675"/>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340" y="248400"/>
            <a:ext cx="4111760" cy="265177"/>
          </a:xfrm>
          <a:prstGeom prst="rect">
            <a:avLst/>
          </a:prstGeom>
        </p:spPr>
      </p:pic>
    </p:spTree>
    <p:extLst>
      <p:ext uri="{BB962C8B-B14F-4D97-AF65-F5344CB8AC3E}">
        <p14:creationId xmlns:p14="http://schemas.microsoft.com/office/powerpoint/2010/main" val="2274695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07504" y="4738291"/>
            <a:ext cx="7686376" cy="273844"/>
          </a:xfrm>
        </p:spPr>
        <p:txBody>
          <a:bodyPr/>
          <a:lstStyle/>
          <a:p>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6" name="Picture Placeholder 5"/>
          <p:cNvSpPr>
            <a:spLocks noGrp="1"/>
          </p:cNvSpPr>
          <p:nvPr>
            <p:ph type="pic" sz="quarter" idx="12"/>
          </p:nvPr>
        </p:nvSpPr>
        <p:spPr>
          <a:xfrm>
            <a:off x="4500564" y="248400"/>
            <a:ext cx="4362450" cy="4319587"/>
          </a:xfrm>
        </p:spPr>
        <p:txBody>
          <a:bodyPr/>
          <a:lstStyle/>
          <a:p>
            <a:r>
              <a:rPr lang="en-US"/>
              <a:t>Click icon to add picture</a:t>
            </a:r>
            <a:endParaRPr lang="en-GB" dirty="0"/>
          </a:p>
        </p:txBody>
      </p:sp>
      <p:sp>
        <p:nvSpPr>
          <p:cNvPr id="11" name="TextBox 10"/>
          <p:cNvSpPr txBox="1"/>
          <p:nvPr userDrawn="1"/>
        </p:nvSpPr>
        <p:spPr>
          <a:xfrm>
            <a:off x="323528" y="218346"/>
            <a:ext cx="288032" cy="492443"/>
          </a:xfrm>
          <a:prstGeom prst="rect">
            <a:avLst/>
          </a:prstGeom>
          <a:noFill/>
        </p:spPr>
        <p:txBody>
          <a:bodyPr wrap="square" lIns="0" tIns="0" rIns="0" bIns="0" rtlCol="0" anchor="b">
            <a:spAutoFit/>
          </a:bodyPr>
          <a:lstStyle/>
          <a:p>
            <a:pPr algn="r"/>
            <a:r>
              <a:rPr lang="en-GB" sz="3200" b="1" dirty="0">
                <a:solidFill>
                  <a:schemeClr val="bg1"/>
                </a:solidFill>
              </a:rPr>
              <a:t>“</a:t>
            </a:r>
          </a:p>
        </p:txBody>
      </p:sp>
      <p:sp>
        <p:nvSpPr>
          <p:cNvPr id="10" name="Content Placeholder 13"/>
          <p:cNvSpPr>
            <a:spLocks noGrp="1"/>
          </p:cNvSpPr>
          <p:nvPr>
            <p:ph sz="quarter" idx="18"/>
          </p:nvPr>
        </p:nvSpPr>
        <p:spPr>
          <a:xfrm>
            <a:off x="234000" y="268287"/>
            <a:ext cx="4105275" cy="4319587"/>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27723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2296372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3808567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
        <p:nvSpPr>
          <p:cNvPr id="2" name="Footer Placeholder 1"/>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1127092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47280" y="1455480"/>
            <a:ext cx="6408720" cy="1116270"/>
          </a:xfrm>
          <a:solidFill>
            <a:schemeClr val="bg1"/>
          </a:solidFill>
        </p:spPr>
        <p:txBody>
          <a:bodyPr lIns="144000" tIns="126000" rIns="0" bIns="36000" anchor="t">
            <a:noAutofit/>
          </a:bodyPr>
          <a:lstStyle>
            <a:lvl1pPr algn="l">
              <a:lnSpc>
                <a:spcPts val="1900"/>
              </a:lnSpc>
              <a:defRPr sz="1600" b="1" cap="all" baseline="0">
                <a:solidFill>
                  <a:schemeClr val="tx1"/>
                </a:solidFill>
              </a:defRPr>
            </a:lvl1pPr>
          </a:lstStyle>
          <a:p>
            <a:r>
              <a:rPr lang="en-US" dirty="0"/>
              <a:t>name surname</a:t>
            </a:r>
            <a:endParaRPr lang="en-GB" dirty="0"/>
          </a:p>
        </p:txBody>
      </p:sp>
      <p:sp>
        <p:nvSpPr>
          <p:cNvPr id="3" name="Subtitle 2"/>
          <p:cNvSpPr>
            <a:spLocks noGrp="1"/>
          </p:cNvSpPr>
          <p:nvPr>
            <p:ph type="subTitle" idx="1" hasCustomPrompt="1"/>
          </p:nvPr>
        </p:nvSpPr>
        <p:spPr>
          <a:xfrm>
            <a:off x="2446020" y="1804045"/>
            <a:ext cx="640998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all"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11" name="Rectangle 10"/>
          <p:cNvSpPr/>
          <p:nvPr userDrawn="1"/>
        </p:nvSpPr>
        <p:spPr>
          <a:xfrm>
            <a:off x="2455193" y="3258000"/>
            <a:ext cx="6400805" cy="1602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12" name="Rectangle 11">
            <a:extLst>
              <a:ext uri="{FF2B5EF4-FFF2-40B4-BE49-F238E27FC236}">
                <a16:creationId xmlns:a16="http://schemas.microsoft.com/office/drawing/2014/main" id="{FD0EF791-7B0F-1043-A352-785AD95CF0D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DELETE</a:t>
            </a:r>
            <a:r>
              <a:rPr lang="en-US" sz="700" dirty="0">
                <a:solidFill>
                  <a:schemeClr val="tx1"/>
                </a:solidFill>
              </a:rPr>
              <a:t> THIS BOX IN </a:t>
            </a:r>
            <a:br>
              <a:rPr lang="en-US" sz="700" dirty="0">
                <a:solidFill>
                  <a:schemeClr val="tx1"/>
                </a:solidFill>
              </a:rPr>
            </a:br>
            <a:r>
              <a:rPr lang="en-US" sz="700" dirty="0">
                <a:solidFill>
                  <a:schemeClr val="tx1"/>
                </a:solidFill>
              </a:rPr>
              <a:t>THE MASTER TEMPLATE AND REPLACE WITH </a:t>
            </a:r>
            <a:br>
              <a:rPr lang="en-US" sz="700" dirty="0">
                <a:solidFill>
                  <a:schemeClr val="tx1"/>
                </a:solidFill>
              </a:rPr>
            </a:br>
            <a:r>
              <a:rPr lang="en-US" sz="700" dirty="0">
                <a:solidFill>
                  <a:schemeClr val="tx1"/>
                </a:solidFill>
              </a:rPr>
              <a:t>YOUR LOGO</a:t>
            </a:r>
          </a:p>
        </p:txBody>
      </p:sp>
      <p:sp>
        <p:nvSpPr>
          <p:cNvPr id="15" name="Title 1">
            <a:extLst>
              <a:ext uri="{FF2B5EF4-FFF2-40B4-BE49-F238E27FC236}">
                <a16:creationId xmlns:a16="http://schemas.microsoft.com/office/drawing/2014/main" id="{B10AD61E-93AE-8744-AD37-ACC4AC2E6D0B}"/>
              </a:ext>
            </a:extLst>
          </p:cNvPr>
          <p:cNvSpPr txBox="1">
            <a:spLocks/>
          </p:cNvSpPr>
          <p:nvPr userDrawn="1"/>
        </p:nvSpPr>
        <p:spPr>
          <a:xfrm>
            <a:off x="6589468" y="3265098"/>
            <a:ext cx="1836688" cy="370975"/>
          </a:xfrm>
          <a:prstGeom prst="rect">
            <a:avLst/>
          </a:prstGeom>
          <a:solidFill>
            <a:schemeClr val="bg1"/>
          </a:solidFill>
        </p:spPr>
        <p:txBody>
          <a:bodyPr vert="horz" lIns="144000" tIns="126000" rIns="0" bIns="36000" rtlCol="0" anchor="t">
            <a:noAutofit/>
          </a:bodyPr>
          <a:lstStyle>
            <a:lvl1pPr algn="l" defTabSz="914400" rtl="0" eaLnBrk="1" latinLnBrk="0" hangingPunct="1">
              <a:lnSpc>
                <a:spcPts val="1900"/>
              </a:lnSpc>
              <a:spcBef>
                <a:spcPct val="0"/>
              </a:spcBef>
              <a:buNone/>
              <a:defRPr sz="1600" b="1" kern="1200" cap="all" baseline="0">
                <a:solidFill>
                  <a:schemeClr val="tx1"/>
                </a:solidFill>
                <a:latin typeface="+mj-lt"/>
                <a:ea typeface="+mj-ea"/>
                <a:cs typeface="+mj-cs"/>
              </a:defRPr>
            </a:lvl1pPr>
          </a:lstStyle>
          <a:p>
            <a:r>
              <a:rPr lang="en-US" sz="1200" dirty="0"/>
              <a:t>FUNDED BY</a:t>
            </a:r>
            <a:endParaRPr lang="en-GB" sz="1200" dirty="0"/>
          </a:p>
        </p:txBody>
      </p:sp>
      <p:pic>
        <p:nvPicPr>
          <p:cNvPr id="6" name="Picture 5" descr="Logo&#10;&#10;Description automatically generated">
            <a:extLst>
              <a:ext uri="{FF2B5EF4-FFF2-40B4-BE49-F238E27FC236}">
                <a16:creationId xmlns:a16="http://schemas.microsoft.com/office/drawing/2014/main" id="{73CE68BF-0D19-E342-1770-B74E6F9F99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0469" y="228902"/>
            <a:ext cx="1905000" cy="933450"/>
          </a:xfrm>
          <a:prstGeom prst="rect">
            <a:avLst/>
          </a:prstGeom>
        </p:spPr>
      </p:pic>
    </p:spTree>
    <p:extLst>
      <p:ext uri="{BB962C8B-B14F-4D97-AF65-F5344CB8AC3E}">
        <p14:creationId xmlns:p14="http://schemas.microsoft.com/office/powerpoint/2010/main" val="341426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8050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Locked)">
    <p:spTree>
      <p:nvGrpSpPr>
        <p:cNvPr id="1" name=""/>
        <p:cNvGrpSpPr/>
        <p:nvPr/>
      </p:nvGrpSpPr>
      <p:grpSpPr>
        <a:xfrm>
          <a:off x="0" y="0"/>
          <a:ext cx="0" cy="0"/>
          <a:chOff x="0" y="0"/>
          <a:chExt cx="0" cy="0"/>
        </a:xfrm>
      </p:grpSpPr>
      <p:pic>
        <p:nvPicPr>
          <p:cNvPr id="13" name="Picture Placeholder 1070"/>
          <p:cNvPicPr>
            <a:picLocks/>
          </p:cNvPicPr>
          <p:nvPr userDrawn="1"/>
        </p:nvPicPr>
        <p:blipFill>
          <a:blip r:embed="rId2">
            <a:extLst>
              <a:ext uri="{28A0092B-C50C-407E-A947-70E740481C1C}">
                <a14:useLocalDpi xmlns:a14="http://schemas.microsoft.com/office/drawing/2010/main" val="0"/>
              </a:ext>
            </a:extLst>
          </a:blip>
          <a:srcRect t="133" b="133"/>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0" name="Rectangle 19">
            <a:extLst>
              <a:ext uri="{FF2B5EF4-FFF2-40B4-BE49-F238E27FC236}">
                <a16:creationId xmlns:a16="http://schemas.microsoft.com/office/drawing/2014/main" id="{AB91F26E-DC4A-8541-ABCF-3C6A01D1C9E1}"/>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DELETE</a:t>
            </a:r>
            <a:r>
              <a:rPr lang="en-US" sz="700" dirty="0">
                <a:solidFill>
                  <a:schemeClr val="tx1"/>
                </a:solidFill>
              </a:rPr>
              <a:t> THIS BOX IN </a:t>
            </a:r>
            <a:br>
              <a:rPr lang="en-US" sz="700" dirty="0">
                <a:solidFill>
                  <a:schemeClr val="tx1"/>
                </a:solidFill>
              </a:rPr>
            </a:br>
            <a:r>
              <a:rPr lang="en-US" sz="700" dirty="0">
                <a:solidFill>
                  <a:schemeClr val="tx1"/>
                </a:solidFill>
              </a:rPr>
              <a:t>THE MASTER TEMPLATE AND REPLACE WITH </a:t>
            </a:r>
            <a:br>
              <a:rPr lang="en-US" sz="700" dirty="0">
                <a:solidFill>
                  <a:schemeClr val="tx1"/>
                </a:solidFill>
              </a:rPr>
            </a:br>
            <a:r>
              <a:rPr lang="en-US" sz="700" dirty="0">
                <a:solidFill>
                  <a:schemeClr val="tx1"/>
                </a:solidFill>
              </a:rPr>
              <a:t>YOUR LOGO</a:t>
            </a:r>
          </a:p>
        </p:txBody>
      </p:sp>
      <p:pic>
        <p:nvPicPr>
          <p:cNvPr id="10" name="Picture 9" descr="Logo&#10;&#10;Description automatically generated">
            <a:extLst>
              <a:ext uri="{FF2B5EF4-FFF2-40B4-BE49-F238E27FC236}">
                <a16:creationId xmlns:a16="http://schemas.microsoft.com/office/drawing/2014/main" id="{CF297A29-D5D2-DB06-895C-B3CEF81823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0272" y="180065"/>
            <a:ext cx="1905000" cy="933450"/>
          </a:xfrm>
          <a:prstGeom prst="rect">
            <a:avLst/>
          </a:prstGeom>
        </p:spPr>
      </p:pic>
    </p:spTree>
    <p:extLst>
      <p:ext uri="{BB962C8B-B14F-4D97-AF65-F5344CB8AC3E}">
        <p14:creationId xmlns:p14="http://schemas.microsoft.com/office/powerpoint/2010/main" val="279801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3 (Locked)">
    <p:spTree>
      <p:nvGrpSpPr>
        <p:cNvPr id="1" name=""/>
        <p:cNvGrpSpPr/>
        <p:nvPr/>
      </p:nvGrpSpPr>
      <p:grpSpPr>
        <a:xfrm>
          <a:off x="0" y="0"/>
          <a:ext cx="0" cy="0"/>
          <a:chOff x="0" y="0"/>
          <a:chExt cx="0" cy="0"/>
        </a:xfrm>
      </p:grpSpPr>
      <p:pic>
        <p:nvPicPr>
          <p:cNvPr id="9" name="Picture Placeholder 1070"/>
          <p:cNvPicPr>
            <a:picLocks/>
          </p:cNvPicPr>
          <p:nvPr userDrawn="1"/>
        </p:nvPicPr>
        <p:blipFill>
          <a:blip r:embed="rId2">
            <a:extLst>
              <a:ext uri="{28A0092B-C50C-407E-A947-70E740481C1C}">
                <a14:useLocalDpi xmlns:a14="http://schemas.microsoft.com/office/drawing/2010/main" val="0"/>
              </a:ext>
            </a:extLst>
          </a:blip>
          <a:srcRect t="62" b="62"/>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Rectangle 13">
            <a:extLst>
              <a:ext uri="{FF2B5EF4-FFF2-40B4-BE49-F238E27FC236}">
                <a16:creationId xmlns:a16="http://schemas.microsoft.com/office/drawing/2014/main" id="{8298BA48-E92E-F146-8B28-6AF378994611}"/>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DELETE</a:t>
            </a:r>
            <a:r>
              <a:rPr lang="en-US" sz="700" dirty="0">
                <a:solidFill>
                  <a:schemeClr val="tx1"/>
                </a:solidFill>
              </a:rPr>
              <a:t> THIS BOX IN </a:t>
            </a:r>
            <a:br>
              <a:rPr lang="en-US" sz="700" dirty="0">
                <a:solidFill>
                  <a:schemeClr val="tx1"/>
                </a:solidFill>
              </a:rPr>
            </a:br>
            <a:r>
              <a:rPr lang="en-US" sz="700" dirty="0">
                <a:solidFill>
                  <a:schemeClr val="tx1"/>
                </a:solidFill>
              </a:rPr>
              <a:t>THE MASTER TEMPLATE AND REPLACE WITH </a:t>
            </a:r>
            <a:br>
              <a:rPr lang="en-US" sz="700" dirty="0">
                <a:solidFill>
                  <a:schemeClr val="tx1"/>
                </a:solidFill>
              </a:rPr>
            </a:br>
            <a:r>
              <a:rPr lang="en-US" sz="700" dirty="0">
                <a:solidFill>
                  <a:schemeClr val="tx1"/>
                </a:solidFill>
              </a:rPr>
              <a:t>YOUR LOGO</a:t>
            </a:r>
          </a:p>
        </p:txBody>
      </p:sp>
      <p:pic>
        <p:nvPicPr>
          <p:cNvPr id="13" name="Picture 12" descr="Logo&#10;&#10;Description automatically generated">
            <a:extLst>
              <a:ext uri="{FF2B5EF4-FFF2-40B4-BE49-F238E27FC236}">
                <a16:creationId xmlns:a16="http://schemas.microsoft.com/office/drawing/2014/main" id="{6D0C8C8D-A028-EA24-A10E-242B63DE1C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0272" y="180065"/>
            <a:ext cx="1905000" cy="933450"/>
          </a:xfrm>
          <a:prstGeom prst="rect">
            <a:avLst/>
          </a:prstGeom>
        </p:spPr>
      </p:pic>
    </p:spTree>
    <p:extLst>
      <p:ext uri="{BB962C8B-B14F-4D97-AF65-F5344CB8AC3E}">
        <p14:creationId xmlns:p14="http://schemas.microsoft.com/office/powerpoint/2010/main" val="196826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all" baseline="0">
                <a:solidFill>
                  <a:schemeClr val="accent4"/>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0" name="Rectangle 9">
            <a:extLst>
              <a:ext uri="{FF2B5EF4-FFF2-40B4-BE49-F238E27FC236}">
                <a16:creationId xmlns:a16="http://schemas.microsoft.com/office/drawing/2014/main" id="{43EEFCC3-F552-C34A-A3C5-ADC7662CB087}"/>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DELETE</a:t>
            </a:r>
            <a:r>
              <a:rPr lang="en-US" sz="700" dirty="0">
                <a:solidFill>
                  <a:schemeClr val="tx1"/>
                </a:solidFill>
              </a:rPr>
              <a:t> THIS BOX IN </a:t>
            </a:r>
            <a:br>
              <a:rPr lang="en-US" sz="700" dirty="0">
                <a:solidFill>
                  <a:schemeClr val="tx1"/>
                </a:solidFill>
              </a:rPr>
            </a:br>
            <a:r>
              <a:rPr lang="en-US" sz="700" dirty="0">
                <a:solidFill>
                  <a:schemeClr val="tx1"/>
                </a:solidFill>
              </a:rPr>
              <a:t>THE MASTER TEMPLATE AND REPLACE WITH </a:t>
            </a:r>
            <a:br>
              <a:rPr lang="en-US" sz="700" dirty="0">
                <a:solidFill>
                  <a:schemeClr val="tx1"/>
                </a:solidFill>
              </a:rPr>
            </a:br>
            <a:r>
              <a:rPr lang="en-US" sz="700" dirty="0">
                <a:solidFill>
                  <a:schemeClr val="tx1"/>
                </a:solidFill>
              </a:rPr>
              <a:t>YOUR LOGO</a:t>
            </a:r>
          </a:p>
        </p:txBody>
      </p:sp>
      <p:pic>
        <p:nvPicPr>
          <p:cNvPr id="8" name="Picture 7" descr="Logo&#10;&#10;Description automatically generated">
            <a:extLst>
              <a:ext uri="{FF2B5EF4-FFF2-40B4-BE49-F238E27FC236}">
                <a16:creationId xmlns:a16="http://schemas.microsoft.com/office/drawing/2014/main" id="{985B26E3-E174-4788-065E-1EB879087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0272" y="180065"/>
            <a:ext cx="1905000" cy="933450"/>
          </a:xfrm>
          <a:prstGeom prst="rect">
            <a:avLst/>
          </a:prstGeom>
        </p:spPr>
      </p:pic>
    </p:spTree>
    <p:extLst>
      <p:ext uri="{BB962C8B-B14F-4D97-AF65-F5344CB8AC3E}">
        <p14:creationId xmlns:p14="http://schemas.microsoft.com/office/powerpoint/2010/main" val="138807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10" name="Text Placeholder 8"/>
          <p:cNvSpPr>
            <a:spLocks noGrp="1"/>
          </p:cNvSpPr>
          <p:nvPr>
            <p:ph type="body" sz="quarter" idx="14"/>
          </p:nvPr>
        </p:nvSpPr>
        <p:spPr>
          <a:xfrm>
            <a:off x="1403648" y="986400"/>
            <a:ext cx="7200900" cy="3459831"/>
          </a:xfrm>
        </p:spPr>
        <p:txBody>
          <a:bodyPr lIns="0" tIns="0" rIns="0" bIns="0">
            <a:normAutofit/>
          </a:bodyPr>
          <a:lstStyle>
            <a:lvl1pPr marL="0" indent="0">
              <a:lnSpc>
                <a:spcPts val="4500"/>
              </a:lnSpc>
              <a:spcBef>
                <a:spcPts val="0"/>
              </a:spcBef>
              <a:buNone/>
              <a:defRPr lang="en-US" sz="4500" b="1" kern="1200" cap="all" baseline="0" dirty="0" smtClean="0">
                <a:solidFill>
                  <a:schemeClr val="accent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11" name="Text Placeholder 8"/>
          <p:cNvSpPr>
            <a:spLocks noGrp="1"/>
          </p:cNvSpPr>
          <p:nvPr>
            <p:ph type="body" sz="quarter" idx="15"/>
          </p:nvPr>
        </p:nvSpPr>
        <p:spPr>
          <a:xfrm>
            <a:off x="234000" y="986400"/>
            <a:ext cx="833041" cy="3459831"/>
          </a:xfrm>
        </p:spPr>
        <p:txBody>
          <a:bodyPr lIns="0" tIns="0" rIns="0" bIns="0">
            <a:noAutofit/>
          </a:bodyPr>
          <a:lstStyle>
            <a:lvl1pPr marL="0" indent="0">
              <a:lnSpc>
                <a:spcPts val="4500"/>
              </a:lnSpc>
              <a:spcBef>
                <a:spcPts val="0"/>
              </a:spcBef>
              <a:buNone/>
              <a:defRPr lang="en-US" sz="4500" b="1" kern="1200" cap="all" baseline="0" dirty="0" smtClean="0">
                <a:solidFill>
                  <a:schemeClr val="tx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13"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61606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chemeClr val="accent2"/>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
        <p:nvSpPr>
          <p:cNvPr id="2" name="Footer Placeholder 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387944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7" name="Rectangle 6">
            <a:extLst>
              <a:ext uri="{FF2B5EF4-FFF2-40B4-BE49-F238E27FC236}">
                <a16:creationId xmlns:a16="http://schemas.microsoft.com/office/drawing/2014/main" id="{0702C900-AED8-B645-A036-AD3D07D64181}"/>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DELETE</a:t>
            </a:r>
            <a:r>
              <a:rPr lang="en-US" sz="700" dirty="0">
                <a:solidFill>
                  <a:schemeClr val="tx1"/>
                </a:solidFill>
              </a:rPr>
              <a:t> THIS BOX IN </a:t>
            </a:r>
            <a:br>
              <a:rPr lang="en-US" sz="700" dirty="0">
                <a:solidFill>
                  <a:schemeClr val="tx1"/>
                </a:solidFill>
              </a:rPr>
            </a:br>
            <a:r>
              <a:rPr lang="en-US" sz="700" dirty="0">
                <a:solidFill>
                  <a:schemeClr val="tx1"/>
                </a:solidFill>
              </a:rPr>
              <a:t>THE MASTER TEMPLATE AND REPLACE WITH </a:t>
            </a:r>
            <a:br>
              <a:rPr lang="en-US" sz="700" dirty="0">
                <a:solidFill>
                  <a:schemeClr val="tx1"/>
                </a:solidFill>
              </a:rPr>
            </a:br>
            <a:r>
              <a:rPr lang="en-US" sz="700" dirty="0">
                <a:solidFill>
                  <a:schemeClr val="tx1"/>
                </a:solidFill>
              </a:rPr>
              <a:t>YOUR LOGO</a:t>
            </a:r>
          </a:p>
        </p:txBody>
      </p:sp>
      <p:pic>
        <p:nvPicPr>
          <p:cNvPr id="8" name="Picture 7" descr="Logo&#10;&#10;Description automatically generated">
            <a:extLst>
              <a:ext uri="{FF2B5EF4-FFF2-40B4-BE49-F238E27FC236}">
                <a16:creationId xmlns:a16="http://schemas.microsoft.com/office/drawing/2014/main" id="{0F57FAC5-826D-C1BB-6426-6133702B6C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0272" y="180065"/>
            <a:ext cx="1905000" cy="933450"/>
          </a:xfrm>
          <a:prstGeom prst="rect">
            <a:avLst/>
          </a:prstGeom>
        </p:spPr>
      </p:pic>
    </p:spTree>
    <p:extLst>
      <p:ext uri="{BB962C8B-B14F-4D97-AF65-F5344CB8AC3E}">
        <p14:creationId xmlns:p14="http://schemas.microsoft.com/office/powerpoint/2010/main" val="379703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7" name="Rectangle 6">
            <a:extLst>
              <a:ext uri="{FF2B5EF4-FFF2-40B4-BE49-F238E27FC236}">
                <a16:creationId xmlns:a16="http://schemas.microsoft.com/office/drawing/2014/main" id="{17EE74FB-C9B8-854E-930B-CF5FF42289D9}"/>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DELETE</a:t>
            </a:r>
            <a:r>
              <a:rPr lang="en-US" sz="700" dirty="0">
                <a:solidFill>
                  <a:schemeClr val="tx1"/>
                </a:solidFill>
              </a:rPr>
              <a:t> THIS BOX IN </a:t>
            </a:r>
            <a:br>
              <a:rPr lang="en-US" sz="700" dirty="0">
                <a:solidFill>
                  <a:schemeClr val="tx1"/>
                </a:solidFill>
              </a:rPr>
            </a:br>
            <a:r>
              <a:rPr lang="en-US" sz="700" dirty="0">
                <a:solidFill>
                  <a:schemeClr val="tx1"/>
                </a:solidFill>
              </a:rPr>
              <a:t>THE MASTER TEMPLATE AND REPLACE WITH </a:t>
            </a:r>
            <a:br>
              <a:rPr lang="en-US" sz="700" dirty="0">
                <a:solidFill>
                  <a:schemeClr val="tx1"/>
                </a:solidFill>
              </a:rPr>
            </a:br>
            <a:r>
              <a:rPr lang="en-US" sz="700" dirty="0">
                <a:solidFill>
                  <a:schemeClr val="tx1"/>
                </a:solidFill>
              </a:rPr>
              <a:t>YOUR LOGO</a:t>
            </a:r>
          </a:p>
        </p:txBody>
      </p:sp>
      <p:pic>
        <p:nvPicPr>
          <p:cNvPr id="5" name="Picture 4" descr="Logo&#10;&#10;Description automatically generated">
            <a:extLst>
              <a:ext uri="{FF2B5EF4-FFF2-40B4-BE49-F238E27FC236}">
                <a16:creationId xmlns:a16="http://schemas.microsoft.com/office/drawing/2014/main" id="{4975C8BE-F962-A914-5B47-B26CAFD06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0272" y="180065"/>
            <a:ext cx="1905000" cy="933450"/>
          </a:xfrm>
          <a:prstGeom prst="rect">
            <a:avLst/>
          </a:prstGeom>
        </p:spPr>
      </p:pic>
    </p:spTree>
    <p:extLst>
      <p:ext uri="{BB962C8B-B14F-4D97-AF65-F5344CB8AC3E}">
        <p14:creationId xmlns:p14="http://schemas.microsoft.com/office/powerpoint/2010/main" val="193599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60" r:id="rId5"/>
    <p:sldLayoutId id="2147483650" r:id="rId6"/>
    <p:sldLayoutId id="2147483661" r:id="rId7"/>
    <p:sldLayoutId id="2147483662" r:id="rId8"/>
    <p:sldLayoutId id="2147483663" r:id="rId9"/>
    <p:sldLayoutId id="2147483664" r:id="rId10"/>
    <p:sldLayoutId id="2147483665" r:id="rId11"/>
    <p:sldLayoutId id="2147483667" r:id="rId12"/>
    <p:sldLayoutId id="2147483668" r:id="rId13"/>
    <p:sldLayoutId id="2147483666" r:id="rId14"/>
    <p:sldLayoutId id="2147483671" r:id="rId15"/>
    <p:sldLayoutId id="2147483669" r:id="rId16"/>
    <p:sldLayoutId id="2147483670" r:id="rId17"/>
  </p:sldLayoutIdLst>
  <p:hf hdr="0" dt="0"/>
  <p:txStyles>
    <p:titleStyle>
      <a:lvl1pPr algn="l" defTabSz="914400" rtl="0" eaLnBrk="1" latinLnBrk="0" hangingPunct="1">
        <a:spcBef>
          <a:spcPct val="0"/>
        </a:spcBef>
        <a:buNone/>
        <a:defRPr sz="440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p.mathshell.org/tasks.php"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jstor.org/stable/23359409" TargetMode="External"/><Relationship Id="rId2" Type="http://schemas.openxmlformats.org/officeDocument/2006/relationships/hyperlink" Target="https://www.gov.uk/government/publications/english-and-maths-for-16-to-18-year-olds-effective-teaching" TargetMode="External"/><Relationship Id="rId1" Type="http://schemas.openxmlformats.org/officeDocument/2006/relationships/slideLayout" Target="../slideLayouts/slideLayout7.xml"/><Relationship Id="rId4" Type="http://schemas.openxmlformats.org/officeDocument/2006/relationships/hyperlink" Target="https://doi.org/10.1037/0033-2909.130.2.26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ourceaholic.com/p/problem-solving.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p:txBody>
          <a:bodyPr/>
          <a:lstStyle/>
          <a:p>
            <a:r>
              <a:rPr lang="en-GB" dirty="0"/>
              <a:t>underpinning excellence</a:t>
            </a:r>
          </a:p>
        </p:txBody>
      </p:sp>
      <p:sp>
        <p:nvSpPr>
          <p:cNvPr id="51" name="Subtitle 50"/>
          <p:cNvSpPr>
            <a:spLocks noGrp="1"/>
          </p:cNvSpPr>
          <p:nvPr>
            <p:ph type="subTitle" idx="1"/>
          </p:nvPr>
        </p:nvSpPr>
        <p:spPr/>
        <p:txBody>
          <a:bodyPr/>
          <a:lstStyle/>
          <a:p>
            <a:r>
              <a:rPr lang="en-GB" cap="none" dirty="0"/>
              <a:t>Assoc Professor Jennie Golding</a:t>
            </a:r>
          </a:p>
        </p:txBody>
      </p:sp>
      <p:sp>
        <p:nvSpPr>
          <p:cNvPr id="56" name="Text Placeholder 55"/>
          <p:cNvSpPr>
            <a:spLocks noGrp="1"/>
          </p:cNvSpPr>
          <p:nvPr>
            <p:ph type="body" sz="quarter" idx="14"/>
          </p:nvPr>
        </p:nvSpPr>
        <p:spPr/>
        <p:txBody>
          <a:bodyPr/>
          <a:lstStyle/>
          <a:p>
            <a:r>
              <a:rPr lang="en-GB" b="1" cap="none" dirty="0"/>
              <a:t>Baggage, beliefs and belonging*: mathematical identities low-attaining mathematics students bring to FE </a:t>
            </a:r>
            <a:endParaRPr lang="en-GB" cap="none" dirty="0"/>
          </a:p>
          <a:p>
            <a:endParaRPr lang="en-GB" dirty="0"/>
          </a:p>
        </p:txBody>
      </p:sp>
      <p:sp>
        <p:nvSpPr>
          <p:cNvPr id="1057" name="Text Placeholder 1056"/>
          <p:cNvSpPr>
            <a:spLocks noGrp="1"/>
          </p:cNvSpPr>
          <p:nvPr>
            <p:ph type="body" sz="quarter" idx="15"/>
          </p:nvPr>
        </p:nvSpPr>
        <p:spPr/>
        <p:txBody>
          <a:bodyPr/>
          <a:lstStyle/>
          <a:p>
            <a:r>
              <a:rPr lang="en-GB" dirty="0"/>
              <a:t>25 November 2020</a:t>
            </a:r>
          </a:p>
        </p:txBody>
      </p:sp>
      <p:pic>
        <p:nvPicPr>
          <p:cNvPr id="4" name="Picture 3" descr="Logo&#10;&#10;Description automatically generated">
            <a:extLst>
              <a:ext uri="{FF2B5EF4-FFF2-40B4-BE49-F238E27FC236}">
                <a16:creationId xmlns:a16="http://schemas.microsoft.com/office/drawing/2014/main" id="{912DE289-448A-42D1-BA19-752605A3A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195486"/>
            <a:ext cx="1475688" cy="765171"/>
          </a:xfrm>
          <a:prstGeom prst="rect">
            <a:avLst/>
          </a:prstGeom>
        </p:spPr>
      </p:pic>
    </p:spTree>
    <p:extLst>
      <p:ext uri="{BB962C8B-B14F-4D97-AF65-F5344CB8AC3E}">
        <p14:creationId xmlns:p14="http://schemas.microsoft.com/office/powerpoint/2010/main" val="35369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0B67EE-0A22-438E-9CAF-AA6451E0F7F5}"/>
              </a:ext>
            </a:extLst>
          </p:cNvPr>
          <p:cNvSpPr>
            <a:spLocks noGrp="1"/>
          </p:cNvSpPr>
          <p:nvPr>
            <p:ph type="sldNum" sz="quarter" idx="12"/>
          </p:nvPr>
        </p:nvSpPr>
        <p:spPr/>
        <p:txBody>
          <a:bodyPr/>
          <a:lstStyle/>
          <a:p>
            <a:fld id="{DA2C159E-F13C-4A85-9A41-E7669D3E0D70}" type="slidenum">
              <a:rPr lang="en-GB" smtClean="0"/>
              <a:t>10</a:t>
            </a:fld>
            <a:endParaRPr lang="en-GB"/>
          </a:p>
        </p:txBody>
      </p:sp>
      <p:sp>
        <p:nvSpPr>
          <p:cNvPr id="3" name="Text Placeholder 2">
            <a:extLst>
              <a:ext uri="{FF2B5EF4-FFF2-40B4-BE49-F238E27FC236}">
                <a16:creationId xmlns:a16="http://schemas.microsoft.com/office/drawing/2014/main" id="{D28C4D39-2AF7-4500-ADB7-08664C2A8F8B}"/>
              </a:ext>
            </a:extLst>
          </p:cNvPr>
          <p:cNvSpPr>
            <a:spLocks noGrp="1"/>
          </p:cNvSpPr>
          <p:nvPr>
            <p:ph type="body" sz="quarter" idx="13"/>
          </p:nvPr>
        </p:nvSpPr>
        <p:spPr>
          <a:xfrm>
            <a:off x="3800962" y="548920"/>
            <a:ext cx="5844352" cy="2811894"/>
          </a:xfrm>
        </p:spPr>
        <p:txBody>
          <a:bodyPr/>
          <a:lstStyle/>
          <a:p>
            <a:endParaRPr lang="en-GB" dirty="0"/>
          </a:p>
        </p:txBody>
      </p:sp>
      <p:sp>
        <p:nvSpPr>
          <p:cNvPr id="4" name="Title 3">
            <a:extLst>
              <a:ext uri="{FF2B5EF4-FFF2-40B4-BE49-F238E27FC236}">
                <a16:creationId xmlns:a16="http://schemas.microsoft.com/office/drawing/2014/main" id="{9E54277B-14A3-4D60-B4AD-5F1D71CFAF85}"/>
              </a:ext>
            </a:extLst>
          </p:cNvPr>
          <p:cNvSpPr>
            <a:spLocks noGrp="1"/>
          </p:cNvSpPr>
          <p:nvPr>
            <p:ph type="title"/>
          </p:nvPr>
        </p:nvSpPr>
        <p:spPr/>
        <p:txBody>
          <a:bodyPr/>
          <a:lstStyle/>
          <a:p>
            <a:endParaRPr lang="en-GB" dirty="0"/>
          </a:p>
        </p:txBody>
      </p:sp>
      <p:sp>
        <p:nvSpPr>
          <p:cNvPr id="5" name="Footer Placeholder 4">
            <a:extLst>
              <a:ext uri="{FF2B5EF4-FFF2-40B4-BE49-F238E27FC236}">
                <a16:creationId xmlns:a16="http://schemas.microsoft.com/office/drawing/2014/main" id="{F28E23DD-9A36-4B43-86D8-83CE1008A193}"/>
              </a:ext>
            </a:extLst>
          </p:cNvPr>
          <p:cNvSpPr>
            <a:spLocks noGrp="1"/>
          </p:cNvSpPr>
          <p:nvPr>
            <p:ph type="ftr" sz="quarter" idx="14"/>
          </p:nvPr>
        </p:nvSpPr>
        <p:spPr/>
        <p:txBody>
          <a:bodyPr/>
          <a:lstStyle/>
          <a:p>
            <a:r>
              <a:rPr lang="en-GB"/>
              <a:t>Education &amp; Training Foundation</a:t>
            </a:r>
            <a:endParaRPr lang="en-GB" dirty="0"/>
          </a:p>
        </p:txBody>
      </p:sp>
      <p:sp>
        <p:nvSpPr>
          <p:cNvPr id="6" name="Rectangle 2">
            <a:extLst>
              <a:ext uri="{FF2B5EF4-FFF2-40B4-BE49-F238E27FC236}">
                <a16:creationId xmlns:a16="http://schemas.microsoft.com/office/drawing/2014/main" id="{2FF986BA-BA8E-4CED-9539-448C918AFFE0}"/>
              </a:ext>
            </a:extLst>
          </p:cNvPr>
          <p:cNvSpPr>
            <a:spLocks noChangeArrowheads="1"/>
          </p:cNvSpPr>
          <p:nvPr/>
        </p:nvSpPr>
        <p:spPr bwMode="auto">
          <a:xfrm flipV="1">
            <a:off x="3783048" y="-1227061"/>
            <a:ext cx="6330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7" name="Object 6">
            <a:extLst>
              <a:ext uri="{FF2B5EF4-FFF2-40B4-BE49-F238E27FC236}">
                <a16:creationId xmlns:a16="http://schemas.microsoft.com/office/drawing/2014/main" id="{90DEC5D6-0DFC-414A-8C81-339A16F3A410}"/>
              </a:ext>
            </a:extLst>
          </p:cNvPr>
          <p:cNvGraphicFramePr>
            <a:graphicFrameLocks noChangeAspect="1"/>
          </p:cNvGraphicFramePr>
          <p:nvPr>
            <p:extLst>
              <p:ext uri="{D42A27DB-BD31-4B8C-83A1-F6EECF244321}">
                <p14:modId xmlns:p14="http://schemas.microsoft.com/office/powerpoint/2010/main" val="3920372328"/>
              </p:ext>
            </p:extLst>
          </p:nvPr>
        </p:nvGraphicFramePr>
        <p:xfrm>
          <a:off x="2123728" y="120554"/>
          <a:ext cx="4110047" cy="4799186"/>
        </p:xfrm>
        <a:graphic>
          <a:graphicData uri="http://schemas.openxmlformats.org/presentationml/2006/ole">
            <mc:AlternateContent xmlns:mc="http://schemas.openxmlformats.org/markup-compatibility/2006">
              <mc:Choice xmlns:v="urn:schemas-microsoft-com:vml" Requires="v">
                <p:oleObj name="Document" r:id="rId2" imgW="5265484" imgH="6146080" progId="Word.Document.8">
                  <p:embed/>
                </p:oleObj>
              </mc:Choice>
              <mc:Fallback>
                <p:oleObj name="Document" r:id="rId2" imgW="5265484" imgH="6146080" progId="Word.Document.8">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20554"/>
                        <a:ext cx="4110047" cy="4799186"/>
                      </a:xfrm>
                      <a:prstGeom prst="rect">
                        <a:avLst/>
                      </a:prstGeom>
                      <a:noFill/>
                    </p:spPr>
                  </p:pic>
                </p:oleObj>
              </mc:Fallback>
            </mc:AlternateContent>
          </a:graphicData>
        </a:graphic>
      </p:graphicFrame>
    </p:spTree>
    <p:extLst>
      <p:ext uri="{BB962C8B-B14F-4D97-AF65-F5344CB8AC3E}">
        <p14:creationId xmlns:p14="http://schemas.microsoft.com/office/powerpoint/2010/main" val="2843748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5" name="Text Placeholder 4"/>
          <p:cNvSpPr>
            <a:spLocks noGrp="1"/>
          </p:cNvSpPr>
          <p:nvPr>
            <p:ph type="body" sz="quarter" idx="13"/>
          </p:nvPr>
        </p:nvSpPr>
        <p:spPr>
          <a:xfrm>
            <a:off x="611560" y="1347614"/>
            <a:ext cx="7560840" cy="3240260"/>
          </a:xfrm>
        </p:spPr>
        <p:txBody>
          <a:bodyPr>
            <a:normAutofit fontScale="55000" lnSpcReduction="20000"/>
          </a:bodyPr>
          <a:lstStyle/>
          <a:p>
            <a:pPr marL="288000" lvl="0" indent="-288000">
              <a:lnSpc>
                <a:spcPct val="120000"/>
              </a:lnSpc>
              <a:buFont typeface="Arial" panose="020B0604020202020204" pitchFamily="34" charset="0"/>
              <a:buChar char="•"/>
            </a:pPr>
            <a:r>
              <a:rPr lang="en-GB" i="1" dirty="0">
                <a:solidFill>
                  <a:schemeClr val="tx1"/>
                </a:solidFill>
              </a:rPr>
              <a:t>Explicit teaching</a:t>
            </a:r>
          </a:p>
          <a:p>
            <a:pPr marL="288000" lvl="0" indent="-288000">
              <a:lnSpc>
                <a:spcPct val="120000"/>
              </a:lnSpc>
              <a:buFont typeface="Arial" panose="020B0604020202020204" pitchFamily="34" charset="0"/>
              <a:buChar char="•"/>
            </a:pPr>
            <a:r>
              <a:rPr lang="en-GB" b="0" dirty="0">
                <a:solidFill>
                  <a:schemeClr val="tx1"/>
                </a:solidFill>
              </a:rPr>
              <a:t>It’s OK not to understand; it’s not OK to </a:t>
            </a:r>
            <a:r>
              <a:rPr lang="en-GB" b="0" i="1" dirty="0">
                <a:solidFill>
                  <a:schemeClr val="tx1"/>
                </a:solidFill>
              </a:rPr>
              <a:t>pretend</a:t>
            </a:r>
            <a:r>
              <a:rPr lang="en-GB" b="0" dirty="0">
                <a:solidFill>
                  <a:schemeClr val="tx1"/>
                </a:solidFill>
              </a:rPr>
              <a:t> to understand</a:t>
            </a:r>
            <a:endParaRPr lang="en-GB" sz="4000" b="0" dirty="0">
              <a:solidFill>
                <a:schemeClr val="tx1"/>
              </a:solidFill>
            </a:endParaRPr>
          </a:p>
          <a:p>
            <a:pPr marL="288000" lvl="0" indent="-288000">
              <a:lnSpc>
                <a:spcPct val="120000"/>
              </a:lnSpc>
              <a:buFont typeface="Arial" panose="020B0604020202020204" pitchFamily="34" charset="0"/>
              <a:buChar char="•"/>
            </a:pPr>
            <a:r>
              <a:rPr lang="en-GB" b="0" dirty="0">
                <a:solidFill>
                  <a:schemeClr val="tx1"/>
                </a:solidFill>
              </a:rPr>
              <a:t>Students write (and answer) their own questions, perhaps in pairs </a:t>
            </a:r>
          </a:p>
          <a:p>
            <a:pPr marL="288000" lvl="0" indent="-288000">
              <a:lnSpc>
                <a:spcPct val="120000"/>
              </a:lnSpc>
              <a:buFont typeface="Arial" panose="020B0604020202020204" pitchFamily="34" charset="0"/>
              <a:buChar char="•"/>
            </a:pPr>
            <a:r>
              <a:rPr lang="en-GB" i="1" dirty="0">
                <a:solidFill>
                  <a:schemeClr val="tx1"/>
                </a:solidFill>
              </a:rPr>
              <a:t>Games</a:t>
            </a:r>
            <a:r>
              <a:rPr lang="en-GB" b="0" dirty="0">
                <a:solidFill>
                  <a:schemeClr val="tx1"/>
                </a:solidFill>
              </a:rPr>
              <a:t> are used for developing confidence and exposing challenges: Treasure Hunts, Murder Mysteries, board games, starters such as the 24-game*, Countdown*</a:t>
            </a:r>
            <a:endParaRPr lang="en-GB" sz="4000" b="0" dirty="0">
              <a:solidFill>
                <a:schemeClr val="tx1"/>
              </a:solidFill>
            </a:endParaRPr>
          </a:p>
          <a:p>
            <a:pPr marL="288000" indent="-288000">
              <a:lnSpc>
                <a:spcPct val="120000"/>
              </a:lnSpc>
              <a:buFont typeface="Arial" panose="020B0604020202020204" pitchFamily="34" charset="0"/>
              <a:buChar char="•"/>
            </a:pPr>
            <a:r>
              <a:rPr lang="en-GB" i="1" dirty="0">
                <a:solidFill>
                  <a:schemeClr val="tx1"/>
                </a:solidFill>
              </a:rPr>
              <a:t>Feedback</a:t>
            </a:r>
            <a:r>
              <a:rPr lang="en-GB" b="0" dirty="0">
                <a:solidFill>
                  <a:schemeClr val="tx1"/>
                </a:solidFill>
              </a:rPr>
              <a:t> has to be immediate, targeted, concrete, action oriented, and confidence building. </a:t>
            </a:r>
            <a:endParaRPr lang="en-GB" sz="4000" b="0" dirty="0">
              <a:solidFill>
                <a:schemeClr val="tx1"/>
              </a:solidFill>
            </a:endParaRPr>
          </a:p>
          <a:p>
            <a:pPr lvl="1"/>
            <a:endParaRPr lang="en-GB" sz="2000" dirty="0"/>
          </a:p>
        </p:txBody>
      </p:sp>
      <p:sp>
        <p:nvSpPr>
          <p:cNvPr id="2" name="Title 1"/>
          <p:cNvSpPr>
            <a:spLocks noGrp="1"/>
          </p:cNvSpPr>
          <p:nvPr>
            <p:ph type="title"/>
          </p:nvPr>
        </p:nvSpPr>
        <p:spPr/>
        <p:txBody>
          <a:bodyPr>
            <a:normAutofit fontScale="90000"/>
          </a:bodyPr>
          <a:lstStyle/>
          <a:p>
            <a:r>
              <a:rPr lang="en-GB" sz="2200" cap="none" dirty="0">
                <a:solidFill>
                  <a:schemeClr val="accent2"/>
                </a:solidFill>
              </a:rPr>
              <a:t>Baggage 3: they probably believe they will look silly to peers if they make mistakes. </a:t>
            </a:r>
            <a:br>
              <a:rPr lang="en-GB" dirty="0"/>
            </a:br>
            <a:br>
              <a:rPr lang="en-GB" dirty="0"/>
            </a:br>
            <a:endParaRPr lang="en-GB" dirty="0"/>
          </a:p>
        </p:txBody>
      </p:sp>
      <p:sp>
        <p:nvSpPr>
          <p:cNvPr id="6" name="Footer Placeholder 5"/>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Education &amp; Training Foundation</a:t>
            </a:r>
            <a:endParaRPr kumimoji="0" lang="en-GB" sz="700" b="1" i="0" u="none" strike="noStrike" kern="1200" cap="all" spc="0" normalizeH="0" baseline="0" noProof="0" dirty="0">
              <a:ln>
                <a:noFill/>
              </a:ln>
              <a:solidFill>
                <a:prstClr val="black"/>
              </a:solidFill>
              <a:effectLst/>
              <a:uLnTx/>
              <a:uFillTx/>
              <a:latin typeface="Arial"/>
              <a:ea typeface="+mn-ea"/>
              <a:cs typeface="+mn-cs"/>
            </a:endParaRPr>
          </a:p>
        </p:txBody>
      </p:sp>
      <p:pic>
        <p:nvPicPr>
          <p:cNvPr id="7" name="Picture 6" descr="A picture containing drawing&#10;&#10;Description automatically generated">
            <a:extLst>
              <a:ext uri="{FF2B5EF4-FFF2-40B4-BE49-F238E27FC236}">
                <a16:creationId xmlns:a16="http://schemas.microsoft.com/office/drawing/2014/main" id="{50F95458-60D3-4D9E-B8CF-719930666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336" y="3136107"/>
            <a:ext cx="1333500" cy="1905000"/>
          </a:xfrm>
          <a:prstGeom prst="rect">
            <a:avLst/>
          </a:prstGeom>
        </p:spPr>
      </p:pic>
    </p:spTree>
    <p:extLst>
      <p:ext uri="{BB962C8B-B14F-4D97-AF65-F5344CB8AC3E}">
        <p14:creationId xmlns:p14="http://schemas.microsoft.com/office/powerpoint/2010/main" val="30120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257929-9AB7-4A10-95FB-4F2C80306E12}"/>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80F56571-7139-49E2-98BF-D6E91C79DC5C}"/>
              </a:ext>
            </a:extLst>
          </p:cNvPr>
          <p:cNvSpPr>
            <a:spLocks noGrp="1"/>
          </p:cNvSpPr>
          <p:nvPr>
            <p:ph type="sldNum" sz="quarter" idx="11"/>
          </p:nvPr>
        </p:nvSpPr>
        <p:spPr/>
        <p:txBody>
          <a:bodyPr/>
          <a:lstStyle/>
          <a:p>
            <a:fld id="{DA2C159E-F13C-4A85-9A41-E7669D3E0D70}" type="slidenum">
              <a:rPr lang="en-GB" smtClean="0"/>
              <a:pPr/>
              <a:t>12</a:t>
            </a:fld>
            <a:endParaRPr lang="en-GB"/>
          </a:p>
        </p:txBody>
      </p:sp>
      <p:pic>
        <p:nvPicPr>
          <p:cNvPr id="298" name="Picture Placeholder 297">
            <a:extLst>
              <a:ext uri="{FF2B5EF4-FFF2-40B4-BE49-F238E27FC236}">
                <a16:creationId xmlns:a16="http://schemas.microsoft.com/office/drawing/2014/main" id="{11EE9C22-3790-49C9-9B9C-0CD1DC1EAB61}"/>
              </a:ext>
            </a:extLst>
          </p:cNvPr>
          <p:cNvPicPr>
            <a:picLocks noGrp="1" noChangeAspect="1"/>
          </p:cNvPicPr>
          <p:nvPr>
            <p:ph type="pic" sz="quarter" idx="12"/>
          </p:nvPr>
        </p:nvPicPr>
        <p:blipFill>
          <a:blip r:embed="rId2"/>
          <a:srcRect t="14699" b="14699"/>
          <a:stretch>
            <a:fillRect/>
          </a:stretch>
        </p:blipFill>
        <p:spPr>
          <a:xfrm>
            <a:off x="4553331" y="101712"/>
            <a:ext cx="4362450" cy="5009000"/>
          </a:xfrm>
          <a:prstGeom prst="rect">
            <a:avLst/>
          </a:prstGeom>
        </p:spPr>
      </p:pic>
      <p:sp>
        <p:nvSpPr>
          <p:cNvPr id="5" name="Content Placeholder 4">
            <a:extLst>
              <a:ext uri="{FF2B5EF4-FFF2-40B4-BE49-F238E27FC236}">
                <a16:creationId xmlns:a16="http://schemas.microsoft.com/office/drawing/2014/main" id="{BF46EE8C-5EB3-471E-B805-4AE421B60081}"/>
              </a:ext>
            </a:extLst>
          </p:cNvPr>
          <p:cNvSpPr>
            <a:spLocks noGrp="1"/>
          </p:cNvSpPr>
          <p:nvPr>
            <p:ph sz="quarter" idx="18"/>
          </p:nvPr>
        </p:nvSpPr>
        <p:spPr/>
        <p:txBody>
          <a:bodyPr/>
          <a:lstStyle/>
          <a:p>
            <a:r>
              <a:rPr lang="en-GB" i="1" dirty="0"/>
              <a:t>Bingo: </a:t>
            </a:r>
          </a:p>
          <a:p>
            <a:endParaRPr lang="en-GB" dirty="0"/>
          </a:p>
          <a:p>
            <a:r>
              <a:rPr lang="en-GB" dirty="0"/>
              <a:t>Answer the following questions, and cross out the answer on your grid. When you have a straight line of 5 in any direction, say ‘Bingo’: the winners are the first to say that (with correct answers!)</a:t>
            </a:r>
          </a:p>
          <a:p>
            <a:endParaRPr lang="en-GB" dirty="0"/>
          </a:p>
          <a:p>
            <a:endParaRPr lang="en-GB" dirty="0"/>
          </a:p>
        </p:txBody>
      </p:sp>
      <p:graphicFrame>
        <p:nvGraphicFramePr>
          <p:cNvPr id="6" name="Table 5">
            <a:extLst>
              <a:ext uri="{FF2B5EF4-FFF2-40B4-BE49-F238E27FC236}">
                <a16:creationId xmlns:a16="http://schemas.microsoft.com/office/drawing/2014/main" id="{2B6AD752-4A53-41ED-92B8-A21B9D154D7B}"/>
              </a:ext>
            </a:extLst>
          </p:cNvPr>
          <p:cNvGraphicFramePr>
            <a:graphicFrameLocks noGrp="1"/>
          </p:cNvGraphicFramePr>
          <p:nvPr>
            <p:extLst>
              <p:ext uri="{D42A27DB-BD31-4B8C-83A1-F6EECF244321}">
                <p14:modId xmlns:p14="http://schemas.microsoft.com/office/powerpoint/2010/main" val="3128907123"/>
              </p:ext>
            </p:extLst>
          </p:nvPr>
        </p:nvGraphicFramePr>
        <p:xfrm>
          <a:off x="179512" y="1851670"/>
          <a:ext cx="1704668" cy="2222500"/>
        </p:xfrm>
        <a:graphic>
          <a:graphicData uri="http://schemas.openxmlformats.org/drawingml/2006/table">
            <a:tbl>
              <a:tblPr>
                <a:tableStyleId>{5C22544A-7EE6-4342-B048-85BDC9FD1C3A}</a:tableStyleId>
              </a:tblPr>
              <a:tblGrid>
                <a:gridCol w="613915">
                  <a:extLst>
                    <a:ext uri="{9D8B030D-6E8A-4147-A177-3AD203B41FA5}">
                      <a16:colId xmlns:a16="http://schemas.microsoft.com/office/drawing/2014/main" val="3738446522"/>
                    </a:ext>
                  </a:extLst>
                </a:gridCol>
                <a:gridCol w="44450">
                  <a:extLst>
                    <a:ext uri="{9D8B030D-6E8A-4147-A177-3AD203B41FA5}">
                      <a16:colId xmlns:a16="http://schemas.microsoft.com/office/drawing/2014/main" val="2171220546"/>
                    </a:ext>
                  </a:extLst>
                </a:gridCol>
                <a:gridCol w="1046303">
                  <a:extLst>
                    <a:ext uri="{9D8B030D-6E8A-4147-A177-3AD203B41FA5}">
                      <a16:colId xmlns:a16="http://schemas.microsoft.com/office/drawing/2014/main" val="384468910"/>
                    </a:ext>
                  </a:extLst>
                </a:gridCol>
              </a:tblGrid>
              <a:tr h="222250">
                <a:tc>
                  <a:txBody>
                    <a:bodyPr/>
                    <a:lstStyle/>
                    <a:p>
                      <a:pPr marL="228600">
                        <a:lnSpc>
                          <a:spcPct val="107000"/>
                        </a:lnSpc>
                        <a:spcAft>
                          <a:spcPts val="80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5% of 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956992989"/>
                  </a:ext>
                </a:extLst>
              </a:tr>
              <a:tr h="222250">
                <a:tc>
                  <a:txBody>
                    <a:bodyPr/>
                    <a:lstStyle/>
                    <a:p>
                      <a:pPr marL="228600">
                        <a:lnSpc>
                          <a:spcPct val="107000"/>
                        </a:lnSpc>
                        <a:spcAft>
                          <a:spcPts val="80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20% of 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4170772668"/>
                  </a:ext>
                </a:extLst>
              </a:tr>
              <a:tr h="222250">
                <a:tc>
                  <a:txBody>
                    <a:bodyPr/>
                    <a:lstStyle/>
                    <a:p>
                      <a:pPr marL="228600">
                        <a:lnSpc>
                          <a:spcPct val="107000"/>
                        </a:lnSpc>
                        <a:spcAft>
                          <a:spcPts val="80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10% of 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137183584"/>
                  </a:ext>
                </a:extLst>
              </a:tr>
              <a:tr h="222250">
                <a:tc>
                  <a:txBody>
                    <a:bodyPr/>
                    <a:lstStyle/>
                    <a:p>
                      <a:pPr marL="228600">
                        <a:lnSpc>
                          <a:spcPct val="107000"/>
                        </a:lnSpc>
                        <a:spcAft>
                          <a:spcPts val="80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1/5 of 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4051882950"/>
                  </a:ext>
                </a:extLst>
              </a:tr>
              <a:tr h="222250">
                <a:tc>
                  <a:txBody>
                    <a:bodyPr/>
                    <a:lstStyle/>
                    <a:p>
                      <a:pPr marL="228600">
                        <a:lnSpc>
                          <a:spcPct val="107000"/>
                        </a:lnSpc>
                        <a:spcAft>
                          <a:spcPts val="80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1/4 of 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035321143"/>
                  </a:ext>
                </a:extLst>
              </a:tr>
              <a:tr h="222250">
                <a:tc>
                  <a:txBody>
                    <a:bodyPr/>
                    <a:lstStyle/>
                    <a:p>
                      <a:pPr marL="228600">
                        <a:lnSpc>
                          <a:spcPct val="107000"/>
                        </a:lnSpc>
                        <a:spcAft>
                          <a:spcPts val="80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15% of 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561584337"/>
                  </a:ext>
                </a:extLst>
              </a:tr>
              <a:tr h="222250">
                <a:tc>
                  <a:txBody>
                    <a:bodyPr/>
                    <a:lstStyle/>
                    <a:p>
                      <a:pPr marL="228600">
                        <a:lnSpc>
                          <a:spcPct val="107000"/>
                        </a:lnSpc>
                        <a:spcAft>
                          <a:spcPts val="800"/>
                        </a:spcAft>
                      </a:pPr>
                      <a:r>
                        <a:rPr lang="en-GB" sz="1100">
                          <a:effectLst/>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0.7 of 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070930138"/>
                  </a:ext>
                </a:extLst>
              </a:tr>
              <a:tr h="222250">
                <a:tc>
                  <a:txBody>
                    <a:bodyPr/>
                    <a:lstStyle/>
                    <a:p>
                      <a:pPr marL="228600">
                        <a:lnSpc>
                          <a:spcPct val="107000"/>
                        </a:lnSpc>
                        <a:spcAft>
                          <a:spcPts val="800"/>
                        </a:spcAf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1/7 of 56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085270037"/>
                  </a:ext>
                </a:extLst>
              </a:tr>
              <a:tr h="222250">
                <a:tc>
                  <a:txBody>
                    <a:bodyPr/>
                    <a:lstStyle/>
                    <a:p>
                      <a:pPr marL="228600">
                        <a:lnSpc>
                          <a:spcPct val="107000"/>
                        </a:lnSpc>
                        <a:spcAft>
                          <a:spcPts val="800"/>
                        </a:spcAft>
                      </a:pPr>
                      <a:r>
                        <a:rPr lang="en-GB" sz="1100">
                          <a:effectLst/>
                        </a:rPr>
                        <a:t>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30% of 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845945338"/>
                  </a:ext>
                </a:extLst>
              </a:tr>
              <a:tr h="222250">
                <a:tc>
                  <a:txBody>
                    <a:bodyPr/>
                    <a:lstStyle/>
                    <a:p>
                      <a:pPr marL="228600">
                        <a:lnSpc>
                          <a:spcPct val="107000"/>
                        </a:lnSpc>
                        <a:spcAft>
                          <a:spcPts val="80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dirty="0">
                          <a:effectLst/>
                        </a:rPr>
                        <a:t>5% of 200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448487295"/>
                  </a:ext>
                </a:extLst>
              </a:tr>
            </a:tbl>
          </a:graphicData>
        </a:graphic>
      </p:graphicFrame>
      <p:graphicFrame>
        <p:nvGraphicFramePr>
          <p:cNvPr id="7" name="Table 6">
            <a:extLst>
              <a:ext uri="{FF2B5EF4-FFF2-40B4-BE49-F238E27FC236}">
                <a16:creationId xmlns:a16="http://schemas.microsoft.com/office/drawing/2014/main" id="{48553970-46B2-485E-89C7-F54B6E94C8B1}"/>
              </a:ext>
            </a:extLst>
          </p:cNvPr>
          <p:cNvGraphicFramePr>
            <a:graphicFrameLocks noGrp="1"/>
          </p:cNvGraphicFramePr>
          <p:nvPr>
            <p:extLst>
              <p:ext uri="{D42A27DB-BD31-4B8C-83A1-F6EECF244321}">
                <p14:modId xmlns:p14="http://schemas.microsoft.com/office/powerpoint/2010/main" val="2575640581"/>
              </p:ext>
            </p:extLst>
          </p:nvPr>
        </p:nvGraphicFramePr>
        <p:xfrm>
          <a:off x="2259393" y="1750240"/>
          <a:ext cx="1704668" cy="2402840"/>
        </p:xfrm>
        <a:graphic>
          <a:graphicData uri="http://schemas.openxmlformats.org/drawingml/2006/table">
            <a:tbl>
              <a:tblPr>
                <a:tableStyleId>{5C22544A-7EE6-4342-B048-85BDC9FD1C3A}</a:tableStyleId>
              </a:tblPr>
              <a:tblGrid>
                <a:gridCol w="613915">
                  <a:extLst>
                    <a:ext uri="{9D8B030D-6E8A-4147-A177-3AD203B41FA5}">
                      <a16:colId xmlns:a16="http://schemas.microsoft.com/office/drawing/2014/main" val="2683951717"/>
                    </a:ext>
                  </a:extLst>
                </a:gridCol>
                <a:gridCol w="44450">
                  <a:extLst>
                    <a:ext uri="{9D8B030D-6E8A-4147-A177-3AD203B41FA5}">
                      <a16:colId xmlns:a16="http://schemas.microsoft.com/office/drawing/2014/main" val="2984267805"/>
                    </a:ext>
                  </a:extLst>
                </a:gridCol>
                <a:gridCol w="1046303">
                  <a:extLst>
                    <a:ext uri="{9D8B030D-6E8A-4147-A177-3AD203B41FA5}">
                      <a16:colId xmlns:a16="http://schemas.microsoft.com/office/drawing/2014/main" val="4111433628"/>
                    </a:ext>
                  </a:extLst>
                </a:gridCol>
              </a:tblGrid>
              <a:tr h="222250">
                <a:tc>
                  <a:txBody>
                    <a:bodyPr/>
                    <a:lstStyle/>
                    <a:p>
                      <a:pPr marL="228600">
                        <a:lnSpc>
                          <a:spcPct val="107000"/>
                        </a:lnSpc>
                        <a:spcAft>
                          <a:spcPts val="800"/>
                        </a:spcAft>
                      </a:pPr>
                      <a:r>
                        <a:rPr lang="en-GB" sz="1100" dirty="0">
                          <a:effectLst/>
                        </a:rPr>
                        <a:t>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70% of 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78307371"/>
                  </a:ext>
                </a:extLst>
              </a:tr>
              <a:tr h="222250">
                <a:tc>
                  <a:txBody>
                    <a:bodyPr/>
                    <a:lstStyle/>
                    <a:p>
                      <a:pPr marL="228600">
                        <a:lnSpc>
                          <a:spcPct val="107000"/>
                        </a:lnSpc>
                        <a:spcAft>
                          <a:spcPts val="800"/>
                        </a:spcAft>
                      </a:pPr>
                      <a:r>
                        <a:rPr lang="en-GB" sz="1100">
                          <a:effectLst/>
                        </a:rPr>
                        <a:t>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30% of 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309107386"/>
                  </a:ext>
                </a:extLst>
              </a:tr>
              <a:tr h="222250">
                <a:tc>
                  <a:txBody>
                    <a:bodyPr/>
                    <a:lstStyle/>
                    <a:p>
                      <a:pPr marL="228600">
                        <a:lnSpc>
                          <a:spcPct val="107000"/>
                        </a:lnSpc>
                        <a:spcAft>
                          <a:spcPts val="800"/>
                        </a:spcAft>
                      </a:pPr>
                      <a:r>
                        <a:rPr lang="en-GB" sz="1100">
                          <a:effectLst/>
                        </a:rPr>
                        <a:t>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2/3 of 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363257551"/>
                  </a:ext>
                </a:extLst>
              </a:tr>
              <a:tr h="222250">
                <a:tc>
                  <a:txBody>
                    <a:bodyPr/>
                    <a:lstStyle/>
                    <a:p>
                      <a:pPr marL="228600">
                        <a:lnSpc>
                          <a:spcPct val="107000"/>
                        </a:lnSpc>
                        <a:spcAft>
                          <a:spcPts val="800"/>
                        </a:spcAft>
                      </a:pPr>
                      <a:r>
                        <a:rPr lang="en-GB" sz="1100">
                          <a:effectLst/>
                        </a:rPr>
                        <a:t>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25% of 68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179221895"/>
                  </a:ext>
                </a:extLst>
              </a:tr>
              <a:tr h="222250">
                <a:tc>
                  <a:txBody>
                    <a:bodyPr/>
                    <a:lstStyle/>
                    <a:p>
                      <a:pPr marL="228600">
                        <a:lnSpc>
                          <a:spcPct val="107000"/>
                        </a:lnSpc>
                        <a:spcAft>
                          <a:spcPts val="800"/>
                        </a:spcAft>
                      </a:pPr>
                      <a:r>
                        <a:rPr lang="en-GB" sz="1100">
                          <a:effectLst/>
                        </a:rPr>
                        <a:t>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90% of 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782918514"/>
                  </a:ext>
                </a:extLst>
              </a:tr>
              <a:tr h="222250">
                <a:tc>
                  <a:txBody>
                    <a:bodyPr/>
                    <a:lstStyle/>
                    <a:p>
                      <a:pPr marL="228600">
                        <a:lnSpc>
                          <a:spcPct val="107000"/>
                        </a:lnSpc>
                        <a:spcAft>
                          <a:spcPts val="800"/>
                        </a:spcAft>
                      </a:pPr>
                      <a:r>
                        <a:rPr lang="en-GB" sz="1100">
                          <a:effectLst/>
                        </a:rPr>
                        <a:t>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38% of 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942899093"/>
                  </a:ext>
                </a:extLst>
              </a:tr>
              <a:tr h="222250">
                <a:tc>
                  <a:txBody>
                    <a:bodyPr/>
                    <a:lstStyle/>
                    <a:p>
                      <a:pPr marL="228600">
                        <a:lnSpc>
                          <a:spcPct val="107000"/>
                        </a:lnSpc>
                        <a:spcAft>
                          <a:spcPts val="800"/>
                        </a:spcAft>
                      </a:pPr>
                      <a:r>
                        <a:rPr lang="en-GB" sz="1100">
                          <a:effectLst/>
                        </a:rPr>
                        <a:t>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4/5 of 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61226076"/>
                  </a:ext>
                </a:extLst>
              </a:tr>
              <a:tr h="222250">
                <a:tc>
                  <a:txBody>
                    <a:bodyPr/>
                    <a:lstStyle/>
                    <a:p>
                      <a:pPr marL="228600">
                        <a:lnSpc>
                          <a:spcPct val="107000"/>
                        </a:lnSpc>
                        <a:spcAft>
                          <a:spcPts val="800"/>
                        </a:spcAft>
                      </a:pPr>
                      <a:r>
                        <a:rPr lang="en-GB" sz="1100">
                          <a:effectLst/>
                        </a:rPr>
                        <a:t>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3/4 of 28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472131445"/>
                  </a:ext>
                </a:extLst>
              </a:tr>
              <a:tr h="402590">
                <a:tc>
                  <a:txBody>
                    <a:bodyPr/>
                    <a:lstStyle/>
                    <a:p>
                      <a:pPr marL="228600">
                        <a:lnSpc>
                          <a:spcPct val="107000"/>
                        </a:lnSpc>
                        <a:spcAft>
                          <a:spcPts val="800"/>
                        </a:spcAft>
                      </a:pPr>
                      <a:r>
                        <a:rPr lang="en-GB" sz="1100">
                          <a:effectLst/>
                        </a:rPr>
                        <a:t>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11% of 200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203790852"/>
                  </a:ext>
                </a:extLst>
              </a:tr>
              <a:tr h="222250">
                <a:tc>
                  <a:txBody>
                    <a:bodyPr/>
                    <a:lstStyle/>
                    <a:p>
                      <a:pPr marL="228600">
                        <a:lnSpc>
                          <a:spcPct val="107000"/>
                        </a:lnSpc>
                        <a:spcAft>
                          <a:spcPts val="800"/>
                        </a:spcAft>
                      </a:pPr>
                      <a:r>
                        <a:rPr lang="en-GB" sz="1100">
                          <a:effectLst/>
                        </a:rPr>
                        <a:t>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dirty="0">
                          <a:effectLst/>
                        </a:rPr>
                        <a:t>25% of 92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4188124297"/>
                  </a:ext>
                </a:extLst>
              </a:tr>
            </a:tbl>
          </a:graphicData>
        </a:graphic>
      </p:graphicFrame>
      <p:graphicFrame>
        <p:nvGraphicFramePr>
          <p:cNvPr id="8" name="Table 7">
            <a:extLst>
              <a:ext uri="{FF2B5EF4-FFF2-40B4-BE49-F238E27FC236}">
                <a16:creationId xmlns:a16="http://schemas.microsoft.com/office/drawing/2014/main" id="{2358F12D-0B81-43FF-8EAA-CD4F6F077B96}"/>
              </a:ext>
            </a:extLst>
          </p:cNvPr>
          <p:cNvGraphicFramePr>
            <a:graphicFrameLocks noGrp="1"/>
          </p:cNvGraphicFramePr>
          <p:nvPr>
            <p:extLst>
              <p:ext uri="{D42A27DB-BD31-4B8C-83A1-F6EECF244321}">
                <p14:modId xmlns:p14="http://schemas.microsoft.com/office/powerpoint/2010/main" val="3895668658"/>
              </p:ext>
            </p:extLst>
          </p:nvPr>
        </p:nvGraphicFramePr>
        <p:xfrm>
          <a:off x="179511" y="4062348"/>
          <a:ext cx="1704668" cy="666750"/>
        </p:xfrm>
        <a:graphic>
          <a:graphicData uri="http://schemas.openxmlformats.org/drawingml/2006/table">
            <a:tbl>
              <a:tblPr>
                <a:tableStyleId>{5C22544A-7EE6-4342-B048-85BDC9FD1C3A}</a:tableStyleId>
              </a:tblPr>
              <a:tblGrid>
                <a:gridCol w="613915">
                  <a:extLst>
                    <a:ext uri="{9D8B030D-6E8A-4147-A177-3AD203B41FA5}">
                      <a16:colId xmlns:a16="http://schemas.microsoft.com/office/drawing/2014/main" val="4236785572"/>
                    </a:ext>
                  </a:extLst>
                </a:gridCol>
                <a:gridCol w="44450">
                  <a:extLst>
                    <a:ext uri="{9D8B030D-6E8A-4147-A177-3AD203B41FA5}">
                      <a16:colId xmlns:a16="http://schemas.microsoft.com/office/drawing/2014/main" val="1530431164"/>
                    </a:ext>
                  </a:extLst>
                </a:gridCol>
                <a:gridCol w="1046303">
                  <a:extLst>
                    <a:ext uri="{9D8B030D-6E8A-4147-A177-3AD203B41FA5}">
                      <a16:colId xmlns:a16="http://schemas.microsoft.com/office/drawing/2014/main" val="89216318"/>
                    </a:ext>
                  </a:extLst>
                </a:gridCol>
              </a:tblGrid>
              <a:tr h="222250">
                <a:tc>
                  <a:txBody>
                    <a:bodyPr/>
                    <a:lstStyle/>
                    <a:p>
                      <a:pPr marL="228600">
                        <a:lnSpc>
                          <a:spcPct val="107000"/>
                        </a:lnSpc>
                        <a:spcAft>
                          <a:spcPts val="800"/>
                        </a:spcAft>
                      </a:pPr>
                      <a:r>
                        <a:rPr lang="en-GB" sz="1100" dirty="0">
                          <a:effectLst/>
                        </a:rPr>
                        <a:t>11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1/3 of 33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947326015"/>
                  </a:ext>
                </a:extLst>
              </a:tr>
              <a:tr h="222250">
                <a:tc>
                  <a:txBody>
                    <a:bodyPr/>
                    <a:lstStyle/>
                    <a:p>
                      <a:pPr marL="228600">
                        <a:lnSpc>
                          <a:spcPct val="107000"/>
                        </a:lnSpc>
                        <a:spcAft>
                          <a:spcPts val="800"/>
                        </a:spcAft>
                      </a:pPr>
                      <a:r>
                        <a:rPr lang="en-GB" sz="1100">
                          <a:effectLst/>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dirty="0">
                          <a:effectLst/>
                        </a:rPr>
                        <a:t>40% of 30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4094808833"/>
                  </a:ext>
                </a:extLst>
              </a:tr>
              <a:tr h="222250">
                <a:tc>
                  <a:txBody>
                    <a:bodyPr/>
                    <a:lstStyle/>
                    <a:p>
                      <a:pPr marL="228600">
                        <a:lnSpc>
                          <a:spcPct val="107000"/>
                        </a:lnSpc>
                        <a:spcAft>
                          <a:spcPts val="800"/>
                        </a:spcAft>
                      </a:pPr>
                      <a:r>
                        <a:rPr lang="en-GB" sz="1100">
                          <a:effectLst/>
                        </a:rPr>
                        <a:t>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dirty="0">
                          <a:effectLst/>
                        </a:rPr>
                        <a:t>13% of 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145827488"/>
                  </a:ext>
                </a:extLst>
              </a:tr>
            </a:tbl>
          </a:graphicData>
        </a:graphic>
      </p:graphicFrame>
      <p:graphicFrame>
        <p:nvGraphicFramePr>
          <p:cNvPr id="9" name="Table 8">
            <a:extLst>
              <a:ext uri="{FF2B5EF4-FFF2-40B4-BE49-F238E27FC236}">
                <a16:creationId xmlns:a16="http://schemas.microsoft.com/office/drawing/2014/main" id="{2B106BFD-5006-4F48-9A77-8032DD5A109F}"/>
              </a:ext>
            </a:extLst>
          </p:cNvPr>
          <p:cNvGraphicFramePr>
            <a:graphicFrameLocks noGrp="1"/>
          </p:cNvGraphicFramePr>
          <p:nvPr>
            <p:extLst>
              <p:ext uri="{D42A27DB-BD31-4B8C-83A1-F6EECF244321}">
                <p14:modId xmlns:p14="http://schemas.microsoft.com/office/powerpoint/2010/main" val="638864906"/>
              </p:ext>
            </p:extLst>
          </p:nvPr>
        </p:nvGraphicFramePr>
        <p:xfrm>
          <a:off x="2247925" y="4153080"/>
          <a:ext cx="1704668" cy="624840"/>
        </p:xfrm>
        <a:graphic>
          <a:graphicData uri="http://schemas.openxmlformats.org/drawingml/2006/table">
            <a:tbl>
              <a:tblPr>
                <a:tableStyleId>{5C22544A-7EE6-4342-B048-85BDC9FD1C3A}</a:tableStyleId>
              </a:tblPr>
              <a:tblGrid>
                <a:gridCol w="613915">
                  <a:extLst>
                    <a:ext uri="{9D8B030D-6E8A-4147-A177-3AD203B41FA5}">
                      <a16:colId xmlns:a16="http://schemas.microsoft.com/office/drawing/2014/main" val="1719569893"/>
                    </a:ext>
                  </a:extLst>
                </a:gridCol>
                <a:gridCol w="44450">
                  <a:extLst>
                    <a:ext uri="{9D8B030D-6E8A-4147-A177-3AD203B41FA5}">
                      <a16:colId xmlns:a16="http://schemas.microsoft.com/office/drawing/2014/main" val="3245993331"/>
                    </a:ext>
                  </a:extLst>
                </a:gridCol>
                <a:gridCol w="1046303">
                  <a:extLst>
                    <a:ext uri="{9D8B030D-6E8A-4147-A177-3AD203B41FA5}">
                      <a16:colId xmlns:a16="http://schemas.microsoft.com/office/drawing/2014/main" val="2274978124"/>
                    </a:ext>
                  </a:extLst>
                </a:gridCol>
              </a:tblGrid>
              <a:tr h="402590">
                <a:tc>
                  <a:txBody>
                    <a:bodyPr/>
                    <a:lstStyle/>
                    <a:p>
                      <a:pPr marL="228600">
                        <a:lnSpc>
                          <a:spcPct val="107000"/>
                        </a:lnSpc>
                        <a:spcAft>
                          <a:spcPts val="800"/>
                        </a:spcAft>
                      </a:pPr>
                      <a:r>
                        <a:rPr lang="en-GB" sz="1100">
                          <a:effectLst/>
                        </a:rPr>
                        <a:t>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12% of 200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660774450"/>
                  </a:ext>
                </a:extLst>
              </a:tr>
              <a:tr h="222250">
                <a:tc>
                  <a:txBody>
                    <a:bodyPr/>
                    <a:lstStyle/>
                    <a:p>
                      <a:pPr marL="228600">
                        <a:lnSpc>
                          <a:spcPct val="107000"/>
                        </a:lnSpc>
                        <a:spcAft>
                          <a:spcPts val="800"/>
                        </a:spcAft>
                      </a:pPr>
                      <a:r>
                        <a:rPr lang="en-GB" sz="1100">
                          <a:effectLst/>
                        </a:rPr>
                        <a:t>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dirty="0">
                          <a:effectLst/>
                        </a:rPr>
                        <a:t>5/6 of 30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468386498"/>
                  </a:ext>
                </a:extLst>
              </a:tr>
            </a:tbl>
          </a:graphicData>
        </a:graphic>
      </p:graphicFrame>
      <p:pic>
        <p:nvPicPr>
          <p:cNvPr id="2444" name="Picture 396">
            <a:extLst>
              <a:ext uri="{FF2B5EF4-FFF2-40B4-BE49-F238E27FC236}">
                <a16:creationId xmlns:a16="http://schemas.microsoft.com/office/drawing/2014/main" id="{C5619747-4365-4F86-A4D3-A90A3F2CCC6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698" y="-54530"/>
            <a:ext cx="222250" cy="357188"/>
          </a:xfrm>
          <a:prstGeom prst="rect">
            <a:avLst/>
          </a:prstGeom>
          <a:noFill/>
          <a:extLst>
            <a:ext uri="{909E8E84-426E-40DD-AFC4-6F175D3DCCD1}">
              <a14:hiddenFill xmlns:a14="http://schemas.microsoft.com/office/drawing/2010/main">
                <a:solidFill>
                  <a:srgbClr val="FFFFFF"/>
                </a:solidFill>
              </a14:hiddenFill>
            </a:ext>
          </a:extLst>
        </p:spPr>
      </p:pic>
      <p:pic>
        <p:nvPicPr>
          <p:cNvPr id="2443" name="Picture 395">
            <a:extLst>
              <a:ext uri="{FF2B5EF4-FFF2-40B4-BE49-F238E27FC236}">
                <a16:creationId xmlns:a16="http://schemas.microsoft.com/office/drawing/2014/main" id="{7F6C9E65-29EE-4D99-9F47-757DE4FACEE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0636" y="-45051"/>
            <a:ext cx="119063" cy="357188"/>
          </a:xfrm>
          <a:prstGeom prst="rect">
            <a:avLst/>
          </a:prstGeom>
          <a:noFill/>
          <a:extLst>
            <a:ext uri="{909E8E84-426E-40DD-AFC4-6F175D3DCCD1}">
              <a14:hiddenFill xmlns:a14="http://schemas.microsoft.com/office/drawing/2010/main">
                <a:solidFill>
                  <a:srgbClr val="FFFFFF"/>
                </a:solidFill>
              </a14:hiddenFill>
            </a:ext>
          </a:extLst>
        </p:spPr>
      </p:pic>
      <p:pic>
        <p:nvPicPr>
          <p:cNvPr id="2438" name="Picture 390">
            <a:extLst>
              <a:ext uri="{FF2B5EF4-FFF2-40B4-BE49-F238E27FC236}">
                <a16:creationId xmlns:a16="http://schemas.microsoft.com/office/drawing/2014/main" id="{17BE7096-1FAA-4DFF-9260-471C4908749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362" y="-60926"/>
            <a:ext cx="222250" cy="357188"/>
          </a:xfrm>
          <a:prstGeom prst="rect">
            <a:avLst/>
          </a:prstGeom>
          <a:noFill/>
          <a:extLst>
            <a:ext uri="{909E8E84-426E-40DD-AFC4-6F175D3DCCD1}">
              <a14:hiddenFill xmlns:a14="http://schemas.microsoft.com/office/drawing/2010/main">
                <a:solidFill>
                  <a:srgbClr val="FFFFFF"/>
                </a:solidFill>
              </a14:hiddenFill>
            </a:ext>
          </a:extLst>
        </p:spPr>
      </p:pic>
      <p:pic>
        <p:nvPicPr>
          <p:cNvPr id="2437" name="Picture 389">
            <a:extLst>
              <a:ext uri="{FF2B5EF4-FFF2-40B4-BE49-F238E27FC236}">
                <a16:creationId xmlns:a16="http://schemas.microsoft.com/office/drawing/2014/main" id="{057A41B8-9F5E-466E-B024-E1CBB54BF39A}"/>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594" y="-88901"/>
            <a:ext cx="438150" cy="357188"/>
          </a:xfrm>
          <a:prstGeom prst="rect">
            <a:avLst/>
          </a:prstGeom>
          <a:noFill/>
          <a:extLst>
            <a:ext uri="{909E8E84-426E-40DD-AFC4-6F175D3DCCD1}">
              <a14:hiddenFill xmlns:a14="http://schemas.microsoft.com/office/drawing/2010/main">
                <a:solidFill>
                  <a:srgbClr val="FFFFFF"/>
                </a:solidFill>
              </a14:hiddenFill>
            </a:ext>
          </a:extLst>
        </p:spPr>
      </p:pic>
      <p:pic>
        <p:nvPicPr>
          <p:cNvPr id="2435" name="Picture 387">
            <a:extLst>
              <a:ext uri="{FF2B5EF4-FFF2-40B4-BE49-F238E27FC236}">
                <a16:creationId xmlns:a16="http://schemas.microsoft.com/office/drawing/2014/main" id="{0AFFC140-F0B9-4AFD-8ADC-649B3111DE4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0012" y="-101693"/>
            <a:ext cx="222250" cy="357188"/>
          </a:xfrm>
          <a:prstGeom prst="rect">
            <a:avLst/>
          </a:prstGeom>
          <a:noFill/>
          <a:extLst>
            <a:ext uri="{909E8E84-426E-40DD-AFC4-6F175D3DCCD1}">
              <a14:hiddenFill xmlns:a14="http://schemas.microsoft.com/office/drawing/2010/main">
                <a:solidFill>
                  <a:srgbClr val="FFFFFF"/>
                </a:solidFill>
              </a14:hiddenFill>
            </a:ext>
          </a:extLst>
        </p:spPr>
      </p:pic>
      <p:pic>
        <p:nvPicPr>
          <p:cNvPr id="2434" name="Picture 386">
            <a:extLst>
              <a:ext uri="{FF2B5EF4-FFF2-40B4-BE49-F238E27FC236}">
                <a16:creationId xmlns:a16="http://schemas.microsoft.com/office/drawing/2014/main" id="{889419EB-67DE-4B74-9370-C1A53DD4F7C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573" y="-95297"/>
            <a:ext cx="222250" cy="357188"/>
          </a:xfrm>
          <a:prstGeom prst="rect">
            <a:avLst/>
          </a:prstGeom>
          <a:noFill/>
          <a:extLst>
            <a:ext uri="{909E8E84-426E-40DD-AFC4-6F175D3DCCD1}">
              <a14:hiddenFill xmlns:a14="http://schemas.microsoft.com/office/drawing/2010/main">
                <a:solidFill>
                  <a:srgbClr val="FFFFFF"/>
                </a:solidFill>
              </a14:hiddenFill>
            </a:ext>
          </a:extLst>
        </p:spPr>
      </p:pic>
      <p:pic>
        <p:nvPicPr>
          <p:cNvPr id="2432" name="Picture 384">
            <a:extLst>
              <a:ext uri="{FF2B5EF4-FFF2-40B4-BE49-F238E27FC236}">
                <a16:creationId xmlns:a16="http://schemas.microsoft.com/office/drawing/2014/main" id="{B63717E0-C46B-4B38-995D-AA456D18CC3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237" y="-101693"/>
            <a:ext cx="222250" cy="357188"/>
          </a:xfrm>
          <a:prstGeom prst="rect">
            <a:avLst/>
          </a:prstGeom>
          <a:noFill/>
          <a:extLst>
            <a:ext uri="{909E8E84-426E-40DD-AFC4-6F175D3DCCD1}">
              <a14:hiddenFill xmlns:a14="http://schemas.microsoft.com/office/drawing/2010/main">
                <a:solidFill>
                  <a:srgbClr val="FFFFFF"/>
                </a:solidFill>
              </a14:hiddenFill>
            </a:ext>
          </a:extLst>
        </p:spPr>
      </p:pic>
      <p:pic>
        <p:nvPicPr>
          <p:cNvPr id="2430" name="Picture 382">
            <a:extLst>
              <a:ext uri="{FF2B5EF4-FFF2-40B4-BE49-F238E27FC236}">
                <a16:creationId xmlns:a16="http://schemas.microsoft.com/office/drawing/2014/main" id="{A586FA9A-43A8-4F00-9BF6-DB9F473BD46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608" y="-88901"/>
            <a:ext cx="222250" cy="35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740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9EEF4A-F39E-4841-B4EF-25CF0010BBB7}"/>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FA8C304B-4094-42BE-8300-45370F109115}"/>
              </a:ext>
            </a:extLst>
          </p:cNvPr>
          <p:cNvSpPr>
            <a:spLocks noGrp="1"/>
          </p:cNvSpPr>
          <p:nvPr>
            <p:ph type="sldNum" sz="quarter" idx="11"/>
          </p:nvPr>
        </p:nvSpPr>
        <p:spPr/>
        <p:txBody>
          <a:bodyPr/>
          <a:lstStyle/>
          <a:p>
            <a:fld id="{DA2C159E-F13C-4A85-9A41-E7669D3E0D70}" type="slidenum">
              <a:rPr lang="en-GB" smtClean="0"/>
              <a:pPr/>
              <a:t>13</a:t>
            </a:fld>
            <a:endParaRPr lang="en-GB"/>
          </a:p>
        </p:txBody>
      </p:sp>
      <p:sp>
        <p:nvSpPr>
          <p:cNvPr id="4" name="Text Placeholder 3">
            <a:extLst>
              <a:ext uri="{FF2B5EF4-FFF2-40B4-BE49-F238E27FC236}">
                <a16:creationId xmlns:a16="http://schemas.microsoft.com/office/drawing/2014/main" id="{5B4C7E11-65A3-4BC8-B637-790CAD4032C6}"/>
              </a:ext>
            </a:extLst>
          </p:cNvPr>
          <p:cNvSpPr>
            <a:spLocks noGrp="1"/>
          </p:cNvSpPr>
          <p:nvPr>
            <p:ph type="body" sz="quarter" idx="12"/>
          </p:nvPr>
        </p:nvSpPr>
        <p:spPr>
          <a:xfrm>
            <a:off x="234000" y="986400"/>
            <a:ext cx="3689928" cy="3601574"/>
          </a:xfrm>
        </p:spPr>
        <p:txBody>
          <a:bodyPr/>
          <a:lstStyle/>
          <a:p>
            <a:pPr lvl="0">
              <a:lnSpc>
                <a:spcPct val="100000"/>
              </a:lnSpc>
            </a:pPr>
            <a:r>
              <a:rPr lang="en-GB" sz="2000" i="1" dirty="0"/>
              <a:t>The 24-game</a:t>
            </a:r>
          </a:p>
          <a:p>
            <a:pPr lvl="0">
              <a:lnSpc>
                <a:spcPct val="100000"/>
              </a:lnSpc>
            </a:pPr>
            <a:r>
              <a:rPr lang="en-GB" sz="2000" b="0" dirty="0"/>
              <a:t>Using each number once and only once, can you combine the given four numbers using any of +, -, x, ÷? </a:t>
            </a:r>
          </a:p>
          <a:p>
            <a:pPr marL="342900" lvl="0" indent="-342900">
              <a:lnSpc>
                <a:spcPct val="100000"/>
              </a:lnSpc>
              <a:buFont typeface="Arial" panose="020B0604020202020204" pitchFamily="34" charset="0"/>
              <a:buChar char="•"/>
            </a:pPr>
            <a:r>
              <a:rPr lang="en-GB" sz="2000" b="0" dirty="0"/>
              <a:t>9,6,6,2</a:t>
            </a:r>
          </a:p>
          <a:p>
            <a:pPr marL="342900" lvl="0" indent="-342900">
              <a:lnSpc>
                <a:spcPct val="100000"/>
              </a:lnSpc>
              <a:buFont typeface="Arial" panose="020B0604020202020204" pitchFamily="34" charset="0"/>
              <a:buChar char="•"/>
            </a:pPr>
            <a:r>
              <a:rPr lang="en-GB" sz="2000" b="0" dirty="0"/>
              <a:t>7,8,5,3</a:t>
            </a:r>
          </a:p>
          <a:p>
            <a:pPr marL="342900" lvl="0" indent="-342900">
              <a:lnSpc>
                <a:spcPct val="100000"/>
              </a:lnSpc>
              <a:buFont typeface="Arial" panose="020B0604020202020204" pitchFamily="34" charset="0"/>
              <a:buChar char="•"/>
            </a:pPr>
            <a:r>
              <a:rPr lang="en-GB" sz="2000" b="0" dirty="0"/>
              <a:t>3,3,8,8</a:t>
            </a:r>
          </a:p>
          <a:p>
            <a:endParaRPr lang="en-GB" dirty="0"/>
          </a:p>
        </p:txBody>
      </p:sp>
      <p:sp>
        <p:nvSpPr>
          <p:cNvPr id="5" name="Content Placeholder 4">
            <a:extLst>
              <a:ext uri="{FF2B5EF4-FFF2-40B4-BE49-F238E27FC236}">
                <a16:creationId xmlns:a16="http://schemas.microsoft.com/office/drawing/2014/main" id="{55032EE6-4E6B-4B61-BBC8-9B68C5795928}"/>
              </a:ext>
            </a:extLst>
          </p:cNvPr>
          <p:cNvSpPr>
            <a:spLocks noGrp="1"/>
          </p:cNvSpPr>
          <p:nvPr>
            <p:ph sz="quarter" idx="13"/>
          </p:nvPr>
        </p:nvSpPr>
        <p:spPr/>
        <p:txBody>
          <a:bodyPr/>
          <a:lstStyle/>
          <a:p>
            <a:r>
              <a:rPr lang="en-GB" dirty="0"/>
              <a:t>Using all four numbers 4, 6, 6 and 8, but using each number only once, there are over 60 different ways of getting the answer 24 by adding, subtracting, multiplying and dividing. How many can you find?</a:t>
            </a:r>
          </a:p>
          <a:p>
            <a:endParaRPr lang="en-GB" dirty="0"/>
          </a:p>
          <a:p>
            <a:endParaRPr lang="en-GB" dirty="0"/>
          </a:p>
          <a:p>
            <a:pPr lvl="0"/>
            <a:r>
              <a:rPr lang="en-GB" i="1" dirty="0"/>
              <a:t>Countdown: </a:t>
            </a:r>
          </a:p>
          <a:p>
            <a:pPr lvl="0"/>
            <a:r>
              <a:rPr lang="en-GB" dirty="0"/>
              <a:t>Choose a ‘target number’ between 200 and 500</a:t>
            </a:r>
          </a:p>
          <a:p>
            <a:pPr lvl="0"/>
            <a:r>
              <a:rPr lang="en-GB" dirty="0"/>
              <a:t>Choose two numbers between 1 and 10 </a:t>
            </a:r>
          </a:p>
          <a:p>
            <a:pPr lvl="0"/>
            <a:r>
              <a:rPr lang="en-GB" dirty="0"/>
              <a:t>Choose two numbers from 10 to 20</a:t>
            </a:r>
          </a:p>
          <a:p>
            <a:pPr lvl="0"/>
            <a:r>
              <a:rPr lang="en-GB" dirty="0"/>
              <a:t>Choose one number from 20 to 30</a:t>
            </a:r>
          </a:p>
          <a:p>
            <a:endParaRPr lang="en-GB" dirty="0"/>
          </a:p>
          <a:p>
            <a:endParaRPr lang="en-GB" dirty="0"/>
          </a:p>
        </p:txBody>
      </p:sp>
      <p:sp>
        <p:nvSpPr>
          <p:cNvPr id="6" name="Title 5">
            <a:extLst>
              <a:ext uri="{FF2B5EF4-FFF2-40B4-BE49-F238E27FC236}">
                <a16:creationId xmlns:a16="http://schemas.microsoft.com/office/drawing/2014/main" id="{9B974E86-AB04-4058-B453-D79818CB26E6}"/>
              </a:ext>
            </a:extLst>
          </p:cNvPr>
          <p:cNvSpPr>
            <a:spLocks noGrp="1"/>
          </p:cNvSpPr>
          <p:nvPr>
            <p:ph type="title"/>
          </p:nvPr>
        </p:nvSpPr>
        <p:spPr/>
        <p:txBody>
          <a:bodyPr/>
          <a:lstStyle/>
          <a:p>
            <a:r>
              <a:rPr lang="en-GB" cap="none" dirty="0"/>
              <a:t>Building confidence with number</a:t>
            </a:r>
          </a:p>
        </p:txBody>
      </p:sp>
    </p:spTree>
    <p:extLst>
      <p:ext uri="{BB962C8B-B14F-4D97-AF65-F5344CB8AC3E}">
        <p14:creationId xmlns:p14="http://schemas.microsoft.com/office/powerpoint/2010/main" val="187117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5" name="Text Placeholder 4"/>
          <p:cNvSpPr>
            <a:spLocks noGrp="1"/>
          </p:cNvSpPr>
          <p:nvPr>
            <p:ph type="body" sz="quarter" idx="13"/>
          </p:nvPr>
        </p:nvSpPr>
        <p:spPr>
          <a:xfrm>
            <a:off x="179512" y="843558"/>
            <a:ext cx="5779210" cy="3744416"/>
          </a:xfrm>
        </p:spPr>
        <p:txBody>
          <a:bodyPr>
            <a:normAutofit fontScale="55000" lnSpcReduction="20000"/>
          </a:bodyPr>
          <a:lstStyle/>
          <a:p>
            <a:pPr marL="288000" lvl="0" indent="-180000">
              <a:lnSpc>
                <a:spcPct val="120000"/>
              </a:lnSpc>
              <a:buFont typeface="Arial" panose="020B0604020202020204" pitchFamily="34" charset="0"/>
              <a:buChar char="•"/>
            </a:pPr>
            <a:r>
              <a:rPr lang="en-GB" b="0" dirty="0">
                <a:solidFill>
                  <a:schemeClr val="tx1"/>
                </a:solidFill>
              </a:rPr>
              <a:t>‘Now that you’re in college’</a:t>
            </a:r>
          </a:p>
          <a:p>
            <a:pPr marL="288000" lvl="0" indent="-180000">
              <a:lnSpc>
                <a:spcPct val="120000"/>
              </a:lnSpc>
              <a:buFont typeface="Arial" panose="020B0604020202020204" pitchFamily="34" charset="0"/>
              <a:buChar char="•"/>
            </a:pPr>
            <a:r>
              <a:rPr lang="en-GB" b="0" dirty="0">
                <a:solidFill>
                  <a:schemeClr val="tx1"/>
                </a:solidFill>
              </a:rPr>
              <a:t>Draw on their experience in their other courses, especially vocational courses</a:t>
            </a:r>
          </a:p>
          <a:p>
            <a:pPr marL="288000" lvl="0" indent="-180000">
              <a:lnSpc>
                <a:spcPct val="120000"/>
              </a:lnSpc>
              <a:buFont typeface="Arial" panose="020B0604020202020204" pitchFamily="34" charset="0"/>
              <a:buChar char="•"/>
            </a:pPr>
            <a:r>
              <a:rPr lang="en-GB" b="0" dirty="0">
                <a:solidFill>
                  <a:schemeClr val="tx1"/>
                </a:solidFill>
              </a:rPr>
              <a:t>Use examples that are quirky: are blondes dumb?</a:t>
            </a:r>
          </a:p>
          <a:p>
            <a:pPr marL="288000" lvl="0" indent="-180000">
              <a:lnSpc>
                <a:spcPct val="120000"/>
              </a:lnSpc>
              <a:buFont typeface="Arial" panose="020B0604020202020204" pitchFamily="34" charset="0"/>
              <a:buChar char="•"/>
            </a:pPr>
            <a:r>
              <a:rPr lang="en-GB" b="0" dirty="0">
                <a:solidFill>
                  <a:schemeClr val="tx1"/>
                </a:solidFill>
              </a:rPr>
              <a:t>Increase your expectations of their </a:t>
            </a:r>
            <a:r>
              <a:rPr lang="en-GB" i="1" dirty="0">
                <a:solidFill>
                  <a:schemeClr val="tx1"/>
                </a:solidFill>
              </a:rPr>
              <a:t>metacognition</a:t>
            </a:r>
            <a:r>
              <a:rPr lang="en-GB" b="0" dirty="0">
                <a:solidFill>
                  <a:schemeClr val="tx1"/>
                </a:solidFill>
              </a:rPr>
              <a:t> (monitoring and controlling their thinking): what have you done? how far have you got? Why did you think of that? </a:t>
            </a:r>
          </a:p>
          <a:p>
            <a:pPr marL="288000" lvl="0" indent="-180000">
              <a:lnSpc>
                <a:spcPct val="120000"/>
              </a:lnSpc>
              <a:buFont typeface="Arial" panose="020B0604020202020204" pitchFamily="34" charset="0"/>
              <a:buChar char="•"/>
            </a:pPr>
            <a:r>
              <a:rPr lang="en-GB" b="0" dirty="0">
                <a:solidFill>
                  <a:schemeClr val="tx1"/>
                </a:solidFill>
              </a:rPr>
              <a:t>Watch the resources you draw on e.g.  </a:t>
            </a:r>
            <a:r>
              <a:rPr lang="en-GB" b="0" u="sng" dirty="0">
                <a:solidFill>
                  <a:schemeClr val="tx1"/>
                </a:solidFill>
                <a:hlinkClick r:id="rId3">
                  <a:extLst>
                    <a:ext uri="{A12FA001-AC4F-418D-AE19-62706E023703}">
                      <ahyp:hlinkClr xmlns:ahyp="http://schemas.microsoft.com/office/drawing/2018/hyperlinkcolor" val="tx"/>
                    </a:ext>
                  </a:extLst>
                </a:hlinkClick>
              </a:rPr>
              <a:t>https://www.map.mathshell.org/tasks.php</a:t>
            </a:r>
            <a:r>
              <a:rPr lang="en-GB" b="0" dirty="0">
                <a:solidFill>
                  <a:schemeClr val="tx1"/>
                </a:solidFill>
              </a:rPr>
              <a:t>, ‘Ponzi’ Pyramid Schemes.</a:t>
            </a:r>
          </a:p>
          <a:p>
            <a:pPr marL="288000" lvl="0" indent="-180000">
              <a:lnSpc>
                <a:spcPct val="120000"/>
              </a:lnSpc>
              <a:buFont typeface="Arial" panose="020B0604020202020204" pitchFamily="34" charset="0"/>
              <a:buChar char="•"/>
            </a:pPr>
            <a:endParaRPr lang="en-GB" b="0" dirty="0">
              <a:solidFill>
                <a:schemeClr val="tx1"/>
              </a:solidFill>
            </a:endParaRPr>
          </a:p>
          <a:p>
            <a:pPr lvl="1"/>
            <a:endParaRPr lang="en-GB" sz="2000" dirty="0"/>
          </a:p>
        </p:txBody>
      </p:sp>
      <p:sp>
        <p:nvSpPr>
          <p:cNvPr id="2" name="Title 1"/>
          <p:cNvSpPr>
            <a:spLocks noGrp="1"/>
          </p:cNvSpPr>
          <p:nvPr>
            <p:ph type="title"/>
          </p:nvPr>
        </p:nvSpPr>
        <p:spPr/>
        <p:txBody>
          <a:bodyPr>
            <a:normAutofit fontScale="90000"/>
          </a:bodyPr>
          <a:lstStyle/>
          <a:p>
            <a:r>
              <a:rPr lang="en-GB" cap="none" dirty="0">
                <a:solidFill>
                  <a:schemeClr val="accent2"/>
                </a:solidFill>
              </a:rPr>
              <a:t>Baggage 4: They believe they are adults now.</a:t>
            </a:r>
            <a:br>
              <a:rPr lang="en-GB" dirty="0"/>
            </a:br>
            <a:br>
              <a:rPr lang="en-GB" dirty="0"/>
            </a:br>
            <a:endParaRPr lang="en-GB" dirty="0"/>
          </a:p>
        </p:txBody>
      </p:sp>
      <p:sp>
        <p:nvSpPr>
          <p:cNvPr id="6" name="Footer Placeholder 5"/>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Education &amp; Training Foundation</a:t>
            </a:r>
            <a:endParaRPr kumimoji="0" lang="en-GB" sz="700" b="1" i="0" u="none" strike="noStrike" kern="1200" cap="all" spc="0" normalizeH="0" baseline="0" noProof="0" dirty="0">
              <a:ln>
                <a:noFill/>
              </a:ln>
              <a:solidFill>
                <a:prstClr val="black"/>
              </a:solidFill>
              <a:effectLst/>
              <a:uLnTx/>
              <a:uFillTx/>
              <a:latin typeface="Arial"/>
              <a:ea typeface="+mn-ea"/>
              <a:cs typeface="+mn-cs"/>
            </a:endParaRPr>
          </a:p>
        </p:txBody>
      </p:sp>
      <p:pic>
        <p:nvPicPr>
          <p:cNvPr id="7" name="Picture Placeholder 24">
            <a:extLst>
              <a:ext uri="{FF2B5EF4-FFF2-40B4-BE49-F238E27FC236}">
                <a16:creationId xmlns:a16="http://schemas.microsoft.com/office/drawing/2014/main" id="{28E51CA6-B142-4AB1-A7B2-DD9E0A75D3F5}"/>
              </a:ext>
            </a:extLst>
          </p:cNvPr>
          <p:cNvPicPr>
            <a:picLocks noChangeAspect="1"/>
          </p:cNvPicPr>
          <p:nvPr/>
        </p:nvPicPr>
        <p:blipFill>
          <a:blip r:embed="rId4" cstate="print">
            <a:extLst>
              <a:ext uri="{28A0092B-C50C-407E-A947-70E740481C1C}">
                <a14:useLocalDpi xmlns:a14="http://schemas.microsoft.com/office/drawing/2010/main" val="0"/>
              </a:ext>
            </a:extLst>
          </a:blip>
          <a:srcRect t="3945" b="3945"/>
          <a:stretch>
            <a:fillRect/>
          </a:stretch>
        </p:blipFill>
        <p:spPr>
          <a:xfrm>
            <a:off x="6266204" y="2355726"/>
            <a:ext cx="2850854" cy="2822843"/>
          </a:xfrm>
          <a:prstGeom prst="rect">
            <a:avLst/>
          </a:prstGeom>
        </p:spPr>
      </p:pic>
    </p:spTree>
    <p:extLst>
      <p:ext uri="{BB962C8B-B14F-4D97-AF65-F5344CB8AC3E}">
        <p14:creationId xmlns:p14="http://schemas.microsoft.com/office/powerpoint/2010/main" val="1811706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5" name="Text Placeholder 4"/>
          <p:cNvSpPr>
            <a:spLocks noGrp="1"/>
          </p:cNvSpPr>
          <p:nvPr>
            <p:ph type="body" sz="quarter" idx="13"/>
          </p:nvPr>
        </p:nvSpPr>
        <p:spPr>
          <a:xfrm>
            <a:off x="232950" y="1275606"/>
            <a:ext cx="8442738" cy="3312268"/>
          </a:xfrm>
        </p:spPr>
        <p:txBody>
          <a:bodyPr>
            <a:normAutofit fontScale="55000" lnSpcReduction="20000"/>
          </a:bodyPr>
          <a:lstStyle/>
          <a:p>
            <a:pPr marL="288000" lvl="0" indent="-180000">
              <a:lnSpc>
                <a:spcPct val="120000"/>
              </a:lnSpc>
              <a:buFont typeface="Arial" panose="020B0604020202020204" pitchFamily="34" charset="0"/>
              <a:buChar char="•"/>
            </a:pPr>
            <a:r>
              <a:rPr lang="en-GB" b="0" dirty="0">
                <a:solidFill>
                  <a:schemeClr val="tx1"/>
                </a:solidFill>
              </a:rPr>
              <a:t>Acknowledge </a:t>
            </a:r>
            <a:endParaRPr lang="en-GB" sz="3200" b="0" dirty="0">
              <a:solidFill>
                <a:schemeClr val="tx1"/>
              </a:solidFill>
            </a:endParaRPr>
          </a:p>
          <a:p>
            <a:pPr marL="288000" lvl="0" indent="-180000">
              <a:lnSpc>
                <a:spcPct val="120000"/>
              </a:lnSpc>
              <a:buFont typeface="Arial" panose="020B0604020202020204" pitchFamily="34" charset="0"/>
              <a:buChar char="•"/>
            </a:pPr>
            <a:r>
              <a:rPr lang="en-GB" i="1" dirty="0">
                <a:solidFill>
                  <a:schemeClr val="tx1"/>
                </a:solidFill>
              </a:rPr>
              <a:t>Relationships</a:t>
            </a:r>
            <a:r>
              <a:rPr lang="en-GB" b="0" dirty="0">
                <a:solidFill>
                  <a:schemeClr val="tx1"/>
                </a:solidFill>
              </a:rPr>
              <a:t> are important, but…. Most low attaining pupils enjoy their mathematics lessons and value their mathematics teacher, even though they report finding mathematics difficult. However, learning to work through struggle and some failure is important.</a:t>
            </a:r>
            <a:endParaRPr lang="en-GB" sz="3200" b="0" dirty="0">
              <a:solidFill>
                <a:schemeClr val="tx1"/>
              </a:solidFill>
            </a:endParaRPr>
          </a:p>
          <a:p>
            <a:pPr marL="288000" lvl="0" indent="-180000">
              <a:lnSpc>
                <a:spcPct val="120000"/>
              </a:lnSpc>
              <a:buFont typeface="Arial" panose="020B0604020202020204" pitchFamily="34" charset="0"/>
              <a:buChar char="•"/>
            </a:pPr>
            <a:r>
              <a:rPr lang="en-GB" b="0" dirty="0">
                <a:solidFill>
                  <a:schemeClr val="tx1"/>
                </a:solidFill>
              </a:rPr>
              <a:t>Subtle messages about the </a:t>
            </a:r>
            <a:r>
              <a:rPr lang="en-GB" i="1" dirty="0">
                <a:solidFill>
                  <a:schemeClr val="tx1"/>
                </a:solidFill>
              </a:rPr>
              <a:t>usefulness of maths </a:t>
            </a:r>
            <a:r>
              <a:rPr lang="en-GB" b="0" dirty="0">
                <a:solidFill>
                  <a:schemeClr val="tx1"/>
                </a:solidFill>
              </a:rPr>
              <a:t>– and talk with your colleagues across the curriculum. Contexts need to be authentic – or presented as puzzles.</a:t>
            </a:r>
            <a:endParaRPr lang="en-GB" sz="3200" b="0" dirty="0">
              <a:solidFill>
                <a:schemeClr val="tx1"/>
              </a:solidFill>
            </a:endParaRPr>
          </a:p>
          <a:p>
            <a:pPr marL="288000" lvl="0" indent="-180000">
              <a:lnSpc>
                <a:spcPct val="120000"/>
              </a:lnSpc>
              <a:buFont typeface="Arial" panose="020B0604020202020204" pitchFamily="34" charset="0"/>
              <a:buChar char="•"/>
            </a:pPr>
            <a:r>
              <a:rPr lang="en-GB" b="0" dirty="0">
                <a:solidFill>
                  <a:schemeClr val="tx1"/>
                </a:solidFill>
              </a:rPr>
              <a:t>https://www.transum.org/Software/sw/Starter_of_the_day/Starter_November25.asp</a:t>
            </a:r>
          </a:p>
          <a:p>
            <a:pPr lvl="1"/>
            <a:endParaRPr lang="en-GB" sz="2000" dirty="0"/>
          </a:p>
        </p:txBody>
      </p:sp>
      <p:sp>
        <p:nvSpPr>
          <p:cNvPr id="2" name="Title 1"/>
          <p:cNvSpPr>
            <a:spLocks noGrp="1"/>
          </p:cNvSpPr>
          <p:nvPr>
            <p:ph type="title"/>
          </p:nvPr>
        </p:nvSpPr>
        <p:spPr/>
        <p:txBody>
          <a:bodyPr>
            <a:normAutofit fontScale="90000"/>
          </a:bodyPr>
          <a:lstStyle/>
          <a:p>
            <a:r>
              <a:rPr lang="en-GB" b="0" cap="none" dirty="0">
                <a:solidFill>
                  <a:schemeClr val="accent2"/>
                </a:solidFill>
              </a:rPr>
              <a:t>Baggage 5: they probably resent having maths lessons imposed on them</a:t>
            </a:r>
            <a:br>
              <a:rPr lang="en-GB" dirty="0"/>
            </a:br>
            <a:br>
              <a:rPr lang="en-GB" dirty="0"/>
            </a:br>
            <a:endParaRPr lang="en-GB" dirty="0"/>
          </a:p>
        </p:txBody>
      </p:sp>
      <p:sp>
        <p:nvSpPr>
          <p:cNvPr id="6" name="Footer Placeholder 5"/>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Education &amp; Training Foundation</a:t>
            </a:r>
            <a:endParaRPr kumimoji="0" lang="en-GB" sz="700" b="1" i="0" u="none" strike="noStrike" kern="1200" cap="all"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21689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5" name="Text Placeholder 4"/>
          <p:cNvSpPr>
            <a:spLocks noGrp="1"/>
          </p:cNvSpPr>
          <p:nvPr>
            <p:ph type="body" sz="quarter" idx="13"/>
          </p:nvPr>
        </p:nvSpPr>
        <p:spPr>
          <a:xfrm>
            <a:off x="2123728" y="1275606"/>
            <a:ext cx="6551960" cy="3312268"/>
          </a:xfrm>
        </p:spPr>
        <p:txBody>
          <a:bodyPr>
            <a:normAutofit/>
          </a:bodyPr>
          <a:lstStyle/>
          <a:p>
            <a:pPr marL="342900" lvl="0" indent="-342900">
              <a:buFont typeface="Arial" panose="020B0604020202020204" pitchFamily="34" charset="0"/>
              <a:buChar char="•"/>
            </a:pPr>
            <a:r>
              <a:rPr lang="en-GB" sz="2000" b="0" dirty="0">
                <a:solidFill>
                  <a:schemeClr val="tx1"/>
                </a:solidFill>
              </a:rPr>
              <a:t>Explicit teaching for sense-making</a:t>
            </a:r>
          </a:p>
          <a:p>
            <a:pPr marL="342900" lvl="0" indent="-342900">
              <a:buFont typeface="Arial" panose="020B0604020202020204" pitchFamily="34" charset="0"/>
              <a:buChar char="•"/>
            </a:pPr>
            <a:r>
              <a:rPr lang="en-GB" sz="2000" b="0" dirty="0">
                <a:solidFill>
                  <a:schemeClr val="tx1"/>
                </a:solidFill>
              </a:rPr>
              <a:t>Mathematical talk </a:t>
            </a:r>
          </a:p>
          <a:p>
            <a:pPr marL="342900" lvl="0" indent="-342900">
              <a:buFont typeface="Arial" panose="020B0604020202020204" pitchFamily="34" charset="0"/>
              <a:buChar char="•"/>
            </a:pPr>
            <a:r>
              <a:rPr lang="en-GB" sz="2000" b="0" dirty="0">
                <a:solidFill>
                  <a:schemeClr val="tx1"/>
                </a:solidFill>
              </a:rPr>
              <a:t>Use of manipulatives and representations</a:t>
            </a:r>
          </a:p>
          <a:p>
            <a:pPr marL="342900" lvl="0" indent="-342900">
              <a:buFont typeface="Arial" panose="020B0604020202020204" pitchFamily="34" charset="0"/>
              <a:buChar char="•"/>
            </a:pPr>
            <a:r>
              <a:rPr lang="en-GB" sz="2000" b="0" dirty="0">
                <a:solidFill>
                  <a:schemeClr val="tx1"/>
                </a:solidFill>
              </a:rPr>
              <a:t>Metacognition and self-regulation</a:t>
            </a:r>
          </a:p>
          <a:p>
            <a:pPr marL="342900" lvl="0" indent="-342900">
              <a:buFont typeface="Arial" panose="020B0604020202020204" pitchFamily="34" charset="0"/>
              <a:buChar char="•"/>
            </a:pPr>
            <a:r>
              <a:rPr lang="en-GB" sz="2000" b="0" dirty="0">
                <a:solidFill>
                  <a:schemeClr val="tx1"/>
                </a:solidFill>
              </a:rPr>
              <a:t>Formative assessment</a:t>
            </a:r>
          </a:p>
          <a:p>
            <a:pPr marL="342900" lvl="0" indent="-342900">
              <a:buFont typeface="Arial" panose="020B0604020202020204" pitchFamily="34" charset="0"/>
              <a:buChar char="•"/>
            </a:pPr>
            <a:r>
              <a:rPr lang="en-GB" sz="2000" b="0" dirty="0">
                <a:solidFill>
                  <a:schemeClr val="tx1"/>
                </a:solidFill>
              </a:rPr>
              <a:t>Feedback</a:t>
            </a:r>
          </a:p>
          <a:p>
            <a:pPr lvl="1"/>
            <a:endParaRPr lang="en-GB" sz="2000" dirty="0"/>
          </a:p>
        </p:txBody>
      </p:sp>
      <p:sp>
        <p:nvSpPr>
          <p:cNvPr id="2" name="Title 1"/>
          <p:cNvSpPr>
            <a:spLocks noGrp="1"/>
          </p:cNvSpPr>
          <p:nvPr>
            <p:ph type="title"/>
          </p:nvPr>
        </p:nvSpPr>
        <p:spPr/>
        <p:txBody>
          <a:bodyPr>
            <a:normAutofit/>
          </a:bodyPr>
          <a:lstStyle/>
          <a:p>
            <a:r>
              <a:rPr lang="en-GB" b="0" i="1" cap="none" dirty="0"/>
              <a:t>In summary, </a:t>
            </a:r>
            <a:br>
              <a:rPr lang="en-GB" dirty="0"/>
            </a:br>
            <a:endParaRPr lang="en-GB" dirty="0"/>
          </a:p>
        </p:txBody>
      </p:sp>
      <p:sp>
        <p:nvSpPr>
          <p:cNvPr id="6" name="Footer Placeholder 5"/>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Education &amp; Training Foundation</a:t>
            </a:r>
            <a:endParaRPr kumimoji="0" lang="en-GB" sz="700" b="1" i="0" u="none" strike="noStrike" kern="1200" cap="all"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28080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03</a:t>
            </a:r>
          </a:p>
        </p:txBody>
      </p:sp>
      <p:sp>
        <p:nvSpPr>
          <p:cNvPr id="5" name="Subtitle 4"/>
          <p:cNvSpPr>
            <a:spLocks noGrp="1"/>
          </p:cNvSpPr>
          <p:nvPr>
            <p:ph type="subTitle" idx="1"/>
          </p:nvPr>
        </p:nvSpPr>
        <p:spPr/>
        <p:txBody>
          <a:bodyPr>
            <a:normAutofit/>
          </a:bodyPr>
          <a:lstStyle/>
          <a:p>
            <a:r>
              <a:rPr lang="en-GB" sz="2400" cap="none" dirty="0"/>
              <a:t>Any questions?</a:t>
            </a:r>
          </a:p>
          <a:p>
            <a:r>
              <a:rPr lang="en-GB" sz="2400" cap="none" dirty="0"/>
              <a:t>j.golding@ucl.ac.uk </a:t>
            </a:r>
          </a:p>
        </p:txBody>
      </p:sp>
      <p:pic>
        <p:nvPicPr>
          <p:cNvPr id="4" name="Picture 3" descr="Logo&#10;&#10;Description automatically generated">
            <a:extLst>
              <a:ext uri="{FF2B5EF4-FFF2-40B4-BE49-F238E27FC236}">
                <a16:creationId xmlns:a16="http://schemas.microsoft.com/office/drawing/2014/main" id="{CE6DD287-294B-4315-9E11-8FF32CB23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195486"/>
            <a:ext cx="1475688" cy="765171"/>
          </a:xfrm>
          <a:prstGeom prst="rect">
            <a:avLst/>
          </a:prstGeom>
        </p:spPr>
      </p:pic>
    </p:spTree>
    <p:extLst>
      <p:ext uri="{BB962C8B-B14F-4D97-AF65-F5344CB8AC3E}">
        <p14:creationId xmlns:p14="http://schemas.microsoft.com/office/powerpoint/2010/main" val="2737881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GB"/>
              <a:t>Education &amp; Training Foundation</a:t>
            </a:r>
          </a:p>
        </p:txBody>
      </p:sp>
      <p:sp>
        <p:nvSpPr>
          <p:cNvPr id="9" name="Slide Number Placeholder 8"/>
          <p:cNvSpPr>
            <a:spLocks noGrp="1"/>
          </p:cNvSpPr>
          <p:nvPr>
            <p:ph type="sldNum" sz="quarter" idx="12"/>
          </p:nvPr>
        </p:nvSpPr>
        <p:spPr/>
        <p:txBody>
          <a:bodyPr/>
          <a:lstStyle/>
          <a:p>
            <a:fld id="{DA2C159E-F13C-4A85-9A41-E7669D3E0D70}" type="slidenum">
              <a:rPr lang="en-GB" smtClean="0"/>
              <a:pPr/>
              <a:t>2</a:t>
            </a:fld>
            <a:endParaRPr lang="en-GB"/>
          </a:p>
        </p:txBody>
      </p:sp>
      <p:sp>
        <p:nvSpPr>
          <p:cNvPr id="3" name="Text Placeholder 2"/>
          <p:cNvSpPr>
            <a:spLocks noGrp="1"/>
          </p:cNvSpPr>
          <p:nvPr>
            <p:ph type="body" sz="quarter" idx="14"/>
          </p:nvPr>
        </p:nvSpPr>
        <p:spPr/>
        <p:txBody>
          <a:bodyPr>
            <a:normAutofit/>
          </a:bodyPr>
          <a:lstStyle/>
          <a:p>
            <a:pPr marL="457200" indent="-457200">
              <a:buFont typeface="+mj-lt"/>
              <a:buAutoNum type="arabicPeriod"/>
            </a:pPr>
            <a:r>
              <a:rPr lang="en-GB" sz="2400" cap="none" dirty="0"/>
              <a:t>About me</a:t>
            </a:r>
          </a:p>
          <a:p>
            <a:pPr marL="457200" indent="-457200">
              <a:lnSpc>
                <a:spcPct val="100000"/>
              </a:lnSpc>
              <a:buFont typeface="+mj-lt"/>
              <a:buAutoNum type="arabicPeriod"/>
            </a:pPr>
            <a:r>
              <a:rPr lang="en-GB" sz="2400" dirty="0"/>
              <a:t>5 </a:t>
            </a:r>
            <a:r>
              <a:rPr lang="en-GB" sz="2400" cap="none" dirty="0"/>
              <a:t>pieces of baggage: approaches to addressing those to achieve motivation and engagement </a:t>
            </a:r>
          </a:p>
          <a:p>
            <a:pPr marL="457200" indent="-457200">
              <a:buFont typeface="+mj-lt"/>
              <a:buAutoNum type="arabicPeriod"/>
            </a:pPr>
            <a:r>
              <a:rPr lang="en-GB" sz="2400" cap="none" dirty="0"/>
              <a:t>Questions</a:t>
            </a:r>
            <a:endParaRPr lang="en-GB" sz="2400" dirty="0"/>
          </a:p>
        </p:txBody>
      </p:sp>
      <p:sp>
        <p:nvSpPr>
          <p:cNvPr id="4" name="Text Placeholder 3"/>
          <p:cNvSpPr>
            <a:spLocks noGrp="1"/>
          </p:cNvSpPr>
          <p:nvPr>
            <p:ph type="body" sz="quarter" idx="15"/>
          </p:nvPr>
        </p:nvSpPr>
        <p:spPr>
          <a:xfrm>
            <a:off x="827584" y="1059582"/>
            <a:ext cx="239457" cy="3386649"/>
          </a:xfrm>
        </p:spPr>
        <p:txBody>
          <a:bodyPr/>
          <a:lstStyle/>
          <a:p>
            <a:endParaRPr lang="en-GB" dirty="0"/>
          </a:p>
          <a:p>
            <a:endParaRPr lang="en-GB" dirty="0"/>
          </a:p>
        </p:txBody>
      </p:sp>
      <p:sp>
        <p:nvSpPr>
          <p:cNvPr id="2" name="Title 1"/>
          <p:cNvSpPr>
            <a:spLocks noGrp="1"/>
          </p:cNvSpPr>
          <p:nvPr>
            <p:ph type="title"/>
          </p:nvPr>
        </p:nvSpPr>
        <p:spPr/>
        <p:txBody>
          <a:bodyPr/>
          <a:lstStyle/>
          <a:p>
            <a:r>
              <a:rPr lang="en-GB"/>
              <a:t>today</a:t>
            </a:r>
            <a:endParaRPr lang="en-GB" dirty="0"/>
          </a:p>
        </p:txBody>
      </p:sp>
    </p:spTree>
    <p:extLst>
      <p:ext uri="{BB962C8B-B14F-4D97-AF65-F5344CB8AC3E}">
        <p14:creationId xmlns:p14="http://schemas.microsoft.com/office/powerpoint/2010/main" val="116951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2C159E-F13C-4A85-9A41-E7669D3E0D70}" type="slidenum">
              <a:rPr lang="en-GB" smtClean="0"/>
              <a:pPr/>
              <a:t>3</a:t>
            </a:fld>
            <a:endParaRPr lang="en-GB"/>
          </a:p>
        </p:txBody>
      </p:sp>
      <p:sp>
        <p:nvSpPr>
          <p:cNvPr id="5" name="Text Placeholder 4"/>
          <p:cNvSpPr>
            <a:spLocks noGrp="1"/>
          </p:cNvSpPr>
          <p:nvPr>
            <p:ph type="body" sz="quarter" idx="13"/>
          </p:nvPr>
        </p:nvSpPr>
        <p:spPr>
          <a:xfrm>
            <a:off x="755576" y="1419622"/>
            <a:ext cx="7488832" cy="3384276"/>
          </a:xfrm>
        </p:spPr>
        <p:txBody>
          <a:bodyPr>
            <a:noAutofit/>
          </a:bodyPr>
          <a:lstStyle/>
          <a:p>
            <a:pPr marL="216000" lvl="0" indent="-216000">
              <a:lnSpc>
                <a:spcPct val="100000"/>
              </a:lnSpc>
              <a:spcAft>
                <a:spcPts val="1200"/>
              </a:spcAft>
              <a:buFont typeface="Arial" panose="020B0604020202020204" pitchFamily="34" charset="0"/>
              <a:buChar char="•"/>
            </a:pPr>
            <a:r>
              <a:rPr lang="en-GB" sz="2000" b="0" dirty="0">
                <a:solidFill>
                  <a:schemeClr val="tx1"/>
                </a:solidFill>
              </a:rPr>
              <a:t>mathematician turned teacher turned academic</a:t>
            </a:r>
          </a:p>
          <a:p>
            <a:pPr marL="216000" lvl="0" indent="-216000">
              <a:lnSpc>
                <a:spcPct val="100000"/>
              </a:lnSpc>
              <a:spcAft>
                <a:spcPts val="1200"/>
              </a:spcAft>
              <a:buFont typeface="Arial" panose="020B0604020202020204" pitchFamily="34" charset="0"/>
              <a:buChar char="•"/>
            </a:pPr>
            <a:r>
              <a:rPr lang="en-GB" sz="2000" b="0" dirty="0">
                <a:solidFill>
                  <a:schemeClr val="tx1"/>
                </a:solidFill>
              </a:rPr>
              <a:t>35 years teaching 5 to 18 in schools, and working in teacher development/maths education policy, in England and internationally</a:t>
            </a:r>
          </a:p>
          <a:p>
            <a:pPr marL="216000" lvl="0" indent="-216000">
              <a:lnSpc>
                <a:spcPct val="100000"/>
              </a:lnSpc>
              <a:spcAft>
                <a:spcPts val="1200"/>
              </a:spcAft>
              <a:buFont typeface="Arial" panose="020B0604020202020204" pitchFamily="34" charset="0"/>
              <a:buChar char="•"/>
            </a:pPr>
            <a:r>
              <a:rPr lang="en-GB" sz="2000" b="0" dirty="0">
                <a:solidFill>
                  <a:schemeClr val="tx1"/>
                </a:solidFill>
              </a:rPr>
              <a:t> ‘specialism’ in picking up year 10 or 11 low-attaining students and GCSE retake students</a:t>
            </a:r>
          </a:p>
          <a:p>
            <a:pPr marL="216000" lvl="0" indent="-216000">
              <a:lnSpc>
                <a:spcPct val="100000"/>
              </a:lnSpc>
              <a:spcAft>
                <a:spcPts val="1200"/>
              </a:spcAft>
              <a:buFont typeface="Arial" panose="020B0604020202020204" pitchFamily="34" charset="0"/>
              <a:buChar char="•"/>
            </a:pPr>
            <a:r>
              <a:rPr lang="en-GB" sz="2000" b="0" dirty="0">
                <a:solidFill>
                  <a:schemeClr val="tx1"/>
                </a:solidFill>
              </a:rPr>
              <a:t>I now work in classroom-close curriculum enactment research</a:t>
            </a:r>
          </a:p>
        </p:txBody>
      </p:sp>
      <p:sp>
        <p:nvSpPr>
          <p:cNvPr id="2" name="Title 1"/>
          <p:cNvSpPr>
            <a:spLocks noGrp="1"/>
          </p:cNvSpPr>
          <p:nvPr>
            <p:ph type="title"/>
          </p:nvPr>
        </p:nvSpPr>
        <p:spPr/>
        <p:txBody>
          <a:bodyPr/>
          <a:lstStyle/>
          <a:p>
            <a:r>
              <a:rPr lang="en-GB" cap="none" dirty="0"/>
              <a:t>Who am I?</a:t>
            </a:r>
          </a:p>
        </p:txBody>
      </p:sp>
      <p:sp>
        <p:nvSpPr>
          <p:cNvPr id="6" name="Footer Placeholder 5"/>
          <p:cNvSpPr>
            <a:spLocks noGrp="1"/>
          </p:cNvSpPr>
          <p:nvPr>
            <p:ph type="ftr" sz="quarter" idx="14"/>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66379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5" name="Text Placeholder 4"/>
          <p:cNvSpPr>
            <a:spLocks noGrp="1"/>
          </p:cNvSpPr>
          <p:nvPr>
            <p:ph type="body" sz="quarter" idx="13"/>
          </p:nvPr>
        </p:nvSpPr>
        <p:spPr>
          <a:xfrm>
            <a:off x="755576" y="1131590"/>
            <a:ext cx="7488832" cy="3456284"/>
          </a:xfrm>
        </p:spPr>
        <p:txBody>
          <a:bodyPr>
            <a:noAutofit/>
          </a:bodyPr>
          <a:lstStyle/>
          <a:p>
            <a:pPr marL="342900" lvl="0" indent="-342900">
              <a:lnSpc>
                <a:spcPct val="100000"/>
              </a:lnSpc>
              <a:buFont typeface="Arial" panose="020B0604020202020204" pitchFamily="34" charset="0"/>
              <a:buChar char="•"/>
            </a:pPr>
            <a:r>
              <a:rPr lang="en-GB" sz="2000" b="0" dirty="0">
                <a:solidFill>
                  <a:schemeClr val="tx1"/>
                </a:solidFill>
              </a:rPr>
              <a:t>my own teaching experience of mathematically low-attaining students,</a:t>
            </a:r>
          </a:p>
          <a:p>
            <a:pPr marL="342900" lvl="0" indent="-342900">
              <a:lnSpc>
                <a:spcPct val="100000"/>
              </a:lnSpc>
              <a:buFont typeface="Arial" panose="020B0604020202020204" pitchFamily="34" charset="0"/>
              <a:buChar char="•"/>
            </a:pPr>
            <a:r>
              <a:rPr lang="en-GB" sz="2000" b="0" dirty="0">
                <a:solidFill>
                  <a:schemeClr val="tx1"/>
                </a:solidFill>
              </a:rPr>
              <a:t>the literature around these students, in a variety of contexts,</a:t>
            </a:r>
          </a:p>
          <a:p>
            <a:pPr marL="342900" lvl="0" indent="-342900">
              <a:lnSpc>
                <a:spcPct val="100000"/>
              </a:lnSpc>
              <a:buFont typeface="Arial" panose="020B0604020202020204" pitchFamily="34" charset="0"/>
              <a:buChar char="•"/>
            </a:pPr>
            <a:r>
              <a:rPr lang="en-GB" sz="2000" b="0" dirty="0">
                <a:solidFill>
                  <a:schemeClr val="tx1"/>
                </a:solidFill>
              </a:rPr>
              <a:t>their reports when they return to school having transferred to FE College </a:t>
            </a:r>
          </a:p>
          <a:p>
            <a:pPr lvl="0">
              <a:lnSpc>
                <a:spcPct val="100000"/>
              </a:lnSpc>
            </a:pPr>
            <a:endParaRPr lang="en-GB" sz="2000" b="0" dirty="0">
              <a:solidFill>
                <a:schemeClr val="tx1"/>
              </a:solidFill>
            </a:endParaRPr>
          </a:p>
          <a:p>
            <a:pPr algn="ctr"/>
            <a:r>
              <a:rPr lang="en-GB" sz="2400" i="1" dirty="0"/>
              <a:t>Making effective progress with GCSE retake students takes skilled, mathematically-informed teaching</a:t>
            </a:r>
            <a:endParaRPr lang="en-GB" sz="2400" dirty="0"/>
          </a:p>
          <a:p>
            <a:pPr marL="342900" lvl="0" indent="-342900">
              <a:buFont typeface="Arial" panose="020B0604020202020204" pitchFamily="34" charset="0"/>
              <a:buChar char="•"/>
            </a:pPr>
            <a:endParaRPr lang="en-GB" sz="2000" b="0" dirty="0">
              <a:solidFill>
                <a:schemeClr val="tx1"/>
              </a:solidFill>
            </a:endParaRPr>
          </a:p>
        </p:txBody>
      </p:sp>
      <p:sp>
        <p:nvSpPr>
          <p:cNvPr id="2" name="Title 1"/>
          <p:cNvSpPr>
            <a:spLocks noGrp="1"/>
          </p:cNvSpPr>
          <p:nvPr>
            <p:ph type="title"/>
          </p:nvPr>
        </p:nvSpPr>
        <p:spPr>
          <a:xfrm>
            <a:off x="232950" y="221619"/>
            <a:ext cx="8437563" cy="699425"/>
          </a:xfrm>
        </p:spPr>
        <p:txBody>
          <a:bodyPr/>
          <a:lstStyle/>
          <a:p>
            <a:r>
              <a:rPr lang="en-GB" cap="none" dirty="0"/>
              <a:t>I’ll draw on</a:t>
            </a:r>
          </a:p>
        </p:txBody>
      </p:sp>
      <p:sp>
        <p:nvSpPr>
          <p:cNvPr id="6" name="Footer Placeholder 5"/>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Education &amp; Training Foundation</a:t>
            </a:r>
            <a:endParaRPr kumimoji="0" lang="en-GB" sz="700" b="1" i="0" u="none" strike="noStrike" kern="1200" cap="all"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44671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A3580A-7E82-4B0A-B9E9-8864CB8D7845}"/>
              </a:ext>
            </a:extLst>
          </p:cNvPr>
          <p:cNvSpPr>
            <a:spLocks noGrp="1"/>
          </p:cNvSpPr>
          <p:nvPr>
            <p:ph type="sldNum" sz="quarter" idx="12"/>
          </p:nvPr>
        </p:nvSpPr>
        <p:spPr/>
        <p:txBody>
          <a:bodyPr/>
          <a:lstStyle/>
          <a:p>
            <a:fld id="{DA2C159E-F13C-4A85-9A41-E7669D3E0D70}" type="slidenum">
              <a:rPr lang="en-GB" smtClean="0"/>
              <a:t>5</a:t>
            </a:fld>
            <a:endParaRPr lang="en-GB"/>
          </a:p>
        </p:txBody>
      </p:sp>
      <p:sp>
        <p:nvSpPr>
          <p:cNvPr id="3" name="Text Placeholder 2">
            <a:extLst>
              <a:ext uri="{FF2B5EF4-FFF2-40B4-BE49-F238E27FC236}">
                <a16:creationId xmlns:a16="http://schemas.microsoft.com/office/drawing/2014/main" id="{0783BA92-7EF4-460B-9AED-DB8E6AD10E9B}"/>
              </a:ext>
            </a:extLst>
          </p:cNvPr>
          <p:cNvSpPr>
            <a:spLocks noGrp="1"/>
          </p:cNvSpPr>
          <p:nvPr>
            <p:ph type="body" sz="quarter" idx="13"/>
          </p:nvPr>
        </p:nvSpPr>
        <p:spPr>
          <a:xfrm>
            <a:off x="226878" y="699542"/>
            <a:ext cx="8671374" cy="3888432"/>
          </a:xfrm>
        </p:spPr>
        <p:txBody>
          <a:bodyPr>
            <a:normAutofit fontScale="25000" lnSpcReduction="20000"/>
          </a:bodyPr>
          <a:lstStyle/>
          <a:p>
            <a:pPr marL="216000" indent="-216000">
              <a:lnSpc>
                <a:spcPct val="120000"/>
              </a:lnSpc>
              <a:spcAft>
                <a:spcPts val="600"/>
              </a:spcAft>
              <a:buFont typeface="Arial" panose="020B0604020202020204" pitchFamily="34" charset="0"/>
              <a:buChar char="•"/>
            </a:pPr>
            <a:r>
              <a:rPr lang="en-GB" b="0" dirty="0">
                <a:solidFill>
                  <a:schemeClr val="tx1"/>
                </a:solidFill>
              </a:rPr>
              <a:t>Allen, T., Riley K., &amp; Coates, M. (2020). </a:t>
            </a:r>
            <a:r>
              <a:rPr lang="en-GB" b="0" i="1" dirty="0">
                <a:solidFill>
                  <a:schemeClr val="tx1"/>
                </a:solidFill>
              </a:rPr>
              <a:t>Belonging, Behaviour and Inclusion: A Literature Review of What we know and What we don’t know. </a:t>
            </a:r>
            <a:r>
              <a:rPr lang="en-GB" b="0" dirty="0">
                <a:solidFill>
                  <a:schemeClr val="tx1"/>
                </a:solidFill>
              </a:rPr>
              <a:t>London: National Education Union. </a:t>
            </a:r>
          </a:p>
          <a:p>
            <a:pPr marL="216000" indent="-216000">
              <a:lnSpc>
                <a:spcPct val="120000"/>
              </a:lnSpc>
              <a:spcAft>
                <a:spcPts val="600"/>
              </a:spcAft>
              <a:buFont typeface="Arial" panose="020B0604020202020204" pitchFamily="34" charset="0"/>
              <a:buChar char="•"/>
            </a:pPr>
            <a:r>
              <a:rPr lang="en-GB" b="0" dirty="0">
                <a:solidFill>
                  <a:schemeClr val="tx1"/>
                </a:solidFill>
              </a:rPr>
              <a:t>ASCL (2019). </a:t>
            </a:r>
            <a:r>
              <a:rPr lang="en-GB" b="0" i="1" dirty="0">
                <a:solidFill>
                  <a:schemeClr val="tx1"/>
                </a:solidFill>
              </a:rPr>
              <a:t>The Forgotten Third: Report of the Commission of Inquiry chaired by Roy Blatchford</a:t>
            </a:r>
            <a:r>
              <a:rPr lang="en-GB" b="0" dirty="0">
                <a:solidFill>
                  <a:schemeClr val="tx1"/>
                </a:solidFill>
              </a:rPr>
              <a:t>. Oxford: OUP.</a:t>
            </a:r>
          </a:p>
          <a:p>
            <a:pPr marL="216000" indent="-216000">
              <a:lnSpc>
                <a:spcPct val="120000"/>
              </a:lnSpc>
              <a:spcAft>
                <a:spcPts val="600"/>
              </a:spcAft>
              <a:buFont typeface="Arial" panose="020B0604020202020204" pitchFamily="34" charset="0"/>
              <a:buChar char="•"/>
            </a:pPr>
            <a:r>
              <a:rPr lang="en-GB" b="0" dirty="0">
                <a:solidFill>
                  <a:schemeClr val="tx1"/>
                </a:solidFill>
              </a:rPr>
              <a:t>Ashcraft, M.H. and Kirk, E.P. (2001), ‘The relationships among working memory, math anxiety, and performance’, </a:t>
            </a:r>
            <a:r>
              <a:rPr lang="en-GB" b="0" i="1" dirty="0">
                <a:solidFill>
                  <a:schemeClr val="tx1"/>
                </a:solidFill>
              </a:rPr>
              <a:t>Journal of Experimental Psychology: General</a:t>
            </a:r>
            <a:r>
              <a:rPr lang="en-GB" b="0" dirty="0">
                <a:solidFill>
                  <a:schemeClr val="tx1"/>
                </a:solidFill>
              </a:rPr>
              <a:t>, 130, 224–237. Available at: </a:t>
            </a:r>
            <a:r>
              <a:rPr lang="en-GB" b="0" u="sng" dirty="0">
                <a:solidFill>
                  <a:schemeClr val="tx1"/>
                </a:solidFill>
              </a:rPr>
              <a:t>http://dx.doi.org/10.1037/0096-3445.130.2.224</a:t>
            </a:r>
            <a:endParaRPr lang="en-GB" b="0" dirty="0">
              <a:solidFill>
                <a:schemeClr val="tx1"/>
              </a:solidFill>
            </a:endParaRPr>
          </a:p>
          <a:p>
            <a:pPr marL="216000" indent="-216000">
              <a:lnSpc>
                <a:spcPct val="120000"/>
              </a:lnSpc>
              <a:spcAft>
                <a:spcPts val="600"/>
              </a:spcAft>
              <a:buFont typeface="Arial" panose="020B0604020202020204" pitchFamily="34" charset="0"/>
              <a:buChar char="•"/>
            </a:pPr>
            <a:r>
              <a:rPr lang="en-GB" b="0" dirty="0">
                <a:solidFill>
                  <a:schemeClr val="tx1"/>
                </a:solidFill>
              </a:rPr>
              <a:t>Dalby, D. and Noyes, A. (2016), ‘Locating mathematics within post-16 vocational education in England’, </a:t>
            </a:r>
            <a:r>
              <a:rPr lang="en-GB" b="0" i="1" dirty="0">
                <a:solidFill>
                  <a:schemeClr val="tx1"/>
                </a:solidFill>
              </a:rPr>
              <a:t>Journal of Vocational Education &amp; Training</a:t>
            </a:r>
            <a:r>
              <a:rPr lang="en-GB" b="0" dirty="0">
                <a:solidFill>
                  <a:schemeClr val="tx1"/>
                </a:solidFill>
              </a:rPr>
              <a:t>, 68(1), 70–86. Available at: </a:t>
            </a:r>
            <a:r>
              <a:rPr lang="en-GB" b="0" u="sng" dirty="0">
                <a:solidFill>
                  <a:schemeClr val="tx1"/>
                </a:solidFill>
              </a:rPr>
              <a:t>https://doi.org/10.1080/13636820.2015.1110828</a:t>
            </a:r>
            <a:endParaRPr lang="en-GB" b="0" dirty="0">
              <a:solidFill>
                <a:schemeClr val="tx1"/>
              </a:solidFill>
            </a:endParaRPr>
          </a:p>
          <a:p>
            <a:pPr marL="216000" lvl="0" indent="-216000">
              <a:lnSpc>
                <a:spcPct val="120000"/>
              </a:lnSpc>
              <a:spcAft>
                <a:spcPts val="600"/>
              </a:spcAft>
              <a:buFont typeface="Arial" panose="020B0604020202020204" pitchFamily="34" charset="0"/>
              <a:buChar char="•"/>
            </a:pPr>
            <a:r>
              <a:rPr lang="en-GB" b="0" dirty="0" err="1">
                <a:solidFill>
                  <a:schemeClr val="tx1"/>
                </a:solidFill>
              </a:rPr>
              <a:t>Higton</a:t>
            </a:r>
            <a:r>
              <a:rPr lang="en-GB" b="0" dirty="0">
                <a:solidFill>
                  <a:schemeClr val="tx1"/>
                </a:solidFill>
              </a:rPr>
              <a:t>, J., Archer, R., Dalby, D., Robinson, S., Birkin, G., Stutz, A., Smith, R. and Duckworth, V. (2017), </a:t>
            </a:r>
            <a:r>
              <a:rPr lang="en-GB" b="0" i="1" dirty="0">
                <a:solidFill>
                  <a:schemeClr val="tx1"/>
                </a:solidFill>
              </a:rPr>
              <a:t>Effective Practice in the Delivery and Teaching of English and Mathematics to 16–18 year olds </a:t>
            </a:r>
            <a:r>
              <a:rPr lang="en-GB" b="0" dirty="0">
                <a:solidFill>
                  <a:schemeClr val="tx1"/>
                </a:solidFill>
              </a:rPr>
              <a:t>(Department for Education: London, UK). Available at: </a:t>
            </a:r>
            <a:r>
              <a:rPr lang="en-GB" b="0" u="sng" dirty="0">
                <a:solidFill>
                  <a:schemeClr val="tx1"/>
                </a:solidFill>
                <a:hlinkClick r:id="rId2">
                  <a:extLst>
                    <a:ext uri="{A12FA001-AC4F-418D-AE19-62706E023703}">
                      <ahyp:hlinkClr xmlns:ahyp="http://schemas.microsoft.com/office/drawing/2018/hyperlinkcolor" val="tx"/>
                    </a:ext>
                  </a:extLst>
                </a:hlinkClick>
              </a:rPr>
              <a:t>https://www.gov.uk/government/publications/english-and-maths-for-16-to-18-year-olds-effective-teaching</a:t>
            </a:r>
            <a:endParaRPr lang="en-GB" b="0" u="sng" dirty="0">
              <a:solidFill>
                <a:schemeClr val="tx1"/>
              </a:solidFill>
            </a:endParaRPr>
          </a:p>
          <a:p>
            <a:pPr marL="216000" indent="-216000">
              <a:lnSpc>
                <a:spcPct val="120000"/>
              </a:lnSpc>
              <a:spcAft>
                <a:spcPts val="600"/>
              </a:spcAft>
              <a:buFont typeface="Arial" panose="020B0604020202020204" pitchFamily="34" charset="0"/>
              <a:buChar char="•"/>
            </a:pPr>
            <a:r>
              <a:rPr lang="en-GB" b="0" dirty="0">
                <a:solidFill>
                  <a:schemeClr val="tx1"/>
                </a:solidFill>
              </a:rPr>
              <a:t>Hodgen, J., Coe, R., Foster, C., Brown, M., Higgins, S., &amp; </a:t>
            </a:r>
            <a:r>
              <a:rPr lang="en-GB" b="0" dirty="0" err="1">
                <a:solidFill>
                  <a:schemeClr val="tx1"/>
                </a:solidFill>
              </a:rPr>
              <a:t>Küchemann</a:t>
            </a:r>
            <a:r>
              <a:rPr lang="en-GB" b="0" dirty="0">
                <a:solidFill>
                  <a:schemeClr val="tx1"/>
                </a:solidFill>
              </a:rPr>
              <a:t>, D. (2020). </a:t>
            </a:r>
            <a:r>
              <a:rPr lang="en-GB" b="0" i="1" dirty="0">
                <a:solidFill>
                  <a:schemeClr val="tx1"/>
                </a:solidFill>
              </a:rPr>
              <a:t>Low attainment in mathematics: An investigation focusing on Year 9 students in England. Final Report</a:t>
            </a:r>
            <a:r>
              <a:rPr lang="en-GB" b="0" dirty="0">
                <a:solidFill>
                  <a:schemeClr val="tx1"/>
                </a:solidFill>
              </a:rPr>
              <a:t>. London: UCL Institute of Education.</a:t>
            </a:r>
          </a:p>
          <a:p>
            <a:pPr marL="216000" indent="-216000">
              <a:lnSpc>
                <a:spcPct val="120000"/>
              </a:lnSpc>
              <a:spcAft>
                <a:spcPts val="600"/>
              </a:spcAft>
              <a:buFont typeface="Arial" panose="020B0604020202020204" pitchFamily="34" charset="0"/>
              <a:buChar char="•"/>
            </a:pPr>
            <a:r>
              <a:rPr lang="en-GB" b="0" dirty="0" err="1">
                <a:solidFill>
                  <a:schemeClr val="tx1"/>
                </a:solidFill>
              </a:rPr>
              <a:t>Maehr</a:t>
            </a:r>
            <a:r>
              <a:rPr lang="en-GB" b="0" dirty="0">
                <a:solidFill>
                  <a:schemeClr val="tx1"/>
                </a:solidFill>
              </a:rPr>
              <a:t>, M.L. and Meyer, H.A. (1997), ‘Understanding motivation and schooling: where we’ve been, where we are, and where we need to go’, </a:t>
            </a:r>
            <a:r>
              <a:rPr lang="en-GB" b="0" i="1" dirty="0">
                <a:solidFill>
                  <a:schemeClr val="tx1"/>
                </a:solidFill>
              </a:rPr>
              <a:t>Educational Psychology Review</a:t>
            </a:r>
            <a:r>
              <a:rPr lang="en-GB" b="0" dirty="0">
                <a:solidFill>
                  <a:schemeClr val="tx1"/>
                </a:solidFill>
              </a:rPr>
              <a:t>, 9, 371–409. Available at: </a:t>
            </a:r>
            <a:r>
              <a:rPr lang="en-GB" b="0" u="sng" dirty="0">
                <a:solidFill>
                  <a:schemeClr val="tx1"/>
                </a:solidFill>
                <a:hlinkClick r:id="rId3"/>
              </a:rPr>
              <a:t>https://www.jstor.org/stable/23359409</a:t>
            </a:r>
            <a:endParaRPr lang="en-GB" b="0" u="sng" dirty="0">
              <a:solidFill>
                <a:schemeClr val="tx1"/>
              </a:solidFill>
            </a:endParaRPr>
          </a:p>
          <a:p>
            <a:pPr marL="216000" indent="-216000">
              <a:lnSpc>
                <a:spcPct val="120000"/>
              </a:lnSpc>
              <a:spcAft>
                <a:spcPts val="600"/>
              </a:spcAft>
              <a:buFont typeface="Arial" panose="020B0604020202020204" pitchFamily="34" charset="0"/>
              <a:buChar char="•"/>
            </a:pPr>
            <a:r>
              <a:rPr lang="en-GB" b="0" dirty="0">
                <a:solidFill>
                  <a:schemeClr val="tx1"/>
                </a:solidFill>
              </a:rPr>
              <a:t>Riley K., Coates, M. &amp;Allen, T. (2020) </a:t>
            </a:r>
            <a:r>
              <a:rPr lang="en-GB" b="0" i="1" dirty="0">
                <a:solidFill>
                  <a:schemeClr val="tx1"/>
                </a:solidFill>
              </a:rPr>
              <a:t>Place and belonging in school: why it matters today. </a:t>
            </a:r>
            <a:r>
              <a:rPr lang="en-GB" b="0" dirty="0">
                <a:solidFill>
                  <a:schemeClr val="tx1"/>
                </a:solidFill>
              </a:rPr>
              <a:t>London: National Education Union file:///D:/Low%20attainers/Other%20relevant%20literature/Belonging%20research%20booklet.pdf</a:t>
            </a:r>
          </a:p>
          <a:p>
            <a:pPr marL="216000" indent="-216000">
              <a:lnSpc>
                <a:spcPct val="120000"/>
              </a:lnSpc>
              <a:spcAft>
                <a:spcPts val="600"/>
              </a:spcAft>
              <a:buFont typeface="Arial" panose="020B0604020202020204" pitchFamily="34" charset="0"/>
              <a:buChar char="•"/>
            </a:pPr>
            <a:r>
              <a:rPr lang="en-GB" b="0" dirty="0">
                <a:solidFill>
                  <a:schemeClr val="tx1"/>
                </a:solidFill>
              </a:rPr>
              <a:t>Robbins, S.B., </a:t>
            </a:r>
            <a:r>
              <a:rPr lang="en-GB" b="0" dirty="0" err="1">
                <a:solidFill>
                  <a:schemeClr val="tx1"/>
                </a:solidFill>
              </a:rPr>
              <a:t>Lauver</a:t>
            </a:r>
            <a:r>
              <a:rPr lang="en-GB" b="0" dirty="0">
                <a:solidFill>
                  <a:schemeClr val="tx1"/>
                </a:solidFill>
              </a:rPr>
              <a:t>, K., Le, H., Davis, D., Langley, R. and Carlstrom, A. (2004), ‘Do psychosocial and study skill factors predict college outcomes? A meta-analysis’, </a:t>
            </a:r>
            <a:r>
              <a:rPr lang="en-GB" b="0" i="1" dirty="0">
                <a:solidFill>
                  <a:schemeClr val="tx1"/>
                </a:solidFill>
              </a:rPr>
              <a:t>Psychological Bulletin</a:t>
            </a:r>
            <a:r>
              <a:rPr lang="en-GB" b="0" dirty="0">
                <a:solidFill>
                  <a:schemeClr val="tx1"/>
                </a:solidFill>
              </a:rPr>
              <a:t>, 130, 261–288. Available at: </a:t>
            </a:r>
            <a:r>
              <a:rPr lang="en-GB" b="0" u="sng" dirty="0">
                <a:solidFill>
                  <a:schemeClr val="tx1"/>
                </a:solidFill>
                <a:hlinkClick r:id="rId4">
                  <a:extLst>
                    <a:ext uri="{A12FA001-AC4F-418D-AE19-62706E023703}">
                      <ahyp:hlinkClr xmlns:ahyp="http://schemas.microsoft.com/office/drawing/2018/hyperlinkcolor" val="tx"/>
                    </a:ext>
                  </a:extLst>
                </a:hlinkClick>
              </a:rPr>
              <a:t>https://doi.org/10.1037/0033-2909.130.2.261</a:t>
            </a:r>
            <a:endParaRPr lang="en-GB" b="0" u="sng" dirty="0">
              <a:solidFill>
                <a:schemeClr val="tx1"/>
              </a:solidFill>
            </a:endParaRPr>
          </a:p>
          <a:p>
            <a:pPr marL="216000" indent="-216000">
              <a:lnSpc>
                <a:spcPct val="120000"/>
              </a:lnSpc>
              <a:spcAft>
                <a:spcPts val="600"/>
              </a:spcAft>
              <a:buFont typeface="Arial" panose="020B0604020202020204" pitchFamily="34" charset="0"/>
              <a:buChar char="•"/>
            </a:pPr>
            <a:r>
              <a:rPr lang="en-GB" b="0" dirty="0">
                <a:solidFill>
                  <a:schemeClr val="tx1"/>
                </a:solidFill>
              </a:rPr>
              <a:t>The Research Base (2014), </a:t>
            </a:r>
            <a:r>
              <a:rPr lang="en-GB" b="0" i="1" dirty="0">
                <a:solidFill>
                  <a:schemeClr val="tx1"/>
                </a:solidFill>
              </a:rPr>
              <a:t>Effective Practices in Post-16 Vocational Maths </a:t>
            </a:r>
            <a:r>
              <a:rPr lang="en-GB" b="0" dirty="0">
                <a:solidFill>
                  <a:schemeClr val="tx1"/>
                </a:solidFill>
              </a:rPr>
              <a:t>(The Education and Training Foundation: London, UK). Available at: </a:t>
            </a:r>
            <a:r>
              <a:rPr lang="en-GB" b="0" u="sng" dirty="0">
                <a:solidFill>
                  <a:schemeClr val="tx1"/>
                </a:solidFill>
              </a:rPr>
              <a:t>https://www.et-foundation.co.uk/research/effective-practices-post-16-vocational-maths/</a:t>
            </a:r>
            <a:endParaRPr lang="en-GB" b="0" dirty="0">
              <a:solidFill>
                <a:schemeClr val="tx1"/>
              </a:solidFill>
            </a:endParaRPr>
          </a:p>
          <a:p>
            <a:pPr marL="216000" indent="-216000">
              <a:lnSpc>
                <a:spcPct val="120000"/>
              </a:lnSpc>
              <a:spcAft>
                <a:spcPts val="600"/>
              </a:spcAft>
              <a:buFont typeface="Arial" panose="020B0604020202020204" pitchFamily="34" charset="0"/>
              <a:buChar char="•"/>
            </a:pPr>
            <a:r>
              <a:rPr lang="en-GB" b="0" dirty="0">
                <a:solidFill>
                  <a:schemeClr val="tx1"/>
                </a:solidFill>
              </a:rPr>
              <a:t>Ramirez, G. and </a:t>
            </a:r>
            <a:r>
              <a:rPr lang="en-GB" b="0" dirty="0" err="1">
                <a:solidFill>
                  <a:schemeClr val="tx1"/>
                </a:solidFill>
              </a:rPr>
              <a:t>Beilock</a:t>
            </a:r>
            <a:r>
              <a:rPr lang="en-GB" b="0" dirty="0">
                <a:solidFill>
                  <a:schemeClr val="tx1"/>
                </a:solidFill>
              </a:rPr>
              <a:t>, S.L. (2011), ‘Writing about testing worries boosts exam performance in the classroom’, </a:t>
            </a:r>
            <a:r>
              <a:rPr lang="en-GB" b="0" i="1" dirty="0">
                <a:solidFill>
                  <a:schemeClr val="tx1"/>
                </a:solidFill>
              </a:rPr>
              <a:t>Science, </a:t>
            </a:r>
            <a:r>
              <a:rPr lang="en-GB" b="0" dirty="0">
                <a:solidFill>
                  <a:schemeClr val="tx1"/>
                </a:solidFill>
              </a:rPr>
              <a:t>331(6014), 211–213. Available at: </a:t>
            </a:r>
            <a:r>
              <a:rPr lang="en-GB" b="0" u="sng" dirty="0">
                <a:solidFill>
                  <a:schemeClr val="tx1"/>
                </a:solidFill>
              </a:rPr>
              <a:t>https://doi.org/10.1126/science.1199427</a:t>
            </a:r>
            <a:endParaRPr lang="en-GB" b="0" dirty="0">
              <a:solidFill>
                <a:schemeClr val="tx1"/>
              </a:solidFill>
            </a:endParaRPr>
          </a:p>
          <a:p>
            <a:pPr marL="216000" indent="-216000">
              <a:lnSpc>
                <a:spcPct val="120000"/>
              </a:lnSpc>
              <a:spcAft>
                <a:spcPts val="600"/>
              </a:spcAft>
              <a:buFont typeface="Arial" panose="020B0604020202020204" pitchFamily="34" charset="0"/>
              <a:buChar char="•"/>
            </a:pPr>
            <a:endParaRPr lang="en-GB" b="0" dirty="0">
              <a:solidFill>
                <a:schemeClr val="tx1"/>
              </a:solidFill>
            </a:endParaRPr>
          </a:p>
        </p:txBody>
      </p:sp>
      <p:sp>
        <p:nvSpPr>
          <p:cNvPr id="4" name="Title 3">
            <a:extLst>
              <a:ext uri="{FF2B5EF4-FFF2-40B4-BE49-F238E27FC236}">
                <a16:creationId xmlns:a16="http://schemas.microsoft.com/office/drawing/2014/main" id="{CC83F44C-DFAB-40F5-8EDB-2109B12D768F}"/>
              </a:ext>
            </a:extLst>
          </p:cNvPr>
          <p:cNvSpPr>
            <a:spLocks noGrp="1"/>
          </p:cNvSpPr>
          <p:nvPr>
            <p:ph type="title"/>
          </p:nvPr>
        </p:nvSpPr>
        <p:spPr>
          <a:xfrm>
            <a:off x="232950" y="249901"/>
            <a:ext cx="8437563" cy="305626"/>
          </a:xfrm>
        </p:spPr>
        <p:txBody>
          <a:bodyPr/>
          <a:lstStyle/>
          <a:p>
            <a:r>
              <a:rPr lang="en-GB" i="1" cap="none" dirty="0"/>
              <a:t>Key literature</a:t>
            </a:r>
          </a:p>
        </p:txBody>
      </p:sp>
      <p:sp>
        <p:nvSpPr>
          <p:cNvPr id="5" name="Footer Placeholder 4">
            <a:extLst>
              <a:ext uri="{FF2B5EF4-FFF2-40B4-BE49-F238E27FC236}">
                <a16:creationId xmlns:a16="http://schemas.microsoft.com/office/drawing/2014/main" id="{BF97EFCA-5926-4872-89C3-BC18014A23C4}"/>
              </a:ext>
            </a:extLst>
          </p:cNvPr>
          <p:cNvSpPr>
            <a:spLocks noGrp="1"/>
          </p:cNvSpPr>
          <p:nvPr>
            <p:ph type="ftr" sz="quarter" idx="14"/>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492342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02</a:t>
            </a:r>
          </a:p>
        </p:txBody>
      </p:sp>
      <p:sp>
        <p:nvSpPr>
          <p:cNvPr id="5" name="Subtitle 4"/>
          <p:cNvSpPr>
            <a:spLocks noGrp="1"/>
          </p:cNvSpPr>
          <p:nvPr>
            <p:ph type="subTitle" idx="1"/>
          </p:nvPr>
        </p:nvSpPr>
        <p:spPr/>
        <p:txBody>
          <a:bodyPr>
            <a:normAutofit/>
          </a:bodyPr>
          <a:lstStyle/>
          <a:p>
            <a:r>
              <a:rPr lang="en-GB" sz="2400" cap="none" dirty="0"/>
              <a:t>What mathematical baggage are such students bringing? </a:t>
            </a:r>
          </a:p>
        </p:txBody>
      </p:sp>
      <p:pic>
        <p:nvPicPr>
          <p:cNvPr id="4" name="Picture 3" descr="Logo&#10;&#10;Description automatically generated">
            <a:extLst>
              <a:ext uri="{FF2B5EF4-FFF2-40B4-BE49-F238E27FC236}">
                <a16:creationId xmlns:a16="http://schemas.microsoft.com/office/drawing/2014/main" id="{CE6DD287-294B-4315-9E11-8FF32CB23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195486"/>
            <a:ext cx="1475688" cy="765171"/>
          </a:xfrm>
          <a:prstGeom prst="rect">
            <a:avLst/>
          </a:prstGeom>
        </p:spPr>
      </p:pic>
    </p:spTree>
    <p:extLst>
      <p:ext uri="{BB962C8B-B14F-4D97-AF65-F5344CB8AC3E}">
        <p14:creationId xmlns:p14="http://schemas.microsoft.com/office/powerpoint/2010/main" val="98770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2C159E-F13C-4A85-9A41-E7669D3E0D70}" type="slidenum">
              <a:rPr lang="en-GB" smtClean="0"/>
              <a:pPr/>
              <a:t>7</a:t>
            </a:fld>
            <a:endParaRPr lang="en-GB"/>
          </a:p>
        </p:txBody>
      </p:sp>
      <p:sp>
        <p:nvSpPr>
          <p:cNvPr id="5" name="Text Placeholder 4"/>
          <p:cNvSpPr>
            <a:spLocks noGrp="1"/>
          </p:cNvSpPr>
          <p:nvPr>
            <p:ph type="body" sz="quarter" idx="13"/>
          </p:nvPr>
        </p:nvSpPr>
        <p:spPr>
          <a:xfrm>
            <a:off x="467544" y="1491630"/>
            <a:ext cx="7776864" cy="3096244"/>
          </a:xfrm>
        </p:spPr>
        <p:txBody>
          <a:bodyPr>
            <a:normAutofit fontScale="55000" lnSpcReduction="20000"/>
          </a:bodyPr>
          <a:lstStyle/>
          <a:p>
            <a:pPr marL="288000" lvl="0" indent="-180000">
              <a:lnSpc>
                <a:spcPct val="120000"/>
              </a:lnSpc>
              <a:buFont typeface="Arial" panose="020B0604020202020204" pitchFamily="34" charset="0"/>
              <a:buChar char="•"/>
            </a:pPr>
            <a:r>
              <a:rPr lang="en-GB" i="1" dirty="0">
                <a:solidFill>
                  <a:schemeClr val="tx1"/>
                </a:solidFill>
              </a:rPr>
              <a:t>Explicit teaching</a:t>
            </a:r>
          </a:p>
          <a:p>
            <a:pPr marL="288000" lvl="0" indent="-180000">
              <a:lnSpc>
                <a:spcPct val="120000"/>
              </a:lnSpc>
              <a:buFont typeface="Arial" panose="020B0604020202020204" pitchFamily="34" charset="0"/>
              <a:buChar char="•"/>
            </a:pPr>
            <a:r>
              <a:rPr lang="en-GB" i="1" dirty="0">
                <a:solidFill>
                  <a:schemeClr val="tx1"/>
                </a:solidFill>
              </a:rPr>
              <a:t>Student talk: </a:t>
            </a:r>
            <a:r>
              <a:rPr lang="en-GB" b="0" dirty="0">
                <a:solidFill>
                  <a:schemeClr val="tx1"/>
                </a:solidFill>
              </a:rPr>
              <a:t>whole class, pairs, group activities such as Standards Unit Tasks ‘Improving Learning in Mathematics’ https://mrbartonmaths.com/teachers/rich-tasks/standards-units.html</a:t>
            </a:r>
            <a:endParaRPr lang="en-GB" sz="4000" b="0" dirty="0">
              <a:solidFill>
                <a:schemeClr val="tx1"/>
              </a:solidFill>
            </a:endParaRPr>
          </a:p>
          <a:p>
            <a:pPr marL="288000" lvl="0" indent="-180000">
              <a:lnSpc>
                <a:spcPct val="120000"/>
              </a:lnSpc>
              <a:buFont typeface="Arial" panose="020B0604020202020204" pitchFamily="34" charset="0"/>
              <a:buChar char="•"/>
            </a:pPr>
            <a:r>
              <a:rPr lang="en-GB" i="1" dirty="0">
                <a:solidFill>
                  <a:schemeClr val="tx1"/>
                </a:solidFill>
              </a:rPr>
              <a:t>Formative assessment </a:t>
            </a:r>
            <a:r>
              <a:rPr lang="en-GB" b="0" dirty="0">
                <a:solidFill>
                  <a:schemeClr val="tx1"/>
                </a:solidFill>
              </a:rPr>
              <a:t>that emphasises effort and progress</a:t>
            </a:r>
          </a:p>
          <a:p>
            <a:pPr marL="288000" lvl="0" indent="-180000">
              <a:lnSpc>
                <a:spcPct val="120000"/>
              </a:lnSpc>
              <a:buFont typeface="Arial" panose="020B0604020202020204" pitchFamily="34" charset="0"/>
              <a:buChar char="•"/>
            </a:pPr>
            <a:r>
              <a:rPr lang="en-GB" b="0" dirty="0">
                <a:solidFill>
                  <a:schemeClr val="tx1"/>
                </a:solidFill>
              </a:rPr>
              <a:t>Seek support for 18-month or two-year GCSE retake courses?</a:t>
            </a:r>
          </a:p>
          <a:p>
            <a:pPr marL="288000" lvl="0" indent="-180000">
              <a:lnSpc>
                <a:spcPct val="120000"/>
              </a:lnSpc>
              <a:buFont typeface="Arial" panose="020B0604020202020204" pitchFamily="34" charset="0"/>
              <a:buChar char="•"/>
            </a:pPr>
            <a:r>
              <a:rPr lang="en-GB" b="0" dirty="0">
                <a:solidFill>
                  <a:schemeClr val="tx1"/>
                </a:solidFill>
              </a:rPr>
              <a:t>Acknowledge and actively address exam worries</a:t>
            </a:r>
          </a:p>
          <a:p>
            <a:pPr lvl="1"/>
            <a:endParaRPr lang="en-GB" sz="2000" dirty="0"/>
          </a:p>
        </p:txBody>
      </p:sp>
      <p:sp>
        <p:nvSpPr>
          <p:cNvPr id="2" name="Title 1"/>
          <p:cNvSpPr>
            <a:spLocks noGrp="1"/>
          </p:cNvSpPr>
          <p:nvPr>
            <p:ph type="title"/>
          </p:nvPr>
        </p:nvSpPr>
        <p:spPr/>
        <p:txBody>
          <a:bodyPr>
            <a:normAutofit fontScale="90000"/>
          </a:bodyPr>
          <a:lstStyle/>
          <a:p>
            <a:r>
              <a:rPr lang="en-GB" cap="none" dirty="0">
                <a:solidFill>
                  <a:srgbClr val="FF0000"/>
                </a:solidFill>
              </a:rPr>
              <a:t>Baggage 1: they have probably ‘failed’ maths multiple times, and have been in the lowest third of mathematics attainers from the start of school. </a:t>
            </a:r>
            <a:br>
              <a:rPr lang="en-GB" dirty="0"/>
            </a:br>
            <a:endParaRPr lang="en-GB" dirty="0"/>
          </a:p>
        </p:txBody>
      </p:sp>
      <p:sp>
        <p:nvSpPr>
          <p:cNvPr id="6" name="Footer Placeholder 5"/>
          <p:cNvSpPr>
            <a:spLocks noGrp="1"/>
          </p:cNvSpPr>
          <p:nvPr>
            <p:ph type="ftr" sz="quarter" idx="14"/>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78996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FF9AD7-FE4E-45C6-9C03-2451959C3A7E}"/>
              </a:ext>
            </a:extLst>
          </p:cNvPr>
          <p:cNvSpPr>
            <a:spLocks noGrp="1"/>
          </p:cNvSpPr>
          <p:nvPr>
            <p:ph type="sldNum" sz="quarter" idx="12"/>
          </p:nvPr>
        </p:nvSpPr>
        <p:spPr/>
        <p:txBody>
          <a:bodyPr/>
          <a:lstStyle/>
          <a:p>
            <a:fld id="{DA2C159E-F13C-4A85-9A41-E7669D3E0D70}" type="slidenum">
              <a:rPr lang="en-GB" smtClean="0"/>
              <a:t>8</a:t>
            </a:fld>
            <a:endParaRPr lang="en-GB"/>
          </a:p>
        </p:txBody>
      </p:sp>
      <p:sp>
        <p:nvSpPr>
          <p:cNvPr id="3" name="Text Placeholder 2">
            <a:extLst>
              <a:ext uri="{FF2B5EF4-FFF2-40B4-BE49-F238E27FC236}">
                <a16:creationId xmlns:a16="http://schemas.microsoft.com/office/drawing/2014/main" id="{8DD40048-26C1-44DA-9D90-EFB0C7D079B8}"/>
              </a:ext>
            </a:extLst>
          </p:cNvPr>
          <p:cNvSpPr>
            <a:spLocks noGrp="1"/>
          </p:cNvSpPr>
          <p:nvPr>
            <p:ph type="body" sz="quarter" idx="13"/>
          </p:nvPr>
        </p:nvSpPr>
        <p:spPr/>
        <p:txBody>
          <a:bodyPr/>
          <a:lstStyle/>
          <a:p>
            <a:endParaRPr lang="en-GB" dirty="0"/>
          </a:p>
        </p:txBody>
      </p:sp>
      <p:sp>
        <p:nvSpPr>
          <p:cNvPr id="4" name="Title 3">
            <a:extLst>
              <a:ext uri="{FF2B5EF4-FFF2-40B4-BE49-F238E27FC236}">
                <a16:creationId xmlns:a16="http://schemas.microsoft.com/office/drawing/2014/main" id="{54BB1949-09FC-4EF6-9140-5B1D7092CAF0}"/>
              </a:ext>
            </a:extLst>
          </p:cNvPr>
          <p:cNvSpPr>
            <a:spLocks noGrp="1"/>
          </p:cNvSpPr>
          <p:nvPr>
            <p:ph type="title"/>
          </p:nvPr>
        </p:nvSpPr>
        <p:spPr/>
        <p:txBody>
          <a:bodyPr/>
          <a:lstStyle/>
          <a:p>
            <a:endParaRPr lang="en-GB" dirty="0"/>
          </a:p>
        </p:txBody>
      </p:sp>
      <p:sp>
        <p:nvSpPr>
          <p:cNvPr id="5" name="Footer Placeholder 4">
            <a:extLst>
              <a:ext uri="{FF2B5EF4-FFF2-40B4-BE49-F238E27FC236}">
                <a16:creationId xmlns:a16="http://schemas.microsoft.com/office/drawing/2014/main" id="{DEF4B70D-C4B0-486F-A9C2-393DE30F6D92}"/>
              </a:ext>
            </a:extLst>
          </p:cNvPr>
          <p:cNvSpPr>
            <a:spLocks noGrp="1"/>
          </p:cNvSpPr>
          <p:nvPr>
            <p:ph type="ftr" sz="quarter" idx="14"/>
          </p:nvPr>
        </p:nvSpPr>
        <p:spPr/>
        <p:txBody>
          <a:bodyPr/>
          <a:lstStyle/>
          <a:p>
            <a:r>
              <a:rPr lang="en-GB"/>
              <a:t>Education &amp; Training Foundation</a:t>
            </a:r>
            <a:endParaRPr lang="en-GB" dirty="0"/>
          </a:p>
        </p:txBody>
      </p:sp>
      <p:pic>
        <p:nvPicPr>
          <p:cNvPr id="7" name="Picture 6" descr="Diagram&#10;&#10;Description automatically generated">
            <a:extLst>
              <a:ext uri="{FF2B5EF4-FFF2-40B4-BE49-F238E27FC236}">
                <a16:creationId xmlns:a16="http://schemas.microsoft.com/office/drawing/2014/main" id="{1235C359-F24A-47FD-AB84-72A75F651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81" y="102392"/>
            <a:ext cx="9498297" cy="5041107"/>
          </a:xfrm>
          <a:prstGeom prst="rect">
            <a:avLst/>
          </a:prstGeom>
        </p:spPr>
      </p:pic>
    </p:spTree>
    <p:extLst>
      <p:ext uri="{BB962C8B-B14F-4D97-AF65-F5344CB8AC3E}">
        <p14:creationId xmlns:p14="http://schemas.microsoft.com/office/powerpoint/2010/main" val="2486021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5" name="Text Placeholder 4"/>
          <p:cNvSpPr>
            <a:spLocks noGrp="1"/>
          </p:cNvSpPr>
          <p:nvPr>
            <p:ph type="body" sz="quarter" idx="13"/>
          </p:nvPr>
        </p:nvSpPr>
        <p:spPr>
          <a:xfrm>
            <a:off x="232950" y="1275606"/>
            <a:ext cx="8442738" cy="3312268"/>
          </a:xfrm>
        </p:spPr>
        <p:txBody>
          <a:bodyPr>
            <a:normAutofit fontScale="47500" lnSpcReduction="20000"/>
          </a:bodyPr>
          <a:lstStyle/>
          <a:p>
            <a:pPr marL="360000" lvl="0" indent="-360000">
              <a:lnSpc>
                <a:spcPct val="120000"/>
              </a:lnSpc>
              <a:buFont typeface="Arial" panose="020B0604020202020204" pitchFamily="34" charset="0"/>
              <a:buChar char="•"/>
            </a:pPr>
            <a:r>
              <a:rPr lang="en-GB" sz="3800" b="0" dirty="0">
                <a:solidFill>
                  <a:schemeClr val="tx1"/>
                </a:solidFill>
              </a:rPr>
              <a:t>Be selective and work in depth: it’s important the ideas you do work with make sense to students*</a:t>
            </a:r>
          </a:p>
          <a:p>
            <a:pPr marL="360000" lvl="0" indent="-360000">
              <a:lnSpc>
                <a:spcPct val="120000"/>
              </a:lnSpc>
              <a:buFont typeface="Arial" panose="020B0604020202020204" pitchFamily="34" charset="0"/>
              <a:buChar char="•"/>
            </a:pPr>
            <a:r>
              <a:rPr lang="en-GB" sz="3800" b="0" dirty="0">
                <a:solidFill>
                  <a:schemeClr val="tx1"/>
                </a:solidFill>
              </a:rPr>
              <a:t>Draw from your classes what maths they use in their vocational or other courses: Sam doesn’t need to be using ratios at present but will be convinced of their importance if Ali talks about using them. </a:t>
            </a:r>
          </a:p>
          <a:p>
            <a:pPr marL="360000" lvl="0" indent="-360000">
              <a:lnSpc>
                <a:spcPct val="120000"/>
              </a:lnSpc>
              <a:buFont typeface="Arial" panose="020B0604020202020204" pitchFamily="34" charset="0"/>
              <a:buChar char="•"/>
            </a:pPr>
            <a:r>
              <a:rPr lang="en-GB" sz="3800" i="1" dirty="0">
                <a:solidFill>
                  <a:schemeClr val="tx1"/>
                </a:solidFill>
              </a:rPr>
              <a:t>Explicit teaching </a:t>
            </a:r>
            <a:r>
              <a:rPr lang="en-GB" sz="3800" b="0" dirty="0">
                <a:solidFill>
                  <a:schemeClr val="tx1"/>
                </a:solidFill>
              </a:rPr>
              <a:t>– for meaning, with </a:t>
            </a:r>
            <a:r>
              <a:rPr lang="en-GB" sz="3800" i="1" dirty="0">
                <a:solidFill>
                  <a:schemeClr val="tx1"/>
                </a:solidFill>
              </a:rPr>
              <a:t>manipulatives, representations</a:t>
            </a:r>
            <a:r>
              <a:rPr lang="en-GB" sz="3800" b="0" dirty="0">
                <a:solidFill>
                  <a:schemeClr val="tx1"/>
                </a:solidFill>
              </a:rPr>
              <a:t>, peer explanations (‘who’s got a good way of going about this one?’). Perhaps brain-into-gear activity, focus on one area, build experience individually, in pairs or as a group, include GCSE paper questions and problem solving questions (e.g. </a:t>
            </a:r>
            <a:r>
              <a:rPr lang="en-GB" sz="3800" b="0" dirty="0">
                <a:solidFill>
                  <a:schemeClr val="tx1"/>
                </a:solidFill>
                <a:hlinkClick r:id="rId3"/>
              </a:rPr>
              <a:t>https://www.resourceaholic.com/p/problem-solving.html</a:t>
            </a:r>
            <a:r>
              <a:rPr lang="en-GB" sz="3800" b="0" dirty="0">
                <a:solidFill>
                  <a:schemeClr val="tx1"/>
                </a:solidFill>
              </a:rPr>
              <a:t>)</a:t>
            </a:r>
          </a:p>
          <a:p>
            <a:pPr marL="360000" lvl="0" indent="-360000">
              <a:lnSpc>
                <a:spcPct val="120000"/>
              </a:lnSpc>
              <a:buFont typeface="Arial" panose="020B0604020202020204" pitchFamily="34" charset="0"/>
              <a:buChar char="•"/>
            </a:pPr>
            <a:r>
              <a:rPr lang="en-GB" sz="3800" b="0" dirty="0">
                <a:solidFill>
                  <a:schemeClr val="tx1"/>
                </a:solidFill>
              </a:rPr>
              <a:t>Expose </a:t>
            </a:r>
            <a:r>
              <a:rPr lang="en-GB" sz="3800" i="1" dirty="0">
                <a:solidFill>
                  <a:schemeClr val="tx1"/>
                </a:solidFill>
              </a:rPr>
              <a:t>progress</a:t>
            </a:r>
          </a:p>
          <a:p>
            <a:pPr marL="360000" lvl="0" indent="-360000">
              <a:lnSpc>
                <a:spcPct val="120000"/>
              </a:lnSpc>
              <a:buFont typeface="Arial" panose="020B0604020202020204" pitchFamily="34" charset="0"/>
              <a:buChar char="•"/>
            </a:pPr>
            <a:r>
              <a:rPr lang="en-GB" sz="3800" b="0" dirty="0">
                <a:solidFill>
                  <a:schemeClr val="tx1"/>
                </a:solidFill>
              </a:rPr>
              <a:t>Maths comes with a speed limit. </a:t>
            </a:r>
          </a:p>
          <a:p>
            <a:pPr lvl="1"/>
            <a:endParaRPr lang="en-GB" sz="2000" dirty="0"/>
          </a:p>
        </p:txBody>
      </p:sp>
      <p:sp>
        <p:nvSpPr>
          <p:cNvPr id="2" name="Title 1"/>
          <p:cNvSpPr>
            <a:spLocks noGrp="1"/>
          </p:cNvSpPr>
          <p:nvPr>
            <p:ph type="title"/>
          </p:nvPr>
        </p:nvSpPr>
        <p:spPr/>
        <p:txBody>
          <a:bodyPr>
            <a:normAutofit fontScale="90000"/>
          </a:bodyPr>
          <a:lstStyle/>
          <a:p>
            <a:r>
              <a:rPr lang="en-GB" cap="none" dirty="0">
                <a:solidFill>
                  <a:srgbClr val="FF0000"/>
                </a:solidFill>
              </a:rPr>
              <a:t>Baggage 2: </a:t>
            </a:r>
            <a:r>
              <a:rPr lang="en-GB" sz="2200" cap="none" dirty="0">
                <a:solidFill>
                  <a:srgbClr val="FF0000"/>
                </a:solidFill>
              </a:rPr>
              <a:t>they have probably been taught ‘to the test’ and believe GCSE mathematics doesn’t make sense; they believe they ’can’t do maths’ </a:t>
            </a:r>
            <a:br>
              <a:rPr lang="en-GB" dirty="0"/>
            </a:br>
            <a:br>
              <a:rPr lang="en-GB" dirty="0"/>
            </a:br>
            <a:endParaRPr lang="en-GB" dirty="0"/>
          </a:p>
        </p:txBody>
      </p:sp>
      <p:sp>
        <p:nvSpPr>
          <p:cNvPr id="6" name="Footer Placeholder 5"/>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Education &amp; Training Foundation</a:t>
            </a:r>
            <a:endParaRPr kumimoji="0" lang="en-GB" sz="700" b="1" i="0" u="none" strike="noStrike" kern="1200" cap="all"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28785480"/>
      </p:ext>
    </p:extLst>
  </p:cSld>
  <p:clrMapOvr>
    <a:masterClrMapping/>
  </p:clrMapOvr>
</p:sld>
</file>

<file path=ppt/theme/theme1.xml><?xml version="1.0" encoding="utf-8"?>
<a:theme xmlns:a="http://schemas.openxmlformats.org/drawingml/2006/main" name="ETF Master">
  <a:themeElements>
    <a:clrScheme name="ETF Brand Colours">
      <a:dk1>
        <a:sysClr val="windowText" lastClr="000000"/>
      </a:dk1>
      <a:lt1>
        <a:sysClr val="window" lastClr="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ETF PPT TEMPLATE 2017 REVISION 2</Template>
  <TotalTime>1083</TotalTime>
  <Words>2234</Words>
  <Application>Microsoft Office PowerPoint</Application>
  <PresentationFormat>On-screen Show (16:9)</PresentationFormat>
  <Paragraphs>184</Paragraphs>
  <Slides>17</Slides>
  <Notes>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1" baseType="lpstr">
      <vt:lpstr>Arial</vt:lpstr>
      <vt:lpstr>Calibri</vt:lpstr>
      <vt:lpstr>ETF Master</vt:lpstr>
      <vt:lpstr>Document</vt:lpstr>
      <vt:lpstr>underpinning excellence</vt:lpstr>
      <vt:lpstr>today</vt:lpstr>
      <vt:lpstr>Who am I?</vt:lpstr>
      <vt:lpstr>I’ll draw on</vt:lpstr>
      <vt:lpstr>Key literature</vt:lpstr>
      <vt:lpstr>02</vt:lpstr>
      <vt:lpstr>Baggage 1: they have probably ‘failed’ maths multiple times, and have been in the lowest third of mathematics attainers from the start of school.  </vt:lpstr>
      <vt:lpstr>PowerPoint Presentation</vt:lpstr>
      <vt:lpstr>Baggage 2: they have probably been taught ‘to the test’ and believe GCSE mathematics doesn’t make sense; they believe they ’can’t do maths’   </vt:lpstr>
      <vt:lpstr>PowerPoint Presentation</vt:lpstr>
      <vt:lpstr>Baggage 3: they probably believe they will look silly to peers if they make mistakes.   </vt:lpstr>
      <vt:lpstr>PowerPoint Presentation</vt:lpstr>
      <vt:lpstr>Building confidence with number</vt:lpstr>
      <vt:lpstr>Baggage 4: They believe they are adults now.  </vt:lpstr>
      <vt:lpstr>Baggage 5: they probably resent having maths lessons imposed on them  </vt:lpstr>
      <vt:lpstr>In summary,  </vt:lpstr>
      <vt:lpstr>03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Isidora Markou</dc:creator>
  <cp:lastModifiedBy>Abacus</cp:lastModifiedBy>
  <cp:revision>31</cp:revision>
  <dcterms:created xsi:type="dcterms:W3CDTF">2017-02-15T10:39:02Z</dcterms:created>
  <dcterms:modified xsi:type="dcterms:W3CDTF">2022-06-30T08:03:29Z</dcterms:modified>
</cp:coreProperties>
</file>