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Lst>
  <p:notesMasterIdLst>
    <p:notesMasterId r:id="rId28"/>
  </p:notesMasterIdLst>
  <p:handoutMasterIdLst>
    <p:handoutMasterId r:id="rId29"/>
  </p:handoutMasterIdLst>
  <p:sldIdLst>
    <p:sldId id="352" r:id="rId2"/>
    <p:sldId id="452" r:id="rId3"/>
    <p:sldId id="467" r:id="rId4"/>
    <p:sldId id="464" r:id="rId5"/>
    <p:sldId id="476" r:id="rId6"/>
    <p:sldId id="412" r:id="rId7"/>
    <p:sldId id="413" r:id="rId8"/>
    <p:sldId id="416" r:id="rId9"/>
    <p:sldId id="442" r:id="rId10"/>
    <p:sldId id="473" r:id="rId11"/>
    <p:sldId id="479" r:id="rId12"/>
    <p:sldId id="485" r:id="rId13"/>
    <p:sldId id="481" r:id="rId14"/>
    <p:sldId id="480" r:id="rId15"/>
    <p:sldId id="486" r:id="rId16"/>
    <p:sldId id="484" r:id="rId17"/>
    <p:sldId id="487" r:id="rId18"/>
    <p:sldId id="488" r:id="rId19"/>
    <p:sldId id="489" r:id="rId20"/>
    <p:sldId id="483" r:id="rId21"/>
    <p:sldId id="491" r:id="rId22"/>
    <p:sldId id="490" r:id="rId23"/>
    <p:sldId id="465" r:id="rId24"/>
    <p:sldId id="466" r:id="rId25"/>
    <p:sldId id="453" r:id="rId26"/>
    <p:sldId id="472" r:id="rId27"/>
  </p:sldIdLst>
  <p:sldSz cx="9144000" cy="6858000" type="screen4x3"/>
  <p:notesSz cx="6805613" cy="9944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CD"/>
    <a:srgbClr val="CC6600"/>
    <a:srgbClr val="5E3C99"/>
    <a:srgbClr val="E66101"/>
    <a:srgbClr val="F1A340"/>
    <a:srgbClr val="1F78B4"/>
    <a:srgbClr val="FB9A99"/>
    <a:srgbClr val="33A02C"/>
    <a:srgbClr val="FDBF6F"/>
    <a:srgbClr val="A6C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82" autoAdjust="0"/>
  </p:normalViewPr>
  <p:slideViewPr>
    <p:cSldViewPr snapToGrid="0">
      <p:cViewPr varScale="1">
        <p:scale>
          <a:sx n="92" d="100"/>
          <a:sy n="92" d="100"/>
        </p:scale>
        <p:origin x="750" y="90"/>
      </p:cViewPr>
      <p:guideLst>
        <p:guide orient="horz" pos="578"/>
        <p:guide orient="horz" pos="1706"/>
        <p:guide orient="horz" pos="2840"/>
        <p:guide orient="horz" pos="3884"/>
        <p:guide pos="208"/>
        <p:guide pos="2018"/>
        <p:guide pos="5556"/>
        <p:guide pos="37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687" cy="497605"/>
          </a:xfrm>
          <a:prstGeom prst="rect">
            <a:avLst/>
          </a:prstGeom>
        </p:spPr>
        <p:txBody>
          <a:bodyPr vert="horz" lIns="92245" tIns="46122" rIns="92245" bIns="46122" rtlCol="0"/>
          <a:lstStyle>
            <a:lvl1pPr algn="l">
              <a:defRPr sz="1200">
                <a:latin typeface="Arial" pitchFamily="34" charset="0"/>
              </a:defRPr>
            </a:lvl1pPr>
          </a:lstStyle>
          <a:p>
            <a:pPr>
              <a:defRPr/>
            </a:pPr>
            <a:endParaRPr lang="en-GB"/>
          </a:p>
        </p:txBody>
      </p:sp>
      <p:sp>
        <p:nvSpPr>
          <p:cNvPr id="3" name="Date Placeholder 2"/>
          <p:cNvSpPr>
            <a:spLocks noGrp="1"/>
          </p:cNvSpPr>
          <p:nvPr>
            <p:ph type="dt" sz="quarter" idx="1"/>
          </p:nvPr>
        </p:nvSpPr>
        <p:spPr>
          <a:xfrm>
            <a:off x="3854322" y="1"/>
            <a:ext cx="2949686" cy="497605"/>
          </a:xfrm>
          <a:prstGeom prst="rect">
            <a:avLst/>
          </a:prstGeom>
        </p:spPr>
        <p:txBody>
          <a:bodyPr vert="horz" lIns="92245" tIns="46122" rIns="92245" bIns="46122" rtlCol="0"/>
          <a:lstStyle>
            <a:lvl1pPr algn="r">
              <a:defRPr sz="1200">
                <a:latin typeface="Arial" pitchFamily="34" charset="0"/>
              </a:defRPr>
            </a:lvl1pPr>
          </a:lstStyle>
          <a:p>
            <a:pPr>
              <a:defRPr/>
            </a:pPr>
            <a:fld id="{888B791E-F24E-4BCC-8A8F-5B1D608BB92A}" type="datetimeFigureOut">
              <a:rPr lang="en-GB"/>
              <a:pPr>
                <a:defRPr/>
              </a:pPr>
              <a:t>18/06/2019</a:t>
            </a:fld>
            <a:endParaRPr lang="en-GB"/>
          </a:p>
        </p:txBody>
      </p:sp>
      <p:sp>
        <p:nvSpPr>
          <p:cNvPr id="4" name="Footer Placeholder 3"/>
          <p:cNvSpPr>
            <a:spLocks noGrp="1"/>
          </p:cNvSpPr>
          <p:nvPr>
            <p:ph type="ftr" sz="quarter" idx="2"/>
          </p:nvPr>
        </p:nvSpPr>
        <p:spPr>
          <a:xfrm>
            <a:off x="1" y="9444895"/>
            <a:ext cx="2949687" cy="497604"/>
          </a:xfrm>
          <a:prstGeom prst="rect">
            <a:avLst/>
          </a:prstGeom>
        </p:spPr>
        <p:txBody>
          <a:bodyPr vert="horz" lIns="92245" tIns="46122" rIns="92245" bIns="46122" rtlCol="0" anchor="b"/>
          <a:lstStyle>
            <a:lvl1pPr algn="l">
              <a:defRPr sz="1200">
                <a:latin typeface="Arial" pitchFamily="34" charset="0"/>
              </a:defRPr>
            </a:lvl1pPr>
          </a:lstStyle>
          <a:p>
            <a:pPr>
              <a:defRPr/>
            </a:pPr>
            <a:endParaRPr lang="en-GB"/>
          </a:p>
        </p:txBody>
      </p:sp>
      <p:sp>
        <p:nvSpPr>
          <p:cNvPr id="5" name="Slide Number Placeholder 4"/>
          <p:cNvSpPr>
            <a:spLocks noGrp="1"/>
          </p:cNvSpPr>
          <p:nvPr>
            <p:ph type="sldNum" sz="quarter" idx="3"/>
          </p:nvPr>
        </p:nvSpPr>
        <p:spPr>
          <a:xfrm>
            <a:off x="3854322" y="9444895"/>
            <a:ext cx="2949686" cy="497604"/>
          </a:xfrm>
          <a:prstGeom prst="rect">
            <a:avLst/>
          </a:prstGeom>
        </p:spPr>
        <p:txBody>
          <a:bodyPr vert="horz" lIns="92245" tIns="46122" rIns="92245" bIns="46122" rtlCol="0" anchor="b"/>
          <a:lstStyle>
            <a:lvl1pPr algn="r">
              <a:defRPr sz="1200">
                <a:latin typeface="Arial" pitchFamily="34" charset="0"/>
              </a:defRPr>
            </a:lvl1pPr>
          </a:lstStyle>
          <a:p>
            <a:pPr>
              <a:defRPr/>
            </a:pPr>
            <a:fld id="{C088EB8E-5DFC-4C25-9626-58CC7153D269}" type="slidenum">
              <a:rPr lang="en-GB"/>
              <a:pPr>
                <a:defRPr/>
              </a:pPr>
              <a:t>‹#›</a:t>
            </a:fld>
            <a:endParaRPr lang="en-GB"/>
          </a:p>
        </p:txBody>
      </p:sp>
    </p:spTree>
    <p:extLst>
      <p:ext uri="{BB962C8B-B14F-4D97-AF65-F5344CB8AC3E}">
        <p14:creationId xmlns:p14="http://schemas.microsoft.com/office/powerpoint/2010/main" val="41991050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687" cy="497605"/>
          </a:xfrm>
          <a:prstGeom prst="rect">
            <a:avLst/>
          </a:prstGeom>
        </p:spPr>
        <p:txBody>
          <a:bodyPr vert="horz" lIns="92245" tIns="46122" rIns="92245" bIns="46122" rtlCol="0"/>
          <a:lstStyle>
            <a:lvl1pPr algn="l">
              <a:defRPr sz="1200">
                <a:latin typeface="Arial" pitchFamily="34" charset="0"/>
              </a:defRPr>
            </a:lvl1pPr>
          </a:lstStyle>
          <a:p>
            <a:pPr>
              <a:defRPr/>
            </a:pPr>
            <a:endParaRPr lang="en-GB"/>
          </a:p>
        </p:txBody>
      </p:sp>
      <p:sp>
        <p:nvSpPr>
          <p:cNvPr id="3" name="Date Placeholder 2"/>
          <p:cNvSpPr>
            <a:spLocks noGrp="1"/>
          </p:cNvSpPr>
          <p:nvPr>
            <p:ph type="dt" idx="1"/>
          </p:nvPr>
        </p:nvSpPr>
        <p:spPr>
          <a:xfrm>
            <a:off x="3854322" y="1"/>
            <a:ext cx="2949686" cy="497605"/>
          </a:xfrm>
          <a:prstGeom prst="rect">
            <a:avLst/>
          </a:prstGeom>
        </p:spPr>
        <p:txBody>
          <a:bodyPr vert="horz" lIns="92245" tIns="46122" rIns="92245" bIns="46122" rtlCol="0"/>
          <a:lstStyle>
            <a:lvl1pPr algn="r">
              <a:defRPr sz="1200">
                <a:latin typeface="Arial" pitchFamily="34" charset="0"/>
              </a:defRPr>
            </a:lvl1pPr>
          </a:lstStyle>
          <a:p>
            <a:pPr>
              <a:defRPr/>
            </a:pPr>
            <a:fld id="{74B1509D-2F64-49A6-8BA1-1D88F3C9C2E9}" type="datetimeFigureOut">
              <a:rPr lang="en-GB"/>
              <a:pPr>
                <a:defRPr/>
              </a:pPr>
              <a:t>18/06/2019</a:t>
            </a:fld>
            <a:endParaRPr lang="en-GB"/>
          </a:p>
        </p:txBody>
      </p:sp>
      <p:sp>
        <p:nvSpPr>
          <p:cNvPr id="4" name="Slide Image Placeholder 3"/>
          <p:cNvSpPr>
            <a:spLocks noGrp="1" noRot="1" noChangeAspect="1"/>
          </p:cNvSpPr>
          <p:nvPr>
            <p:ph type="sldImg" idx="2"/>
          </p:nvPr>
        </p:nvSpPr>
        <p:spPr>
          <a:xfrm>
            <a:off x="915988" y="746125"/>
            <a:ext cx="4973637" cy="3729038"/>
          </a:xfrm>
          <a:prstGeom prst="rect">
            <a:avLst/>
          </a:prstGeom>
          <a:noFill/>
          <a:ln w="12700">
            <a:solidFill>
              <a:prstClr val="black"/>
            </a:solidFill>
          </a:ln>
        </p:spPr>
        <p:txBody>
          <a:bodyPr vert="horz" lIns="92245" tIns="46122" rIns="92245" bIns="46122" rtlCol="0" anchor="ctr"/>
          <a:lstStyle/>
          <a:p>
            <a:pPr lvl="0"/>
            <a:endParaRPr lang="en-GB" noProof="0"/>
          </a:p>
        </p:txBody>
      </p:sp>
      <p:sp>
        <p:nvSpPr>
          <p:cNvPr id="5" name="Notes Placeholder 4"/>
          <p:cNvSpPr>
            <a:spLocks noGrp="1"/>
          </p:cNvSpPr>
          <p:nvPr>
            <p:ph type="body" sz="quarter" idx="3"/>
          </p:nvPr>
        </p:nvSpPr>
        <p:spPr>
          <a:xfrm>
            <a:off x="680081" y="4723247"/>
            <a:ext cx="5445453" cy="4475245"/>
          </a:xfrm>
          <a:prstGeom prst="rect">
            <a:avLst/>
          </a:prstGeom>
        </p:spPr>
        <p:txBody>
          <a:bodyPr vert="horz" lIns="92245" tIns="46122" rIns="92245" bIns="4612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9444895"/>
            <a:ext cx="2949687" cy="497604"/>
          </a:xfrm>
          <a:prstGeom prst="rect">
            <a:avLst/>
          </a:prstGeom>
        </p:spPr>
        <p:txBody>
          <a:bodyPr vert="horz" lIns="92245" tIns="46122" rIns="92245" bIns="46122" rtlCol="0" anchor="b"/>
          <a:lstStyle>
            <a:lvl1pPr algn="l">
              <a:defRPr sz="1200">
                <a:latin typeface="Arial" pitchFamily="34" charset="0"/>
              </a:defRPr>
            </a:lvl1pPr>
          </a:lstStyle>
          <a:p>
            <a:pPr>
              <a:defRPr/>
            </a:pPr>
            <a:endParaRPr lang="en-GB"/>
          </a:p>
        </p:txBody>
      </p:sp>
      <p:sp>
        <p:nvSpPr>
          <p:cNvPr id="7" name="Slide Number Placeholder 6"/>
          <p:cNvSpPr>
            <a:spLocks noGrp="1"/>
          </p:cNvSpPr>
          <p:nvPr>
            <p:ph type="sldNum" sz="quarter" idx="5"/>
          </p:nvPr>
        </p:nvSpPr>
        <p:spPr>
          <a:xfrm>
            <a:off x="3854322" y="9444895"/>
            <a:ext cx="2949686" cy="497604"/>
          </a:xfrm>
          <a:prstGeom prst="rect">
            <a:avLst/>
          </a:prstGeom>
        </p:spPr>
        <p:txBody>
          <a:bodyPr vert="horz" lIns="92245" tIns="46122" rIns="92245" bIns="46122" rtlCol="0" anchor="b"/>
          <a:lstStyle>
            <a:lvl1pPr algn="r">
              <a:defRPr sz="1200">
                <a:latin typeface="Arial" pitchFamily="34" charset="0"/>
              </a:defRPr>
            </a:lvl1pPr>
          </a:lstStyle>
          <a:p>
            <a:pPr>
              <a:defRPr/>
            </a:pPr>
            <a:fld id="{0DC434A6-1F13-4A05-9F94-6C4B9897E126}" type="slidenum">
              <a:rPr lang="en-GB"/>
              <a:pPr>
                <a:defRPr/>
              </a:pPr>
              <a:t>‹#›</a:t>
            </a:fld>
            <a:endParaRPr lang="en-GB"/>
          </a:p>
        </p:txBody>
      </p:sp>
    </p:spTree>
    <p:extLst>
      <p:ext uri="{BB962C8B-B14F-4D97-AF65-F5344CB8AC3E}">
        <p14:creationId xmlns:p14="http://schemas.microsoft.com/office/powerpoint/2010/main" val="305358625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a:t>Good morning and thank you for inviting me to give this talk.</a:t>
            </a:r>
          </a:p>
        </p:txBody>
      </p:sp>
    </p:spTree>
    <p:extLst>
      <p:ext uri="{BB962C8B-B14F-4D97-AF65-F5344CB8AC3E}">
        <p14:creationId xmlns:p14="http://schemas.microsoft.com/office/powerpoint/2010/main" val="819902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The statistical analysis.</a:t>
            </a:r>
            <a:r>
              <a:rPr lang="en-GB" sz="1400" baseline="0" dirty="0"/>
              <a:t>  I have used structural equation modelling in </a:t>
            </a:r>
            <a:r>
              <a:rPr lang="en-GB" sz="1400" baseline="0" dirty="0" err="1"/>
              <a:t>Mplus</a:t>
            </a:r>
            <a:r>
              <a:rPr lang="en-GB" sz="1400" baseline="0" dirty="0"/>
              <a:t> and multiple imputation.</a:t>
            </a:r>
          </a:p>
          <a:p>
            <a:endParaRPr lang="en-GB" sz="1400" baseline="0" dirty="0"/>
          </a:p>
          <a:p>
            <a:r>
              <a:rPr lang="en-GB" sz="1400" baseline="0" dirty="0"/>
              <a:t>And I like this method because it allows me to not just adjust for residential selection, but model also model it and explore relationships over time.</a:t>
            </a:r>
          </a:p>
          <a:p>
            <a:endParaRPr lang="en-GB" sz="1400" baseline="0" dirty="0"/>
          </a:p>
          <a:p>
            <a:r>
              <a:rPr lang="en-GB" sz="1400" baseline="0" dirty="0"/>
              <a:t>But you’ll see more in a minute.</a:t>
            </a:r>
            <a:endParaRPr lang="en-GB" sz="1400" dirty="0"/>
          </a:p>
        </p:txBody>
      </p:sp>
    </p:spTree>
    <p:extLst>
      <p:ext uri="{BB962C8B-B14F-4D97-AF65-F5344CB8AC3E}">
        <p14:creationId xmlns:p14="http://schemas.microsoft.com/office/powerpoint/2010/main" val="44368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A little descriptive data.</a:t>
            </a:r>
          </a:p>
          <a:p>
            <a:endParaRPr lang="en-GB" sz="1400" dirty="0"/>
          </a:p>
          <a:p>
            <a:r>
              <a:rPr lang="en-GB" sz="1400" dirty="0"/>
              <a:t>As you would expect, average BMI’s go up as people age &amp; averages for the younger cohort are higher at every age.</a:t>
            </a:r>
          </a:p>
          <a:p>
            <a:endParaRPr lang="en-GB" sz="1400" dirty="0"/>
          </a:p>
          <a:p>
            <a:r>
              <a:rPr lang="en-GB" sz="1400" dirty="0"/>
              <a:t>For the Townsend score, in the 1958 cohort members are slightly more deprived than the general population, average</a:t>
            </a:r>
            <a:r>
              <a:rPr lang="en-GB" sz="1400" baseline="0" dirty="0"/>
              <a:t> being 0, then are more deprived age 23 but then improve thereafter.  </a:t>
            </a:r>
          </a:p>
          <a:p>
            <a:endParaRPr lang="en-GB" sz="1400" baseline="0" dirty="0"/>
          </a:p>
          <a:p>
            <a:r>
              <a:rPr lang="en-GB" sz="1400" baseline="0" dirty="0"/>
              <a:t>The 1970 cohort live in less deprived neighbourhoods for most of the ages studied, average at age 26.</a:t>
            </a:r>
          </a:p>
          <a:p>
            <a:endParaRPr lang="en-GB" sz="1400" baseline="0" dirty="0"/>
          </a:p>
          <a:p>
            <a:r>
              <a:rPr lang="en-GB" sz="1400" baseline="0" dirty="0"/>
              <a:t>And consistent with mobility literature, people move a lot in their 20s and then less so later in life.</a:t>
            </a:r>
            <a:endParaRPr lang="en-GB" sz="1400" dirty="0"/>
          </a:p>
        </p:txBody>
      </p:sp>
    </p:spTree>
    <p:extLst>
      <p:ext uri="{BB962C8B-B14F-4D97-AF65-F5344CB8AC3E}">
        <p14:creationId xmlns:p14="http://schemas.microsoft.com/office/powerpoint/2010/main" val="2535437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71874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r>
              <a:rPr lang="en-GB" sz="1400" dirty="0"/>
              <a:t>Similar results for</a:t>
            </a:r>
            <a:r>
              <a:rPr lang="en-GB" sz="1400" baseline="0" dirty="0"/>
              <a:t> the 1958 cohort.</a:t>
            </a:r>
          </a:p>
          <a:p>
            <a:endParaRPr lang="en-GB" sz="1400" baseline="0" dirty="0"/>
          </a:p>
          <a:p>
            <a:r>
              <a:rPr lang="en-GB" sz="1400" kern="1200" dirty="0">
                <a:solidFill>
                  <a:schemeClr val="tx1"/>
                </a:solidFill>
                <a:effectLst/>
                <a:latin typeface="+mn-lt"/>
                <a:ea typeface="+mn-ea"/>
                <a:cs typeface="+mn-cs"/>
              </a:rPr>
              <a:t>Once again, both BMI and area deprivation tracked across all sweeps, with this cohort showing that the tracking continues into mid-life (ages 42 to 55). </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The area deprivation model again showed that a higher Townsend score was associated with BMI at the next sweep, with the exception of TOWN23</a:t>
            </a:r>
            <a:r>
              <a:rPr lang="en-GB" sz="1400" kern="1200" dirty="0">
                <a:solidFill>
                  <a:schemeClr val="tx1"/>
                </a:solidFill>
                <a:effectLst/>
                <a:latin typeface="+mn-lt"/>
                <a:ea typeface="+mn-ea"/>
                <a:cs typeface="+mn-cs"/>
                <a:sym typeface="Wingdings" panose="05000000000000000000" pitchFamily="2" charset="2"/>
              </a:rPr>
              <a:t></a:t>
            </a:r>
            <a:r>
              <a:rPr lang="en-GB" sz="1400" kern="1200" dirty="0">
                <a:solidFill>
                  <a:schemeClr val="tx1"/>
                </a:solidFill>
                <a:effectLst/>
                <a:latin typeface="+mn-lt"/>
                <a:ea typeface="+mn-ea"/>
                <a:cs typeface="+mn-cs"/>
              </a:rPr>
              <a:t> BMI33.</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I will remind you that this age is when people are moving the most &amp; as a cohort they are living in neighbourhoods</a:t>
            </a:r>
            <a:r>
              <a:rPr lang="en-GB" sz="1400" kern="1200" baseline="0" dirty="0">
                <a:solidFill>
                  <a:schemeClr val="tx1"/>
                </a:solidFill>
                <a:effectLst/>
                <a:latin typeface="+mn-lt"/>
                <a:ea typeface="+mn-ea"/>
                <a:cs typeface="+mn-cs"/>
              </a:rPr>
              <a:t> that are more deprived than the general population.  So I wonder if this is just due to young people living in more similar neighbourhoods.</a:t>
            </a:r>
            <a:endParaRPr lang="en-GB" sz="1400" dirty="0"/>
          </a:p>
        </p:txBody>
      </p:sp>
      <p:sp>
        <p:nvSpPr>
          <p:cNvPr id="4" name="Slide Number Placeholder 3"/>
          <p:cNvSpPr>
            <a:spLocks noGrp="1"/>
          </p:cNvSpPr>
          <p:nvPr>
            <p:ph type="sldNum" sz="quarter" idx="10"/>
          </p:nvPr>
        </p:nvSpPr>
        <p:spPr/>
        <p:txBody>
          <a:bodyPr/>
          <a:lstStyle/>
          <a:p>
            <a:fld id="{E85019E4-3E6F-48BA-BF98-30D81B403961}" type="slidenum">
              <a:rPr lang="en-US" smtClean="0"/>
              <a:pPr/>
              <a:t>13</a:t>
            </a:fld>
            <a:endParaRPr lang="en-US"/>
          </a:p>
        </p:txBody>
      </p:sp>
    </p:spTree>
    <p:extLst>
      <p:ext uri="{BB962C8B-B14F-4D97-AF65-F5344CB8AC3E}">
        <p14:creationId xmlns:p14="http://schemas.microsoft.com/office/powerpoint/2010/main" val="3316480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r>
              <a:rPr lang="en-GB" sz="1400" kern="1200" dirty="0">
                <a:solidFill>
                  <a:schemeClr val="tx1"/>
                </a:solidFill>
                <a:effectLst/>
                <a:latin typeface="+mn-lt"/>
                <a:ea typeface="+mn-ea"/>
                <a:cs typeface="+mn-cs"/>
              </a:rPr>
              <a:t>Across adolescence and adulthood, both BMI and area deprivation tracked.</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For example, a 1-unit higher BMI at age 16 was associated with a 0.70 (95% confidence interval 0.68, 0.72) higher BMI at age 26 years. </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Importantly,</a:t>
            </a:r>
            <a:r>
              <a:rPr lang="en-GB" sz="1400" kern="1200" baseline="0" dirty="0">
                <a:solidFill>
                  <a:schemeClr val="tx1"/>
                </a:solidFill>
                <a:effectLst/>
                <a:latin typeface="+mn-lt"/>
                <a:ea typeface="+mn-ea"/>
                <a:cs typeface="+mn-cs"/>
              </a:rPr>
              <a:t> t</a:t>
            </a:r>
            <a:r>
              <a:rPr lang="en-GB" sz="1400" kern="1200" dirty="0">
                <a:solidFill>
                  <a:schemeClr val="tx1"/>
                </a:solidFill>
                <a:effectLst/>
                <a:latin typeface="+mn-lt"/>
                <a:ea typeface="+mn-ea"/>
                <a:cs typeface="+mn-cs"/>
              </a:rPr>
              <a:t>he effect of area deprivation on BMI at the next sweep was small but apparent for all three study intervals. </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Here,</a:t>
            </a:r>
            <a:r>
              <a:rPr lang="en-GB" sz="1400" kern="1200" baseline="0" dirty="0">
                <a:solidFill>
                  <a:schemeClr val="tx1"/>
                </a:solidFill>
                <a:effectLst/>
                <a:latin typeface="+mn-lt"/>
                <a:ea typeface="+mn-ea"/>
                <a:cs typeface="+mn-cs"/>
              </a:rPr>
              <a:t> 1-unit  higher Townsend score associated with 0.04 higher BMI at age 26 years.</a:t>
            </a:r>
            <a:endParaRPr lang="en-GB" sz="1400" dirty="0"/>
          </a:p>
        </p:txBody>
      </p:sp>
      <p:sp>
        <p:nvSpPr>
          <p:cNvPr id="4" name="Slide Number Placeholder 3"/>
          <p:cNvSpPr>
            <a:spLocks noGrp="1"/>
          </p:cNvSpPr>
          <p:nvPr>
            <p:ph type="sldNum" sz="quarter" idx="10"/>
          </p:nvPr>
        </p:nvSpPr>
        <p:spPr/>
        <p:txBody>
          <a:bodyPr/>
          <a:lstStyle/>
          <a:p>
            <a:fld id="{E85019E4-3E6F-48BA-BF98-30D81B403961}" type="slidenum">
              <a:rPr lang="en-US" smtClean="0"/>
              <a:pPr/>
              <a:t>14</a:t>
            </a:fld>
            <a:endParaRPr lang="en-US"/>
          </a:p>
        </p:txBody>
      </p:sp>
    </p:spTree>
    <p:extLst>
      <p:ext uri="{BB962C8B-B14F-4D97-AF65-F5344CB8AC3E}">
        <p14:creationId xmlns:p14="http://schemas.microsoft.com/office/powerpoint/2010/main" val="4237823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75269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r>
              <a:rPr lang="en-GB" sz="1400" dirty="0"/>
              <a:t>In contrast to the 1970 cohort, health selection effects were more consistent, with only the paths not significant at ages BMI16-&gt;TOWN23. </a:t>
            </a:r>
          </a:p>
          <a:p>
            <a:endParaRPr lang="en-GB" sz="1400" dirty="0"/>
          </a:p>
          <a:p>
            <a:r>
              <a:rPr lang="en-GB" sz="1400" kern="1200" dirty="0">
                <a:solidFill>
                  <a:schemeClr val="tx1"/>
                </a:solidFill>
                <a:effectLst/>
                <a:latin typeface="+mn-lt"/>
                <a:ea typeface="+mn-ea"/>
                <a:cs typeface="+mn-cs"/>
              </a:rPr>
              <a:t>However, mean differences were once again tiny.</a:t>
            </a:r>
            <a:endParaRPr lang="en-GB" sz="1400" dirty="0"/>
          </a:p>
        </p:txBody>
      </p:sp>
      <p:sp>
        <p:nvSpPr>
          <p:cNvPr id="4" name="Slide Number Placeholder 3"/>
          <p:cNvSpPr>
            <a:spLocks noGrp="1"/>
          </p:cNvSpPr>
          <p:nvPr>
            <p:ph type="sldNum" sz="quarter" idx="10"/>
          </p:nvPr>
        </p:nvSpPr>
        <p:spPr/>
        <p:txBody>
          <a:bodyPr/>
          <a:lstStyle/>
          <a:p>
            <a:fld id="{E85019E4-3E6F-48BA-BF98-30D81B403961}" type="slidenum">
              <a:rPr lang="en-US" smtClean="0"/>
              <a:pPr/>
              <a:t>16</a:t>
            </a:fld>
            <a:endParaRPr lang="en-US"/>
          </a:p>
        </p:txBody>
      </p:sp>
    </p:spTree>
    <p:extLst>
      <p:ext uri="{BB962C8B-B14F-4D97-AF65-F5344CB8AC3E}">
        <p14:creationId xmlns:p14="http://schemas.microsoft.com/office/powerpoint/2010/main" val="3967373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r>
              <a:rPr lang="en-GB" sz="1400" kern="1200" dirty="0">
                <a:solidFill>
                  <a:schemeClr val="tx1"/>
                </a:solidFill>
                <a:effectLst/>
                <a:latin typeface="+mn-lt"/>
                <a:ea typeface="+mn-ea"/>
                <a:cs typeface="+mn-cs"/>
              </a:rPr>
              <a:t>Direct health selection by BMI was much less consistent.</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Here, health selection by BMI was only weakly apparent in the last interval, showing that a 1-unit higher BMI at age 34 was associated with a 0.01 (95% CI: 0.00, 0.02) higher Townsend score at age 42. </a:t>
            </a:r>
            <a:endParaRPr lang="en-GB" sz="1400" dirty="0"/>
          </a:p>
        </p:txBody>
      </p:sp>
      <p:sp>
        <p:nvSpPr>
          <p:cNvPr id="4" name="Slide Number Placeholder 3"/>
          <p:cNvSpPr>
            <a:spLocks noGrp="1"/>
          </p:cNvSpPr>
          <p:nvPr>
            <p:ph type="sldNum" sz="quarter" idx="10"/>
          </p:nvPr>
        </p:nvSpPr>
        <p:spPr/>
        <p:txBody>
          <a:bodyPr/>
          <a:lstStyle/>
          <a:p>
            <a:fld id="{E85019E4-3E6F-48BA-BF98-30D81B403961}" type="slidenum">
              <a:rPr lang="en-US" smtClean="0"/>
              <a:pPr/>
              <a:t>17</a:t>
            </a:fld>
            <a:endParaRPr lang="en-US"/>
          </a:p>
        </p:txBody>
      </p:sp>
    </p:spTree>
    <p:extLst>
      <p:ext uri="{BB962C8B-B14F-4D97-AF65-F5344CB8AC3E}">
        <p14:creationId xmlns:p14="http://schemas.microsoft.com/office/powerpoint/2010/main" val="3364847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Short answer = no.</a:t>
            </a:r>
          </a:p>
          <a:p>
            <a:endParaRPr lang="en-GB" sz="1400" dirty="0"/>
          </a:p>
          <a:p>
            <a:r>
              <a:rPr lang="en-GB" sz="1400" kern="1200" dirty="0">
                <a:solidFill>
                  <a:schemeClr val="tx1"/>
                </a:solidFill>
                <a:effectLst/>
                <a:latin typeface="+mn-lt"/>
                <a:ea typeface="+mn-ea"/>
                <a:cs typeface="+mn-cs"/>
              </a:rPr>
              <a:t>Health</a:t>
            </a:r>
            <a:r>
              <a:rPr lang="en-GB" sz="1400" kern="1200" baseline="0" dirty="0">
                <a:solidFill>
                  <a:schemeClr val="tx1"/>
                </a:solidFill>
                <a:effectLst/>
                <a:latin typeface="+mn-lt"/>
                <a:ea typeface="+mn-ea"/>
                <a:cs typeface="+mn-cs"/>
              </a:rPr>
              <a:t> selection d</a:t>
            </a:r>
            <a:r>
              <a:rPr lang="en-GB" sz="1400" kern="1200" dirty="0">
                <a:solidFill>
                  <a:schemeClr val="tx1"/>
                </a:solidFill>
                <a:effectLst/>
                <a:latin typeface="+mn-lt"/>
                <a:ea typeface="+mn-ea"/>
                <a:cs typeface="+mn-cs"/>
              </a:rPr>
              <a:t>id not change associations of area deprivation on BMI</a:t>
            </a:r>
            <a:r>
              <a:rPr lang="en-GB" sz="1400" kern="1200" baseline="0" dirty="0">
                <a:solidFill>
                  <a:schemeClr val="tx1"/>
                </a:solidFill>
                <a:effectLst/>
                <a:latin typeface="+mn-lt"/>
                <a:ea typeface="+mn-ea"/>
                <a:cs typeface="+mn-cs"/>
              </a:rPr>
              <a:t> for any study intervals.</a:t>
            </a:r>
            <a:endParaRPr lang="en-GB" sz="14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50845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865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0" i="0" kern="1200" dirty="0">
                <a:solidFill>
                  <a:schemeClr val="tx1"/>
                </a:solidFill>
                <a:effectLst/>
                <a:latin typeface="+mn-lt"/>
                <a:ea typeface="+mn-ea"/>
                <a:cs typeface="+mn-cs"/>
              </a:rPr>
              <a:t>Over the</a:t>
            </a:r>
            <a:r>
              <a:rPr lang="en-GB" sz="1400" b="0" i="0" kern="1200" baseline="0" dirty="0">
                <a:solidFill>
                  <a:schemeClr val="tx1"/>
                </a:solidFill>
                <a:effectLst/>
                <a:latin typeface="+mn-lt"/>
                <a:ea typeface="+mn-ea"/>
                <a:cs typeface="+mn-cs"/>
              </a:rPr>
              <a:t> past 20+ years, a considerable and growing number of publications have shown associations between properties of where people live and their health.</a:t>
            </a:r>
            <a:endParaRPr lang="en-GB" sz="1400" b="0" i="0" kern="1200" dirty="0">
              <a:solidFill>
                <a:schemeClr val="tx1"/>
              </a:solidFill>
              <a:effectLst/>
              <a:latin typeface="+mn-lt"/>
              <a:ea typeface="+mn-ea"/>
              <a:cs typeface="+mn-cs"/>
            </a:endParaRPr>
          </a:p>
          <a:p>
            <a:endParaRPr lang="en-GB" sz="1400" b="0" i="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This has included the investigation of numerous characteristics of the socioeconomic, built and social environments around individual’s residences, measured at various scales, boundaries and data sources.</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Taken together, the literature strongly suggests that residing in an area with adverse environmental exposures has a small but consistent association with worse health.</a:t>
            </a:r>
            <a:endParaRPr lang="en-GB" sz="1400" dirty="0"/>
          </a:p>
        </p:txBody>
      </p:sp>
    </p:spTree>
    <p:extLst>
      <p:ext uri="{BB962C8B-B14F-4D97-AF65-F5344CB8AC3E}">
        <p14:creationId xmlns:p14="http://schemas.microsoft.com/office/powerpoint/2010/main" val="4185487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25668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r>
              <a:rPr lang="en-GB" sz="1400" dirty="0"/>
              <a:t>For</a:t>
            </a:r>
            <a:r>
              <a:rPr lang="en-GB" sz="1400" baseline="0" dirty="0"/>
              <a:t> the 1958 cohort, slightly less consistent area deprivation effects on BMI across the life course, and more consistent health selection by BMI, </a:t>
            </a:r>
          </a:p>
          <a:p>
            <a:endParaRPr lang="en-GB" sz="1400" baseline="0" dirty="0"/>
          </a:p>
          <a:p>
            <a:r>
              <a:rPr lang="en-GB" sz="1400" baseline="0" dirty="0"/>
              <a:t>But NOT EXPLAINING the area effects.</a:t>
            </a:r>
            <a:endParaRPr lang="en-GB" sz="1400" dirty="0"/>
          </a:p>
        </p:txBody>
      </p:sp>
      <p:sp>
        <p:nvSpPr>
          <p:cNvPr id="4" name="Slide Number Placeholder 3"/>
          <p:cNvSpPr>
            <a:spLocks noGrp="1"/>
          </p:cNvSpPr>
          <p:nvPr>
            <p:ph type="sldNum" sz="quarter" idx="10"/>
          </p:nvPr>
        </p:nvSpPr>
        <p:spPr/>
        <p:txBody>
          <a:bodyPr/>
          <a:lstStyle/>
          <a:p>
            <a:fld id="{E85019E4-3E6F-48BA-BF98-30D81B403961}" type="slidenum">
              <a:rPr lang="en-US" smtClean="0"/>
              <a:pPr/>
              <a:t>21</a:t>
            </a:fld>
            <a:endParaRPr lang="en-US"/>
          </a:p>
        </p:txBody>
      </p:sp>
    </p:spTree>
    <p:extLst>
      <p:ext uri="{BB962C8B-B14F-4D97-AF65-F5344CB8AC3E}">
        <p14:creationId xmlns:p14="http://schemas.microsoft.com/office/powerpoint/2010/main" val="1733585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r>
              <a:rPr lang="en-GB" sz="1400" kern="1200" dirty="0">
                <a:solidFill>
                  <a:schemeClr val="tx1"/>
                </a:solidFill>
                <a:effectLst/>
                <a:latin typeface="+mn-lt"/>
                <a:ea typeface="+mn-ea"/>
                <a:cs typeface="+mn-cs"/>
              </a:rPr>
              <a:t>The addition of residential mobility paths did not alter previously examined pathways, so I have only the additional MOVED pathways to the final model.</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So for the 1970 cohort, you</a:t>
            </a:r>
            <a:r>
              <a:rPr lang="en-GB" sz="1400" kern="1200" baseline="0" dirty="0">
                <a:solidFill>
                  <a:schemeClr val="tx1"/>
                </a:solidFill>
                <a:effectLst/>
                <a:latin typeface="+mn-lt"/>
                <a:ea typeface="+mn-ea"/>
                <a:cs typeface="+mn-cs"/>
              </a:rPr>
              <a:t> have small but consistent associations of area deprivation and BMI at the next sweep.  Not a lot of health selection until 30’s.</a:t>
            </a:r>
            <a:endParaRPr lang="en-GB" sz="1400" kern="1200" dirty="0">
              <a:solidFill>
                <a:schemeClr val="tx1"/>
              </a:solidFill>
              <a:effectLst/>
              <a:latin typeface="+mn-lt"/>
              <a:ea typeface="+mn-ea"/>
              <a:cs typeface="+mn-cs"/>
            </a:endParaRPr>
          </a:p>
          <a:p>
            <a:endParaRPr lang="en-GB" sz="1400" kern="1200" dirty="0">
              <a:solidFill>
                <a:schemeClr val="tx1"/>
              </a:solidFill>
              <a:effectLst/>
              <a:latin typeface="+mn-lt"/>
              <a:ea typeface="+mn-ea"/>
              <a:cs typeface="+mn-cs"/>
            </a:endParaRPr>
          </a:p>
          <a:p>
            <a:endParaRPr lang="en-GB" sz="1400" dirty="0"/>
          </a:p>
        </p:txBody>
      </p:sp>
      <p:sp>
        <p:nvSpPr>
          <p:cNvPr id="4" name="Slide Number Placeholder 3"/>
          <p:cNvSpPr>
            <a:spLocks noGrp="1"/>
          </p:cNvSpPr>
          <p:nvPr>
            <p:ph type="sldNum" sz="quarter" idx="10"/>
          </p:nvPr>
        </p:nvSpPr>
        <p:spPr/>
        <p:txBody>
          <a:bodyPr/>
          <a:lstStyle/>
          <a:p>
            <a:fld id="{E85019E4-3E6F-48BA-BF98-30D81B403961}" type="slidenum">
              <a:rPr lang="en-US" smtClean="0"/>
              <a:pPr/>
              <a:t>22</a:t>
            </a:fld>
            <a:endParaRPr lang="en-US"/>
          </a:p>
        </p:txBody>
      </p:sp>
    </p:spTree>
    <p:extLst>
      <p:ext uri="{BB962C8B-B14F-4D97-AF65-F5344CB8AC3E}">
        <p14:creationId xmlns:p14="http://schemas.microsoft.com/office/powerpoint/2010/main" val="820847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50043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1457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11008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22062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I</a:t>
            </a:r>
            <a:r>
              <a:rPr lang="en-GB" sz="1400" baseline="0" dirty="0"/>
              <a:t> won’t go too into this slide, but there are also a lot of believable hypothesized mechanisms as to why where you live could affect your health, well being etc.</a:t>
            </a:r>
            <a:endParaRPr lang="en-GB" sz="1400" dirty="0"/>
          </a:p>
        </p:txBody>
      </p:sp>
    </p:spTree>
    <p:extLst>
      <p:ext uri="{BB962C8B-B14F-4D97-AF65-F5344CB8AC3E}">
        <p14:creationId xmlns:p14="http://schemas.microsoft.com/office/powerpoint/2010/main" val="4061025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A very large</a:t>
            </a:r>
            <a:r>
              <a:rPr lang="en-GB" sz="1400" baseline="0" dirty="0"/>
              <a:t> elephant in the room for all neighbourhood effects studies, because people choose where they want to live.  Or more likely people are born into certain neighbourhoods because of the socioeconomic circumstances of their parents, and then those same socioeconomic qualities of their parents, and later on themselves, influences where they do or do not move to.</a:t>
            </a:r>
          </a:p>
          <a:p>
            <a:endParaRPr lang="en-GB" sz="1400" baseline="0" dirty="0"/>
          </a:p>
          <a:p>
            <a:r>
              <a:rPr lang="en-GB" sz="1400" baseline="0" dirty="0"/>
              <a:t>So we are never really sure if the associations seen between neighbourhoods and outcomes, like health, are real ‘area’ effects, or due to social selection of individuals over time.  </a:t>
            </a:r>
            <a:endParaRPr lang="en-GB" sz="1400" dirty="0"/>
          </a:p>
        </p:txBody>
      </p:sp>
    </p:spTree>
    <p:extLst>
      <p:ext uri="{BB962C8B-B14F-4D97-AF65-F5344CB8AC3E}">
        <p14:creationId xmlns:p14="http://schemas.microsoft.com/office/powerpoint/2010/main" val="3154727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r>
              <a:rPr lang="en-GB" sz="1400" dirty="0"/>
              <a:t>The way that I am thinking about this conceptually is here.  Say you have health at two time</a:t>
            </a:r>
            <a:r>
              <a:rPr lang="en-GB" sz="1400" baseline="0" dirty="0"/>
              <a:t> points, and you have area of residence at two time points.  And if you thought that there was a true area effect on health, it would look like this, that say living in a more adverse area would mean worse health in the future.</a:t>
            </a:r>
          </a:p>
          <a:p>
            <a:endParaRPr lang="en-GB" sz="1400" baseline="0" dirty="0"/>
          </a:p>
          <a:p>
            <a:r>
              <a:rPr lang="en-GB" sz="1400" baseline="0" dirty="0"/>
              <a:t>If you thought it was the other way around, that there wasn’t an area effect, so no arrow here, but that it was just people with certain health properties were moving to better or worse areas, or the area was getting better or worse around them, it would look like this.</a:t>
            </a:r>
          </a:p>
          <a:p>
            <a:endParaRPr lang="en-GB" sz="1400" baseline="0" dirty="0"/>
          </a:p>
          <a:p>
            <a:r>
              <a:rPr lang="en-GB" sz="1400" baseline="0" dirty="0"/>
              <a:t>And if you had both, there would be both arrows.</a:t>
            </a:r>
            <a:endParaRPr lang="en-GB" sz="1400" dirty="0"/>
          </a:p>
        </p:txBody>
      </p:sp>
      <p:sp>
        <p:nvSpPr>
          <p:cNvPr id="4" name="Slide Number Placeholder 3"/>
          <p:cNvSpPr>
            <a:spLocks noGrp="1"/>
          </p:cNvSpPr>
          <p:nvPr>
            <p:ph type="sldNum" sz="quarter" idx="10"/>
          </p:nvPr>
        </p:nvSpPr>
        <p:spPr/>
        <p:txBody>
          <a:bodyPr/>
          <a:lstStyle/>
          <a:p>
            <a:fld id="{E85019E4-3E6F-48BA-BF98-30D81B403961}" type="slidenum">
              <a:rPr lang="en-US" smtClean="0"/>
              <a:pPr/>
              <a:t>5</a:t>
            </a:fld>
            <a:endParaRPr lang="en-US"/>
          </a:p>
        </p:txBody>
      </p:sp>
    </p:spTree>
    <p:extLst>
      <p:ext uri="{BB962C8B-B14F-4D97-AF65-F5344CB8AC3E}">
        <p14:creationId xmlns:p14="http://schemas.microsoft.com/office/powerpoint/2010/main" val="299312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So this is the objective: examine</a:t>
            </a:r>
            <a:r>
              <a:rPr lang="en-GB" sz="1400" baseline="0" dirty="0"/>
              <a:t> the role of selective migration in the relationship between area and health across the life course.  This project uses the example of neighbourhood deprivation and body mass index as the health indicator.</a:t>
            </a:r>
            <a:endParaRPr lang="en-GB" sz="1400" dirty="0"/>
          </a:p>
          <a:p>
            <a:endParaRPr lang="en-GB" sz="1400" dirty="0"/>
          </a:p>
          <a:p>
            <a:r>
              <a:rPr lang="en-GB" sz="1400" dirty="0"/>
              <a:t>Will get down to nitty gritty of how I do that in the</a:t>
            </a:r>
            <a:r>
              <a:rPr lang="en-GB" sz="1400" baseline="0" dirty="0"/>
              <a:t> statistical analysis.</a:t>
            </a:r>
            <a:endParaRPr lang="en-GB" sz="1400" dirty="0"/>
          </a:p>
        </p:txBody>
      </p:sp>
    </p:spTree>
    <p:extLst>
      <p:ext uri="{BB962C8B-B14F-4D97-AF65-F5344CB8AC3E}">
        <p14:creationId xmlns:p14="http://schemas.microsoft.com/office/powerpoint/2010/main" val="334881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447">
              <a:defRPr/>
            </a:pPr>
            <a:r>
              <a:rPr lang="en-GB" sz="1400" kern="1200" dirty="0">
                <a:solidFill>
                  <a:schemeClr val="tx1"/>
                </a:solidFill>
                <a:effectLst/>
                <a:latin typeface="+mn-lt"/>
                <a:ea typeface="+mn-ea"/>
                <a:cs typeface="+mn-cs"/>
              </a:rPr>
              <a:t>The paper uses the 1958 and 1970 British Cohort Studies.</a:t>
            </a:r>
          </a:p>
          <a:p>
            <a:pPr defTabSz="922447">
              <a:defRPr/>
            </a:pPr>
            <a:endParaRPr lang="en-GB" sz="1400" kern="1200" baseline="0" dirty="0">
              <a:solidFill>
                <a:schemeClr val="tx1"/>
              </a:solidFill>
              <a:effectLst/>
              <a:latin typeface="+mn-lt"/>
              <a:ea typeface="+mn-ea"/>
              <a:cs typeface="+mn-cs"/>
            </a:endParaRPr>
          </a:p>
          <a:p>
            <a:pPr defTabSz="922447">
              <a:defRPr/>
            </a:pPr>
            <a:r>
              <a:rPr lang="en-GB" sz="1400" kern="1200" baseline="0" dirty="0">
                <a:solidFill>
                  <a:schemeClr val="tx1"/>
                </a:solidFill>
                <a:effectLst/>
                <a:latin typeface="+mn-lt"/>
                <a:ea typeface="+mn-ea"/>
                <a:cs typeface="+mn-cs"/>
              </a:rPr>
              <a:t>I chose to use cohort sweep data where there were equivalent years for the two cohorts &amp; steady 8-10 year intervals.</a:t>
            </a:r>
          </a:p>
          <a:p>
            <a:pPr defTabSz="922447">
              <a:defRPr/>
            </a:pPr>
            <a:endParaRPr lang="en-GB" sz="1400" kern="1200" baseline="0" dirty="0">
              <a:solidFill>
                <a:schemeClr val="tx1"/>
              </a:solidFill>
              <a:effectLst/>
              <a:latin typeface="+mn-lt"/>
              <a:ea typeface="+mn-ea"/>
              <a:cs typeface="+mn-cs"/>
            </a:endParaRPr>
          </a:p>
          <a:p>
            <a:pPr defTabSz="922447">
              <a:defRPr/>
            </a:pPr>
            <a:r>
              <a:rPr lang="en-GB" sz="1400" kern="1200" baseline="0" dirty="0">
                <a:solidFill>
                  <a:schemeClr val="tx1"/>
                </a:solidFill>
                <a:effectLst/>
                <a:latin typeface="+mn-lt"/>
                <a:ea typeface="+mn-ea"/>
                <a:cs typeface="+mn-cs"/>
              </a:rPr>
              <a:t>There are 3 basics groups of data: BMI, area deprivation represented by TOWN, and residential mobility of moved since last study wave (yes/no).</a:t>
            </a:r>
          </a:p>
          <a:p>
            <a:pPr defTabSz="922447">
              <a:defRPr/>
            </a:pPr>
            <a:endParaRPr lang="en-GB" sz="1400" kern="1200" baseline="0" dirty="0">
              <a:solidFill>
                <a:schemeClr val="tx1"/>
              </a:solidFill>
              <a:effectLst/>
              <a:latin typeface="+mn-lt"/>
              <a:ea typeface="+mn-ea"/>
              <a:cs typeface="+mn-cs"/>
            </a:endParaRPr>
          </a:p>
          <a:p>
            <a:pPr defTabSz="922447">
              <a:defRPr/>
            </a:pPr>
            <a:endParaRPr lang="en-GB" sz="1400" kern="1200" baseline="0" dirty="0">
              <a:solidFill>
                <a:schemeClr val="tx1"/>
              </a:solidFill>
              <a:effectLst/>
              <a:latin typeface="+mn-lt"/>
              <a:ea typeface="+mn-ea"/>
              <a:cs typeface="+mn-cs"/>
            </a:endParaRPr>
          </a:p>
          <a:p>
            <a:pPr defTabSz="922447">
              <a:defRPr/>
            </a:pPr>
            <a:r>
              <a:rPr lang="en-GB" sz="1400" kern="1200" baseline="0" dirty="0">
                <a:solidFill>
                  <a:schemeClr val="tx1"/>
                </a:solidFill>
                <a:effectLst/>
                <a:latin typeface="+mn-lt"/>
                <a:ea typeface="+mn-ea"/>
                <a:cs typeface="+mn-cs"/>
              </a:rPr>
              <a:t>Note: there are slides with more detail on these measures after conclusions slide.</a:t>
            </a:r>
          </a:p>
          <a:p>
            <a:pPr defTabSz="922447">
              <a:defRPr/>
            </a:pPr>
            <a:endParaRPr lang="en-US" sz="1400" baseline="0" dirty="0"/>
          </a:p>
        </p:txBody>
      </p:sp>
    </p:spTree>
    <p:extLst>
      <p:ext uri="{BB962C8B-B14F-4D97-AF65-F5344CB8AC3E}">
        <p14:creationId xmlns:p14="http://schemas.microsoft.com/office/powerpoint/2010/main" val="289248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a:t>Like I said, the Townsend index was used to proxy </a:t>
            </a:r>
            <a:r>
              <a:rPr lang="en-US" sz="1400" baseline="0" dirty="0" err="1"/>
              <a:t>neighbourhood</a:t>
            </a:r>
            <a:r>
              <a:rPr lang="en-US" sz="1400" baseline="0" dirty="0"/>
              <a:t> deprivation.  </a:t>
            </a:r>
          </a:p>
          <a:p>
            <a:endParaRPr lang="en-US" sz="1400" baseline="0" dirty="0"/>
          </a:p>
          <a:p>
            <a:r>
              <a:rPr lang="en-US" sz="1400" baseline="0" dirty="0"/>
              <a:t>You can read the variables that go into the measure.  The index is a z-score, so ranges from -1 to 1.</a:t>
            </a:r>
          </a:p>
          <a:p>
            <a:endParaRPr lang="en-US" sz="1400" baseline="0" dirty="0"/>
          </a:p>
          <a:p>
            <a:r>
              <a:rPr lang="en-US" sz="1400" baseline="0" dirty="0"/>
              <a:t>The special thing about this data is that the Townsend data for years 1971 to 2001 have been updated to all reflect consistent 2011 boundaries.  So we know that changes in </a:t>
            </a:r>
            <a:r>
              <a:rPr lang="en-US" sz="1400" baseline="0" dirty="0" err="1"/>
              <a:t>neighbourhood</a:t>
            </a:r>
            <a:r>
              <a:rPr lang="en-US" sz="1400" baseline="0" dirty="0"/>
              <a:t> effects across time are not just due to changing boundaries.</a:t>
            </a:r>
          </a:p>
        </p:txBody>
      </p:sp>
    </p:spTree>
    <p:extLst>
      <p:ext uri="{BB962C8B-B14F-4D97-AF65-F5344CB8AC3E}">
        <p14:creationId xmlns:p14="http://schemas.microsoft.com/office/powerpoint/2010/main" val="366124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97494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Orange_716_ppt_small"/>
          <p:cNvPicPr>
            <a:picLocks noChangeAspect="1" noChangeArrowheads="1"/>
          </p:cNvPicPr>
          <p:nvPr userDrawn="1"/>
        </p:nvPicPr>
        <p:blipFill>
          <a:blip r:embed="rId2">
            <a:extLst>
              <a:ext uri="{28A0092B-C50C-407E-A947-70E740481C1C}">
                <a14:useLocalDpi xmlns:a14="http://schemas.microsoft.com/office/drawing/2010/main" val="0"/>
              </a:ext>
            </a:extLst>
          </a:blip>
          <a:srcRect l="21991" t="33252" r="3369"/>
          <a:stretch>
            <a:fillRect/>
          </a:stretch>
        </p:blipFill>
        <p:spPr bwMode="auto">
          <a:xfrm>
            <a:off x="0" y="-7938"/>
            <a:ext cx="91440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atin typeface="Arial" pitchFamily="34" charset="0"/>
              </a:defRPr>
            </a:lvl1pPr>
          </a:lstStyle>
          <a:p>
            <a:pPr>
              <a:defRPr/>
            </a:pPr>
            <a:endParaRPr lang="en-US" altLang="en-US"/>
          </a:p>
        </p:txBody>
      </p:sp>
    </p:spTree>
    <p:extLst>
      <p:ext uri="{BB962C8B-B14F-4D97-AF65-F5344CB8AC3E}">
        <p14:creationId xmlns:p14="http://schemas.microsoft.com/office/powerpoint/2010/main" val="328048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639DF31-7629-4E0D-8A13-44FF669A996E}" type="slidenum">
              <a:rPr lang="en-US" altLang="en-US"/>
              <a:pPr>
                <a:defRPr/>
              </a:pPr>
              <a:t>‹#›</a:t>
            </a:fld>
            <a:endParaRPr lang="en-US" altLang="en-US"/>
          </a:p>
        </p:txBody>
      </p:sp>
    </p:spTree>
    <p:extLst>
      <p:ext uri="{BB962C8B-B14F-4D97-AF65-F5344CB8AC3E}">
        <p14:creationId xmlns:p14="http://schemas.microsoft.com/office/powerpoint/2010/main" val="84643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8865F5D1-DF8E-45A9-BB05-C1CA1C16A542}" type="slidenum">
              <a:rPr lang="en-US" altLang="en-US"/>
              <a:pPr>
                <a:defRPr/>
              </a:pPr>
              <a:t>‹#›</a:t>
            </a:fld>
            <a:endParaRPr lang="en-US" altLang="en-US"/>
          </a:p>
        </p:txBody>
      </p:sp>
    </p:spTree>
    <p:extLst>
      <p:ext uri="{BB962C8B-B14F-4D97-AF65-F5344CB8AC3E}">
        <p14:creationId xmlns:p14="http://schemas.microsoft.com/office/powerpoint/2010/main" val="6472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GB" noProof="0" dirty="0"/>
              <a:t>Second</a:t>
            </a:r>
            <a:r>
              <a:rPr lang="en-US" dirty="0"/>
              <a:t> level</a:t>
            </a:r>
          </a:p>
          <a:p>
            <a:pPr lvl="2"/>
            <a:r>
              <a:rPr lang="en-US" dirty="0"/>
              <a:t>Third level</a:t>
            </a:r>
          </a:p>
          <a:p>
            <a:pPr lvl="3"/>
            <a:r>
              <a:rPr lang="en-US" dirty="0"/>
              <a:t>Fourth level</a:t>
            </a:r>
          </a:p>
          <a:p>
            <a:pPr lvl="4"/>
            <a:r>
              <a:rPr lang="en-US" dirty="0"/>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4D36D4F6-2BF3-48A1-9ED7-CA697C8E279A}" type="slidenum">
              <a:rPr lang="en-US" altLang="en-US"/>
              <a:pPr>
                <a:defRPr/>
              </a:pPr>
              <a:t>‹#›</a:t>
            </a:fld>
            <a:endParaRPr lang="en-US" altLang="en-US"/>
          </a:p>
        </p:txBody>
      </p:sp>
    </p:spTree>
    <p:extLst>
      <p:ext uri="{BB962C8B-B14F-4D97-AF65-F5344CB8AC3E}">
        <p14:creationId xmlns:p14="http://schemas.microsoft.com/office/powerpoint/2010/main" val="358518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AED5260-FE0F-4C71-802B-02C06C9D3F34}" type="slidenum">
              <a:rPr lang="en-US" altLang="en-US"/>
              <a:pPr>
                <a:defRPr/>
              </a:pPr>
              <a:t>‹#›</a:t>
            </a:fld>
            <a:endParaRPr lang="en-US" altLang="en-US"/>
          </a:p>
        </p:txBody>
      </p:sp>
    </p:spTree>
    <p:extLst>
      <p:ext uri="{BB962C8B-B14F-4D97-AF65-F5344CB8AC3E}">
        <p14:creationId xmlns:p14="http://schemas.microsoft.com/office/powerpoint/2010/main" val="85468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57E0A96D-0923-40BD-8A34-43526E8126A5}" type="slidenum">
              <a:rPr lang="en-US" altLang="en-US"/>
              <a:pPr>
                <a:defRPr/>
              </a:pPr>
              <a:t>‹#›</a:t>
            </a:fld>
            <a:endParaRPr lang="en-US" altLang="en-US"/>
          </a:p>
        </p:txBody>
      </p:sp>
    </p:spTree>
    <p:extLst>
      <p:ext uri="{BB962C8B-B14F-4D97-AF65-F5344CB8AC3E}">
        <p14:creationId xmlns:p14="http://schemas.microsoft.com/office/powerpoint/2010/main" val="9653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912CAD35-542D-491E-AEA2-E14ACD51C917}" type="slidenum">
              <a:rPr lang="en-US" altLang="en-US"/>
              <a:pPr>
                <a:defRPr/>
              </a:pPr>
              <a:t>‹#›</a:t>
            </a:fld>
            <a:endParaRPr lang="en-US" altLang="en-US"/>
          </a:p>
        </p:txBody>
      </p:sp>
    </p:spTree>
    <p:extLst>
      <p:ext uri="{BB962C8B-B14F-4D97-AF65-F5344CB8AC3E}">
        <p14:creationId xmlns:p14="http://schemas.microsoft.com/office/powerpoint/2010/main" val="379660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51124716-60B1-4F63-940E-ED3ACD21F6EC}" type="slidenum">
              <a:rPr lang="en-US" altLang="en-US"/>
              <a:pPr>
                <a:defRPr/>
              </a:pPr>
              <a:t>‹#›</a:t>
            </a:fld>
            <a:endParaRPr lang="en-US" altLang="en-US"/>
          </a:p>
        </p:txBody>
      </p:sp>
    </p:spTree>
    <p:extLst>
      <p:ext uri="{BB962C8B-B14F-4D97-AF65-F5344CB8AC3E}">
        <p14:creationId xmlns:p14="http://schemas.microsoft.com/office/powerpoint/2010/main" val="253632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8ED6F39-5A06-4129-8A73-B69D837FB17A}" type="slidenum">
              <a:rPr lang="en-US" altLang="en-US"/>
              <a:pPr>
                <a:defRPr/>
              </a:pPr>
              <a:t>‹#›</a:t>
            </a:fld>
            <a:endParaRPr lang="en-US" altLang="en-US"/>
          </a:p>
        </p:txBody>
      </p:sp>
    </p:spTree>
    <p:extLst>
      <p:ext uri="{BB962C8B-B14F-4D97-AF65-F5344CB8AC3E}">
        <p14:creationId xmlns:p14="http://schemas.microsoft.com/office/powerpoint/2010/main" val="2873261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D263287-5C93-4A0A-95ED-8A2E8B82AD57}" type="slidenum">
              <a:rPr lang="en-US" altLang="en-US"/>
              <a:pPr>
                <a:defRPr/>
              </a:pPr>
              <a:t>‹#›</a:t>
            </a:fld>
            <a:endParaRPr lang="en-US" altLang="en-US"/>
          </a:p>
        </p:txBody>
      </p:sp>
    </p:spTree>
    <p:extLst>
      <p:ext uri="{BB962C8B-B14F-4D97-AF65-F5344CB8AC3E}">
        <p14:creationId xmlns:p14="http://schemas.microsoft.com/office/powerpoint/2010/main" val="239713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EEABFF2-D8B7-4FA1-9FC4-D2FD1F23A4E6}" type="slidenum">
              <a:rPr lang="en-US" altLang="en-US"/>
              <a:pPr>
                <a:defRPr/>
              </a:pPr>
              <a:t>‹#›</a:t>
            </a:fld>
            <a:endParaRPr lang="en-US" altLang="en-US"/>
          </a:p>
        </p:txBody>
      </p:sp>
    </p:spTree>
    <p:extLst>
      <p:ext uri="{BB962C8B-B14F-4D97-AF65-F5344CB8AC3E}">
        <p14:creationId xmlns:p14="http://schemas.microsoft.com/office/powerpoint/2010/main" val="391778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Orange_716_ppt_wide"/>
          <p:cNvPicPr>
            <a:picLocks noChangeAspect="1" noChangeArrowheads="1"/>
          </p:cNvPicPr>
          <p:nvPr userDrawn="1"/>
        </p:nvPicPr>
        <p:blipFill>
          <a:blip r:embed="rId13">
            <a:extLst>
              <a:ext uri="{28A0092B-C50C-407E-A947-70E740481C1C}">
                <a14:useLocalDpi xmlns:a14="http://schemas.microsoft.com/office/drawing/2010/main" val="0"/>
              </a:ext>
            </a:extLst>
          </a:blip>
          <a:srcRect l="18303" t="58717" r="2190"/>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1CD3D103-55BF-4DDB-B5E4-72515FF48F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8"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sldNum="0"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itchFamily="34" charset="0"/>
        </a:defRPr>
      </a:lvl2pPr>
      <a:lvl3pPr algn="l" rtl="0" eaLnBrk="0" fontAlgn="base" hangingPunct="0">
        <a:spcBef>
          <a:spcPct val="0"/>
        </a:spcBef>
        <a:spcAft>
          <a:spcPct val="0"/>
        </a:spcAft>
        <a:defRPr sz="3000" b="1">
          <a:solidFill>
            <a:schemeClr val="tx2"/>
          </a:solidFill>
          <a:latin typeface="Arial" pitchFamily="34" charset="0"/>
        </a:defRPr>
      </a:lvl3pPr>
      <a:lvl4pPr algn="l" rtl="0" eaLnBrk="0" fontAlgn="base" hangingPunct="0">
        <a:spcBef>
          <a:spcPct val="0"/>
        </a:spcBef>
        <a:spcAft>
          <a:spcPct val="0"/>
        </a:spcAft>
        <a:defRPr sz="3000" b="1">
          <a:solidFill>
            <a:schemeClr val="tx2"/>
          </a:solidFill>
          <a:latin typeface="Arial" pitchFamily="34" charset="0"/>
        </a:defRPr>
      </a:lvl4pPr>
      <a:lvl5pPr algn="l" rtl="0" eaLnBrk="0" fontAlgn="base" hangingPunct="0">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124" y="2332716"/>
            <a:ext cx="8496300" cy="1368425"/>
          </a:xfrm>
        </p:spPr>
        <p:txBody>
          <a:bodyPr/>
          <a:lstStyle/>
          <a:p>
            <a:pPr marL="0" lvl="5" algn="ctr">
              <a:defRPr/>
            </a:pPr>
            <a:r>
              <a:rPr lang="en-GB" sz="2400" dirty="0"/>
              <a:t>Life course neighbourhood deprivation effects on body mass index: </a:t>
            </a:r>
            <a:br>
              <a:rPr lang="en-GB" sz="2400" dirty="0"/>
            </a:br>
            <a:r>
              <a:rPr lang="en-GB" sz="2400" dirty="0">
                <a:solidFill>
                  <a:srgbClr val="CC6600"/>
                </a:solidFill>
              </a:rPr>
              <a:t>quantifying the importance of selective migration.</a:t>
            </a:r>
            <a:endParaRPr lang="en-GB" sz="2400" dirty="0">
              <a:solidFill>
                <a:srgbClr val="CC6600"/>
              </a:solidFill>
              <a:latin typeface="+mn-lt"/>
            </a:endParaRPr>
          </a:p>
        </p:txBody>
      </p:sp>
      <p:sp>
        <p:nvSpPr>
          <p:cNvPr id="3075" name="Subtitle 2"/>
          <p:cNvSpPr>
            <a:spLocks noGrp="1"/>
          </p:cNvSpPr>
          <p:nvPr>
            <p:ph type="subTitle" idx="1"/>
          </p:nvPr>
        </p:nvSpPr>
        <p:spPr>
          <a:xfrm>
            <a:off x="-2135328" y="2584420"/>
            <a:ext cx="11042752" cy="4025487"/>
          </a:xfrm>
        </p:spPr>
        <p:txBody>
          <a:bodyPr/>
          <a:lstStyle/>
          <a:p>
            <a:pPr algn="r" eaLnBrk="1" hangingPunct="1"/>
            <a:endParaRPr lang="en-GB" altLang="en-US" dirty="0">
              <a:solidFill>
                <a:schemeClr val="tx2"/>
              </a:solidFill>
            </a:endParaRPr>
          </a:p>
          <a:p>
            <a:pPr algn="r" eaLnBrk="1" hangingPunct="1"/>
            <a:endParaRPr lang="en-GB" altLang="en-US" dirty="0">
              <a:solidFill>
                <a:schemeClr val="tx2"/>
              </a:solidFill>
            </a:endParaRPr>
          </a:p>
          <a:p>
            <a:pPr algn="r" eaLnBrk="1" hangingPunct="1"/>
            <a:endParaRPr lang="en-GB" altLang="en-US" sz="1800" dirty="0">
              <a:solidFill>
                <a:schemeClr val="tx2"/>
              </a:solidFill>
            </a:endParaRPr>
          </a:p>
          <a:p>
            <a:pPr algn="r" eaLnBrk="1" hangingPunct="1"/>
            <a:r>
              <a:rPr lang="en-GB" altLang="en-US" sz="1800" dirty="0">
                <a:solidFill>
                  <a:schemeClr val="tx2"/>
                </a:solidFill>
              </a:rPr>
              <a:t>Paul Norman</a:t>
            </a:r>
          </a:p>
          <a:p>
            <a:pPr algn="r" eaLnBrk="1" hangingPunct="1"/>
            <a:r>
              <a:rPr lang="en-GB" altLang="en-US" sz="1800" dirty="0">
                <a:solidFill>
                  <a:schemeClr val="tx2"/>
                </a:solidFill>
              </a:rPr>
              <a:t> (on behalf of Emily T Murray) </a:t>
            </a:r>
          </a:p>
          <a:p>
            <a:pPr algn="r" eaLnBrk="1" hangingPunct="1"/>
            <a:r>
              <a:rPr lang="en-GB" altLang="en-US" sz="1500" dirty="0">
                <a:solidFill>
                  <a:schemeClr val="tx2"/>
                </a:solidFill>
              </a:rPr>
              <a:t>University of Leeds (University College London)</a:t>
            </a:r>
          </a:p>
          <a:p>
            <a:pPr algn="r" eaLnBrk="1" hangingPunct="1"/>
            <a:r>
              <a:rPr lang="en-GB" altLang="en-US" sz="1800" dirty="0">
                <a:solidFill>
                  <a:schemeClr val="tx2"/>
                </a:solidFill>
              </a:rPr>
              <a:t>With Stephen </a:t>
            </a:r>
            <a:r>
              <a:rPr lang="en-GB" altLang="en-US" sz="1800" dirty="0" err="1">
                <a:solidFill>
                  <a:schemeClr val="tx2"/>
                </a:solidFill>
              </a:rPr>
              <a:t>Jivraj</a:t>
            </a:r>
            <a:r>
              <a:rPr lang="en-GB" altLang="en-US" sz="1800" dirty="0">
                <a:solidFill>
                  <a:schemeClr val="tx2"/>
                </a:solidFill>
              </a:rPr>
              <a:t> &amp; Owen Nicholas</a:t>
            </a:r>
          </a:p>
          <a:p>
            <a:pPr algn="r" eaLnBrk="1" hangingPunct="1"/>
            <a:endParaRPr lang="en-GB" altLang="en-US" sz="1800" dirty="0">
              <a:solidFill>
                <a:schemeClr val="tx2"/>
              </a:solidFill>
            </a:endParaRPr>
          </a:p>
          <a:p>
            <a:pPr algn="r" eaLnBrk="1" hangingPunct="1"/>
            <a:r>
              <a:rPr lang="en-GB" altLang="en-US" sz="1800" dirty="0">
                <a:solidFill>
                  <a:schemeClr val="tx2"/>
                </a:solidFill>
              </a:rPr>
              <a:t>GEOMED conference</a:t>
            </a:r>
          </a:p>
          <a:p>
            <a:pPr algn="r" eaLnBrk="1" hangingPunct="1"/>
            <a:r>
              <a:rPr lang="en-GB" altLang="en-US" sz="1800" dirty="0">
                <a:solidFill>
                  <a:schemeClr val="tx2"/>
                </a:solidFill>
              </a:rPr>
              <a:t>Glasgow, UK</a:t>
            </a:r>
          </a:p>
          <a:p>
            <a:pPr algn="r" eaLnBrk="1" hangingPunct="1"/>
            <a:r>
              <a:rPr lang="en-GB" altLang="en-US" sz="1800" dirty="0">
                <a:solidFill>
                  <a:schemeClr val="tx2"/>
                </a:solidFill>
              </a:rPr>
              <a:t>28 August 2019</a:t>
            </a:r>
          </a:p>
        </p:txBody>
      </p:sp>
      <p:sp>
        <p:nvSpPr>
          <p:cNvPr id="3076" name="Rectangle 3"/>
          <p:cNvSpPr>
            <a:spLocks noChangeArrowheads="1"/>
          </p:cNvSpPr>
          <p:nvPr/>
        </p:nvSpPr>
        <p:spPr bwMode="auto">
          <a:xfrm>
            <a:off x="0" y="735013"/>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1400" b="1" dirty="0">
              <a:solidFill>
                <a:schemeClr val="bg1"/>
              </a:solidFill>
              <a:latin typeface="Aharoni" pitchFamily="2" charset="-79"/>
              <a:cs typeface="Aharoni" pitchFamily="2" charset="-79"/>
            </a:endParaRPr>
          </a:p>
          <a:p>
            <a:pPr eaLnBrk="1" hangingPunct="1">
              <a:spcBef>
                <a:spcPct val="0"/>
              </a:spcBef>
              <a:buFontTx/>
              <a:buNone/>
            </a:pPr>
            <a:r>
              <a:rPr lang="en-GB" altLang="en-US" sz="1400" b="1" dirty="0">
                <a:solidFill>
                  <a:schemeClr val="bg1"/>
                </a:solidFill>
                <a:latin typeface="Aharoni" pitchFamily="2" charset="-79"/>
                <a:cs typeface="Aharoni" pitchFamily="2" charset="-79"/>
              </a:rPr>
              <a:t>Department of Epidemiology and Public Health</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24" y="4564911"/>
            <a:ext cx="2044996" cy="2044996"/>
          </a:xfrm>
          <a:prstGeom prst="rect">
            <a:avLst/>
          </a:prstGeom>
        </p:spPr>
      </p:pic>
    </p:spTree>
    <p:extLst>
      <p:ext uri="{BB962C8B-B14F-4D97-AF65-F5344CB8AC3E}">
        <p14:creationId xmlns:p14="http://schemas.microsoft.com/office/powerpoint/2010/main" val="234258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372" y="515322"/>
            <a:ext cx="8496300" cy="1368425"/>
          </a:xfrm>
        </p:spPr>
        <p:txBody>
          <a:bodyPr/>
          <a:lstStyle/>
          <a:p>
            <a:r>
              <a:rPr lang="en-US" dirty="0"/>
              <a:t>Statistical analysis</a:t>
            </a:r>
            <a:br>
              <a:rPr lang="en-US" dirty="0"/>
            </a:br>
            <a:endParaRPr lang="en-US" dirty="0"/>
          </a:p>
        </p:txBody>
      </p:sp>
      <p:sp>
        <p:nvSpPr>
          <p:cNvPr id="9" name="Rectangle 8"/>
          <p:cNvSpPr/>
          <p:nvPr/>
        </p:nvSpPr>
        <p:spPr>
          <a:xfrm>
            <a:off x="187372" y="1677574"/>
            <a:ext cx="8676073" cy="4216539"/>
          </a:xfrm>
          <a:prstGeom prst="rect">
            <a:avLst/>
          </a:prstGeom>
        </p:spPr>
        <p:txBody>
          <a:bodyPr wrap="square">
            <a:spAutoFit/>
          </a:bodyPr>
          <a:lstStyle/>
          <a:p>
            <a:pPr marL="285750" indent="-285750">
              <a:lnSpc>
                <a:spcPct val="200000"/>
              </a:lnSpc>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Structural Equation modelling (SEM) in </a:t>
            </a:r>
            <a:r>
              <a:rPr lang="en-GB" dirty="0" err="1">
                <a:latin typeface="Times New Roman" panose="02020603050405020304" pitchFamily="18" charset="0"/>
                <a:cs typeface="Times New Roman" panose="02020603050405020304" pitchFamily="18" charset="0"/>
              </a:rPr>
              <a:t>Mplus</a:t>
            </a:r>
            <a:r>
              <a:rPr lang="en-GB" dirty="0">
                <a:latin typeface="Times New Roman" panose="02020603050405020304" pitchFamily="18" charset="0"/>
                <a:cs typeface="Times New Roman" panose="02020603050405020304" pitchFamily="18" charset="0"/>
              </a:rPr>
              <a:t>.</a:t>
            </a:r>
          </a:p>
          <a:p>
            <a:pPr marL="285750" indent="-285750">
              <a:lnSpc>
                <a:spcPct val="200000"/>
              </a:lnSpc>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Multiple imputation, 50 imputed data sets.</a:t>
            </a:r>
          </a:p>
          <a:p>
            <a:pPr marL="285750" indent="-285750">
              <a:lnSpc>
                <a:spcPct val="200000"/>
              </a:lnSpc>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Analysis plan:</a:t>
            </a:r>
          </a:p>
          <a:p>
            <a:pPr marL="742950" lvl="1" indent="-285750">
              <a:lnSpc>
                <a:spcPct val="200000"/>
              </a:lnSpc>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Step 1: Examine if area deprivation associated BMI across the life course </a:t>
            </a:r>
            <a:r>
              <a:rPr lang="en-GB" sz="1400" b="1" dirty="0">
                <a:latin typeface="Times New Roman" panose="02020603050405020304" pitchFamily="18" charset="0"/>
                <a:cs typeface="Times New Roman" panose="02020603050405020304" pitchFamily="18" charset="0"/>
              </a:rPr>
              <a:t>(area effects only model).</a:t>
            </a:r>
          </a:p>
          <a:p>
            <a:pPr marL="742950" lvl="1" indent="-285750">
              <a:lnSpc>
                <a:spcPct val="200000"/>
              </a:lnSpc>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Step 2: Examine if residential selection by BMI exists across the life course </a:t>
            </a:r>
            <a:r>
              <a:rPr lang="en-GB" sz="1400" b="1" dirty="0">
                <a:latin typeface="Times New Roman" panose="02020603050405020304" pitchFamily="18" charset="0"/>
                <a:cs typeface="Times New Roman" panose="02020603050405020304" pitchFamily="18" charset="0"/>
              </a:rPr>
              <a:t>(health selection model only).</a:t>
            </a:r>
          </a:p>
          <a:p>
            <a:pPr marL="742950" lvl="1" indent="-285750">
              <a:lnSpc>
                <a:spcPct val="200000"/>
              </a:lnSpc>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Step 3: Assess whether area deprivation effects explained by residential selection </a:t>
            </a:r>
            <a:r>
              <a:rPr lang="en-GB" sz="1400" b="1" dirty="0">
                <a:latin typeface="Times New Roman" panose="02020603050405020304" pitchFamily="18" charset="0"/>
                <a:cs typeface="Times New Roman" panose="02020603050405020304" pitchFamily="18" charset="0"/>
              </a:rPr>
              <a:t>(combined models)</a:t>
            </a:r>
            <a:r>
              <a:rPr lang="en-GB" sz="1400" dirty="0">
                <a:latin typeface="Times New Roman" panose="02020603050405020304" pitchFamily="18" charset="0"/>
                <a:cs typeface="Times New Roman" panose="02020603050405020304" pitchFamily="18" charset="0"/>
              </a:rPr>
              <a:t>.</a:t>
            </a:r>
          </a:p>
          <a:p>
            <a:pPr marL="742950" lvl="1" indent="-285750">
              <a:lnSpc>
                <a:spcPct val="200000"/>
              </a:lnSpc>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Step 4: Assess whether relationships vary by residential mobility </a:t>
            </a:r>
            <a:r>
              <a:rPr lang="en-GB" sz="1400" b="1" dirty="0">
                <a:latin typeface="Times New Roman" panose="02020603050405020304" pitchFamily="18" charset="0"/>
                <a:cs typeface="Times New Roman" panose="02020603050405020304" pitchFamily="18" charset="0"/>
              </a:rPr>
              <a:t>(effect modification)</a:t>
            </a:r>
            <a:r>
              <a:rPr lang="en-GB" sz="1400" dirty="0">
                <a:latin typeface="Times New Roman" panose="02020603050405020304" pitchFamily="18" charset="0"/>
                <a:cs typeface="Times New Roman" panose="02020603050405020304" pitchFamily="18" charset="0"/>
              </a:rPr>
              <a:t>.</a:t>
            </a:r>
          </a:p>
          <a:p>
            <a:pPr marL="1200150" lvl="2" indent="-285750">
              <a:lnSpc>
                <a:spcPct val="200000"/>
              </a:lnSpc>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a:t>
            </a:r>
            <a:r>
              <a:rPr lang="en-GB" sz="1400" dirty="0" err="1">
                <a:latin typeface="Times New Roman" panose="02020603050405020304" pitchFamily="18" charset="0"/>
                <a:cs typeface="Times New Roman" panose="02020603050405020304" pitchFamily="18" charset="0"/>
              </a:rPr>
              <a:t>i</a:t>
            </a:r>
            <a:r>
              <a:rPr lang="en-GB" sz="1400" dirty="0">
                <a:latin typeface="Times New Roman" panose="02020603050405020304" pitchFamily="18" charset="0"/>
                <a:cs typeface="Times New Roman" panose="02020603050405020304" pitchFamily="18" charset="0"/>
              </a:rPr>
              <a:t>) Do people who move have lower/higher BMI’s or TOWN scores?</a:t>
            </a:r>
          </a:p>
          <a:p>
            <a:pPr marL="1200150" lvl="2" indent="-285750">
              <a:lnSpc>
                <a:spcPct val="200000"/>
              </a:lnSpc>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(ii) Interaction terms between each path and moved over interval.</a:t>
            </a:r>
          </a:p>
        </p:txBody>
      </p:sp>
    </p:spTree>
    <p:extLst>
      <p:ext uri="{BB962C8B-B14F-4D97-AF65-F5344CB8AC3E}">
        <p14:creationId xmlns:p14="http://schemas.microsoft.com/office/powerpoint/2010/main" val="36207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1743" y="441993"/>
            <a:ext cx="5366188" cy="819249"/>
          </a:xfrm>
        </p:spPr>
        <p:txBody>
          <a:bodyPr/>
          <a:lstStyle/>
          <a:p>
            <a:r>
              <a:rPr lang="en-GB" dirty="0"/>
              <a:t>Results</a:t>
            </a:r>
          </a:p>
        </p:txBody>
      </p:sp>
      <p:sp>
        <p:nvSpPr>
          <p:cNvPr id="10" name="Rectangle 9"/>
          <p:cNvSpPr/>
          <p:nvPr/>
        </p:nvSpPr>
        <p:spPr>
          <a:xfrm>
            <a:off x="335280" y="1264660"/>
            <a:ext cx="8425749" cy="292388"/>
          </a:xfrm>
          <a:prstGeom prst="rect">
            <a:avLst/>
          </a:prstGeom>
        </p:spPr>
        <p:txBody>
          <a:bodyPr wrap="square">
            <a:spAutoFit/>
          </a:bodyPr>
          <a:lstStyle/>
          <a:p>
            <a:r>
              <a:rPr lang="en-GB" sz="1300" b="1" dirty="0">
                <a:latin typeface="Times New Roman" panose="02020603050405020304" pitchFamily="18" charset="0"/>
                <a:cs typeface="Times New Roman" panose="02020603050405020304" pitchFamily="18" charset="0"/>
              </a:rPr>
              <a:t>Table  4.  Sample characteristics, 1970 British Cohort Study (BCS) and National Child Development Study (NCDS).</a:t>
            </a:r>
          </a:p>
        </p:txBody>
      </p:sp>
      <p:graphicFrame>
        <p:nvGraphicFramePr>
          <p:cNvPr id="11" name="Table 10"/>
          <p:cNvGraphicFramePr>
            <a:graphicFrameLocks noGrp="1"/>
          </p:cNvGraphicFramePr>
          <p:nvPr>
            <p:extLst>
              <p:ext uri="{D42A27DB-BD31-4B8C-83A1-F6EECF244321}">
                <p14:modId xmlns:p14="http://schemas.microsoft.com/office/powerpoint/2010/main" val="827960902"/>
              </p:ext>
            </p:extLst>
          </p:nvPr>
        </p:nvGraphicFramePr>
        <p:xfrm>
          <a:off x="426718" y="1569776"/>
          <a:ext cx="8171092" cy="4902702"/>
        </p:xfrm>
        <a:graphic>
          <a:graphicData uri="http://schemas.openxmlformats.org/drawingml/2006/table">
            <a:tbl>
              <a:tblPr firstRow="1" lastRow="1">
                <a:tableStyleId>{2D5ABB26-0587-4C30-8999-92F81FD0307C}</a:tableStyleId>
              </a:tblPr>
              <a:tblGrid>
                <a:gridCol w="1721360">
                  <a:extLst>
                    <a:ext uri="{9D8B030D-6E8A-4147-A177-3AD203B41FA5}">
                      <a16:colId xmlns:a16="http://schemas.microsoft.com/office/drawing/2014/main" val="643371274"/>
                    </a:ext>
                  </a:extLst>
                </a:gridCol>
                <a:gridCol w="753097">
                  <a:extLst>
                    <a:ext uri="{9D8B030D-6E8A-4147-A177-3AD203B41FA5}">
                      <a16:colId xmlns:a16="http://schemas.microsoft.com/office/drawing/2014/main" val="2621718568"/>
                    </a:ext>
                  </a:extLst>
                </a:gridCol>
                <a:gridCol w="753097">
                  <a:extLst>
                    <a:ext uri="{9D8B030D-6E8A-4147-A177-3AD203B41FA5}">
                      <a16:colId xmlns:a16="http://schemas.microsoft.com/office/drawing/2014/main" val="4279109067"/>
                    </a:ext>
                  </a:extLst>
                </a:gridCol>
                <a:gridCol w="753097">
                  <a:extLst>
                    <a:ext uri="{9D8B030D-6E8A-4147-A177-3AD203B41FA5}">
                      <a16:colId xmlns:a16="http://schemas.microsoft.com/office/drawing/2014/main" val="1077159341"/>
                    </a:ext>
                  </a:extLst>
                </a:gridCol>
                <a:gridCol w="753097">
                  <a:extLst>
                    <a:ext uri="{9D8B030D-6E8A-4147-A177-3AD203B41FA5}">
                      <a16:colId xmlns:a16="http://schemas.microsoft.com/office/drawing/2014/main" val="1638629527"/>
                    </a:ext>
                  </a:extLst>
                </a:gridCol>
                <a:gridCol w="753097">
                  <a:extLst>
                    <a:ext uri="{9D8B030D-6E8A-4147-A177-3AD203B41FA5}">
                      <a16:colId xmlns:a16="http://schemas.microsoft.com/office/drawing/2014/main" val="3629734180"/>
                    </a:ext>
                  </a:extLst>
                </a:gridCol>
                <a:gridCol w="828404">
                  <a:extLst>
                    <a:ext uri="{9D8B030D-6E8A-4147-A177-3AD203B41FA5}">
                      <a16:colId xmlns:a16="http://schemas.microsoft.com/office/drawing/2014/main" val="3001044652"/>
                    </a:ext>
                  </a:extLst>
                </a:gridCol>
                <a:gridCol w="925233">
                  <a:extLst>
                    <a:ext uri="{9D8B030D-6E8A-4147-A177-3AD203B41FA5}">
                      <a16:colId xmlns:a16="http://schemas.microsoft.com/office/drawing/2014/main" val="1560017216"/>
                    </a:ext>
                  </a:extLst>
                </a:gridCol>
                <a:gridCol w="930610">
                  <a:extLst>
                    <a:ext uri="{9D8B030D-6E8A-4147-A177-3AD203B41FA5}">
                      <a16:colId xmlns:a16="http://schemas.microsoft.com/office/drawing/2014/main" val="2976343844"/>
                    </a:ext>
                  </a:extLst>
                </a:gridCol>
              </a:tblGrid>
              <a:tr h="459200">
                <a:tc>
                  <a:txBody>
                    <a:bodyPr/>
                    <a:lstStyle/>
                    <a:p>
                      <a:pP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en-GB" sz="12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ECD"/>
                    </a:solidFill>
                  </a:tcPr>
                </a:tc>
                <a:tc gridSpan="4">
                  <a:txBody>
                    <a:bodyPr/>
                    <a:lstStyle/>
                    <a:p>
                      <a:pPr marL="6350"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1958 British Cohort Study (BCS) </a:t>
                      </a:r>
                      <a:endParaRPr lang="en-GB" sz="1200" dirty="0">
                        <a:effectLst/>
                        <a:latin typeface="Times New Roman" panose="02020603050405020304" pitchFamily="18" charset="0"/>
                        <a:cs typeface="Times New Roman" panose="02020603050405020304" pitchFamily="18" charset="0"/>
                      </a:endParaRPr>
                    </a:p>
                    <a:p>
                      <a:pPr marL="6350"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(n=18,555) </a:t>
                      </a:r>
                      <a:endParaRPr lang="en-GB" sz="12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ECD"/>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6350" marR="0" lvl="0" indent="0" algn="ctr" defTabSz="914400" rtl="0" eaLnBrk="1" fontAlgn="auto" latinLnBrk="0" hangingPunct="1">
                        <a:lnSpc>
                          <a:spcPct val="115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 1970 British Cohort Study (NCDS)</a:t>
                      </a:r>
                      <a:endParaRPr lang="en-GB" sz="1200" dirty="0">
                        <a:effectLst/>
                        <a:latin typeface="Times New Roman" panose="02020603050405020304" pitchFamily="18" charset="0"/>
                        <a:cs typeface="Times New Roman" panose="02020603050405020304" pitchFamily="18" charset="0"/>
                      </a:endParaRPr>
                    </a:p>
                    <a:p>
                      <a:pPr marL="6350"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(n=18,639)</a:t>
                      </a:r>
                      <a:endParaRPr lang="en-GB" sz="12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ECD"/>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6870353"/>
                  </a:ext>
                </a:extLst>
              </a:tr>
              <a:tr h="306134">
                <a:tc>
                  <a:txBody>
                    <a:bodyPr/>
                    <a:lstStyle/>
                    <a:p>
                      <a:pP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en-GB" sz="12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6350" algn="ctr">
                        <a:lnSpc>
                          <a:spcPct val="115000"/>
                        </a:lnSpc>
                        <a:spcAft>
                          <a:spcPts val="0"/>
                        </a:spcAft>
                        <a:tabLst>
                          <a:tab pos="270510" algn="l"/>
                        </a:tabLst>
                      </a:pPr>
                      <a:r>
                        <a:rPr lang="en-US" sz="1200">
                          <a:effectLst/>
                          <a:latin typeface="Times New Roman" panose="02020603050405020304" pitchFamily="18" charset="0"/>
                          <a:cs typeface="Times New Roman" panose="02020603050405020304" pitchFamily="18" charset="0"/>
                        </a:rPr>
                        <a:t>Age</a:t>
                      </a:r>
                      <a:endParaRPr lang="en-GB" sz="12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6350" algn="ctr">
                        <a:lnSpc>
                          <a:spcPct val="115000"/>
                        </a:lnSpc>
                        <a:spcAft>
                          <a:spcPts val="0"/>
                        </a:spcAft>
                        <a:tabLst>
                          <a:tab pos="270510" algn="l"/>
                        </a:tabLst>
                      </a:pPr>
                      <a:r>
                        <a:rPr lang="en-US" sz="1200">
                          <a:effectLst/>
                          <a:latin typeface="Times New Roman" panose="02020603050405020304" pitchFamily="18" charset="0"/>
                          <a:cs typeface="Times New Roman" panose="02020603050405020304" pitchFamily="18" charset="0"/>
                        </a:rPr>
                        <a:t>Mean</a:t>
                      </a:r>
                      <a:endParaRPr lang="en-GB" sz="12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nchor="ctr">
                    <a:lnT w="12700" cap="flat" cmpd="sng" algn="ctr">
                      <a:solidFill>
                        <a:schemeClr val="tx1"/>
                      </a:solidFill>
                      <a:prstDash val="solid"/>
                      <a:round/>
                      <a:headEnd type="none" w="med" len="med"/>
                      <a:tailEnd type="none" w="med" len="med"/>
                    </a:lnT>
                  </a:tcPr>
                </a:tc>
                <a:tc>
                  <a:txBody>
                    <a:bodyPr/>
                    <a:lstStyle/>
                    <a:p>
                      <a:pPr marL="6350" algn="ctr">
                        <a:lnSpc>
                          <a:spcPct val="115000"/>
                        </a:lnSpc>
                        <a:spcAft>
                          <a:spcPts val="0"/>
                        </a:spcAft>
                      </a:pPr>
                      <a:r>
                        <a:rPr lang="en-US" sz="1200">
                          <a:effectLst/>
                          <a:latin typeface="Times New Roman" panose="02020603050405020304" pitchFamily="18" charset="0"/>
                          <a:cs typeface="Times New Roman" panose="02020603050405020304" pitchFamily="18" charset="0"/>
                        </a:rPr>
                        <a:t>SD</a:t>
                      </a:r>
                      <a:endParaRPr lang="en-GB" sz="12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nchor="ctr">
                    <a:lnT w="12700" cap="flat" cmpd="sng" algn="ctr">
                      <a:solidFill>
                        <a:schemeClr val="tx1"/>
                      </a:solidFill>
                      <a:prstDash val="solid"/>
                      <a:round/>
                      <a:headEnd type="none" w="med" len="med"/>
                      <a:tailEnd type="none" w="med" len="med"/>
                    </a:lnT>
                  </a:tcPr>
                </a:tc>
                <a:tc>
                  <a:txBody>
                    <a:bodyPr/>
                    <a:lstStyle/>
                    <a:p>
                      <a:pPr marL="6350" algn="ctr">
                        <a:lnSpc>
                          <a:spcPct val="115000"/>
                        </a:lnSpc>
                        <a:spcAft>
                          <a:spcPts val="0"/>
                        </a:spcAft>
                      </a:pPr>
                      <a:r>
                        <a:rPr lang="en-US" sz="1200">
                          <a:effectLst/>
                          <a:latin typeface="Times New Roman" panose="02020603050405020304" pitchFamily="18" charset="0"/>
                          <a:cs typeface="Times New Roman" panose="02020603050405020304" pitchFamily="18" charset="0"/>
                        </a:rPr>
                        <a:t>Rate of missing</a:t>
                      </a:r>
                      <a:endParaRPr lang="en-GB" sz="12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6350" algn="ctr">
                        <a:lnSpc>
                          <a:spcPct val="115000"/>
                        </a:lnSpc>
                        <a:spcAft>
                          <a:spcPts val="0"/>
                        </a:spcAft>
                        <a:tabLst>
                          <a:tab pos="270510" algn="l"/>
                        </a:tabLst>
                      </a:pPr>
                      <a:r>
                        <a:rPr lang="en-US" sz="1200">
                          <a:effectLst/>
                          <a:latin typeface="Times New Roman" panose="02020603050405020304" pitchFamily="18" charset="0"/>
                          <a:cs typeface="Times New Roman" panose="02020603050405020304" pitchFamily="18" charset="0"/>
                        </a:rPr>
                        <a:t>Age</a:t>
                      </a:r>
                      <a:endParaRPr lang="en-GB" sz="12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6350" algn="ctr">
                        <a:lnSpc>
                          <a:spcPct val="115000"/>
                        </a:lnSpc>
                        <a:spcAft>
                          <a:spcPts val="0"/>
                        </a:spcAft>
                        <a:tabLst>
                          <a:tab pos="270510" algn="l"/>
                        </a:tabLst>
                      </a:pPr>
                      <a:r>
                        <a:rPr lang="en-US" sz="1200" dirty="0">
                          <a:effectLst/>
                          <a:latin typeface="Times New Roman" panose="02020603050405020304" pitchFamily="18" charset="0"/>
                          <a:cs typeface="Times New Roman" panose="02020603050405020304" pitchFamily="18" charset="0"/>
                        </a:rPr>
                        <a:t>Mean</a:t>
                      </a:r>
                      <a:endParaRPr lang="en-GB" sz="12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nchor="ctr">
                    <a:lnT w="12700" cap="flat" cmpd="sng" algn="ctr">
                      <a:solidFill>
                        <a:schemeClr val="tx1"/>
                      </a:solidFill>
                      <a:prstDash val="solid"/>
                      <a:round/>
                      <a:headEnd type="none" w="med" len="med"/>
                      <a:tailEnd type="none" w="med" len="med"/>
                    </a:lnT>
                  </a:tcPr>
                </a:tc>
                <a:tc>
                  <a:txBody>
                    <a:bodyPr/>
                    <a:lstStyle/>
                    <a:p>
                      <a:pPr marL="6350" algn="ctr">
                        <a:lnSpc>
                          <a:spcPct val="115000"/>
                        </a:lnSpc>
                        <a:spcAft>
                          <a:spcPts val="0"/>
                        </a:spcAft>
                      </a:pPr>
                      <a:r>
                        <a:rPr lang="en-US" sz="1200">
                          <a:effectLst/>
                          <a:latin typeface="Times New Roman" panose="02020603050405020304" pitchFamily="18" charset="0"/>
                          <a:cs typeface="Times New Roman" panose="02020603050405020304" pitchFamily="18" charset="0"/>
                        </a:rPr>
                        <a:t>SD</a:t>
                      </a:r>
                      <a:endParaRPr lang="en-GB" sz="12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nchor="ctr">
                    <a:lnT w="12700" cap="flat" cmpd="sng" algn="ctr">
                      <a:solidFill>
                        <a:schemeClr val="tx1"/>
                      </a:solidFill>
                      <a:prstDash val="solid"/>
                      <a:round/>
                      <a:headEnd type="none" w="med" len="med"/>
                      <a:tailEnd type="none" w="med" len="med"/>
                    </a:lnT>
                  </a:tcPr>
                </a:tc>
                <a:tc>
                  <a:txBody>
                    <a:bodyPr/>
                    <a:lstStyle/>
                    <a:p>
                      <a:pPr marL="6350" algn="ctr">
                        <a:lnSpc>
                          <a:spcPct val="115000"/>
                        </a:lnSpc>
                        <a:spcAft>
                          <a:spcPts val="0"/>
                        </a:spcAft>
                      </a:pPr>
                      <a:r>
                        <a:rPr lang="en-US" sz="1200">
                          <a:effectLst/>
                          <a:latin typeface="Times New Roman" panose="02020603050405020304" pitchFamily="18" charset="0"/>
                          <a:cs typeface="Times New Roman" panose="02020603050405020304" pitchFamily="18" charset="0"/>
                        </a:rPr>
                        <a:t>Rate of missing</a:t>
                      </a:r>
                      <a:endParaRPr lang="en-GB" sz="12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98740716"/>
                  </a:ext>
                </a:extLst>
              </a:tr>
              <a:tr h="153066">
                <a:tc>
                  <a:txBody>
                    <a:bodyPr/>
                    <a:lstStyle/>
                    <a:p>
                      <a:pPr>
                        <a:lnSpc>
                          <a:spcPct val="115000"/>
                        </a:lnSpc>
                        <a:spcAft>
                          <a:spcPts val="0"/>
                        </a:spcAft>
                      </a:pPr>
                      <a:r>
                        <a:rPr lang="en-US" sz="1200">
                          <a:effectLst/>
                          <a:latin typeface="Times New Roman" panose="02020603050405020304" pitchFamily="18" charset="0"/>
                          <a:cs typeface="Times New Roman" panose="02020603050405020304" pitchFamily="18" charset="0"/>
                        </a:rPr>
                        <a:t>Body Mass Index:</a:t>
                      </a:r>
                      <a:endParaRPr lang="en-GB" sz="12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228600" algn="dec"/>
                          <a:tab pos="270510" algn="l"/>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228600" algn="dec"/>
                          <a:tab pos="270510" algn="l"/>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228600" algn="dec"/>
                          <a:tab pos="270510" algn="l"/>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extLst>
                  <a:ext uri="{0D108BD9-81ED-4DB2-BD59-A6C34878D82A}">
                    <a16:rowId xmlns:a16="http://schemas.microsoft.com/office/drawing/2014/main" val="607245006"/>
                  </a:ext>
                </a:extLst>
              </a:tr>
              <a:tr h="153066">
                <a:tc>
                  <a:txBody>
                    <a:bodyPr/>
                    <a:lstStyle/>
                    <a:p>
                      <a:pPr marL="180340">
                        <a:lnSpc>
                          <a:spcPct val="115000"/>
                        </a:lnSpc>
                        <a:spcAft>
                          <a:spcPts val="0"/>
                        </a:spcAft>
                      </a:pPr>
                      <a:r>
                        <a:rPr lang="en-US" sz="1200" dirty="0">
                          <a:effectLst/>
                          <a:latin typeface="Times New Roman" panose="02020603050405020304" pitchFamily="18" charset="0"/>
                          <a:cs typeface="Times New Roman" panose="02020603050405020304" pitchFamily="18" charset="0"/>
                        </a:rPr>
                        <a:t>Sweep 1 </a:t>
                      </a:r>
                      <a:endParaRPr lang="en-GB" sz="12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228600" algn="dec"/>
                          <a:tab pos="270510" algn="l"/>
                        </a:tabLst>
                      </a:pPr>
                      <a:r>
                        <a:rPr lang="en-US" sz="1200">
                          <a:effectLst/>
                          <a:latin typeface="Times New Roman" panose="02020603050405020304" pitchFamily="18" charset="0"/>
                          <a:cs typeface="Times New Roman" panose="02020603050405020304" pitchFamily="18" charset="0"/>
                        </a:rPr>
                        <a:t>16</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20.64</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0.03</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0.26</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228600" algn="dec"/>
                          <a:tab pos="270510" algn="l"/>
                        </a:tabLst>
                      </a:pPr>
                      <a:r>
                        <a:rPr lang="en-US" sz="1200">
                          <a:effectLst/>
                          <a:latin typeface="Times New Roman" panose="02020603050405020304" pitchFamily="18" charset="0"/>
                          <a:cs typeface="Times New Roman" panose="02020603050405020304" pitchFamily="18" charset="0"/>
                        </a:rPr>
                        <a:t>16</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228600" algn="dec"/>
                          <a:tab pos="270510" algn="l"/>
                        </a:tabLst>
                      </a:pPr>
                      <a:r>
                        <a:rPr lang="en-US" sz="1200">
                          <a:effectLst/>
                          <a:latin typeface="Times New Roman" panose="02020603050405020304" pitchFamily="18" charset="0"/>
                          <a:cs typeface="Times New Roman" panose="02020603050405020304" pitchFamily="18" charset="0"/>
                        </a:rPr>
                        <a:t>21.12</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0.03</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0.455</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extLst>
                  <a:ext uri="{0D108BD9-81ED-4DB2-BD59-A6C34878D82A}">
                    <a16:rowId xmlns:a16="http://schemas.microsoft.com/office/drawing/2014/main" val="207341056"/>
                  </a:ext>
                </a:extLst>
              </a:tr>
              <a:tr h="153066">
                <a:tc>
                  <a:txBody>
                    <a:bodyPr/>
                    <a:lstStyle/>
                    <a:p>
                      <a:pPr marL="180340">
                        <a:lnSpc>
                          <a:spcPct val="115000"/>
                        </a:lnSpc>
                        <a:spcAft>
                          <a:spcPts val="0"/>
                        </a:spcAft>
                      </a:pPr>
                      <a:r>
                        <a:rPr lang="en-US" sz="1200" dirty="0">
                          <a:effectLst/>
                          <a:latin typeface="Times New Roman" panose="02020603050405020304" pitchFamily="18" charset="0"/>
                          <a:cs typeface="Times New Roman" panose="02020603050405020304" pitchFamily="18" charset="0"/>
                        </a:rPr>
                        <a:t>Sweep 2</a:t>
                      </a:r>
                      <a:endParaRPr lang="en-GB" sz="12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95885" algn="dec"/>
                          <a:tab pos="270510" algn="l"/>
                        </a:tabLst>
                      </a:pPr>
                      <a:r>
                        <a:rPr lang="en-US" sz="1200">
                          <a:effectLst/>
                          <a:latin typeface="Times New Roman" panose="02020603050405020304" pitchFamily="18" charset="0"/>
                          <a:cs typeface="Times New Roman" panose="02020603050405020304" pitchFamily="18" charset="0"/>
                        </a:rPr>
                        <a:t>23</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22.65</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0.03</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0.23</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95885" algn="dec"/>
                          <a:tab pos="270510" algn="l"/>
                        </a:tabLst>
                      </a:pPr>
                      <a:r>
                        <a:rPr lang="en-US" sz="1200">
                          <a:effectLst/>
                          <a:latin typeface="Times New Roman" panose="02020603050405020304" pitchFamily="18" charset="0"/>
                          <a:cs typeface="Times New Roman" panose="02020603050405020304" pitchFamily="18" charset="0"/>
                        </a:rPr>
                        <a:t>26</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95885" algn="dec"/>
                          <a:tab pos="270510" algn="l"/>
                        </a:tabLst>
                      </a:pPr>
                      <a:r>
                        <a:rPr lang="en-US" sz="1200">
                          <a:effectLst/>
                          <a:latin typeface="Times New Roman" panose="02020603050405020304" pitchFamily="18" charset="0"/>
                          <a:cs typeface="Times New Roman" panose="02020603050405020304" pitchFamily="18" charset="0"/>
                        </a:rPr>
                        <a:t>23.86</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7315" algn="dec"/>
                        </a:tabLst>
                      </a:pPr>
                      <a:r>
                        <a:rPr lang="en-US" sz="1200">
                          <a:effectLst/>
                          <a:latin typeface="Times New Roman" panose="02020603050405020304" pitchFamily="18" charset="0"/>
                          <a:cs typeface="Times New Roman" panose="02020603050405020304" pitchFamily="18" charset="0"/>
                        </a:rPr>
                        <a:t>0.05</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0.559</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extLst>
                  <a:ext uri="{0D108BD9-81ED-4DB2-BD59-A6C34878D82A}">
                    <a16:rowId xmlns:a16="http://schemas.microsoft.com/office/drawing/2014/main" val="582677589"/>
                  </a:ext>
                </a:extLst>
              </a:tr>
              <a:tr h="153066">
                <a:tc>
                  <a:txBody>
                    <a:bodyPr/>
                    <a:lstStyle/>
                    <a:p>
                      <a:pPr marL="180340">
                        <a:lnSpc>
                          <a:spcPct val="115000"/>
                        </a:lnSpc>
                        <a:spcAft>
                          <a:spcPts val="0"/>
                        </a:spcAft>
                      </a:pPr>
                      <a:r>
                        <a:rPr lang="en-US" sz="1200" dirty="0">
                          <a:effectLst/>
                          <a:latin typeface="Times New Roman" panose="02020603050405020304" pitchFamily="18" charset="0"/>
                          <a:cs typeface="Times New Roman" panose="02020603050405020304" pitchFamily="18" charset="0"/>
                        </a:rPr>
                        <a:t>Sweep 3</a:t>
                      </a:r>
                      <a:endParaRPr lang="en-GB" sz="12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95885" algn="dec"/>
                          <a:tab pos="270510" algn="l"/>
                        </a:tabLst>
                      </a:pPr>
                      <a:r>
                        <a:rPr lang="en-US" sz="1200">
                          <a:effectLst/>
                          <a:latin typeface="Times New Roman" panose="02020603050405020304" pitchFamily="18" charset="0"/>
                          <a:cs typeface="Times New Roman" panose="02020603050405020304" pitchFamily="18" charset="0"/>
                        </a:rPr>
                        <a:t>33</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25.13</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0.05</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0.26</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95885" algn="dec"/>
                          <a:tab pos="270510" algn="l"/>
                        </a:tabLst>
                      </a:pPr>
                      <a:r>
                        <a:rPr lang="en-US" sz="1200">
                          <a:effectLst/>
                          <a:latin typeface="Times New Roman" panose="02020603050405020304" pitchFamily="18" charset="0"/>
                          <a:cs typeface="Times New Roman" panose="02020603050405020304" pitchFamily="18" charset="0"/>
                        </a:rPr>
                        <a:t>34</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95885" algn="dec"/>
                          <a:tab pos="270510" algn="l"/>
                        </a:tabLst>
                      </a:pPr>
                      <a:r>
                        <a:rPr lang="en-US" sz="1200">
                          <a:effectLst/>
                          <a:latin typeface="Times New Roman" panose="02020603050405020304" pitchFamily="18" charset="0"/>
                          <a:cs typeface="Times New Roman" panose="02020603050405020304" pitchFamily="18" charset="0"/>
                        </a:rPr>
                        <a:t>26.00</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7315" algn="dec"/>
                        </a:tabLst>
                      </a:pPr>
                      <a:r>
                        <a:rPr lang="en-US" sz="1200">
                          <a:effectLst/>
                          <a:latin typeface="Times New Roman" panose="02020603050405020304" pitchFamily="18" charset="0"/>
                          <a:cs typeface="Times New Roman" panose="02020603050405020304" pitchFamily="18" charset="0"/>
                        </a:rPr>
                        <a:t>0.05</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0.407</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extLst>
                  <a:ext uri="{0D108BD9-81ED-4DB2-BD59-A6C34878D82A}">
                    <a16:rowId xmlns:a16="http://schemas.microsoft.com/office/drawing/2014/main" val="2856940119"/>
                  </a:ext>
                </a:extLst>
              </a:tr>
              <a:tr h="153066">
                <a:tc>
                  <a:txBody>
                    <a:bodyPr/>
                    <a:lstStyle/>
                    <a:p>
                      <a:pPr marL="180340">
                        <a:lnSpc>
                          <a:spcPct val="115000"/>
                        </a:lnSpc>
                        <a:spcAft>
                          <a:spcPts val="0"/>
                        </a:spcAft>
                      </a:pPr>
                      <a:r>
                        <a:rPr lang="en-US" sz="1200" dirty="0">
                          <a:effectLst/>
                          <a:latin typeface="Times New Roman" panose="02020603050405020304" pitchFamily="18" charset="0"/>
                          <a:cs typeface="Times New Roman" panose="02020603050405020304" pitchFamily="18" charset="0"/>
                        </a:rPr>
                        <a:t>Sweep 4</a:t>
                      </a:r>
                      <a:endParaRPr lang="en-GB" sz="12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95885" algn="dec"/>
                          <a:tab pos="270510" algn="l"/>
                        </a:tabLst>
                      </a:pPr>
                      <a:r>
                        <a:rPr lang="en-US" sz="1200">
                          <a:effectLst/>
                          <a:latin typeface="Times New Roman" panose="02020603050405020304" pitchFamily="18" charset="0"/>
                          <a:cs typeface="Times New Roman" panose="02020603050405020304" pitchFamily="18" charset="0"/>
                        </a:rPr>
                        <a:t>42</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26.05</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0.05</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0.35</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95885" algn="dec"/>
                          <a:tab pos="270510" algn="l"/>
                        </a:tabLst>
                      </a:pPr>
                      <a:r>
                        <a:rPr lang="en-US" sz="1200">
                          <a:effectLst/>
                          <a:latin typeface="Times New Roman" panose="02020603050405020304" pitchFamily="18" charset="0"/>
                          <a:cs typeface="Times New Roman" panose="02020603050405020304" pitchFamily="18" charset="0"/>
                        </a:rPr>
                        <a:t>42</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95885" algn="dec"/>
                          <a:tab pos="270510" algn="l"/>
                        </a:tabLst>
                      </a:pPr>
                      <a:r>
                        <a:rPr lang="en-US" sz="1200">
                          <a:effectLst/>
                          <a:latin typeface="Times New Roman" panose="02020603050405020304" pitchFamily="18" charset="0"/>
                          <a:cs typeface="Times New Roman" panose="02020603050405020304" pitchFamily="18" charset="0"/>
                        </a:rPr>
                        <a:t>27.00</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7315" algn="dec"/>
                        </a:tabLst>
                      </a:pPr>
                      <a:r>
                        <a:rPr lang="en-US" sz="1200">
                          <a:effectLst/>
                          <a:latin typeface="Times New Roman" panose="02020603050405020304" pitchFamily="18" charset="0"/>
                          <a:cs typeface="Times New Roman" panose="02020603050405020304" pitchFamily="18" charset="0"/>
                        </a:rPr>
                        <a:t>0.06</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0.395</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extLst>
                  <a:ext uri="{0D108BD9-81ED-4DB2-BD59-A6C34878D82A}">
                    <a16:rowId xmlns:a16="http://schemas.microsoft.com/office/drawing/2014/main" val="3344032847"/>
                  </a:ext>
                </a:extLst>
              </a:tr>
              <a:tr h="153066">
                <a:tc>
                  <a:txBody>
                    <a:bodyPr/>
                    <a:lstStyle/>
                    <a:p>
                      <a:pPr marL="180340">
                        <a:lnSpc>
                          <a:spcPct val="115000"/>
                        </a:lnSpc>
                        <a:spcAft>
                          <a:spcPts val="0"/>
                        </a:spcAft>
                      </a:pPr>
                      <a:r>
                        <a:rPr lang="en-US" sz="1200" dirty="0">
                          <a:effectLst/>
                          <a:latin typeface="Times New Roman" panose="02020603050405020304" pitchFamily="18" charset="0"/>
                          <a:cs typeface="Times New Roman" panose="02020603050405020304" pitchFamily="18" charset="0"/>
                        </a:rPr>
                        <a:t>Sweep 5</a:t>
                      </a:r>
                      <a:endParaRPr lang="en-GB" sz="12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55</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27.65</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0.06</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0.51</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extLst>
                  <a:ext uri="{0D108BD9-81ED-4DB2-BD59-A6C34878D82A}">
                    <a16:rowId xmlns:a16="http://schemas.microsoft.com/office/drawing/2014/main" val="2360241666"/>
                  </a:ext>
                </a:extLst>
              </a:tr>
              <a:tr h="306134">
                <a:tc>
                  <a:txBody>
                    <a:bodyPr/>
                    <a:lstStyle/>
                    <a:p>
                      <a:pPr>
                        <a:lnSpc>
                          <a:spcPct val="115000"/>
                        </a:lnSpc>
                        <a:spcAft>
                          <a:spcPts val="0"/>
                        </a:spcAft>
                      </a:pPr>
                      <a:r>
                        <a:rPr lang="en-US" sz="1200">
                          <a:effectLst/>
                          <a:latin typeface="Times New Roman" panose="02020603050405020304" pitchFamily="18" charset="0"/>
                          <a:cs typeface="Times New Roman" panose="02020603050405020304" pitchFamily="18" charset="0"/>
                        </a:rPr>
                        <a:t>Area deprivation (Townsend):</a:t>
                      </a:r>
                      <a:endParaRPr lang="en-GB" sz="12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228600" algn="dec"/>
                          <a:tab pos="270510" algn="l"/>
                        </a:tabLst>
                      </a:pPr>
                      <a:r>
                        <a:rPr lang="en-US" sz="1200" dirty="0">
                          <a:effectLst/>
                          <a:latin typeface="Times New Roman" panose="02020603050405020304" pitchFamily="18" charset="0"/>
                          <a:cs typeface="Times New Roman" panose="02020603050405020304" pitchFamily="18" charset="0"/>
                        </a:rPr>
                        <a:t> </a:t>
                      </a:r>
                      <a:endParaRPr lang="en-GB" sz="1200" dirty="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228600" algn="dec"/>
                          <a:tab pos="270510" algn="l"/>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228600" algn="dec"/>
                          <a:tab pos="270510" algn="l"/>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extLst>
                  <a:ext uri="{0D108BD9-81ED-4DB2-BD59-A6C34878D82A}">
                    <a16:rowId xmlns:a16="http://schemas.microsoft.com/office/drawing/2014/main" val="3138463096"/>
                  </a:ext>
                </a:extLst>
              </a:tr>
              <a:tr h="153066">
                <a:tc>
                  <a:txBody>
                    <a:bodyPr/>
                    <a:lstStyle/>
                    <a:p>
                      <a:pPr marL="180340">
                        <a:lnSpc>
                          <a:spcPct val="115000"/>
                        </a:lnSpc>
                        <a:spcAft>
                          <a:spcPts val="0"/>
                        </a:spcAft>
                      </a:pPr>
                      <a:r>
                        <a:rPr lang="en-US" sz="1200" dirty="0">
                          <a:effectLst/>
                          <a:latin typeface="Times New Roman" panose="02020603050405020304" pitchFamily="18" charset="0"/>
                          <a:cs typeface="Times New Roman" panose="02020603050405020304" pitchFamily="18" charset="0"/>
                        </a:rPr>
                        <a:t>Sweep 1</a:t>
                      </a:r>
                      <a:endParaRPr lang="en-GB" sz="12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228600" algn="dec"/>
                          <a:tab pos="270510" algn="l"/>
                        </a:tabLst>
                      </a:pPr>
                      <a:r>
                        <a:rPr lang="en-US" sz="1200">
                          <a:effectLst/>
                          <a:latin typeface="Times New Roman" panose="02020603050405020304" pitchFamily="18" charset="0"/>
                          <a:cs typeface="Times New Roman" panose="02020603050405020304" pitchFamily="18" charset="0"/>
                        </a:rPr>
                        <a:t>16</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pPr>
                      <a:r>
                        <a:rPr lang="en-US" sz="1200">
                          <a:effectLst/>
                          <a:latin typeface="Times New Roman" panose="02020603050405020304" pitchFamily="18" charset="0"/>
                          <a:cs typeface="Times New Roman" panose="02020603050405020304" pitchFamily="18" charset="0"/>
                        </a:rPr>
                        <a:t>0.22</a:t>
                      </a:r>
                      <a:endParaRPr lang="en-GB" sz="12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tc>
                <a:tc>
                  <a:txBody>
                    <a:bodyPr/>
                    <a:lstStyle/>
                    <a:p>
                      <a:pPr marL="6350" algn="ctr">
                        <a:lnSpc>
                          <a:spcPct val="115000"/>
                        </a:lnSpc>
                        <a:spcAft>
                          <a:spcPts val="0"/>
                        </a:spcAft>
                      </a:pPr>
                      <a:r>
                        <a:rPr lang="en-US" sz="1200">
                          <a:effectLst/>
                          <a:latin typeface="Times New Roman" panose="02020603050405020304" pitchFamily="18" charset="0"/>
                          <a:cs typeface="Times New Roman" panose="02020603050405020304" pitchFamily="18" charset="0"/>
                        </a:rPr>
                        <a:t>0.03</a:t>
                      </a:r>
                      <a:endParaRPr lang="en-GB" sz="12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tc>
                <a:tc>
                  <a:txBody>
                    <a:bodyPr/>
                    <a:lstStyle/>
                    <a:p>
                      <a:pPr marL="6350" algn="ctr">
                        <a:lnSpc>
                          <a:spcPct val="115000"/>
                        </a:lnSpc>
                        <a:spcAft>
                          <a:spcPts val="0"/>
                        </a:spcAft>
                      </a:pPr>
                      <a:r>
                        <a:rPr lang="en-US" sz="1200">
                          <a:effectLst/>
                          <a:latin typeface="Times New Roman" panose="02020603050405020304" pitchFamily="18" charset="0"/>
                          <a:cs typeface="Times New Roman" panose="02020603050405020304" pitchFamily="18" charset="0"/>
                        </a:rPr>
                        <a:t>0.34</a:t>
                      </a:r>
                      <a:endParaRPr lang="en-GB" sz="12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228600" algn="dec"/>
                          <a:tab pos="270510" algn="l"/>
                        </a:tabLst>
                      </a:pPr>
                      <a:r>
                        <a:rPr lang="en-US" sz="1200">
                          <a:effectLst/>
                          <a:latin typeface="Times New Roman" panose="02020603050405020304" pitchFamily="18" charset="0"/>
                          <a:cs typeface="Times New Roman" panose="02020603050405020304" pitchFamily="18" charset="0"/>
                        </a:rPr>
                        <a:t>16</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70510" algn="l"/>
                        </a:tabLst>
                      </a:pPr>
                      <a:r>
                        <a:rPr lang="en-US" sz="1200">
                          <a:effectLst/>
                          <a:latin typeface="Times New Roman" panose="02020603050405020304" pitchFamily="18" charset="0"/>
                          <a:cs typeface="Times New Roman" panose="02020603050405020304" pitchFamily="18" charset="0"/>
                        </a:rPr>
                        <a:t>-0.20</a:t>
                      </a:r>
                      <a:endParaRPr lang="en-GB" sz="12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nchor="ctr"/>
                </a:tc>
                <a:tc>
                  <a:txBody>
                    <a:bodyPr/>
                    <a:lstStyle/>
                    <a:p>
                      <a:pPr marL="6350" algn="ctr">
                        <a:lnSpc>
                          <a:spcPct val="115000"/>
                        </a:lnSpc>
                        <a:spcAft>
                          <a:spcPts val="0"/>
                        </a:spcAft>
                      </a:pPr>
                      <a:r>
                        <a:rPr lang="en-US" sz="1200">
                          <a:effectLst/>
                          <a:latin typeface="Times New Roman" panose="02020603050405020304" pitchFamily="18" charset="0"/>
                          <a:cs typeface="Times New Roman" panose="02020603050405020304" pitchFamily="18" charset="0"/>
                        </a:rPr>
                        <a:t>0.03</a:t>
                      </a:r>
                      <a:endParaRPr lang="en-GB" sz="12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nchor="ctr"/>
                </a:tc>
                <a:tc>
                  <a:txBody>
                    <a:bodyPr/>
                    <a:lstStyle/>
                    <a:p>
                      <a:pPr marL="6350" algn="ctr">
                        <a:lnSpc>
                          <a:spcPct val="115000"/>
                        </a:lnSpc>
                        <a:spcAft>
                          <a:spcPts val="0"/>
                        </a:spcAft>
                      </a:pPr>
                      <a:r>
                        <a:rPr lang="en-US" sz="1200">
                          <a:effectLst/>
                          <a:latin typeface="Times New Roman" panose="02020603050405020304" pitchFamily="18" charset="0"/>
                          <a:cs typeface="Times New Roman" panose="02020603050405020304" pitchFamily="18" charset="0"/>
                        </a:rPr>
                        <a:t>0.206</a:t>
                      </a:r>
                      <a:endParaRPr lang="en-GB" sz="12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nchor="ctr"/>
                </a:tc>
                <a:extLst>
                  <a:ext uri="{0D108BD9-81ED-4DB2-BD59-A6C34878D82A}">
                    <a16:rowId xmlns:a16="http://schemas.microsoft.com/office/drawing/2014/main" val="1967986172"/>
                  </a:ext>
                </a:extLst>
              </a:tr>
              <a:tr h="153066">
                <a:tc>
                  <a:txBody>
                    <a:bodyPr/>
                    <a:lstStyle/>
                    <a:p>
                      <a:pPr marL="180340">
                        <a:lnSpc>
                          <a:spcPct val="115000"/>
                        </a:lnSpc>
                        <a:spcAft>
                          <a:spcPts val="0"/>
                        </a:spcAft>
                      </a:pPr>
                      <a:r>
                        <a:rPr lang="en-US" sz="1200" dirty="0">
                          <a:effectLst/>
                          <a:latin typeface="Times New Roman" panose="02020603050405020304" pitchFamily="18" charset="0"/>
                          <a:cs typeface="Times New Roman" panose="02020603050405020304" pitchFamily="18" charset="0"/>
                        </a:rPr>
                        <a:t>Sweep 2</a:t>
                      </a:r>
                      <a:endParaRPr lang="en-GB" sz="12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95885" algn="dec"/>
                          <a:tab pos="270510" algn="l"/>
                        </a:tabLst>
                      </a:pPr>
                      <a:r>
                        <a:rPr lang="en-US" sz="1200">
                          <a:effectLst/>
                          <a:latin typeface="Times New Roman" panose="02020603050405020304" pitchFamily="18" charset="0"/>
                          <a:cs typeface="Times New Roman" panose="02020603050405020304" pitchFamily="18" charset="0"/>
                        </a:rPr>
                        <a:t>23</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0.44</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0.03</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0.21</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95885" algn="dec"/>
                          <a:tab pos="270510" algn="l"/>
                        </a:tabLst>
                      </a:pPr>
                      <a:r>
                        <a:rPr lang="en-US" sz="1200">
                          <a:effectLst/>
                          <a:latin typeface="Times New Roman" panose="02020603050405020304" pitchFamily="18" charset="0"/>
                          <a:cs typeface="Times New Roman" panose="02020603050405020304" pitchFamily="18" charset="0"/>
                        </a:rPr>
                        <a:t>26</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95885" algn="dec"/>
                          <a:tab pos="270510" algn="l"/>
                        </a:tabLst>
                      </a:pPr>
                      <a:r>
                        <a:rPr lang="en-US" sz="1200">
                          <a:effectLst/>
                          <a:latin typeface="Times New Roman" panose="02020603050405020304" pitchFamily="18" charset="0"/>
                          <a:cs typeface="Times New Roman" panose="02020603050405020304" pitchFamily="18" charset="0"/>
                        </a:rPr>
                        <a:t>0.05</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7315" algn="dec"/>
                        </a:tabLst>
                      </a:pPr>
                      <a:r>
                        <a:rPr lang="en-US" sz="1200">
                          <a:effectLst/>
                          <a:latin typeface="Times New Roman" panose="02020603050405020304" pitchFamily="18" charset="0"/>
                          <a:cs typeface="Times New Roman" panose="02020603050405020304" pitchFamily="18" charset="0"/>
                        </a:rPr>
                        <a:t>0.03</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0.400</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extLst>
                  <a:ext uri="{0D108BD9-81ED-4DB2-BD59-A6C34878D82A}">
                    <a16:rowId xmlns:a16="http://schemas.microsoft.com/office/drawing/2014/main" val="736036604"/>
                  </a:ext>
                </a:extLst>
              </a:tr>
              <a:tr h="153066">
                <a:tc>
                  <a:txBody>
                    <a:bodyPr/>
                    <a:lstStyle/>
                    <a:p>
                      <a:pPr marL="180340">
                        <a:lnSpc>
                          <a:spcPct val="115000"/>
                        </a:lnSpc>
                        <a:spcAft>
                          <a:spcPts val="0"/>
                        </a:spcAft>
                      </a:pPr>
                      <a:r>
                        <a:rPr lang="en-US" sz="1200" dirty="0">
                          <a:effectLst/>
                          <a:latin typeface="Times New Roman" panose="02020603050405020304" pitchFamily="18" charset="0"/>
                          <a:cs typeface="Times New Roman" panose="02020603050405020304" pitchFamily="18" charset="0"/>
                        </a:rPr>
                        <a:t>Sweep 3</a:t>
                      </a:r>
                      <a:endParaRPr lang="en-GB" sz="12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95885" algn="dec"/>
                          <a:tab pos="270510" algn="l"/>
                        </a:tabLst>
                      </a:pPr>
                      <a:r>
                        <a:rPr lang="en-US" sz="1200">
                          <a:effectLst/>
                          <a:latin typeface="Times New Roman" panose="02020603050405020304" pitchFamily="18" charset="0"/>
                          <a:cs typeface="Times New Roman" panose="02020603050405020304" pitchFamily="18" charset="0"/>
                        </a:rPr>
                        <a:t>33</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-0.27</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0.03</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0.35</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95885" algn="dec"/>
                          <a:tab pos="270510" algn="l"/>
                        </a:tabLst>
                      </a:pPr>
                      <a:r>
                        <a:rPr lang="en-US" sz="1200">
                          <a:effectLst/>
                          <a:latin typeface="Times New Roman" panose="02020603050405020304" pitchFamily="18" charset="0"/>
                          <a:cs typeface="Times New Roman" panose="02020603050405020304" pitchFamily="18" charset="0"/>
                        </a:rPr>
                        <a:t>34</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95885" algn="dec"/>
                          <a:tab pos="270510" algn="l"/>
                        </a:tabLst>
                      </a:pPr>
                      <a:r>
                        <a:rPr lang="en-US" sz="1200">
                          <a:effectLst/>
                          <a:latin typeface="Times New Roman" panose="02020603050405020304" pitchFamily="18" charset="0"/>
                          <a:cs typeface="Times New Roman" panose="02020603050405020304" pitchFamily="18" charset="0"/>
                        </a:rPr>
                        <a:t>-0.30</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7315" algn="dec"/>
                        </a:tabLst>
                      </a:pPr>
                      <a:r>
                        <a:rPr lang="en-US" sz="1200">
                          <a:effectLst/>
                          <a:latin typeface="Times New Roman" panose="02020603050405020304" pitchFamily="18" charset="0"/>
                          <a:cs typeface="Times New Roman" panose="02020603050405020304" pitchFamily="18" charset="0"/>
                        </a:rPr>
                        <a:t>0.02</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0.373</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extLst>
                  <a:ext uri="{0D108BD9-81ED-4DB2-BD59-A6C34878D82A}">
                    <a16:rowId xmlns:a16="http://schemas.microsoft.com/office/drawing/2014/main" val="3340792890"/>
                  </a:ext>
                </a:extLst>
              </a:tr>
              <a:tr h="153066">
                <a:tc>
                  <a:txBody>
                    <a:bodyPr/>
                    <a:lstStyle/>
                    <a:p>
                      <a:pPr marL="180340">
                        <a:lnSpc>
                          <a:spcPct val="115000"/>
                        </a:lnSpc>
                        <a:spcAft>
                          <a:spcPts val="0"/>
                        </a:spcAft>
                      </a:pPr>
                      <a:r>
                        <a:rPr lang="en-US" sz="1200" dirty="0">
                          <a:effectLst/>
                          <a:latin typeface="Times New Roman" panose="02020603050405020304" pitchFamily="18" charset="0"/>
                          <a:cs typeface="Times New Roman" panose="02020603050405020304" pitchFamily="18" charset="0"/>
                        </a:rPr>
                        <a:t>Sweep 4</a:t>
                      </a:r>
                      <a:endParaRPr lang="en-GB" sz="12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95885" algn="dec"/>
                          <a:tab pos="270510" algn="l"/>
                        </a:tabLst>
                      </a:pPr>
                      <a:r>
                        <a:rPr lang="en-US" sz="1200">
                          <a:effectLst/>
                          <a:latin typeface="Times New Roman" panose="02020603050405020304" pitchFamily="18" charset="0"/>
                          <a:cs typeface="Times New Roman" panose="02020603050405020304" pitchFamily="18" charset="0"/>
                        </a:rPr>
                        <a:t>42</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-0.59</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0.02</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0.26</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95885" algn="dec"/>
                          <a:tab pos="270510" algn="l"/>
                        </a:tabLst>
                      </a:pPr>
                      <a:r>
                        <a:rPr lang="en-US" sz="1200">
                          <a:effectLst/>
                          <a:latin typeface="Times New Roman" panose="02020603050405020304" pitchFamily="18" charset="0"/>
                          <a:cs typeface="Times New Roman" panose="02020603050405020304" pitchFamily="18" charset="0"/>
                        </a:rPr>
                        <a:t>42</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228600" algn="dec"/>
                          <a:tab pos="270510" algn="l"/>
                        </a:tabLst>
                      </a:pPr>
                      <a:r>
                        <a:rPr lang="en-US" sz="1200">
                          <a:effectLst/>
                          <a:latin typeface="Times New Roman" panose="02020603050405020304" pitchFamily="18" charset="0"/>
                          <a:cs typeface="Times New Roman" panose="02020603050405020304" pitchFamily="18" charset="0"/>
                        </a:rPr>
                        <a:t>-0.58</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0.03</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0.451</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extLst>
                  <a:ext uri="{0D108BD9-81ED-4DB2-BD59-A6C34878D82A}">
                    <a16:rowId xmlns:a16="http://schemas.microsoft.com/office/drawing/2014/main" val="4293600101"/>
                  </a:ext>
                </a:extLst>
              </a:tr>
              <a:tr h="153066">
                <a:tc>
                  <a:txBody>
                    <a:bodyPr/>
                    <a:lstStyle/>
                    <a:p>
                      <a:pPr marL="180340">
                        <a:lnSpc>
                          <a:spcPct val="115000"/>
                        </a:lnSpc>
                        <a:spcAft>
                          <a:spcPts val="0"/>
                        </a:spcAft>
                      </a:pPr>
                      <a:r>
                        <a:rPr lang="en-US" sz="1200" dirty="0">
                          <a:effectLst/>
                          <a:latin typeface="Times New Roman" panose="02020603050405020304" pitchFamily="18" charset="0"/>
                          <a:cs typeface="Times New Roman" panose="02020603050405020304" pitchFamily="18" charset="0"/>
                        </a:rPr>
                        <a:t>Sweep 5</a:t>
                      </a:r>
                      <a:endParaRPr lang="en-GB" sz="12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55</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-0.83</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0.02</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0.36</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extLst>
                  <a:ext uri="{0D108BD9-81ED-4DB2-BD59-A6C34878D82A}">
                    <a16:rowId xmlns:a16="http://schemas.microsoft.com/office/drawing/2014/main" val="1497303363"/>
                  </a:ext>
                </a:extLst>
              </a:tr>
              <a:tr h="306134">
                <a:tc>
                  <a:txBody>
                    <a:bodyPr/>
                    <a:lstStyle/>
                    <a:p>
                      <a:pPr>
                        <a:lnSpc>
                          <a:spcPct val="115000"/>
                        </a:lnSpc>
                        <a:spcAft>
                          <a:spcPts val="0"/>
                        </a:spcAft>
                      </a:pPr>
                      <a:r>
                        <a:rPr lang="en-US" sz="1200">
                          <a:effectLst/>
                          <a:latin typeface="Times New Roman" panose="02020603050405020304" pitchFamily="18" charset="0"/>
                          <a:cs typeface="Times New Roman" panose="02020603050405020304" pitchFamily="18" charset="0"/>
                        </a:rPr>
                        <a:t>Moved between interval:</a:t>
                      </a:r>
                      <a:endParaRPr lang="en-GB" sz="12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198120" algn="dec"/>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198120" algn="dec"/>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198120" algn="dec"/>
                        </a:tabLst>
                      </a:pPr>
                      <a:r>
                        <a:rPr lang="en-US" sz="1200">
                          <a:effectLst/>
                          <a:latin typeface="Times New Roman" panose="02020603050405020304" pitchFamily="18" charset="0"/>
                          <a:cs typeface="Times New Roman" panose="02020603050405020304" pitchFamily="18" charset="0"/>
                        </a:rPr>
                        <a:t>%</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98120" algn="dec"/>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Lst>
                      </a:pPr>
                      <a:r>
                        <a:rPr lang="en-US" sz="1200">
                          <a:effectLst/>
                          <a:latin typeface="Times New Roman" panose="02020603050405020304" pitchFamily="18" charset="0"/>
                          <a:cs typeface="Times New Roman" panose="02020603050405020304" pitchFamily="18" charset="0"/>
                        </a:rPr>
                        <a:t> </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extLst>
                  <a:ext uri="{0D108BD9-81ED-4DB2-BD59-A6C34878D82A}">
                    <a16:rowId xmlns:a16="http://schemas.microsoft.com/office/drawing/2014/main" val="4293791163"/>
                  </a:ext>
                </a:extLst>
              </a:tr>
              <a:tr h="306134">
                <a:tc>
                  <a:txBody>
                    <a:bodyPr/>
                    <a:lstStyle/>
                    <a:p>
                      <a:pPr marL="180340">
                        <a:lnSpc>
                          <a:spcPct val="115000"/>
                        </a:lnSpc>
                        <a:spcAft>
                          <a:spcPts val="0"/>
                        </a:spcAft>
                      </a:pPr>
                      <a:r>
                        <a:rPr lang="en-US" sz="1200">
                          <a:effectLst/>
                          <a:latin typeface="Times New Roman" panose="02020603050405020304" pitchFamily="18" charset="0"/>
                          <a:cs typeface="Times New Roman" panose="02020603050405020304" pitchFamily="18" charset="0"/>
                        </a:rPr>
                        <a:t>Interval 1</a:t>
                      </a:r>
                      <a:endParaRPr lang="en-GB" sz="12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16 to 23</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108585" algn="dec"/>
                          <a:tab pos="228600" algn="dec"/>
                        </a:tabLst>
                      </a:pPr>
                      <a:r>
                        <a:rPr lang="en-US" sz="1200">
                          <a:effectLst/>
                          <a:latin typeface="Times New Roman" panose="02020603050405020304" pitchFamily="18" charset="0"/>
                          <a:cs typeface="Times New Roman" panose="02020603050405020304" pitchFamily="18" charset="0"/>
                        </a:rPr>
                        <a:t>0.81</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n/a</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8585" algn="dec"/>
                          <a:tab pos="228600" algn="dec"/>
                        </a:tabLst>
                      </a:pPr>
                      <a:r>
                        <a:rPr lang="en-US" sz="1200">
                          <a:effectLst/>
                          <a:latin typeface="Times New Roman" panose="02020603050405020304" pitchFamily="18" charset="0"/>
                          <a:cs typeface="Times New Roman" panose="02020603050405020304" pitchFamily="18" charset="0"/>
                        </a:rPr>
                        <a:t>0.31</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16 to 26</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0.83</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n/a</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8585" algn="dec"/>
                          <a:tab pos="228600" algn="dec"/>
                        </a:tabLst>
                      </a:pPr>
                      <a:r>
                        <a:rPr lang="en-US" sz="1200">
                          <a:effectLst/>
                          <a:latin typeface="Times New Roman" panose="02020603050405020304" pitchFamily="18" charset="0"/>
                          <a:cs typeface="Times New Roman" panose="02020603050405020304" pitchFamily="18" charset="0"/>
                        </a:rPr>
                        <a:t>0.557</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extLst>
                  <a:ext uri="{0D108BD9-81ED-4DB2-BD59-A6C34878D82A}">
                    <a16:rowId xmlns:a16="http://schemas.microsoft.com/office/drawing/2014/main" val="2134869519"/>
                  </a:ext>
                </a:extLst>
              </a:tr>
              <a:tr h="306134">
                <a:tc>
                  <a:txBody>
                    <a:bodyPr/>
                    <a:lstStyle/>
                    <a:p>
                      <a:pPr marL="180340">
                        <a:lnSpc>
                          <a:spcPct val="115000"/>
                        </a:lnSpc>
                        <a:spcAft>
                          <a:spcPts val="0"/>
                        </a:spcAft>
                      </a:pPr>
                      <a:r>
                        <a:rPr lang="en-US" sz="1200">
                          <a:effectLst/>
                          <a:latin typeface="Times New Roman" panose="02020603050405020304" pitchFamily="18" charset="0"/>
                          <a:cs typeface="Times New Roman" panose="02020603050405020304" pitchFamily="18" charset="0"/>
                        </a:rPr>
                        <a:t>Interval 2</a:t>
                      </a:r>
                      <a:endParaRPr lang="en-GB" sz="12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23 to 33</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108585" algn="dec"/>
                          <a:tab pos="228600" algn="dec"/>
                        </a:tabLst>
                      </a:pPr>
                      <a:r>
                        <a:rPr lang="en-US" sz="1200">
                          <a:effectLst/>
                          <a:latin typeface="Times New Roman" panose="02020603050405020304" pitchFamily="18" charset="0"/>
                          <a:cs typeface="Times New Roman" panose="02020603050405020304" pitchFamily="18" charset="0"/>
                        </a:rPr>
                        <a:t>0.87</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n/a</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8585" algn="dec"/>
                          <a:tab pos="228600" algn="dec"/>
                        </a:tabLst>
                      </a:pPr>
                      <a:r>
                        <a:rPr lang="en-US" sz="1200">
                          <a:effectLst/>
                          <a:latin typeface="Times New Roman" panose="02020603050405020304" pitchFamily="18" charset="0"/>
                          <a:cs typeface="Times New Roman" panose="02020603050405020304" pitchFamily="18" charset="0"/>
                        </a:rPr>
                        <a:t>0.44</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26 to 34</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0.79</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n/a</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8585" algn="dec"/>
                          <a:tab pos="228600" algn="dec"/>
                        </a:tabLst>
                      </a:pPr>
                      <a:r>
                        <a:rPr lang="en-US" sz="1200">
                          <a:effectLst/>
                          <a:latin typeface="Times New Roman" panose="02020603050405020304" pitchFamily="18" charset="0"/>
                          <a:cs typeface="Times New Roman" panose="02020603050405020304" pitchFamily="18" charset="0"/>
                        </a:rPr>
                        <a:t>0.627</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extLst>
                  <a:ext uri="{0D108BD9-81ED-4DB2-BD59-A6C34878D82A}">
                    <a16:rowId xmlns:a16="http://schemas.microsoft.com/office/drawing/2014/main" val="3594887720"/>
                  </a:ext>
                </a:extLst>
              </a:tr>
              <a:tr h="306134">
                <a:tc>
                  <a:txBody>
                    <a:bodyPr/>
                    <a:lstStyle/>
                    <a:p>
                      <a:pPr marL="180340">
                        <a:lnSpc>
                          <a:spcPct val="115000"/>
                        </a:lnSpc>
                        <a:spcAft>
                          <a:spcPts val="0"/>
                        </a:spcAft>
                      </a:pPr>
                      <a:r>
                        <a:rPr lang="en-US" sz="1200">
                          <a:effectLst/>
                          <a:latin typeface="Times New Roman" panose="02020603050405020304" pitchFamily="18" charset="0"/>
                          <a:cs typeface="Times New Roman" panose="02020603050405020304" pitchFamily="18" charset="0"/>
                        </a:rPr>
                        <a:t>Interval 3</a:t>
                      </a:r>
                      <a:endParaRPr lang="en-GB" sz="12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33 to 42</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0.50</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n/a</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0.35</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tcP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34 to 42</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tcP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0.69</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n/a</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0.510</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tc>
                <a:extLst>
                  <a:ext uri="{0D108BD9-81ED-4DB2-BD59-A6C34878D82A}">
                    <a16:rowId xmlns:a16="http://schemas.microsoft.com/office/drawing/2014/main" val="4000892570"/>
                  </a:ext>
                </a:extLst>
              </a:tr>
              <a:tr h="283869">
                <a:tc>
                  <a:txBody>
                    <a:bodyPr/>
                    <a:lstStyle/>
                    <a:p>
                      <a:pPr marL="180340">
                        <a:lnSpc>
                          <a:spcPct val="115000"/>
                        </a:lnSpc>
                        <a:spcAft>
                          <a:spcPts val="0"/>
                        </a:spcAft>
                      </a:pPr>
                      <a:r>
                        <a:rPr lang="en-US" sz="1200">
                          <a:effectLst/>
                          <a:latin typeface="Times New Roman" panose="02020603050405020304" pitchFamily="18" charset="0"/>
                          <a:cs typeface="Times New Roman" panose="02020603050405020304" pitchFamily="18" charset="0"/>
                        </a:rPr>
                        <a:t>Interval 4</a:t>
                      </a:r>
                      <a:endParaRPr lang="en-GB" sz="12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6350" algn="ctr">
                        <a:lnSpc>
                          <a:spcPct val="115000"/>
                        </a:lnSpc>
                        <a:spcAft>
                          <a:spcPts val="0"/>
                        </a:spcAft>
                        <a:tabLst>
                          <a:tab pos="228600" algn="dec"/>
                          <a:tab pos="107950" algn="dec"/>
                        </a:tabLst>
                      </a:pPr>
                      <a:r>
                        <a:rPr lang="en-US" sz="1200" dirty="0">
                          <a:effectLst/>
                          <a:latin typeface="Times New Roman" panose="02020603050405020304" pitchFamily="18" charset="0"/>
                          <a:cs typeface="Times New Roman" panose="02020603050405020304" pitchFamily="18" charset="0"/>
                        </a:rPr>
                        <a:t>42 to 55</a:t>
                      </a:r>
                      <a:endParaRPr lang="en-GB" sz="1200" dirty="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6350" algn="ctr">
                        <a:lnSpc>
                          <a:spcPct val="115000"/>
                        </a:lnSpc>
                        <a:spcAft>
                          <a:spcPts val="0"/>
                        </a:spcAft>
                        <a:tabLst>
                          <a:tab pos="228600" algn="dec"/>
                          <a:tab pos="108585" algn="dec"/>
                        </a:tabLst>
                      </a:pPr>
                      <a:r>
                        <a:rPr lang="en-US" sz="1200">
                          <a:effectLst/>
                          <a:latin typeface="Times New Roman" panose="02020603050405020304" pitchFamily="18" charset="0"/>
                          <a:cs typeface="Times New Roman" panose="02020603050405020304" pitchFamily="18" charset="0"/>
                        </a:rPr>
                        <a:t>0.29</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lnB w="12700" cap="flat" cmpd="sng" algn="ctr">
                      <a:solidFill>
                        <a:schemeClr val="tx1"/>
                      </a:solidFill>
                      <a:prstDash val="solid"/>
                      <a:round/>
                      <a:headEnd type="none" w="med" len="med"/>
                      <a:tailEnd type="none" w="med" len="med"/>
                    </a:lnB>
                  </a:tcP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n/a</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B w="12700" cap="flat" cmpd="sng" algn="ctr">
                      <a:solidFill>
                        <a:schemeClr val="tx1"/>
                      </a:solidFill>
                      <a:prstDash val="solid"/>
                      <a:round/>
                      <a:headEnd type="none" w="med" len="med"/>
                      <a:tailEnd type="none" w="med" len="med"/>
                    </a:lnB>
                  </a:tcPr>
                </a:tc>
                <a:tc>
                  <a:txBody>
                    <a:bodyPr/>
                    <a:lstStyle/>
                    <a:p>
                      <a:pPr marL="6350" algn="ctr">
                        <a:lnSpc>
                          <a:spcPct val="115000"/>
                        </a:lnSpc>
                        <a:spcAft>
                          <a:spcPts val="0"/>
                        </a:spcAft>
                        <a:tabLst>
                          <a:tab pos="228600" algn="dec"/>
                          <a:tab pos="108585" algn="dec"/>
                        </a:tabLst>
                      </a:pPr>
                      <a:r>
                        <a:rPr lang="en-US" sz="1200" dirty="0">
                          <a:effectLst/>
                          <a:latin typeface="Times New Roman" panose="02020603050405020304" pitchFamily="18" charset="0"/>
                          <a:cs typeface="Times New Roman" panose="02020603050405020304" pitchFamily="18" charset="0"/>
                        </a:rPr>
                        <a:t>0.43</a:t>
                      </a:r>
                      <a:endParaRPr lang="en-GB" sz="1200" dirty="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6350" algn="ctr">
                        <a:lnSpc>
                          <a:spcPct val="115000"/>
                        </a:lnSpc>
                        <a:spcAft>
                          <a:spcPts val="0"/>
                        </a:spcAft>
                        <a:tabLst>
                          <a:tab pos="228600" algn="dec"/>
                          <a:tab pos="107950" algn="dec"/>
                        </a:tabLst>
                      </a:pPr>
                      <a:r>
                        <a:rPr lang="en-US" sz="1200" dirty="0">
                          <a:effectLst/>
                          <a:latin typeface="Times New Roman" panose="02020603050405020304" pitchFamily="18" charset="0"/>
                          <a:cs typeface="Times New Roman" panose="02020603050405020304" pitchFamily="18" charset="0"/>
                        </a:rPr>
                        <a:t>-</a:t>
                      </a:r>
                      <a:endParaRPr lang="en-GB" sz="1200" dirty="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6350" algn="ctr">
                        <a:lnSpc>
                          <a:spcPct val="115000"/>
                        </a:lnSpc>
                        <a:spcAft>
                          <a:spcPts val="0"/>
                        </a:spcAft>
                        <a:tabLst>
                          <a:tab pos="228600" algn="dec"/>
                          <a:tab pos="107950" algn="dec"/>
                        </a:tabLst>
                      </a:pPr>
                      <a:r>
                        <a:rPr lang="en-US" sz="1200" dirty="0">
                          <a:effectLst/>
                          <a:latin typeface="Times New Roman" panose="02020603050405020304" pitchFamily="18" charset="0"/>
                          <a:cs typeface="Times New Roman" panose="02020603050405020304" pitchFamily="18" charset="0"/>
                        </a:rPr>
                        <a:t>-</a:t>
                      </a:r>
                      <a:endParaRPr lang="en-GB" sz="1200" dirty="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B w="12700" cap="flat" cmpd="sng" algn="ctr">
                      <a:solidFill>
                        <a:schemeClr val="tx1"/>
                      </a:solidFill>
                      <a:prstDash val="solid"/>
                      <a:round/>
                      <a:headEnd type="none" w="med" len="med"/>
                      <a:tailEnd type="none" w="med" len="med"/>
                    </a:lnB>
                  </a:tcPr>
                </a:tc>
                <a:tc>
                  <a:txBody>
                    <a:bodyPr/>
                    <a:lstStyle/>
                    <a:p>
                      <a:pPr marL="6350" algn="ctr">
                        <a:lnSpc>
                          <a:spcPct val="115000"/>
                        </a:lnSpc>
                        <a:spcAft>
                          <a:spcPts val="0"/>
                        </a:spcAft>
                        <a:tabLst>
                          <a:tab pos="228600" algn="dec"/>
                          <a:tab pos="107950" algn="dec"/>
                        </a:tabLst>
                      </a:pPr>
                      <a:r>
                        <a:rPr lang="en-US" sz="1200">
                          <a:effectLst/>
                          <a:latin typeface="Times New Roman" panose="02020603050405020304" pitchFamily="18" charset="0"/>
                          <a:cs typeface="Times New Roman" panose="02020603050405020304" pitchFamily="18" charset="0"/>
                        </a:rPr>
                        <a:t>n/a</a:t>
                      </a:r>
                      <a:endParaRPr lang="en-GB" sz="120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B w="12700" cap="flat" cmpd="sng" algn="ctr">
                      <a:solidFill>
                        <a:schemeClr val="tx1"/>
                      </a:solidFill>
                      <a:prstDash val="solid"/>
                      <a:round/>
                      <a:headEnd type="none" w="med" len="med"/>
                      <a:tailEnd type="none" w="med" len="med"/>
                    </a:lnB>
                  </a:tcPr>
                </a:tc>
                <a:tc>
                  <a:txBody>
                    <a:bodyPr/>
                    <a:lstStyle/>
                    <a:p>
                      <a:pPr marL="6350" algn="ctr">
                        <a:lnSpc>
                          <a:spcPct val="115000"/>
                        </a:lnSpc>
                        <a:spcAft>
                          <a:spcPts val="0"/>
                        </a:spcAft>
                        <a:tabLst>
                          <a:tab pos="228600" algn="dec"/>
                          <a:tab pos="108585" algn="dec"/>
                        </a:tabLst>
                      </a:pPr>
                      <a:r>
                        <a:rPr lang="en-US" sz="1200" dirty="0">
                          <a:effectLst/>
                          <a:latin typeface="Times New Roman" panose="02020603050405020304" pitchFamily="18" charset="0"/>
                          <a:cs typeface="Times New Roman" panose="02020603050405020304" pitchFamily="18" charset="0"/>
                        </a:rPr>
                        <a:t>-</a:t>
                      </a:r>
                      <a:endParaRPr lang="en-GB" sz="1200" dirty="0">
                        <a:solidFill>
                          <a:srgbClr val="2E74B5"/>
                        </a:solidFill>
                        <a:effectLst/>
                        <a:latin typeface="Times New Roman" panose="02020603050405020304" pitchFamily="18" charset="0"/>
                        <a:ea typeface="Yu Mincho"/>
                        <a:cs typeface="Times New Roman" panose="02020603050405020304" pitchFamily="18" charset="0"/>
                      </a:endParaRPr>
                    </a:p>
                  </a:txBody>
                  <a:tcPr marL="41758" marR="41758"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450929"/>
                  </a:ext>
                </a:extLst>
              </a:tr>
            </a:tbl>
          </a:graphicData>
        </a:graphic>
      </p:graphicFrame>
      <p:sp>
        <p:nvSpPr>
          <p:cNvPr id="2" name="Oval 1"/>
          <p:cNvSpPr/>
          <p:nvPr/>
        </p:nvSpPr>
        <p:spPr>
          <a:xfrm>
            <a:off x="2834837" y="2454653"/>
            <a:ext cx="820882" cy="1381991"/>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834837" y="3849372"/>
            <a:ext cx="820882" cy="1381991"/>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834837" y="5322798"/>
            <a:ext cx="820882" cy="1381991"/>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927384" y="3831468"/>
            <a:ext cx="820882" cy="127814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927384" y="2454653"/>
            <a:ext cx="820882" cy="127814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927384" y="5408744"/>
            <a:ext cx="820882" cy="1283318"/>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121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8" grpId="0" animBg="1"/>
      <p:bldP spid="9" grpId="0" animBg="1"/>
      <p:bldP spid="9" grpId="1" animBg="1"/>
      <p:bldP spid="13" grpId="0" animBg="1"/>
      <p:bldP spid="13" grpId="1"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372" y="515322"/>
            <a:ext cx="8496300" cy="1368425"/>
          </a:xfrm>
        </p:spPr>
        <p:txBody>
          <a:bodyPr/>
          <a:lstStyle/>
          <a:p>
            <a:r>
              <a:rPr lang="en-US" dirty="0"/>
              <a:t>Statistical analysis</a:t>
            </a:r>
            <a:br>
              <a:rPr lang="en-US" dirty="0"/>
            </a:br>
            <a:endParaRPr lang="en-US" dirty="0"/>
          </a:p>
        </p:txBody>
      </p:sp>
      <p:sp>
        <p:nvSpPr>
          <p:cNvPr id="9" name="Rectangle 8"/>
          <p:cNvSpPr/>
          <p:nvPr/>
        </p:nvSpPr>
        <p:spPr>
          <a:xfrm>
            <a:off x="0" y="2512676"/>
            <a:ext cx="8523280" cy="1815882"/>
          </a:xfrm>
          <a:prstGeom prst="rect">
            <a:avLst/>
          </a:prstGeom>
        </p:spPr>
        <p:txBody>
          <a:bodyPr wrap="square">
            <a:spAutoFit/>
          </a:bodyPr>
          <a:lstStyle/>
          <a:p>
            <a:pPr lvl="1">
              <a:lnSpc>
                <a:spcPct val="200000"/>
              </a:lnSpc>
            </a:pPr>
            <a:r>
              <a:rPr lang="en-GB" sz="2800" b="1" dirty="0">
                <a:latin typeface="Times New Roman" panose="02020603050405020304" pitchFamily="18" charset="0"/>
                <a:cs typeface="Times New Roman" panose="02020603050405020304" pitchFamily="18" charset="0"/>
              </a:rPr>
              <a:t>Step 1: Examine if area deprivation is associated BMI across the life course (area effects only model)</a:t>
            </a:r>
            <a:r>
              <a:rPr lang="en-GB"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81705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a:stCxn id="8" idx="3"/>
            <a:endCxn id="9" idx="1"/>
          </p:cNvCxnSpPr>
          <p:nvPr/>
        </p:nvCxnSpPr>
        <p:spPr>
          <a:xfrm flipV="1">
            <a:off x="3329096" y="2789965"/>
            <a:ext cx="849276" cy="105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10" idx="3"/>
            <a:endCxn id="8" idx="1"/>
          </p:cNvCxnSpPr>
          <p:nvPr/>
        </p:nvCxnSpPr>
        <p:spPr>
          <a:xfrm>
            <a:off x="1452422" y="2789965"/>
            <a:ext cx="823283" cy="105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1" name="Rectangle 49"/>
          <p:cNvSpPr>
            <a:spLocks noChangeArrowheads="1"/>
          </p:cNvSpPr>
          <p:nvPr/>
        </p:nvSpPr>
        <p:spPr bwMode="auto">
          <a:xfrm>
            <a:off x="246534" y="1614106"/>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1200"/>
          </a:p>
        </p:txBody>
      </p:sp>
      <p:sp>
        <p:nvSpPr>
          <p:cNvPr id="52" name="Rectangle 59"/>
          <p:cNvSpPr>
            <a:spLocks noChangeArrowheads="1"/>
          </p:cNvSpPr>
          <p:nvPr/>
        </p:nvSpPr>
        <p:spPr bwMode="auto">
          <a:xfrm>
            <a:off x="246534" y="1842706"/>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cs typeface="Arial" pitchFamily="34" charset="0"/>
            </a:endParaRPr>
          </a:p>
        </p:txBody>
      </p:sp>
      <p:sp>
        <p:nvSpPr>
          <p:cNvPr id="53" name="Rectangle 62"/>
          <p:cNvSpPr>
            <a:spLocks noChangeArrowheads="1"/>
          </p:cNvSpPr>
          <p:nvPr/>
        </p:nvSpPr>
        <p:spPr bwMode="auto">
          <a:xfrm>
            <a:off x="246534" y="1842706"/>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cs typeface="Arial" pitchFamily="34" charset="0"/>
            </a:endParaRPr>
          </a:p>
        </p:txBody>
      </p:sp>
      <p:sp>
        <p:nvSpPr>
          <p:cNvPr id="131" name="Rectangle 130"/>
          <p:cNvSpPr/>
          <p:nvPr/>
        </p:nvSpPr>
        <p:spPr>
          <a:xfrm>
            <a:off x="265959" y="1568921"/>
            <a:ext cx="8471375" cy="461665"/>
          </a:xfrm>
          <a:prstGeom prst="rect">
            <a:avLst/>
          </a:prstGeom>
        </p:spPr>
        <p:txBody>
          <a:bodyPr wrap="square" anchor="ctr">
            <a:spAutoFit/>
          </a:bodyPr>
          <a:lstStyle/>
          <a:p>
            <a:r>
              <a:rPr lang="en-GB" sz="1200" b="1" dirty="0"/>
              <a:t>Figure 1b.  </a:t>
            </a:r>
            <a:r>
              <a:rPr lang="en-GB" sz="1200" dirty="0"/>
              <a:t>Structural equation model with both area deprivation across the life course only.  Dotted line indicates non-significant paths (p&gt;0.05).  BMI=body mass index; TOWN=</a:t>
            </a:r>
            <a:r>
              <a:rPr lang="en-GB" sz="1200" dirty="0" err="1"/>
              <a:t>townsend</a:t>
            </a:r>
            <a:r>
              <a:rPr lang="en-GB" sz="1200" dirty="0"/>
              <a:t> area deprivation score.</a:t>
            </a:r>
          </a:p>
        </p:txBody>
      </p:sp>
      <p:cxnSp>
        <p:nvCxnSpPr>
          <p:cNvPr id="42" name="Straight Arrow Connector 41"/>
          <p:cNvCxnSpPr>
            <a:stCxn id="9" idx="3"/>
            <a:endCxn id="61" idx="1"/>
          </p:cNvCxnSpPr>
          <p:nvPr/>
        </p:nvCxnSpPr>
        <p:spPr>
          <a:xfrm flipV="1">
            <a:off x="5189846" y="2780445"/>
            <a:ext cx="814638" cy="95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Text Box 29"/>
          <p:cNvSpPr txBox="1"/>
          <p:nvPr/>
        </p:nvSpPr>
        <p:spPr>
          <a:xfrm>
            <a:off x="2229459" y="4608252"/>
            <a:ext cx="1082428" cy="94846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1200" b="1" dirty="0">
                <a:effectLst/>
                <a:latin typeface="Times New Roman"/>
                <a:ea typeface="Calibri"/>
                <a:cs typeface="Times New Roman"/>
              </a:rPr>
              <a:t> </a:t>
            </a:r>
            <a:r>
              <a:rPr lang="en-GB" sz="1200" b="1" dirty="0">
                <a:latin typeface="Times New Roman"/>
                <a:ea typeface="Calibri"/>
                <a:cs typeface="Times New Roman"/>
              </a:rPr>
              <a:t>TOWN</a:t>
            </a:r>
            <a:endParaRPr lang="en-GB" sz="1200" dirty="0">
              <a:ea typeface="Calibri"/>
              <a:cs typeface="Times New Roman"/>
            </a:endParaRPr>
          </a:p>
          <a:p>
            <a:pPr algn="ctr">
              <a:lnSpc>
                <a:spcPct val="115000"/>
              </a:lnSpc>
            </a:pPr>
            <a:r>
              <a:rPr lang="en-GB" sz="1200" b="1" dirty="0">
                <a:latin typeface="Times New Roman"/>
                <a:ea typeface="Calibri"/>
                <a:cs typeface="Times New Roman"/>
              </a:rPr>
              <a:t>Aged 23</a:t>
            </a:r>
            <a:endParaRPr lang="en-GB" sz="1200" dirty="0">
              <a:ea typeface="Calibri"/>
              <a:cs typeface="Times New Roman"/>
            </a:endParaRPr>
          </a:p>
        </p:txBody>
      </p:sp>
      <p:sp>
        <p:nvSpPr>
          <p:cNvPr id="72" name="Text Box 30"/>
          <p:cNvSpPr txBox="1"/>
          <p:nvPr/>
        </p:nvSpPr>
        <p:spPr>
          <a:xfrm>
            <a:off x="4183584" y="4583737"/>
            <a:ext cx="1039356"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1200" b="1" dirty="0">
                <a:effectLst/>
                <a:latin typeface="Times New Roman"/>
                <a:ea typeface="Calibri"/>
                <a:cs typeface="Times New Roman"/>
              </a:rPr>
              <a:t> </a:t>
            </a:r>
            <a:r>
              <a:rPr lang="en-GB" sz="1200" b="1" dirty="0">
                <a:latin typeface="Times New Roman"/>
                <a:ea typeface="Calibri"/>
                <a:cs typeface="Times New Roman"/>
              </a:rPr>
              <a:t>TOWN</a:t>
            </a:r>
            <a:endParaRPr lang="en-GB" sz="1200" dirty="0">
              <a:ea typeface="Calibri"/>
              <a:cs typeface="Times New Roman"/>
            </a:endParaRPr>
          </a:p>
          <a:p>
            <a:pPr algn="ctr">
              <a:lnSpc>
                <a:spcPct val="115000"/>
              </a:lnSpc>
            </a:pPr>
            <a:r>
              <a:rPr lang="en-GB" sz="1200" b="1" dirty="0">
                <a:latin typeface="Times New Roman"/>
                <a:ea typeface="Calibri"/>
                <a:cs typeface="Times New Roman"/>
              </a:rPr>
              <a:t>Aged 33</a:t>
            </a:r>
            <a:endParaRPr lang="en-GB" sz="1200" dirty="0">
              <a:ea typeface="Calibri"/>
              <a:cs typeface="Times New Roman"/>
            </a:endParaRPr>
          </a:p>
        </p:txBody>
      </p:sp>
      <p:sp>
        <p:nvSpPr>
          <p:cNvPr id="73" name="Text Box 31"/>
          <p:cNvSpPr txBox="1"/>
          <p:nvPr/>
        </p:nvSpPr>
        <p:spPr>
          <a:xfrm>
            <a:off x="265959" y="4594956"/>
            <a:ext cx="1123224" cy="9140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1200" b="1" dirty="0">
                <a:effectLst/>
                <a:latin typeface="Times New Roman"/>
                <a:ea typeface="Calibri"/>
                <a:cs typeface="Times New Roman"/>
              </a:rPr>
              <a:t> TOWN</a:t>
            </a:r>
            <a:endParaRPr lang="en-GB" sz="12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Aged 16</a:t>
            </a:r>
            <a:endParaRPr lang="en-GB" sz="1200" dirty="0">
              <a:effectLst/>
              <a:ea typeface="Calibri"/>
              <a:cs typeface="Times New Roman"/>
            </a:endParaRPr>
          </a:p>
        </p:txBody>
      </p:sp>
      <p:sp>
        <p:nvSpPr>
          <p:cNvPr id="74" name="Text Box 43"/>
          <p:cNvSpPr txBox="1">
            <a:spLocks noChangeArrowheads="1"/>
          </p:cNvSpPr>
          <p:nvPr/>
        </p:nvSpPr>
        <p:spPr bwMode="auto">
          <a:xfrm>
            <a:off x="1247763" y="4673290"/>
            <a:ext cx="101790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0.64 </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(0.62, 0.66)</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5" name="Text Box 30"/>
          <p:cNvSpPr txBox="1"/>
          <p:nvPr/>
        </p:nvSpPr>
        <p:spPr>
          <a:xfrm>
            <a:off x="5967887" y="4622839"/>
            <a:ext cx="1067054"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1200" b="1" dirty="0">
                <a:effectLst/>
                <a:latin typeface="Times New Roman"/>
                <a:ea typeface="Calibri"/>
                <a:cs typeface="Times New Roman"/>
              </a:rPr>
              <a:t> </a:t>
            </a:r>
            <a:r>
              <a:rPr lang="en-GB" sz="1200" b="1" dirty="0">
                <a:latin typeface="Times New Roman"/>
                <a:ea typeface="Calibri"/>
                <a:cs typeface="Times New Roman"/>
              </a:rPr>
              <a:t>TOWN</a:t>
            </a:r>
            <a:endParaRPr lang="en-GB" sz="1200" dirty="0">
              <a:ea typeface="Calibri"/>
              <a:cs typeface="Times New Roman"/>
            </a:endParaRPr>
          </a:p>
          <a:p>
            <a:pPr algn="ctr">
              <a:lnSpc>
                <a:spcPct val="115000"/>
              </a:lnSpc>
            </a:pPr>
            <a:r>
              <a:rPr lang="en-GB" sz="1200" b="1" dirty="0">
                <a:latin typeface="Times New Roman"/>
                <a:ea typeface="Calibri"/>
                <a:cs typeface="Times New Roman"/>
              </a:rPr>
              <a:t>Aged 42</a:t>
            </a:r>
            <a:endParaRPr lang="en-GB" sz="1200" dirty="0">
              <a:ea typeface="Calibri"/>
              <a:cs typeface="Times New Roman"/>
            </a:endParaRPr>
          </a:p>
        </p:txBody>
      </p:sp>
      <p:sp>
        <p:nvSpPr>
          <p:cNvPr id="76" name="Text Box 43"/>
          <p:cNvSpPr txBox="1">
            <a:spLocks noChangeArrowheads="1"/>
          </p:cNvSpPr>
          <p:nvPr/>
        </p:nvSpPr>
        <p:spPr bwMode="auto">
          <a:xfrm>
            <a:off x="3268673" y="4703441"/>
            <a:ext cx="101790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0.44 </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(0.43, 0.46)</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7" name="Text Box 43"/>
          <p:cNvSpPr txBox="1">
            <a:spLocks noChangeArrowheads="1"/>
          </p:cNvSpPr>
          <p:nvPr/>
        </p:nvSpPr>
        <p:spPr bwMode="auto">
          <a:xfrm>
            <a:off x="5092177" y="4702112"/>
            <a:ext cx="101790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0.57 </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(0.56, 0.58)</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5" name="Straight Arrow Connector 44"/>
          <p:cNvCxnSpPr/>
          <p:nvPr/>
        </p:nvCxnSpPr>
        <p:spPr>
          <a:xfrm>
            <a:off x="1402815" y="5063573"/>
            <a:ext cx="826644" cy="133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flipV="1">
            <a:off x="3329096" y="5068599"/>
            <a:ext cx="823067" cy="30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a:endCxn id="75" idx="1"/>
          </p:cNvCxnSpPr>
          <p:nvPr/>
        </p:nvCxnSpPr>
        <p:spPr>
          <a:xfrm>
            <a:off x="5219931" y="5088700"/>
            <a:ext cx="747956" cy="190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flipV="1">
            <a:off x="1373970" y="3254610"/>
            <a:ext cx="917400" cy="1325876"/>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flipV="1">
            <a:off x="3311887" y="3274739"/>
            <a:ext cx="871697" cy="1320217"/>
          </a:xfrm>
          <a:prstGeom prst="straightConnector1">
            <a:avLst/>
          </a:prstGeom>
          <a:ln>
            <a:solidFill>
              <a:schemeClr val="bg1">
                <a:lumMod val="75000"/>
              </a:schemeClr>
            </a:solidFill>
            <a:prstDash val="dash"/>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p:cNvCxnSpPr/>
          <p:nvPr/>
        </p:nvCxnSpPr>
        <p:spPr>
          <a:xfrm flipV="1">
            <a:off x="5189846" y="3254610"/>
            <a:ext cx="829102" cy="1314301"/>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92" name="Text Box 43"/>
          <p:cNvSpPr txBox="1">
            <a:spLocks noChangeArrowheads="1"/>
          </p:cNvSpPr>
          <p:nvPr/>
        </p:nvSpPr>
        <p:spPr bwMode="auto">
          <a:xfrm rot="18228778">
            <a:off x="499447" y="3709177"/>
            <a:ext cx="2202504" cy="23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0.06 (0.04, 0.07)</a:t>
            </a:r>
            <a:endParaRPr kumimoji="0" lang="en-GB" alt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94" name="Text Box 43"/>
          <p:cNvSpPr txBox="1">
            <a:spLocks noChangeArrowheads="1"/>
          </p:cNvSpPr>
          <p:nvPr/>
        </p:nvSpPr>
        <p:spPr bwMode="auto">
          <a:xfrm rot="18158202">
            <a:off x="4156623" y="3791555"/>
            <a:ext cx="2202504" cy="23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0.04 (0.01, 0.07)</a:t>
            </a:r>
            <a:endParaRPr kumimoji="0" lang="en-GB" altLang="en-US" sz="1200" b="0" i="0" u="none" strike="noStrike" cap="none" normalizeH="0" baseline="0" dirty="0">
              <a:ln>
                <a:noFill/>
              </a:ln>
              <a:solidFill>
                <a:schemeClr val="tx1"/>
              </a:solidFill>
              <a:effectLst/>
              <a:latin typeface="Arial" pitchFamily="34" charset="0"/>
              <a:cs typeface="Arial" pitchFamily="34" charset="0"/>
            </a:endParaRPr>
          </a:p>
        </p:txBody>
      </p:sp>
      <p:cxnSp>
        <p:nvCxnSpPr>
          <p:cNvPr id="22" name="Straight Arrow Connector 21"/>
          <p:cNvCxnSpPr/>
          <p:nvPr/>
        </p:nvCxnSpPr>
        <p:spPr>
          <a:xfrm>
            <a:off x="7076211" y="2762406"/>
            <a:ext cx="757268" cy="146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2" name="Text Box 30"/>
          <p:cNvSpPr txBox="1"/>
          <p:nvPr/>
        </p:nvSpPr>
        <p:spPr>
          <a:xfrm>
            <a:off x="7756221" y="4614789"/>
            <a:ext cx="1067054"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1200" b="1" dirty="0">
                <a:effectLst/>
                <a:latin typeface="Times New Roman"/>
                <a:ea typeface="Calibri"/>
                <a:cs typeface="Times New Roman"/>
              </a:rPr>
              <a:t> </a:t>
            </a:r>
            <a:r>
              <a:rPr lang="en-GB" sz="1200" b="1" dirty="0">
                <a:latin typeface="Times New Roman"/>
                <a:ea typeface="Calibri"/>
                <a:cs typeface="Times New Roman"/>
              </a:rPr>
              <a:t>TOWN</a:t>
            </a:r>
            <a:endParaRPr lang="en-GB" sz="1200" dirty="0">
              <a:ea typeface="Calibri"/>
              <a:cs typeface="Times New Roman"/>
            </a:endParaRPr>
          </a:p>
          <a:p>
            <a:pPr algn="ctr">
              <a:lnSpc>
                <a:spcPct val="115000"/>
              </a:lnSpc>
            </a:pPr>
            <a:r>
              <a:rPr lang="en-GB" sz="1200" b="1" dirty="0">
                <a:latin typeface="Times New Roman"/>
                <a:ea typeface="Calibri"/>
                <a:cs typeface="Times New Roman"/>
              </a:rPr>
              <a:t>Aged 55</a:t>
            </a:r>
            <a:endParaRPr lang="en-GB" sz="1200" dirty="0">
              <a:ea typeface="Calibri"/>
              <a:cs typeface="Times New Roman"/>
            </a:endParaRPr>
          </a:p>
        </p:txBody>
      </p:sp>
      <p:cxnSp>
        <p:nvCxnSpPr>
          <p:cNvPr id="83" name="Straight Arrow Connector 82"/>
          <p:cNvCxnSpPr>
            <a:endCxn id="82" idx="1"/>
          </p:cNvCxnSpPr>
          <p:nvPr/>
        </p:nvCxnSpPr>
        <p:spPr>
          <a:xfrm>
            <a:off x="7101420" y="5099651"/>
            <a:ext cx="65480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6" name="Text Box 43"/>
          <p:cNvSpPr txBox="1">
            <a:spLocks noChangeArrowheads="1"/>
          </p:cNvSpPr>
          <p:nvPr/>
        </p:nvSpPr>
        <p:spPr bwMode="auto">
          <a:xfrm>
            <a:off x="6892920" y="4707501"/>
            <a:ext cx="101790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0.73 </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(0.72, 0.75)</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0" name="Straight Arrow Connector 39"/>
          <p:cNvCxnSpPr/>
          <p:nvPr/>
        </p:nvCxnSpPr>
        <p:spPr>
          <a:xfrm flipV="1">
            <a:off x="7026355" y="3246973"/>
            <a:ext cx="792877" cy="1375866"/>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a:off x="359330" y="2284885"/>
            <a:ext cx="8471376" cy="989942"/>
            <a:chOff x="359330" y="1731052"/>
            <a:chExt cx="8471376" cy="989942"/>
          </a:xfrm>
        </p:grpSpPr>
        <p:sp>
          <p:nvSpPr>
            <p:cNvPr id="8" name="Text Box 29"/>
            <p:cNvSpPr txBox="1"/>
            <p:nvPr/>
          </p:nvSpPr>
          <p:spPr>
            <a:xfrm>
              <a:off x="2275705" y="1772438"/>
              <a:ext cx="1053391" cy="94846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1200" b="1" dirty="0">
                  <a:effectLst/>
                  <a:latin typeface="Times New Roman"/>
                  <a:ea typeface="Calibri"/>
                  <a:cs typeface="Times New Roman"/>
                </a:rPr>
                <a:t> </a:t>
              </a:r>
              <a:r>
                <a:rPr lang="en-GB" sz="1200" b="1" dirty="0">
                  <a:latin typeface="Times New Roman"/>
                  <a:ea typeface="Calibri"/>
                  <a:cs typeface="Times New Roman"/>
                </a:rPr>
                <a:t>BMI</a:t>
              </a:r>
              <a:endParaRPr lang="en-GB" sz="1200" dirty="0">
                <a:ea typeface="Calibri"/>
                <a:cs typeface="Times New Roman"/>
              </a:endParaRPr>
            </a:p>
            <a:p>
              <a:pPr algn="ctr">
                <a:lnSpc>
                  <a:spcPct val="115000"/>
                </a:lnSpc>
              </a:pPr>
              <a:r>
                <a:rPr lang="en-GB" sz="1200" b="1" dirty="0">
                  <a:latin typeface="Times New Roman"/>
                  <a:ea typeface="Calibri"/>
                  <a:cs typeface="Times New Roman"/>
                </a:rPr>
                <a:t>Aged 23</a:t>
              </a:r>
              <a:endParaRPr lang="en-GB" sz="1200" dirty="0">
                <a:ea typeface="Calibri"/>
                <a:cs typeface="Times New Roman"/>
              </a:endParaRPr>
            </a:p>
          </p:txBody>
        </p:sp>
        <p:sp>
          <p:nvSpPr>
            <p:cNvPr id="9" name="Text Box 30"/>
            <p:cNvSpPr txBox="1"/>
            <p:nvPr/>
          </p:nvSpPr>
          <p:spPr>
            <a:xfrm>
              <a:off x="4178372" y="1751269"/>
              <a:ext cx="1011474"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1200" b="1" dirty="0">
                  <a:effectLst/>
                  <a:latin typeface="Times New Roman"/>
                  <a:ea typeface="Calibri"/>
                  <a:cs typeface="Times New Roman"/>
                </a:rPr>
                <a:t> </a:t>
              </a:r>
              <a:r>
                <a:rPr lang="en-GB" sz="1200" b="1" dirty="0">
                  <a:latin typeface="Times New Roman"/>
                  <a:ea typeface="Calibri"/>
                  <a:cs typeface="Times New Roman"/>
                </a:rPr>
                <a:t>BMI</a:t>
              </a:r>
              <a:endParaRPr lang="en-GB" sz="1200" dirty="0">
                <a:ea typeface="Calibri"/>
                <a:cs typeface="Times New Roman"/>
              </a:endParaRPr>
            </a:p>
            <a:p>
              <a:pPr algn="ctr">
                <a:lnSpc>
                  <a:spcPct val="115000"/>
                </a:lnSpc>
              </a:pPr>
              <a:r>
                <a:rPr lang="en-GB" sz="1200" b="1" dirty="0">
                  <a:latin typeface="Times New Roman"/>
                  <a:ea typeface="Calibri"/>
                  <a:cs typeface="Times New Roman"/>
                </a:rPr>
                <a:t>Aged 33</a:t>
              </a:r>
              <a:endParaRPr lang="en-GB" sz="1200" dirty="0">
                <a:ea typeface="Calibri"/>
                <a:cs typeface="Times New Roman"/>
              </a:endParaRPr>
            </a:p>
          </p:txBody>
        </p:sp>
        <p:sp>
          <p:nvSpPr>
            <p:cNvPr id="10" name="Text Box 31"/>
            <p:cNvSpPr txBox="1"/>
            <p:nvPr/>
          </p:nvSpPr>
          <p:spPr>
            <a:xfrm>
              <a:off x="359330" y="1779126"/>
              <a:ext cx="1093092" cy="9140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1200" b="1" dirty="0">
                  <a:effectLst/>
                  <a:latin typeface="Times New Roman"/>
                  <a:ea typeface="Calibri"/>
                  <a:cs typeface="Times New Roman"/>
                </a:rPr>
                <a:t> BMI</a:t>
              </a:r>
              <a:endParaRPr lang="en-GB" sz="12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Aged 16</a:t>
              </a:r>
              <a:endParaRPr lang="en-GB" sz="1200" dirty="0">
                <a:effectLst/>
                <a:ea typeface="Calibri"/>
                <a:cs typeface="Times New Roman"/>
              </a:endParaRPr>
            </a:p>
          </p:txBody>
        </p:sp>
        <p:sp>
          <p:nvSpPr>
            <p:cNvPr id="33" name="Text Box 43"/>
            <p:cNvSpPr txBox="1">
              <a:spLocks noChangeArrowheads="1"/>
            </p:cNvSpPr>
            <p:nvPr/>
          </p:nvSpPr>
          <p:spPr bwMode="auto">
            <a:xfrm>
              <a:off x="1373970" y="1833149"/>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0.69 </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(0.67, 0.70)</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1" name="Text Box 30"/>
            <p:cNvSpPr txBox="1"/>
            <p:nvPr/>
          </p:nvSpPr>
          <p:spPr>
            <a:xfrm>
              <a:off x="6004484" y="1741749"/>
              <a:ext cx="1038429"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1200" b="1" dirty="0">
                  <a:effectLst/>
                  <a:latin typeface="Times New Roman"/>
                  <a:ea typeface="Calibri"/>
                  <a:cs typeface="Times New Roman"/>
                </a:rPr>
                <a:t> </a:t>
              </a:r>
              <a:r>
                <a:rPr lang="en-GB" sz="1200" b="1" dirty="0">
                  <a:latin typeface="Times New Roman"/>
                  <a:ea typeface="Calibri"/>
                  <a:cs typeface="Times New Roman"/>
                </a:rPr>
                <a:t>BMI</a:t>
              </a:r>
              <a:endParaRPr lang="en-GB" sz="1200" dirty="0">
                <a:ea typeface="Calibri"/>
                <a:cs typeface="Times New Roman"/>
              </a:endParaRPr>
            </a:p>
            <a:p>
              <a:pPr algn="ctr">
                <a:lnSpc>
                  <a:spcPct val="115000"/>
                </a:lnSpc>
              </a:pPr>
              <a:r>
                <a:rPr lang="en-GB" sz="1200" b="1" dirty="0">
                  <a:latin typeface="Times New Roman"/>
                  <a:ea typeface="Calibri"/>
                  <a:cs typeface="Times New Roman"/>
                </a:rPr>
                <a:t>Aged 42</a:t>
              </a:r>
              <a:endParaRPr lang="en-GB" sz="1200" dirty="0">
                <a:ea typeface="Calibri"/>
                <a:cs typeface="Times New Roman"/>
              </a:endParaRPr>
            </a:p>
          </p:txBody>
        </p:sp>
        <p:sp>
          <p:nvSpPr>
            <p:cNvPr id="67" name="Text Box 43"/>
            <p:cNvSpPr txBox="1">
              <a:spLocks noChangeArrowheads="1"/>
            </p:cNvSpPr>
            <p:nvPr/>
          </p:nvSpPr>
          <p:spPr bwMode="auto">
            <a:xfrm>
              <a:off x="3230308" y="1868853"/>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0.99 </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(0.97, 1.01)</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9" name="Text Box 43"/>
            <p:cNvSpPr txBox="1">
              <a:spLocks noChangeArrowheads="1"/>
            </p:cNvSpPr>
            <p:nvPr/>
          </p:nvSpPr>
          <p:spPr bwMode="auto">
            <a:xfrm>
              <a:off x="5099737" y="1854424"/>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0.74 </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(0.72, 0.75)</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1" name="Text Box 30"/>
            <p:cNvSpPr txBox="1"/>
            <p:nvPr/>
          </p:nvSpPr>
          <p:spPr>
            <a:xfrm>
              <a:off x="7819232" y="1731052"/>
              <a:ext cx="1011474"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1200" b="1" dirty="0">
                  <a:effectLst/>
                  <a:latin typeface="Times New Roman"/>
                  <a:ea typeface="Calibri"/>
                  <a:cs typeface="Times New Roman"/>
                </a:rPr>
                <a:t> </a:t>
              </a:r>
              <a:r>
                <a:rPr lang="en-GB" sz="1200" b="1" dirty="0">
                  <a:latin typeface="Times New Roman"/>
                  <a:ea typeface="Calibri"/>
                  <a:cs typeface="Times New Roman"/>
                </a:rPr>
                <a:t>BMI</a:t>
              </a:r>
              <a:endParaRPr lang="en-GB" sz="1200" dirty="0">
                <a:ea typeface="Calibri"/>
                <a:cs typeface="Times New Roman"/>
              </a:endParaRPr>
            </a:p>
            <a:p>
              <a:pPr algn="ctr">
                <a:lnSpc>
                  <a:spcPct val="115000"/>
                </a:lnSpc>
              </a:pPr>
              <a:r>
                <a:rPr lang="en-GB" sz="1200" b="1" dirty="0">
                  <a:latin typeface="Times New Roman"/>
                  <a:ea typeface="Calibri"/>
                  <a:cs typeface="Times New Roman"/>
                </a:rPr>
                <a:t>Aged 55</a:t>
              </a:r>
              <a:endParaRPr lang="en-GB" sz="1200" dirty="0">
                <a:ea typeface="Calibri"/>
                <a:cs typeface="Times New Roman"/>
              </a:endParaRPr>
            </a:p>
          </p:txBody>
        </p:sp>
        <p:sp>
          <p:nvSpPr>
            <p:cNvPr id="100" name="Text Box 43"/>
            <p:cNvSpPr txBox="1">
              <a:spLocks noChangeArrowheads="1"/>
            </p:cNvSpPr>
            <p:nvPr/>
          </p:nvSpPr>
          <p:spPr bwMode="auto">
            <a:xfrm>
              <a:off x="6929527" y="1833149"/>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0.77 </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(0.75, 0.78)</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102" name="Text Box 43"/>
          <p:cNvSpPr txBox="1">
            <a:spLocks noChangeArrowheads="1"/>
          </p:cNvSpPr>
          <p:nvPr/>
        </p:nvSpPr>
        <p:spPr bwMode="auto">
          <a:xfrm rot="18011400">
            <a:off x="6030145" y="3807751"/>
            <a:ext cx="2202504" cy="23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0.09 (0.05, 0.12)</a:t>
            </a:r>
            <a:endParaRPr kumimoji="0" lang="en-GB" alt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58" name="TextBox 57"/>
          <p:cNvSpPr txBox="1"/>
          <p:nvPr/>
        </p:nvSpPr>
        <p:spPr>
          <a:xfrm>
            <a:off x="246534" y="986892"/>
            <a:ext cx="7509687" cy="369332"/>
          </a:xfrm>
          <a:prstGeom prst="rect">
            <a:avLst/>
          </a:prstGeom>
          <a:noFill/>
        </p:spPr>
        <p:txBody>
          <a:bodyPr wrap="square" rtlCol="0">
            <a:spAutoFit/>
          </a:bodyPr>
          <a:lstStyle/>
          <a:p>
            <a:r>
              <a:rPr lang="en-GB" b="1" dirty="0"/>
              <a:t>Model 1: Area effects only, </a:t>
            </a:r>
            <a:r>
              <a:rPr lang="en-GB" b="1" dirty="0">
                <a:solidFill>
                  <a:srgbClr val="FF0000"/>
                </a:solidFill>
              </a:rPr>
              <a:t>1958 British Cohort (n=18,555). </a:t>
            </a:r>
            <a:endParaRPr lang="en-GB" b="1" dirty="0"/>
          </a:p>
        </p:txBody>
      </p:sp>
      <p:sp>
        <p:nvSpPr>
          <p:cNvPr id="59" name="Text Box 43"/>
          <p:cNvSpPr txBox="1">
            <a:spLocks noChangeArrowheads="1"/>
          </p:cNvSpPr>
          <p:nvPr/>
        </p:nvSpPr>
        <p:spPr bwMode="auto">
          <a:xfrm rot="18158202">
            <a:off x="2374828" y="3778901"/>
            <a:ext cx="2202504" cy="23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bg1">
                  <a:lumMod val="50000"/>
                </a:schemeClr>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bg1">
                    <a:lumMod val="50000"/>
                  </a:schemeClr>
                </a:solidFill>
                <a:effectLst/>
                <a:latin typeface="Times New Roman" pitchFamily="18" charset="0"/>
                <a:ea typeface="Calibri" pitchFamily="34" charset="0"/>
                <a:cs typeface="Times New Roman" pitchFamily="18" charset="0"/>
              </a:rPr>
              <a:t>0.02 (-0.01, 0.04)</a:t>
            </a:r>
            <a:endParaRPr kumimoji="0" lang="en-GB" altLang="en-US" sz="1200" b="0" i="0" u="none" strike="noStrike" cap="none" normalizeH="0" baseline="0" dirty="0">
              <a:ln>
                <a:noFill/>
              </a:ln>
              <a:solidFill>
                <a:schemeClr val="bg1">
                  <a:lumMod val="50000"/>
                </a:schemeClr>
              </a:solidFill>
              <a:effectLst/>
              <a:latin typeface="Arial" pitchFamily="34" charset="0"/>
              <a:cs typeface="Arial" pitchFamily="34" charset="0"/>
            </a:endParaRPr>
          </a:p>
        </p:txBody>
      </p:sp>
      <p:sp>
        <p:nvSpPr>
          <p:cNvPr id="43" name="TextBox 42"/>
          <p:cNvSpPr txBox="1"/>
          <p:nvPr/>
        </p:nvSpPr>
        <p:spPr>
          <a:xfrm>
            <a:off x="1946754" y="6232189"/>
            <a:ext cx="4946166" cy="338554"/>
          </a:xfrm>
          <a:prstGeom prst="rect">
            <a:avLst/>
          </a:prstGeom>
          <a:noFill/>
        </p:spPr>
        <p:txBody>
          <a:bodyPr wrap="square" rtlCol="0">
            <a:spAutoFit/>
          </a:bodyPr>
          <a:lstStyle/>
          <a:p>
            <a:r>
              <a:rPr lang="en-GB" sz="1600" b="1" dirty="0">
                <a:solidFill>
                  <a:srgbClr val="FF0000"/>
                </a:solidFill>
              </a:rPr>
              <a:t>RED</a:t>
            </a:r>
            <a:r>
              <a:rPr lang="en-GB" sz="1600" dirty="0"/>
              <a:t> line = Area effect; </a:t>
            </a:r>
            <a:r>
              <a:rPr lang="en-GB" sz="1600" b="1" dirty="0">
                <a:solidFill>
                  <a:srgbClr val="00B0F0"/>
                </a:solidFill>
              </a:rPr>
              <a:t>BLUE</a:t>
            </a:r>
            <a:r>
              <a:rPr lang="en-GB" sz="1600" dirty="0"/>
              <a:t> line = Health selection</a:t>
            </a:r>
          </a:p>
        </p:txBody>
      </p:sp>
    </p:spTree>
    <p:extLst>
      <p:ext uri="{BB962C8B-B14F-4D97-AF65-F5344CB8AC3E}">
        <p14:creationId xmlns:p14="http://schemas.microsoft.com/office/powerpoint/2010/main" val="1555332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a:stCxn id="8" idx="3"/>
            <a:endCxn id="9" idx="1"/>
          </p:cNvCxnSpPr>
          <p:nvPr/>
        </p:nvCxnSpPr>
        <p:spPr>
          <a:xfrm>
            <a:off x="3981859" y="2962749"/>
            <a:ext cx="1041198" cy="99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10" idx="3"/>
            <a:endCxn id="8" idx="1"/>
          </p:cNvCxnSpPr>
          <p:nvPr/>
        </p:nvCxnSpPr>
        <p:spPr>
          <a:xfrm>
            <a:off x="2073829" y="2945522"/>
            <a:ext cx="854639" cy="172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1" name="Rectangle 49"/>
          <p:cNvSpPr>
            <a:spLocks noChangeArrowheads="1"/>
          </p:cNvSpPr>
          <p:nvPr/>
        </p:nvSpPr>
        <p:spPr bwMode="auto">
          <a:xfrm>
            <a:off x="246534" y="15679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2" name="Rectangle 59"/>
          <p:cNvSpPr>
            <a:spLocks noChangeArrowheads="1"/>
          </p:cNvSpPr>
          <p:nvPr/>
        </p:nvSpPr>
        <p:spPr bwMode="auto">
          <a:xfrm>
            <a:off x="246534" y="17965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3" name="Rectangle 62"/>
          <p:cNvSpPr>
            <a:spLocks noChangeArrowheads="1"/>
          </p:cNvSpPr>
          <p:nvPr/>
        </p:nvSpPr>
        <p:spPr bwMode="auto">
          <a:xfrm>
            <a:off x="246534" y="17965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1" name="Rectangle 130"/>
          <p:cNvSpPr/>
          <p:nvPr/>
        </p:nvSpPr>
        <p:spPr>
          <a:xfrm>
            <a:off x="828463" y="1606048"/>
            <a:ext cx="6522985" cy="646331"/>
          </a:xfrm>
          <a:prstGeom prst="rect">
            <a:avLst/>
          </a:prstGeom>
        </p:spPr>
        <p:txBody>
          <a:bodyPr wrap="square">
            <a:spAutoFit/>
          </a:bodyPr>
          <a:lstStyle/>
          <a:p>
            <a:r>
              <a:rPr lang="en-GB" sz="1200" b="1" dirty="0"/>
              <a:t>Figure 1a.  </a:t>
            </a:r>
            <a:r>
              <a:rPr lang="en-GB" sz="1200" dirty="0"/>
              <a:t>Structural equation model with area deprivation across the life course only model. Dotted line indicates non-significant paths (p&gt;0.05).  BMI=body mass index; TOWN=</a:t>
            </a:r>
            <a:r>
              <a:rPr lang="en-GB" sz="1200" dirty="0" err="1"/>
              <a:t>townsend</a:t>
            </a:r>
            <a:r>
              <a:rPr lang="en-GB" sz="1200" dirty="0"/>
              <a:t> area deprivation score.</a:t>
            </a:r>
          </a:p>
        </p:txBody>
      </p:sp>
      <p:cxnSp>
        <p:nvCxnSpPr>
          <p:cNvPr id="42" name="Straight Arrow Connector 41"/>
          <p:cNvCxnSpPr>
            <a:stCxn id="9" idx="3"/>
            <a:endCxn id="61" idx="1"/>
          </p:cNvCxnSpPr>
          <p:nvPr/>
        </p:nvCxnSpPr>
        <p:spPr>
          <a:xfrm>
            <a:off x="6034531" y="2972707"/>
            <a:ext cx="929657" cy="151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2" name="Group 11"/>
          <p:cNvGrpSpPr/>
          <p:nvPr/>
        </p:nvGrpSpPr>
        <p:grpSpPr>
          <a:xfrm>
            <a:off x="980737" y="2487844"/>
            <a:ext cx="7021880" cy="3064099"/>
            <a:chOff x="973552" y="1751933"/>
            <a:chExt cx="7021880" cy="3064099"/>
          </a:xfrm>
        </p:grpSpPr>
        <p:sp>
          <p:nvSpPr>
            <p:cNvPr id="8" name="Text Box 29"/>
            <p:cNvSpPr txBox="1"/>
            <p:nvPr/>
          </p:nvSpPr>
          <p:spPr>
            <a:xfrm>
              <a:off x="2921283" y="1752605"/>
              <a:ext cx="1053391" cy="94846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BMI</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26</a:t>
              </a:r>
              <a:endParaRPr lang="en-GB" sz="1100" dirty="0">
                <a:ea typeface="Calibri"/>
                <a:cs typeface="Times New Roman"/>
              </a:endParaRPr>
            </a:p>
          </p:txBody>
        </p:sp>
        <p:sp>
          <p:nvSpPr>
            <p:cNvPr id="9" name="Text Box 30"/>
            <p:cNvSpPr txBox="1"/>
            <p:nvPr/>
          </p:nvSpPr>
          <p:spPr>
            <a:xfrm>
              <a:off x="5015872" y="1751933"/>
              <a:ext cx="1011474"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BMI</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34</a:t>
              </a:r>
              <a:endParaRPr lang="en-GB" sz="1100" dirty="0">
                <a:ea typeface="Calibri"/>
                <a:cs typeface="Times New Roman"/>
              </a:endParaRPr>
            </a:p>
          </p:txBody>
        </p:sp>
        <p:sp>
          <p:nvSpPr>
            <p:cNvPr id="10" name="Text Box 31"/>
            <p:cNvSpPr txBox="1"/>
            <p:nvPr/>
          </p:nvSpPr>
          <p:spPr>
            <a:xfrm>
              <a:off x="973552" y="1752605"/>
              <a:ext cx="1093092" cy="9140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BMI</a:t>
              </a:r>
              <a:endParaRPr lang="en-GB" sz="11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Aged 16</a:t>
              </a:r>
              <a:endParaRPr lang="en-GB" sz="1100" dirty="0">
                <a:effectLst/>
                <a:ea typeface="Calibri"/>
                <a:cs typeface="Times New Roman"/>
              </a:endParaRPr>
            </a:p>
          </p:txBody>
        </p:sp>
        <p:sp>
          <p:nvSpPr>
            <p:cNvPr id="33" name="Text Box 43"/>
            <p:cNvSpPr txBox="1">
              <a:spLocks noChangeArrowheads="1"/>
            </p:cNvSpPr>
            <p:nvPr/>
          </p:nvSpPr>
          <p:spPr bwMode="auto">
            <a:xfrm>
              <a:off x="1993474" y="1807823"/>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0.70 </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(0.68, 0.72)</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1" name="Text Box 30"/>
            <p:cNvSpPr txBox="1"/>
            <p:nvPr/>
          </p:nvSpPr>
          <p:spPr>
            <a:xfrm>
              <a:off x="6957003" y="1767100"/>
              <a:ext cx="1038429"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BMI</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42</a:t>
              </a:r>
              <a:endParaRPr lang="en-GB" sz="1100" dirty="0">
                <a:ea typeface="Calibri"/>
                <a:cs typeface="Times New Roman"/>
              </a:endParaRPr>
            </a:p>
          </p:txBody>
        </p:sp>
        <p:sp>
          <p:nvSpPr>
            <p:cNvPr id="67" name="Text Box 43"/>
            <p:cNvSpPr txBox="1">
              <a:spLocks noChangeArrowheads="1"/>
            </p:cNvSpPr>
            <p:nvPr/>
          </p:nvSpPr>
          <p:spPr bwMode="auto">
            <a:xfrm>
              <a:off x="3969837" y="1842855"/>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0.41 </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(0.39, 0.42)</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9" name="Text Box 43"/>
            <p:cNvSpPr txBox="1">
              <a:spLocks noChangeArrowheads="1"/>
            </p:cNvSpPr>
            <p:nvPr/>
          </p:nvSpPr>
          <p:spPr bwMode="auto">
            <a:xfrm>
              <a:off x="5969289" y="1864030"/>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0.49 </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(0.48, 0.51)</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97" name="Group 96"/>
            <p:cNvGrpSpPr/>
            <p:nvPr/>
          </p:nvGrpSpPr>
          <p:grpSpPr>
            <a:xfrm>
              <a:off x="1022854" y="3846307"/>
              <a:ext cx="6972578" cy="969725"/>
              <a:chOff x="960908" y="3789040"/>
              <a:chExt cx="6785532" cy="969725"/>
            </a:xfrm>
          </p:grpSpPr>
          <p:sp>
            <p:nvSpPr>
              <p:cNvPr id="71" name="Text Box 29"/>
              <p:cNvSpPr txBox="1"/>
              <p:nvPr/>
            </p:nvSpPr>
            <p:spPr>
              <a:xfrm>
                <a:off x="2908639" y="3789040"/>
                <a:ext cx="1053391" cy="94846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TOWN</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26</a:t>
                </a:r>
                <a:endParaRPr lang="en-GB" sz="1100" dirty="0">
                  <a:ea typeface="Calibri"/>
                  <a:cs typeface="Times New Roman"/>
                </a:endParaRPr>
              </a:p>
            </p:txBody>
          </p:sp>
          <p:sp>
            <p:nvSpPr>
              <p:cNvPr id="72" name="Text Box 30"/>
              <p:cNvSpPr txBox="1"/>
              <p:nvPr/>
            </p:nvSpPr>
            <p:spPr>
              <a:xfrm>
                <a:off x="4900334" y="3789040"/>
                <a:ext cx="1011474"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TOWN</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34</a:t>
                </a:r>
                <a:endParaRPr lang="en-GB" sz="1100" dirty="0">
                  <a:ea typeface="Calibri"/>
                  <a:cs typeface="Times New Roman"/>
                </a:endParaRPr>
              </a:p>
            </p:txBody>
          </p:sp>
          <p:sp>
            <p:nvSpPr>
              <p:cNvPr id="73" name="Text Box 31"/>
              <p:cNvSpPr txBox="1"/>
              <p:nvPr/>
            </p:nvSpPr>
            <p:spPr>
              <a:xfrm>
                <a:off x="960908" y="3789040"/>
                <a:ext cx="1093092" cy="9140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TOWN</a:t>
                </a:r>
                <a:endParaRPr lang="en-GB" sz="11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Aged 16</a:t>
                </a:r>
                <a:endParaRPr lang="en-GB" sz="1100" dirty="0">
                  <a:effectLst/>
                  <a:ea typeface="Calibri"/>
                  <a:cs typeface="Times New Roman"/>
                </a:endParaRPr>
              </a:p>
            </p:txBody>
          </p:sp>
          <p:sp>
            <p:nvSpPr>
              <p:cNvPr id="74" name="Text Box 43"/>
              <p:cNvSpPr txBox="1">
                <a:spLocks noChangeArrowheads="1"/>
              </p:cNvSpPr>
              <p:nvPr/>
            </p:nvSpPr>
            <p:spPr bwMode="auto">
              <a:xfrm>
                <a:off x="1980830" y="3844258"/>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0.93 </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(0.92, 0.94)</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5" name="Text Box 30"/>
              <p:cNvSpPr txBox="1"/>
              <p:nvPr/>
            </p:nvSpPr>
            <p:spPr>
              <a:xfrm>
                <a:off x="6708011" y="3789040"/>
                <a:ext cx="1038429"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TOWN</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42</a:t>
                </a:r>
                <a:endParaRPr lang="en-GB" sz="1100" dirty="0">
                  <a:ea typeface="Calibri"/>
                  <a:cs typeface="Times New Roman"/>
                </a:endParaRPr>
              </a:p>
            </p:txBody>
          </p:sp>
          <p:sp>
            <p:nvSpPr>
              <p:cNvPr id="76" name="Text Box 43"/>
              <p:cNvSpPr txBox="1">
                <a:spLocks noChangeArrowheads="1"/>
              </p:cNvSpPr>
              <p:nvPr/>
            </p:nvSpPr>
            <p:spPr bwMode="auto">
              <a:xfrm>
                <a:off x="3938740" y="3844258"/>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0.96 </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(0.96, 1.00)</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7" name="Text Box 43"/>
              <p:cNvSpPr txBox="1">
                <a:spLocks noChangeArrowheads="1"/>
              </p:cNvSpPr>
              <p:nvPr/>
            </p:nvSpPr>
            <p:spPr bwMode="auto">
              <a:xfrm>
                <a:off x="5828087" y="3866035"/>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0.66 </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(0.64, 0.68)</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5" name="Straight Arrow Connector 44"/>
              <p:cNvCxnSpPr/>
              <p:nvPr/>
            </p:nvCxnSpPr>
            <p:spPr>
              <a:xfrm>
                <a:off x="2066644" y="4221088"/>
                <a:ext cx="8494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3962030" y="4236499"/>
                <a:ext cx="950948" cy="267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a:off x="5924452" y="4273902"/>
                <a:ext cx="78355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64" name="Straight Arrow Connector 63"/>
            <p:cNvCxnSpPr/>
            <p:nvPr/>
          </p:nvCxnSpPr>
          <p:spPr>
            <a:xfrm flipV="1">
              <a:off x="2160573" y="2701072"/>
              <a:ext cx="753687" cy="113006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flipV="1">
              <a:off x="4103206" y="2721658"/>
              <a:ext cx="933684" cy="1124649"/>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p:cNvCxnSpPr/>
            <p:nvPr/>
          </p:nvCxnSpPr>
          <p:spPr>
            <a:xfrm flipV="1">
              <a:off x="6101234" y="2736825"/>
              <a:ext cx="890281" cy="1130569"/>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92" name="Text Box 43"/>
            <p:cNvSpPr txBox="1">
              <a:spLocks noChangeArrowheads="1"/>
            </p:cNvSpPr>
            <p:nvPr/>
          </p:nvSpPr>
          <p:spPr bwMode="auto">
            <a:xfrm rot="18213859">
              <a:off x="1156823" y="3132350"/>
              <a:ext cx="2202504" cy="23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0.04 (0.01, 0.07)</a:t>
              </a:r>
              <a:endParaRPr kumimoji="0" lang="en-GB" alt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93" name="Text Box 43"/>
            <p:cNvSpPr txBox="1">
              <a:spLocks noChangeArrowheads="1"/>
            </p:cNvSpPr>
            <p:nvPr/>
          </p:nvSpPr>
          <p:spPr bwMode="auto">
            <a:xfrm rot="18458272">
              <a:off x="3219056" y="3100683"/>
              <a:ext cx="2202504" cy="22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0.06 (0.03, 0.09)</a:t>
              </a:r>
              <a:endParaRPr kumimoji="0" lang="en-GB" alt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94" name="Text Box 43"/>
            <p:cNvSpPr txBox="1">
              <a:spLocks noChangeArrowheads="1"/>
            </p:cNvSpPr>
            <p:nvPr/>
          </p:nvSpPr>
          <p:spPr bwMode="auto">
            <a:xfrm rot="18380044">
              <a:off x="5238320" y="3049168"/>
              <a:ext cx="2202504" cy="23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0.04 (0.02, 0.06)</a:t>
              </a:r>
              <a:endParaRPr kumimoji="0" lang="en-GB" altLang="en-US" sz="1200" b="0" i="0" u="none" strike="noStrike" cap="none" normalizeH="0" baseline="0" dirty="0">
                <a:ln>
                  <a:noFill/>
                </a:ln>
                <a:solidFill>
                  <a:schemeClr val="tx1"/>
                </a:solidFill>
                <a:effectLst/>
                <a:latin typeface="Arial" pitchFamily="34" charset="0"/>
                <a:cs typeface="Arial" pitchFamily="34" charset="0"/>
              </a:endParaRPr>
            </a:p>
          </p:txBody>
        </p:sp>
      </p:grpSp>
      <p:sp>
        <p:nvSpPr>
          <p:cNvPr id="46" name="TextBox 45"/>
          <p:cNvSpPr txBox="1"/>
          <p:nvPr/>
        </p:nvSpPr>
        <p:spPr>
          <a:xfrm>
            <a:off x="237016" y="910329"/>
            <a:ext cx="6563560" cy="369332"/>
          </a:xfrm>
          <a:prstGeom prst="rect">
            <a:avLst/>
          </a:prstGeom>
          <a:noFill/>
        </p:spPr>
        <p:txBody>
          <a:bodyPr wrap="square" rtlCol="0">
            <a:spAutoFit/>
          </a:bodyPr>
          <a:lstStyle/>
          <a:p>
            <a:r>
              <a:rPr lang="en-GB" b="1" dirty="0"/>
              <a:t>Model 1: Area effects only, </a:t>
            </a:r>
            <a:r>
              <a:rPr lang="en-GB" b="1" dirty="0">
                <a:solidFill>
                  <a:srgbClr val="FF0000"/>
                </a:solidFill>
              </a:rPr>
              <a:t>1970 British Cohort (n=18,639). </a:t>
            </a:r>
            <a:endParaRPr lang="en-GB" b="1" dirty="0"/>
          </a:p>
        </p:txBody>
      </p:sp>
      <p:sp>
        <p:nvSpPr>
          <p:cNvPr id="2" name="TextBox 1"/>
          <p:cNvSpPr txBox="1"/>
          <p:nvPr/>
        </p:nvSpPr>
        <p:spPr>
          <a:xfrm>
            <a:off x="1854410" y="6172179"/>
            <a:ext cx="4946166" cy="338554"/>
          </a:xfrm>
          <a:prstGeom prst="rect">
            <a:avLst/>
          </a:prstGeom>
          <a:noFill/>
        </p:spPr>
        <p:txBody>
          <a:bodyPr wrap="square" rtlCol="0">
            <a:spAutoFit/>
          </a:bodyPr>
          <a:lstStyle/>
          <a:p>
            <a:r>
              <a:rPr lang="en-GB" sz="1600" b="1" dirty="0">
                <a:solidFill>
                  <a:srgbClr val="FF0000"/>
                </a:solidFill>
              </a:rPr>
              <a:t>RED</a:t>
            </a:r>
            <a:r>
              <a:rPr lang="en-GB" sz="1600" dirty="0"/>
              <a:t> line = Area effect; </a:t>
            </a:r>
            <a:r>
              <a:rPr lang="en-GB" sz="1600" b="1" dirty="0">
                <a:solidFill>
                  <a:srgbClr val="00B0F0"/>
                </a:solidFill>
              </a:rPr>
              <a:t>BLUE</a:t>
            </a:r>
            <a:r>
              <a:rPr lang="en-GB" sz="1600" dirty="0"/>
              <a:t> line = Health selection</a:t>
            </a:r>
          </a:p>
        </p:txBody>
      </p:sp>
    </p:spTree>
    <p:extLst>
      <p:ext uri="{BB962C8B-B14F-4D97-AF65-F5344CB8AC3E}">
        <p14:creationId xmlns:p14="http://schemas.microsoft.com/office/powerpoint/2010/main" val="476390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372" y="515322"/>
            <a:ext cx="8496300" cy="1368425"/>
          </a:xfrm>
        </p:spPr>
        <p:txBody>
          <a:bodyPr/>
          <a:lstStyle/>
          <a:p>
            <a:r>
              <a:rPr lang="en-US" dirty="0"/>
              <a:t>Statistical analysis</a:t>
            </a:r>
            <a:br>
              <a:rPr lang="en-US" dirty="0"/>
            </a:br>
            <a:endParaRPr lang="en-US" dirty="0"/>
          </a:p>
        </p:txBody>
      </p:sp>
      <p:sp>
        <p:nvSpPr>
          <p:cNvPr id="9" name="Rectangle 8"/>
          <p:cNvSpPr/>
          <p:nvPr/>
        </p:nvSpPr>
        <p:spPr>
          <a:xfrm>
            <a:off x="496575" y="2512676"/>
            <a:ext cx="8447809" cy="2677656"/>
          </a:xfrm>
          <a:prstGeom prst="rect">
            <a:avLst/>
          </a:prstGeom>
        </p:spPr>
        <p:txBody>
          <a:bodyPr wrap="square">
            <a:spAutoFit/>
          </a:bodyPr>
          <a:lstStyle/>
          <a:p>
            <a:pPr lvl="1">
              <a:lnSpc>
                <a:spcPct val="200000"/>
              </a:lnSpc>
            </a:pPr>
            <a:r>
              <a:rPr lang="en-GB" sz="2800" b="1" dirty="0">
                <a:latin typeface="Times New Roman" panose="02020603050405020304" pitchFamily="18" charset="0"/>
                <a:cs typeface="Times New Roman" panose="02020603050405020304" pitchFamily="18" charset="0"/>
              </a:rPr>
              <a:t>Step 2: Examine if residential selection by BMI exists across the life course (health selection only model).</a:t>
            </a:r>
          </a:p>
        </p:txBody>
      </p:sp>
    </p:spTree>
    <p:extLst>
      <p:ext uri="{BB962C8B-B14F-4D97-AF65-F5344CB8AC3E}">
        <p14:creationId xmlns:p14="http://schemas.microsoft.com/office/powerpoint/2010/main" val="55644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3234940" y="2985736"/>
            <a:ext cx="849276" cy="105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1353903" y="2906363"/>
            <a:ext cx="823283" cy="105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Rectangle 49"/>
          <p:cNvSpPr>
            <a:spLocks noChangeArrowheads="1"/>
          </p:cNvSpPr>
          <p:nvPr/>
        </p:nvSpPr>
        <p:spPr bwMode="auto">
          <a:xfrm>
            <a:off x="246534" y="15679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2" name="Rectangle 59"/>
          <p:cNvSpPr>
            <a:spLocks noChangeArrowheads="1"/>
          </p:cNvSpPr>
          <p:nvPr/>
        </p:nvSpPr>
        <p:spPr bwMode="auto">
          <a:xfrm>
            <a:off x="246534" y="17965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3" name="Rectangle 62"/>
          <p:cNvSpPr>
            <a:spLocks noChangeArrowheads="1"/>
          </p:cNvSpPr>
          <p:nvPr/>
        </p:nvSpPr>
        <p:spPr bwMode="auto">
          <a:xfrm>
            <a:off x="246534" y="17965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1" name="Rectangle 130"/>
          <p:cNvSpPr/>
          <p:nvPr/>
        </p:nvSpPr>
        <p:spPr>
          <a:xfrm>
            <a:off x="265959" y="1579737"/>
            <a:ext cx="8471375" cy="461665"/>
          </a:xfrm>
          <a:prstGeom prst="rect">
            <a:avLst/>
          </a:prstGeom>
        </p:spPr>
        <p:txBody>
          <a:bodyPr wrap="square">
            <a:spAutoFit/>
          </a:bodyPr>
          <a:lstStyle/>
          <a:p>
            <a:r>
              <a:rPr lang="en-GB" sz="1200" b="1" dirty="0"/>
              <a:t>Figure 2b.  </a:t>
            </a:r>
            <a:r>
              <a:rPr lang="en-GB" sz="1200" dirty="0"/>
              <a:t>Structural equation model with both area deprivation and health selection across the life course.  Dotted line indicates non-significant paths (p&gt;0.05).  BMI=body mass index; TOWN=</a:t>
            </a:r>
            <a:r>
              <a:rPr lang="en-GB" sz="1200" dirty="0" err="1"/>
              <a:t>townsend</a:t>
            </a:r>
            <a:r>
              <a:rPr lang="en-GB" sz="1200" dirty="0"/>
              <a:t> area deprivation score.</a:t>
            </a:r>
          </a:p>
        </p:txBody>
      </p:sp>
      <p:cxnSp>
        <p:nvCxnSpPr>
          <p:cNvPr id="42" name="Straight Arrow Connector 41"/>
          <p:cNvCxnSpPr/>
          <p:nvPr/>
        </p:nvCxnSpPr>
        <p:spPr>
          <a:xfrm flipV="1">
            <a:off x="5075769" y="2976216"/>
            <a:ext cx="814638" cy="95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Text Box 29"/>
          <p:cNvSpPr txBox="1"/>
          <p:nvPr/>
        </p:nvSpPr>
        <p:spPr>
          <a:xfrm>
            <a:off x="2229459" y="4608252"/>
            <a:ext cx="1082428" cy="94846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TOWN</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23</a:t>
            </a:r>
            <a:endParaRPr lang="en-GB" sz="1100" dirty="0">
              <a:ea typeface="Calibri"/>
              <a:cs typeface="Times New Roman"/>
            </a:endParaRPr>
          </a:p>
        </p:txBody>
      </p:sp>
      <p:sp>
        <p:nvSpPr>
          <p:cNvPr id="72" name="Text Box 30"/>
          <p:cNvSpPr txBox="1"/>
          <p:nvPr/>
        </p:nvSpPr>
        <p:spPr>
          <a:xfrm>
            <a:off x="4183584" y="4583737"/>
            <a:ext cx="1039356"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TOWN</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33</a:t>
            </a:r>
            <a:endParaRPr lang="en-GB" sz="1100" dirty="0">
              <a:ea typeface="Calibri"/>
              <a:cs typeface="Times New Roman"/>
            </a:endParaRPr>
          </a:p>
        </p:txBody>
      </p:sp>
      <p:sp>
        <p:nvSpPr>
          <p:cNvPr id="73" name="Text Box 31"/>
          <p:cNvSpPr txBox="1"/>
          <p:nvPr/>
        </p:nvSpPr>
        <p:spPr>
          <a:xfrm>
            <a:off x="265959" y="4594956"/>
            <a:ext cx="1123224" cy="9140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TOWN</a:t>
            </a:r>
            <a:endParaRPr lang="en-GB" sz="11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Aged 16</a:t>
            </a:r>
            <a:endParaRPr lang="en-GB" sz="1100" dirty="0">
              <a:effectLst/>
              <a:ea typeface="Calibri"/>
              <a:cs typeface="Times New Roman"/>
            </a:endParaRPr>
          </a:p>
        </p:txBody>
      </p:sp>
      <p:sp>
        <p:nvSpPr>
          <p:cNvPr id="74" name="Text Box 43"/>
          <p:cNvSpPr txBox="1">
            <a:spLocks noChangeArrowheads="1"/>
          </p:cNvSpPr>
          <p:nvPr/>
        </p:nvSpPr>
        <p:spPr bwMode="auto">
          <a:xfrm>
            <a:off x="1247763" y="4673290"/>
            <a:ext cx="101790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0.64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(0.62, 0.66)</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5" name="Text Box 30"/>
          <p:cNvSpPr txBox="1"/>
          <p:nvPr/>
        </p:nvSpPr>
        <p:spPr>
          <a:xfrm>
            <a:off x="5967887" y="4622839"/>
            <a:ext cx="1067054"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TOWN</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42</a:t>
            </a:r>
            <a:endParaRPr lang="en-GB" sz="1100" dirty="0">
              <a:ea typeface="Calibri"/>
              <a:cs typeface="Times New Roman"/>
            </a:endParaRPr>
          </a:p>
        </p:txBody>
      </p:sp>
      <p:sp>
        <p:nvSpPr>
          <p:cNvPr id="76" name="Text Box 43"/>
          <p:cNvSpPr txBox="1">
            <a:spLocks noChangeArrowheads="1"/>
          </p:cNvSpPr>
          <p:nvPr/>
        </p:nvSpPr>
        <p:spPr bwMode="auto">
          <a:xfrm>
            <a:off x="3268673" y="4703441"/>
            <a:ext cx="101790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0.44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(0.43, 0.46)</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7" name="Text Box 43"/>
          <p:cNvSpPr txBox="1">
            <a:spLocks noChangeArrowheads="1"/>
          </p:cNvSpPr>
          <p:nvPr/>
        </p:nvSpPr>
        <p:spPr bwMode="auto">
          <a:xfrm>
            <a:off x="5092177" y="4702112"/>
            <a:ext cx="101790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0.57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(0.56, 0.58)</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5" name="Straight Arrow Connector 44"/>
          <p:cNvCxnSpPr/>
          <p:nvPr/>
        </p:nvCxnSpPr>
        <p:spPr>
          <a:xfrm>
            <a:off x="1402815" y="5063573"/>
            <a:ext cx="826644" cy="133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flipV="1">
            <a:off x="3329096" y="5068599"/>
            <a:ext cx="823067" cy="30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a:endCxn id="75" idx="1"/>
          </p:cNvCxnSpPr>
          <p:nvPr/>
        </p:nvCxnSpPr>
        <p:spPr>
          <a:xfrm>
            <a:off x="5219931" y="5088700"/>
            <a:ext cx="747956" cy="190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 name="Straight Arrow Connector 84"/>
          <p:cNvCxnSpPr/>
          <p:nvPr/>
        </p:nvCxnSpPr>
        <p:spPr>
          <a:xfrm>
            <a:off x="1381082" y="3416869"/>
            <a:ext cx="853434" cy="1205853"/>
          </a:xfrm>
          <a:prstGeom prst="straightConnector1">
            <a:avLst/>
          </a:prstGeom>
          <a:ln>
            <a:solidFill>
              <a:schemeClr val="bg1">
                <a:lumMod val="75000"/>
              </a:schemeClr>
            </a:solidFill>
            <a:prstDash val="dash"/>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a:off x="3234940" y="3451056"/>
            <a:ext cx="948644" cy="1143900"/>
          </a:xfrm>
          <a:prstGeom prst="straightConnector1">
            <a:avLst/>
          </a:prstGeom>
          <a:ln>
            <a:solidFill>
              <a:srgbClr val="00B0F0"/>
            </a:solidFill>
            <a:tailEnd type="triangle"/>
          </a:ln>
        </p:spPr>
        <p:style>
          <a:lnRef idx="2">
            <a:schemeClr val="dk1"/>
          </a:lnRef>
          <a:fillRef idx="0">
            <a:schemeClr val="dk1"/>
          </a:fillRef>
          <a:effectRef idx="1">
            <a:schemeClr val="dk1"/>
          </a:effectRef>
          <a:fontRef idx="minor">
            <a:schemeClr val="tx1"/>
          </a:fontRef>
        </p:style>
      </p:cxnSp>
      <p:cxnSp>
        <p:nvCxnSpPr>
          <p:cNvPr id="90" name="Straight Arrow Connector 89"/>
          <p:cNvCxnSpPr/>
          <p:nvPr/>
        </p:nvCxnSpPr>
        <p:spPr>
          <a:xfrm>
            <a:off x="5092177" y="3436996"/>
            <a:ext cx="885364" cy="1195072"/>
          </a:xfrm>
          <a:prstGeom prst="straightConnector1">
            <a:avLst/>
          </a:prstGeom>
          <a:ln>
            <a:solidFill>
              <a:srgbClr val="00B0F0"/>
            </a:solidFill>
            <a:tailEnd type="triangle"/>
          </a:ln>
        </p:spPr>
        <p:style>
          <a:lnRef idx="2">
            <a:schemeClr val="dk1"/>
          </a:lnRef>
          <a:fillRef idx="0">
            <a:schemeClr val="dk1"/>
          </a:fillRef>
          <a:effectRef idx="1">
            <a:schemeClr val="dk1"/>
          </a:effectRef>
          <a:fontRef idx="minor">
            <a:schemeClr val="tx1"/>
          </a:fontRef>
        </p:style>
      </p:cxnSp>
      <p:sp>
        <p:nvSpPr>
          <p:cNvPr id="101" name="Text Box 43"/>
          <p:cNvSpPr txBox="1">
            <a:spLocks noChangeArrowheads="1"/>
          </p:cNvSpPr>
          <p:nvPr/>
        </p:nvSpPr>
        <p:spPr bwMode="auto">
          <a:xfrm rot="3200379">
            <a:off x="4758633" y="3869331"/>
            <a:ext cx="2202504" cy="23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0.01 </a:t>
            </a:r>
          </a:p>
          <a:p>
            <a:pPr marL="0" marR="0" lvl="0" indent="0" algn="ctr" defTabSz="914400" rtl="0" eaLnBrk="0" fontAlgn="base" latinLnBrk="0" hangingPunct="0">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(0.00, 0.02)</a:t>
            </a:r>
            <a:endParaRPr kumimoji="0" lang="en-GB" altLang="en-US" sz="1200" b="0" i="0" u="none" strike="noStrike" cap="none" normalizeH="0" baseline="0" dirty="0">
              <a:ln>
                <a:noFill/>
              </a:ln>
              <a:solidFill>
                <a:schemeClr val="tx1"/>
              </a:solidFill>
              <a:effectLst/>
              <a:latin typeface="Arial" pitchFamily="34" charset="0"/>
              <a:cs typeface="Arial" pitchFamily="34" charset="0"/>
            </a:endParaRPr>
          </a:p>
        </p:txBody>
      </p:sp>
      <p:cxnSp>
        <p:nvCxnSpPr>
          <p:cNvPr id="22" name="Straight Arrow Connector 21"/>
          <p:cNvCxnSpPr/>
          <p:nvPr/>
        </p:nvCxnSpPr>
        <p:spPr>
          <a:xfrm>
            <a:off x="6939642" y="2942703"/>
            <a:ext cx="757268" cy="146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2" name="Text Box 30"/>
          <p:cNvSpPr txBox="1"/>
          <p:nvPr/>
        </p:nvSpPr>
        <p:spPr>
          <a:xfrm>
            <a:off x="7756221" y="4614789"/>
            <a:ext cx="1067054"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TOWN</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55</a:t>
            </a:r>
            <a:endParaRPr lang="en-GB" sz="1100" dirty="0">
              <a:ea typeface="Calibri"/>
              <a:cs typeface="Times New Roman"/>
            </a:endParaRPr>
          </a:p>
        </p:txBody>
      </p:sp>
      <p:cxnSp>
        <p:nvCxnSpPr>
          <p:cNvPr id="83" name="Straight Arrow Connector 82"/>
          <p:cNvCxnSpPr>
            <a:endCxn id="82" idx="1"/>
          </p:cNvCxnSpPr>
          <p:nvPr/>
        </p:nvCxnSpPr>
        <p:spPr>
          <a:xfrm>
            <a:off x="7101420" y="5099651"/>
            <a:ext cx="65480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6" name="Text Box 43"/>
          <p:cNvSpPr txBox="1">
            <a:spLocks noChangeArrowheads="1"/>
          </p:cNvSpPr>
          <p:nvPr/>
        </p:nvSpPr>
        <p:spPr bwMode="auto">
          <a:xfrm>
            <a:off x="6892920" y="4707501"/>
            <a:ext cx="101790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0.73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(0.72, 0.75)</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46534" y="2447144"/>
            <a:ext cx="8471376" cy="989942"/>
            <a:chOff x="359330" y="1731052"/>
            <a:chExt cx="8471376" cy="989942"/>
          </a:xfrm>
        </p:grpSpPr>
        <p:sp>
          <p:nvSpPr>
            <p:cNvPr id="8" name="Text Box 29"/>
            <p:cNvSpPr txBox="1"/>
            <p:nvPr/>
          </p:nvSpPr>
          <p:spPr>
            <a:xfrm>
              <a:off x="2275705" y="1772438"/>
              <a:ext cx="1053391" cy="94846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BMI</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23</a:t>
              </a:r>
              <a:endParaRPr lang="en-GB" sz="1100" dirty="0">
                <a:ea typeface="Calibri"/>
                <a:cs typeface="Times New Roman"/>
              </a:endParaRPr>
            </a:p>
          </p:txBody>
        </p:sp>
        <p:sp>
          <p:nvSpPr>
            <p:cNvPr id="9" name="Text Box 30"/>
            <p:cNvSpPr txBox="1"/>
            <p:nvPr/>
          </p:nvSpPr>
          <p:spPr>
            <a:xfrm>
              <a:off x="4178372" y="1751269"/>
              <a:ext cx="1011474"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BMI</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33</a:t>
              </a:r>
              <a:endParaRPr lang="en-GB" sz="1100" dirty="0">
                <a:ea typeface="Calibri"/>
                <a:cs typeface="Times New Roman"/>
              </a:endParaRPr>
            </a:p>
          </p:txBody>
        </p:sp>
        <p:sp>
          <p:nvSpPr>
            <p:cNvPr id="10" name="Text Box 31"/>
            <p:cNvSpPr txBox="1"/>
            <p:nvPr/>
          </p:nvSpPr>
          <p:spPr>
            <a:xfrm>
              <a:off x="359330" y="1779126"/>
              <a:ext cx="1093092" cy="9140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BMI</a:t>
              </a:r>
              <a:endParaRPr lang="en-GB" sz="11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Aged 16</a:t>
              </a:r>
              <a:endParaRPr lang="en-GB" sz="1100" dirty="0">
                <a:effectLst/>
                <a:ea typeface="Calibri"/>
                <a:cs typeface="Times New Roman"/>
              </a:endParaRPr>
            </a:p>
          </p:txBody>
        </p:sp>
        <p:sp>
          <p:nvSpPr>
            <p:cNvPr id="33" name="Text Box 43"/>
            <p:cNvSpPr txBox="1">
              <a:spLocks noChangeArrowheads="1"/>
            </p:cNvSpPr>
            <p:nvPr/>
          </p:nvSpPr>
          <p:spPr bwMode="auto">
            <a:xfrm>
              <a:off x="1373970" y="1833149"/>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0.69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(0.67, 0.70)</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1" name="Text Box 30"/>
            <p:cNvSpPr txBox="1"/>
            <p:nvPr/>
          </p:nvSpPr>
          <p:spPr>
            <a:xfrm>
              <a:off x="6004484" y="1741749"/>
              <a:ext cx="1038429"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BMI</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42</a:t>
              </a:r>
              <a:endParaRPr lang="en-GB" sz="1100" dirty="0">
                <a:ea typeface="Calibri"/>
                <a:cs typeface="Times New Roman"/>
              </a:endParaRPr>
            </a:p>
          </p:txBody>
        </p:sp>
        <p:sp>
          <p:nvSpPr>
            <p:cNvPr id="67" name="Text Box 43"/>
            <p:cNvSpPr txBox="1">
              <a:spLocks noChangeArrowheads="1"/>
            </p:cNvSpPr>
            <p:nvPr/>
          </p:nvSpPr>
          <p:spPr bwMode="auto">
            <a:xfrm>
              <a:off x="3249296" y="1896715"/>
              <a:ext cx="990600" cy="590550"/>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0.99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(0.97, 1.01)</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9" name="Text Box 43"/>
            <p:cNvSpPr txBox="1">
              <a:spLocks noChangeArrowheads="1"/>
            </p:cNvSpPr>
            <p:nvPr/>
          </p:nvSpPr>
          <p:spPr bwMode="auto">
            <a:xfrm>
              <a:off x="5099737" y="1854424"/>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0.74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(0.72, 0.75)</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1" name="Text Box 30"/>
            <p:cNvSpPr txBox="1"/>
            <p:nvPr/>
          </p:nvSpPr>
          <p:spPr>
            <a:xfrm>
              <a:off x="7819232" y="1731052"/>
              <a:ext cx="1011474"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BMI</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55</a:t>
              </a:r>
              <a:endParaRPr lang="en-GB" sz="1100" dirty="0">
                <a:ea typeface="Calibri"/>
                <a:cs typeface="Times New Roman"/>
              </a:endParaRPr>
            </a:p>
          </p:txBody>
        </p:sp>
        <p:sp>
          <p:nvSpPr>
            <p:cNvPr id="100" name="Text Box 43"/>
            <p:cNvSpPr txBox="1">
              <a:spLocks noChangeArrowheads="1"/>
            </p:cNvSpPr>
            <p:nvPr/>
          </p:nvSpPr>
          <p:spPr bwMode="auto">
            <a:xfrm>
              <a:off x="6929527" y="1833149"/>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0.77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(0.75, 0.78)</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104" name="Text Box 43"/>
          <p:cNvSpPr txBox="1">
            <a:spLocks noChangeArrowheads="1"/>
          </p:cNvSpPr>
          <p:nvPr/>
        </p:nvSpPr>
        <p:spPr bwMode="auto">
          <a:xfrm rot="3148835">
            <a:off x="2912771" y="3798414"/>
            <a:ext cx="2202504" cy="23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0.05 </a:t>
            </a:r>
          </a:p>
          <a:p>
            <a:pPr marL="0" marR="0" lvl="0" indent="0" algn="ctr" defTabSz="914400" rtl="0" eaLnBrk="0" fontAlgn="base" latinLnBrk="0" hangingPunct="0">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(0.03, 0.06)</a:t>
            </a:r>
            <a:endParaRPr kumimoji="0" lang="en-GB" altLang="en-US" sz="1200" b="0" i="0" u="none" strike="noStrike" cap="none" normalizeH="0" baseline="0" dirty="0">
              <a:ln>
                <a:noFill/>
              </a:ln>
              <a:solidFill>
                <a:schemeClr val="tx1"/>
              </a:solidFill>
              <a:effectLst/>
              <a:latin typeface="Arial" pitchFamily="34" charset="0"/>
              <a:cs typeface="Arial" pitchFamily="34" charset="0"/>
            </a:endParaRPr>
          </a:p>
        </p:txBody>
      </p:sp>
      <p:cxnSp>
        <p:nvCxnSpPr>
          <p:cNvPr id="58" name="Straight Arrow Connector 57"/>
          <p:cNvCxnSpPr/>
          <p:nvPr/>
        </p:nvCxnSpPr>
        <p:spPr>
          <a:xfrm>
            <a:off x="6939642" y="3432678"/>
            <a:ext cx="840246" cy="1199390"/>
          </a:xfrm>
          <a:prstGeom prst="straightConnector1">
            <a:avLst/>
          </a:prstGeom>
          <a:ln>
            <a:solidFill>
              <a:srgbClr val="00B0F0"/>
            </a:solidFill>
            <a:tailEnd type="triangle"/>
          </a:ln>
        </p:spPr>
        <p:style>
          <a:lnRef idx="2">
            <a:schemeClr val="dk1"/>
          </a:lnRef>
          <a:fillRef idx="0">
            <a:schemeClr val="dk1"/>
          </a:fillRef>
          <a:effectRef idx="1">
            <a:schemeClr val="dk1"/>
          </a:effectRef>
          <a:fontRef idx="minor">
            <a:schemeClr val="tx1"/>
          </a:fontRef>
        </p:style>
      </p:cxnSp>
      <p:sp>
        <p:nvSpPr>
          <p:cNvPr id="60" name="Text Box 43"/>
          <p:cNvSpPr txBox="1">
            <a:spLocks noChangeArrowheads="1"/>
          </p:cNvSpPr>
          <p:nvPr/>
        </p:nvSpPr>
        <p:spPr bwMode="auto">
          <a:xfrm rot="3200379">
            <a:off x="6552519" y="3800379"/>
            <a:ext cx="2202504" cy="23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0.01 </a:t>
            </a:r>
          </a:p>
          <a:p>
            <a:pPr marL="0" marR="0" lvl="0" indent="0" algn="ctr" defTabSz="914400" rtl="0" eaLnBrk="0" fontAlgn="base" latinLnBrk="0" hangingPunct="0">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(0.01, 0.02)</a:t>
            </a:r>
            <a:endParaRPr kumimoji="0" lang="en-GB" alt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62" name="TextBox 61"/>
          <p:cNvSpPr txBox="1"/>
          <p:nvPr/>
        </p:nvSpPr>
        <p:spPr>
          <a:xfrm>
            <a:off x="366567" y="1052931"/>
            <a:ext cx="8236012" cy="369332"/>
          </a:xfrm>
          <a:prstGeom prst="rect">
            <a:avLst/>
          </a:prstGeom>
          <a:noFill/>
        </p:spPr>
        <p:txBody>
          <a:bodyPr wrap="square" rtlCol="0">
            <a:spAutoFit/>
          </a:bodyPr>
          <a:lstStyle/>
          <a:p>
            <a:r>
              <a:rPr lang="en-GB" b="1" dirty="0"/>
              <a:t>Model 2: Residential selection by BMI only, </a:t>
            </a:r>
            <a:r>
              <a:rPr lang="en-GB" dirty="0">
                <a:solidFill>
                  <a:srgbClr val="FF0000"/>
                </a:solidFill>
              </a:rPr>
              <a:t>1958 British Cohort (n=18,555). </a:t>
            </a:r>
            <a:endParaRPr lang="en-GB" b="1" dirty="0">
              <a:solidFill>
                <a:srgbClr val="FF0000"/>
              </a:solidFill>
            </a:endParaRPr>
          </a:p>
        </p:txBody>
      </p:sp>
      <p:sp>
        <p:nvSpPr>
          <p:cNvPr id="41" name="TextBox 40"/>
          <p:cNvSpPr txBox="1"/>
          <p:nvPr/>
        </p:nvSpPr>
        <p:spPr>
          <a:xfrm>
            <a:off x="1807799" y="6134508"/>
            <a:ext cx="4946166" cy="338554"/>
          </a:xfrm>
          <a:prstGeom prst="rect">
            <a:avLst/>
          </a:prstGeom>
          <a:noFill/>
        </p:spPr>
        <p:txBody>
          <a:bodyPr wrap="square" rtlCol="0">
            <a:spAutoFit/>
          </a:bodyPr>
          <a:lstStyle/>
          <a:p>
            <a:r>
              <a:rPr lang="en-GB" sz="1600" b="1" dirty="0">
                <a:solidFill>
                  <a:srgbClr val="FF0000"/>
                </a:solidFill>
              </a:rPr>
              <a:t>RED</a:t>
            </a:r>
            <a:r>
              <a:rPr lang="en-GB" sz="1600" dirty="0"/>
              <a:t> line = Area effect; </a:t>
            </a:r>
            <a:r>
              <a:rPr lang="en-GB" sz="1600" b="1" dirty="0">
                <a:solidFill>
                  <a:srgbClr val="00B0F0"/>
                </a:solidFill>
              </a:rPr>
              <a:t>BLUE</a:t>
            </a:r>
            <a:r>
              <a:rPr lang="en-GB" sz="1600" dirty="0"/>
              <a:t> line = Health selection</a:t>
            </a:r>
          </a:p>
        </p:txBody>
      </p:sp>
    </p:spTree>
    <p:extLst>
      <p:ext uri="{BB962C8B-B14F-4D97-AF65-F5344CB8AC3E}">
        <p14:creationId xmlns:p14="http://schemas.microsoft.com/office/powerpoint/2010/main" val="3791544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a:stCxn id="8" idx="3"/>
            <a:endCxn id="9" idx="1"/>
          </p:cNvCxnSpPr>
          <p:nvPr/>
        </p:nvCxnSpPr>
        <p:spPr>
          <a:xfrm>
            <a:off x="3981859" y="2962749"/>
            <a:ext cx="1041198" cy="99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10" idx="3"/>
            <a:endCxn id="8" idx="1"/>
          </p:cNvCxnSpPr>
          <p:nvPr/>
        </p:nvCxnSpPr>
        <p:spPr>
          <a:xfrm>
            <a:off x="2073829" y="2945522"/>
            <a:ext cx="854639" cy="172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1" name="Rectangle 49"/>
          <p:cNvSpPr>
            <a:spLocks noChangeArrowheads="1"/>
          </p:cNvSpPr>
          <p:nvPr/>
        </p:nvSpPr>
        <p:spPr bwMode="auto">
          <a:xfrm>
            <a:off x="246534" y="15679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2" name="Rectangle 59"/>
          <p:cNvSpPr>
            <a:spLocks noChangeArrowheads="1"/>
          </p:cNvSpPr>
          <p:nvPr/>
        </p:nvSpPr>
        <p:spPr bwMode="auto">
          <a:xfrm>
            <a:off x="246534" y="17965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3" name="Rectangle 62"/>
          <p:cNvSpPr>
            <a:spLocks noChangeArrowheads="1"/>
          </p:cNvSpPr>
          <p:nvPr/>
        </p:nvSpPr>
        <p:spPr bwMode="auto">
          <a:xfrm>
            <a:off x="246534" y="17965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1" name="Rectangle 130"/>
          <p:cNvSpPr/>
          <p:nvPr/>
        </p:nvSpPr>
        <p:spPr>
          <a:xfrm>
            <a:off x="828463" y="1606048"/>
            <a:ext cx="6522985" cy="646331"/>
          </a:xfrm>
          <a:prstGeom prst="rect">
            <a:avLst/>
          </a:prstGeom>
        </p:spPr>
        <p:txBody>
          <a:bodyPr wrap="square">
            <a:spAutoFit/>
          </a:bodyPr>
          <a:lstStyle/>
          <a:p>
            <a:r>
              <a:rPr lang="en-GB" sz="1200" b="1" dirty="0"/>
              <a:t>Figure 2a.  </a:t>
            </a:r>
            <a:r>
              <a:rPr lang="en-GB" sz="1200" dirty="0"/>
              <a:t>Structural equation model with health selection across the life course only model</a:t>
            </a:r>
            <a:r>
              <a:rPr lang="en-GB" sz="1200" b="1" dirty="0"/>
              <a:t>. </a:t>
            </a:r>
            <a:r>
              <a:rPr lang="en-GB" sz="1200" b="1" dirty="0">
                <a:solidFill>
                  <a:srgbClr val="FF0000"/>
                </a:solidFill>
              </a:rPr>
              <a:t> </a:t>
            </a:r>
            <a:r>
              <a:rPr lang="en-GB" sz="1200" dirty="0"/>
              <a:t>Dotted line indicates non-significant paths (p&gt;0.05).  BMI=body mass index; TOWN=</a:t>
            </a:r>
            <a:r>
              <a:rPr lang="en-GB" sz="1200" dirty="0" err="1"/>
              <a:t>townsend</a:t>
            </a:r>
            <a:r>
              <a:rPr lang="en-GB" sz="1200" dirty="0"/>
              <a:t> area deprivation score.</a:t>
            </a:r>
          </a:p>
        </p:txBody>
      </p:sp>
      <p:cxnSp>
        <p:nvCxnSpPr>
          <p:cNvPr id="42" name="Straight Arrow Connector 41"/>
          <p:cNvCxnSpPr>
            <a:stCxn id="9" idx="3"/>
            <a:endCxn id="61" idx="1"/>
          </p:cNvCxnSpPr>
          <p:nvPr/>
        </p:nvCxnSpPr>
        <p:spPr>
          <a:xfrm>
            <a:off x="6034531" y="2972707"/>
            <a:ext cx="929657" cy="151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2" name="Group 11"/>
          <p:cNvGrpSpPr/>
          <p:nvPr/>
        </p:nvGrpSpPr>
        <p:grpSpPr>
          <a:xfrm>
            <a:off x="980737" y="2487844"/>
            <a:ext cx="7021880" cy="3064099"/>
            <a:chOff x="973552" y="1751933"/>
            <a:chExt cx="7021880" cy="3064099"/>
          </a:xfrm>
        </p:grpSpPr>
        <p:sp>
          <p:nvSpPr>
            <p:cNvPr id="8" name="Text Box 29"/>
            <p:cNvSpPr txBox="1"/>
            <p:nvPr/>
          </p:nvSpPr>
          <p:spPr>
            <a:xfrm>
              <a:off x="2921283" y="1752605"/>
              <a:ext cx="1053391" cy="94846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BMI</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26</a:t>
              </a:r>
              <a:endParaRPr lang="en-GB" sz="1100" dirty="0">
                <a:ea typeface="Calibri"/>
                <a:cs typeface="Times New Roman"/>
              </a:endParaRPr>
            </a:p>
          </p:txBody>
        </p:sp>
        <p:sp>
          <p:nvSpPr>
            <p:cNvPr id="9" name="Text Box 30"/>
            <p:cNvSpPr txBox="1"/>
            <p:nvPr/>
          </p:nvSpPr>
          <p:spPr>
            <a:xfrm>
              <a:off x="5015872" y="1751933"/>
              <a:ext cx="1011474"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BMI</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34</a:t>
              </a:r>
              <a:endParaRPr lang="en-GB" sz="1100" dirty="0">
                <a:ea typeface="Calibri"/>
                <a:cs typeface="Times New Roman"/>
              </a:endParaRPr>
            </a:p>
          </p:txBody>
        </p:sp>
        <p:sp>
          <p:nvSpPr>
            <p:cNvPr id="10" name="Text Box 31"/>
            <p:cNvSpPr txBox="1"/>
            <p:nvPr/>
          </p:nvSpPr>
          <p:spPr>
            <a:xfrm>
              <a:off x="973552" y="1752605"/>
              <a:ext cx="1093092" cy="9140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BMI</a:t>
              </a:r>
              <a:endParaRPr lang="en-GB" sz="11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Aged 16</a:t>
              </a:r>
              <a:endParaRPr lang="en-GB" sz="1100" dirty="0">
                <a:effectLst/>
                <a:ea typeface="Calibri"/>
                <a:cs typeface="Times New Roman"/>
              </a:endParaRPr>
            </a:p>
          </p:txBody>
        </p:sp>
        <p:sp>
          <p:nvSpPr>
            <p:cNvPr id="33" name="Text Box 43"/>
            <p:cNvSpPr txBox="1">
              <a:spLocks noChangeArrowheads="1"/>
            </p:cNvSpPr>
            <p:nvPr/>
          </p:nvSpPr>
          <p:spPr bwMode="auto">
            <a:xfrm>
              <a:off x="1993474" y="1807823"/>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0.70 </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(0.68, 0.72)</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1" name="Text Box 30"/>
            <p:cNvSpPr txBox="1"/>
            <p:nvPr/>
          </p:nvSpPr>
          <p:spPr>
            <a:xfrm>
              <a:off x="6957003" y="1767100"/>
              <a:ext cx="1038429"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BMI</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42</a:t>
              </a:r>
              <a:endParaRPr lang="en-GB" sz="1100" dirty="0">
                <a:ea typeface="Calibri"/>
                <a:cs typeface="Times New Roman"/>
              </a:endParaRPr>
            </a:p>
          </p:txBody>
        </p:sp>
        <p:sp>
          <p:nvSpPr>
            <p:cNvPr id="67" name="Text Box 43"/>
            <p:cNvSpPr txBox="1">
              <a:spLocks noChangeArrowheads="1"/>
            </p:cNvSpPr>
            <p:nvPr/>
          </p:nvSpPr>
          <p:spPr bwMode="auto">
            <a:xfrm>
              <a:off x="3969837" y="1842855"/>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0.41 </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(0.39, 0.42)</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9" name="Text Box 43"/>
            <p:cNvSpPr txBox="1">
              <a:spLocks noChangeArrowheads="1"/>
            </p:cNvSpPr>
            <p:nvPr/>
          </p:nvSpPr>
          <p:spPr bwMode="auto">
            <a:xfrm>
              <a:off x="5969289" y="1864030"/>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0.49 </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(0.48, 0.51)</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97" name="Group 96"/>
            <p:cNvGrpSpPr/>
            <p:nvPr/>
          </p:nvGrpSpPr>
          <p:grpSpPr>
            <a:xfrm>
              <a:off x="1022854" y="3846307"/>
              <a:ext cx="6972578" cy="969725"/>
              <a:chOff x="960908" y="3789040"/>
              <a:chExt cx="6785532" cy="969725"/>
            </a:xfrm>
          </p:grpSpPr>
          <p:sp>
            <p:nvSpPr>
              <p:cNvPr id="71" name="Text Box 29"/>
              <p:cNvSpPr txBox="1"/>
              <p:nvPr/>
            </p:nvSpPr>
            <p:spPr>
              <a:xfrm>
                <a:off x="2908639" y="3789040"/>
                <a:ext cx="1053391" cy="94846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TOWN</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26</a:t>
                </a:r>
                <a:endParaRPr lang="en-GB" sz="1100" dirty="0">
                  <a:ea typeface="Calibri"/>
                  <a:cs typeface="Times New Roman"/>
                </a:endParaRPr>
              </a:p>
            </p:txBody>
          </p:sp>
          <p:sp>
            <p:nvSpPr>
              <p:cNvPr id="72" name="Text Box 30"/>
              <p:cNvSpPr txBox="1"/>
              <p:nvPr/>
            </p:nvSpPr>
            <p:spPr>
              <a:xfrm>
                <a:off x="4900334" y="3789040"/>
                <a:ext cx="1011474"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TOWN</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34</a:t>
                </a:r>
                <a:endParaRPr lang="en-GB" sz="1100" dirty="0">
                  <a:ea typeface="Calibri"/>
                  <a:cs typeface="Times New Roman"/>
                </a:endParaRPr>
              </a:p>
            </p:txBody>
          </p:sp>
          <p:sp>
            <p:nvSpPr>
              <p:cNvPr id="73" name="Text Box 31"/>
              <p:cNvSpPr txBox="1"/>
              <p:nvPr/>
            </p:nvSpPr>
            <p:spPr>
              <a:xfrm>
                <a:off x="960908" y="3789040"/>
                <a:ext cx="1093092" cy="9140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TOWN</a:t>
                </a:r>
                <a:endParaRPr lang="en-GB" sz="11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Aged 16</a:t>
                </a:r>
                <a:endParaRPr lang="en-GB" sz="1100" dirty="0">
                  <a:effectLst/>
                  <a:ea typeface="Calibri"/>
                  <a:cs typeface="Times New Roman"/>
                </a:endParaRPr>
              </a:p>
            </p:txBody>
          </p:sp>
          <p:sp>
            <p:nvSpPr>
              <p:cNvPr id="74" name="Text Box 43"/>
              <p:cNvSpPr txBox="1">
                <a:spLocks noChangeArrowheads="1"/>
              </p:cNvSpPr>
              <p:nvPr/>
            </p:nvSpPr>
            <p:spPr bwMode="auto">
              <a:xfrm>
                <a:off x="1980830" y="3844258"/>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0.93 </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(0.92, 0.94)</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5" name="Text Box 30"/>
              <p:cNvSpPr txBox="1"/>
              <p:nvPr/>
            </p:nvSpPr>
            <p:spPr>
              <a:xfrm>
                <a:off x="6708011" y="3789040"/>
                <a:ext cx="1038429"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TOWN</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42</a:t>
                </a:r>
                <a:endParaRPr lang="en-GB" sz="1100" dirty="0">
                  <a:ea typeface="Calibri"/>
                  <a:cs typeface="Times New Roman"/>
                </a:endParaRPr>
              </a:p>
            </p:txBody>
          </p:sp>
          <p:sp>
            <p:nvSpPr>
              <p:cNvPr id="76" name="Text Box 43"/>
              <p:cNvSpPr txBox="1">
                <a:spLocks noChangeArrowheads="1"/>
              </p:cNvSpPr>
              <p:nvPr/>
            </p:nvSpPr>
            <p:spPr bwMode="auto">
              <a:xfrm>
                <a:off x="3938740" y="3844258"/>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0.98 </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(0.96, 1.00)</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7" name="Text Box 43"/>
              <p:cNvSpPr txBox="1">
                <a:spLocks noChangeArrowheads="1"/>
              </p:cNvSpPr>
              <p:nvPr/>
            </p:nvSpPr>
            <p:spPr bwMode="auto">
              <a:xfrm>
                <a:off x="5828087" y="3866035"/>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0.66 </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(0.64, 0.68)</a:t>
                </a:r>
                <a:endParaRPr kumimoji="0" lang="en-GB"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5" name="Straight Arrow Connector 44"/>
              <p:cNvCxnSpPr/>
              <p:nvPr/>
            </p:nvCxnSpPr>
            <p:spPr>
              <a:xfrm>
                <a:off x="2066644" y="4221088"/>
                <a:ext cx="8494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3962030" y="4236499"/>
                <a:ext cx="950948" cy="267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a:off x="5924452" y="4273902"/>
                <a:ext cx="78355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
        <p:nvSpPr>
          <p:cNvPr id="46" name="TextBox 45"/>
          <p:cNvSpPr txBox="1"/>
          <p:nvPr/>
        </p:nvSpPr>
        <p:spPr>
          <a:xfrm>
            <a:off x="366567" y="1052931"/>
            <a:ext cx="8344296" cy="369332"/>
          </a:xfrm>
          <a:prstGeom prst="rect">
            <a:avLst/>
          </a:prstGeom>
          <a:noFill/>
        </p:spPr>
        <p:txBody>
          <a:bodyPr wrap="square" rtlCol="0">
            <a:spAutoFit/>
          </a:bodyPr>
          <a:lstStyle/>
          <a:p>
            <a:r>
              <a:rPr lang="en-GB" b="1" dirty="0"/>
              <a:t>Model 2: Residential selection by BMI only, </a:t>
            </a:r>
            <a:r>
              <a:rPr lang="en-GB" b="1" dirty="0">
                <a:solidFill>
                  <a:srgbClr val="FF0000"/>
                </a:solidFill>
              </a:rPr>
              <a:t>1970 British Cohort (n=18,639)</a:t>
            </a:r>
            <a:endParaRPr lang="en-GB" b="1" dirty="0"/>
          </a:p>
        </p:txBody>
      </p:sp>
      <p:cxnSp>
        <p:nvCxnSpPr>
          <p:cNvPr id="3" name="Straight Arrow Connector 2"/>
          <p:cNvCxnSpPr/>
          <p:nvPr/>
        </p:nvCxnSpPr>
        <p:spPr>
          <a:xfrm>
            <a:off x="2052528" y="3402528"/>
            <a:ext cx="978829" cy="1179690"/>
          </a:xfrm>
          <a:prstGeom prst="straightConnector1">
            <a:avLst/>
          </a:prstGeom>
          <a:ln>
            <a:solidFill>
              <a:schemeClr val="bg1">
                <a:lumMod val="75000"/>
              </a:schemeClr>
            </a:solidFill>
            <a:prstDash val="dash"/>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a:off x="3995526" y="3409819"/>
            <a:ext cx="1092156" cy="1157232"/>
          </a:xfrm>
          <a:prstGeom prst="straightConnector1">
            <a:avLst/>
          </a:prstGeom>
          <a:ln>
            <a:solidFill>
              <a:schemeClr val="bg1">
                <a:lumMod val="75000"/>
              </a:schemeClr>
            </a:solidFill>
            <a:prstDash val="dash"/>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6031384" y="3457569"/>
            <a:ext cx="932804" cy="1109482"/>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43" name="Text Box 43"/>
          <p:cNvSpPr txBox="1">
            <a:spLocks noChangeArrowheads="1"/>
          </p:cNvSpPr>
          <p:nvPr/>
        </p:nvSpPr>
        <p:spPr bwMode="auto">
          <a:xfrm rot="2920554">
            <a:off x="5647152" y="3654351"/>
            <a:ext cx="2176878" cy="34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0.01 </a:t>
            </a: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(0.00, 0.02)</a:t>
            </a:r>
            <a:endParaRPr kumimoji="0" lang="en-GB"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44" name="Text Box 43"/>
          <p:cNvSpPr txBox="1">
            <a:spLocks noChangeArrowheads="1"/>
          </p:cNvSpPr>
          <p:nvPr/>
        </p:nvSpPr>
        <p:spPr bwMode="auto">
          <a:xfrm rot="2827874">
            <a:off x="3722359" y="3616936"/>
            <a:ext cx="2176878" cy="34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GB" altLang="en-US" sz="1100" i="1" dirty="0">
              <a:solidFill>
                <a:schemeClr val="bg1">
                  <a:lumMod val="75000"/>
                </a:schemeClr>
              </a:solidFill>
              <a:latin typeface="Times New Roman" pitchFamily="18" charset="0"/>
              <a:ea typeface="Calibri" pitchFamily="34" charset="0"/>
              <a:cs typeface="Times New Roman" pitchFamily="18" charset="0"/>
            </a:endParaRPr>
          </a:p>
          <a:p>
            <a:pPr lvl="0" algn="ctr" eaLnBrk="0" hangingPunct="0"/>
            <a:r>
              <a:rPr lang="en-GB" altLang="en-US" sz="1100" i="1" dirty="0">
                <a:solidFill>
                  <a:schemeClr val="bg1">
                    <a:lumMod val="75000"/>
                  </a:schemeClr>
                </a:solidFill>
                <a:latin typeface="Times New Roman" pitchFamily="18" charset="0"/>
                <a:ea typeface="Calibri" pitchFamily="34" charset="0"/>
                <a:cs typeface="Times New Roman" pitchFamily="18" charset="0"/>
              </a:rPr>
              <a:t>0.01 </a:t>
            </a:r>
          </a:p>
          <a:p>
            <a:pPr lvl="0" algn="ctr" eaLnBrk="0" hangingPunct="0"/>
            <a:r>
              <a:rPr lang="en-GB" altLang="en-US" sz="1100" i="1" dirty="0">
                <a:solidFill>
                  <a:schemeClr val="bg1">
                    <a:lumMod val="75000"/>
                  </a:schemeClr>
                </a:solidFill>
                <a:latin typeface="Times New Roman" pitchFamily="18" charset="0"/>
                <a:ea typeface="Calibri" pitchFamily="34" charset="0"/>
                <a:cs typeface="Times New Roman" pitchFamily="18" charset="0"/>
              </a:rPr>
              <a:t>(-0.01, 0.02)</a:t>
            </a:r>
            <a:endParaRPr lang="en-GB" altLang="en-US" sz="1100" dirty="0">
              <a:solidFill>
                <a:schemeClr val="bg1">
                  <a:lumMod val="75000"/>
                </a:schemeClr>
              </a:solidFill>
              <a:latin typeface="Arial" pitchFamily="34" charset="0"/>
              <a:cs typeface="Arial" pitchFamily="34" charset="0"/>
            </a:endParaRPr>
          </a:p>
        </p:txBody>
      </p:sp>
      <p:sp>
        <p:nvSpPr>
          <p:cNvPr id="47" name="Text Box 43"/>
          <p:cNvSpPr txBox="1">
            <a:spLocks noChangeArrowheads="1"/>
          </p:cNvSpPr>
          <p:nvPr/>
        </p:nvSpPr>
        <p:spPr bwMode="auto">
          <a:xfrm rot="3064387">
            <a:off x="1704047" y="3668565"/>
            <a:ext cx="2176878" cy="34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GB" altLang="en-US" sz="1100" i="1" dirty="0">
              <a:solidFill>
                <a:schemeClr val="bg1">
                  <a:lumMod val="75000"/>
                </a:schemeClr>
              </a:solidFill>
              <a:latin typeface="Times New Roman" pitchFamily="18" charset="0"/>
              <a:ea typeface="Calibri" pitchFamily="34" charset="0"/>
              <a:cs typeface="Times New Roman" pitchFamily="18" charset="0"/>
            </a:endParaRPr>
          </a:p>
          <a:p>
            <a:pPr lvl="0" algn="ctr" eaLnBrk="0" hangingPunct="0"/>
            <a:r>
              <a:rPr lang="en-GB" altLang="en-US" sz="1100" i="1" dirty="0">
                <a:solidFill>
                  <a:schemeClr val="bg1">
                    <a:lumMod val="75000"/>
                  </a:schemeClr>
                </a:solidFill>
                <a:latin typeface="Times New Roman" pitchFamily="18" charset="0"/>
                <a:ea typeface="Calibri" pitchFamily="34" charset="0"/>
                <a:cs typeface="Times New Roman" pitchFamily="18" charset="0"/>
              </a:rPr>
              <a:t>0.00 </a:t>
            </a:r>
          </a:p>
          <a:p>
            <a:pPr lvl="0" algn="ctr" eaLnBrk="0" hangingPunct="0"/>
            <a:r>
              <a:rPr lang="en-GB" altLang="en-US" sz="1100" i="1" dirty="0">
                <a:solidFill>
                  <a:schemeClr val="bg1">
                    <a:lumMod val="75000"/>
                  </a:schemeClr>
                </a:solidFill>
                <a:latin typeface="Times New Roman" pitchFamily="18" charset="0"/>
                <a:ea typeface="Calibri" pitchFamily="34" charset="0"/>
                <a:cs typeface="Times New Roman" pitchFamily="18" charset="0"/>
              </a:rPr>
              <a:t>(-0.02, 0.02)</a:t>
            </a:r>
            <a:endParaRPr lang="en-GB" altLang="en-US" sz="1100" dirty="0">
              <a:solidFill>
                <a:schemeClr val="bg1">
                  <a:lumMod val="75000"/>
                </a:schemeClr>
              </a:solidFill>
              <a:latin typeface="Arial" pitchFamily="34" charset="0"/>
              <a:cs typeface="Arial" pitchFamily="34" charset="0"/>
            </a:endParaRPr>
          </a:p>
        </p:txBody>
      </p:sp>
      <p:sp>
        <p:nvSpPr>
          <p:cNvPr id="35" name="TextBox 34"/>
          <p:cNvSpPr txBox="1"/>
          <p:nvPr/>
        </p:nvSpPr>
        <p:spPr>
          <a:xfrm>
            <a:off x="1789425" y="6115812"/>
            <a:ext cx="4946166" cy="338554"/>
          </a:xfrm>
          <a:prstGeom prst="rect">
            <a:avLst/>
          </a:prstGeom>
          <a:noFill/>
        </p:spPr>
        <p:txBody>
          <a:bodyPr wrap="square" rtlCol="0">
            <a:spAutoFit/>
          </a:bodyPr>
          <a:lstStyle/>
          <a:p>
            <a:r>
              <a:rPr lang="en-GB" sz="1600" b="1" dirty="0">
                <a:solidFill>
                  <a:srgbClr val="FF0000"/>
                </a:solidFill>
              </a:rPr>
              <a:t>RED</a:t>
            </a:r>
            <a:r>
              <a:rPr lang="en-GB" sz="1600" dirty="0"/>
              <a:t> line = Area effect; </a:t>
            </a:r>
            <a:r>
              <a:rPr lang="en-GB" sz="1600" b="1" dirty="0">
                <a:solidFill>
                  <a:srgbClr val="00B0F0"/>
                </a:solidFill>
              </a:rPr>
              <a:t>BLUE</a:t>
            </a:r>
            <a:r>
              <a:rPr lang="en-GB" sz="1600" dirty="0"/>
              <a:t> line = Health selection</a:t>
            </a:r>
          </a:p>
        </p:txBody>
      </p:sp>
    </p:spTree>
    <p:extLst>
      <p:ext uri="{BB962C8B-B14F-4D97-AF65-F5344CB8AC3E}">
        <p14:creationId xmlns:p14="http://schemas.microsoft.com/office/powerpoint/2010/main" val="1603379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372" y="515322"/>
            <a:ext cx="8496300" cy="1368425"/>
          </a:xfrm>
        </p:spPr>
        <p:txBody>
          <a:bodyPr/>
          <a:lstStyle/>
          <a:p>
            <a:r>
              <a:rPr lang="en-US" dirty="0"/>
              <a:t>Statistical analysis</a:t>
            </a:r>
            <a:br>
              <a:rPr lang="en-US" dirty="0"/>
            </a:br>
            <a:endParaRPr lang="en-US" dirty="0"/>
          </a:p>
        </p:txBody>
      </p:sp>
      <p:sp>
        <p:nvSpPr>
          <p:cNvPr id="9" name="Rectangle 8"/>
          <p:cNvSpPr/>
          <p:nvPr/>
        </p:nvSpPr>
        <p:spPr>
          <a:xfrm>
            <a:off x="187372" y="2645023"/>
            <a:ext cx="8821546" cy="1815882"/>
          </a:xfrm>
          <a:prstGeom prst="rect">
            <a:avLst/>
          </a:prstGeom>
        </p:spPr>
        <p:txBody>
          <a:bodyPr wrap="square">
            <a:spAutoFit/>
          </a:bodyPr>
          <a:lstStyle/>
          <a:p>
            <a:pPr lvl="1">
              <a:lnSpc>
                <a:spcPct val="200000"/>
              </a:lnSpc>
            </a:pPr>
            <a:r>
              <a:rPr lang="en-GB" sz="2800" b="1" dirty="0">
                <a:latin typeface="Times New Roman" panose="02020603050405020304" pitchFamily="18" charset="0"/>
                <a:cs typeface="Times New Roman" panose="02020603050405020304" pitchFamily="18" charset="0"/>
              </a:rPr>
              <a:t>Step 3: Assess whether area deprivation effects explained by residential selection (combined).</a:t>
            </a:r>
          </a:p>
        </p:txBody>
      </p:sp>
    </p:spTree>
    <p:extLst>
      <p:ext uri="{BB962C8B-B14F-4D97-AF65-F5344CB8AC3E}">
        <p14:creationId xmlns:p14="http://schemas.microsoft.com/office/powerpoint/2010/main" val="1617487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372" y="515322"/>
            <a:ext cx="8496300" cy="1368425"/>
          </a:xfrm>
        </p:spPr>
        <p:txBody>
          <a:bodyPr/>
          <a:lstStyle/>
          <a:p>
            <a:r>
              <a:rPr lang="en-US" dirty="0"/>
              <a:t>Statistical analysis</a:t>
            </a:r>
            <a:br>
              <a:rPr lang="en-US" dirty="0"/>
            </a:br>
            <a:endParaRPr lang="en-US" dirty="0"/>
          </a:p>
        </p:txBody>
      </p:sp>
      <p:sp>
        <p:nvSpPr>
          <p:cNvPr id="9" name="Rectangle 8"/>
          <p:cNvSpPr/>
          <p:nvPr/>
        </p:nvSpPr>
        <p:spPr>
          <a:xfrm>
            <a:off x="187372" y="1405771"/>
            <a:ext cx="8821546" cy="5131661"/>
          </a:xfrm>
          <a:prstGeom prst="rect">
            <a:avLst/>
          </a:prstGeom>
        </p:spPr>
        <p:txBody>
          <a:bodyPr wrap="square">
            <a:spAutoFit/>
          </a:bodyPr>
          <a:lstStyle/>
          <a:p>
            <a:pPr lvl="1">
              <a:lnSpc>
                <a:spcPct val="200000"/>
              </a:lnSpc>
            </a:pPr>
            <a:r>
              <a:rPr lang="en-GB" sz="2800" b="1" dirty="0">
                <a:latin typeface="Times New Roman" panose="02020603050405020304" pitchFamily="18" charset="0"/>
                <a:cs typeface="Times New Roman" panose="02020603050405020304" pitchFamily="18" charset="0"/>
              </a:rPr>
              <a:t>Step 4: Assess whether relationships vary by residential mobility.</a:t>
            </a:r>
          </a:p>
          <a:p>
            <a:pPr lvl="2">
              <a:lnSpc>
                <a:spcPct val="200000"/>
              </a:lnSpc>
            </a:pPr>
            <a:r>
              <a:rPr lang="en-GB" sz="2800" b="1" dirty="0">
                <a:latin typeface="Times New Roman" panose="02020603050405020304" pitchFamily="18" charset="0"/>
                <a:cs typeface="Times New Roman" panose="02020603050405020304" pitchFamily="18" charset="0"/>
              </a:rPr>
              <a:t>(</a:t>
            </a:r>
            <a:r>
              <a:rPr lang="en-GB" sz="2800" b="1" dirty="0" err="1">
                <a:latin typeface="Times New Roman" panose="02020603050405020304" pitchFamily="18" charset="0"/>
                <a:cs typeface="Times New Roman" panose="02020603050405020304" pitchFamily="18" charset="0"/>
              </a:rPr>
              <a:t>i</a:t>
            </a:r>
            <a:r>
              <a:rPr lang="en-GB" sz="2800" b="1" dirty="0">
                <a:latin typeface="Times New Roman" panose="02020603050405020304" pitchFamily="18" charset="0"/>
                <a:cs typeface="Times New Roman" panose="02020603050405020304" pitchFamily="18" charset="0"/>
              </a:rPr>
              <a:t>) Do people who move have lower/higher BMI’s or TOWN scores?</a:t>
            </a:r>
          </a:p>
          <a:p>
            <a:pPr lvl="2">
              <a:lnSpc>
                <a:spcPct val="200000"/>
              </a:lnSpc>
            </a:pPr>
            <a:r>
              <a:rPr lang="en-GB" sz="2800" b="1" dirty="0">
                <a:latin typeface="Times New Roman" panose="02020603050405020304" pitchFamily="18" charset="0"/>
                <a:cs typeface="Times New Roman" panose="02020603050405020304" pitchFamily="18" charset="0"/>
              </a:rPr>
              <a:t>(ii) Interaction terms between each path and moved over interval.</a:t>
            </a:r>
          </a:p>
        </p:txBody>
      </p:sp>
    </p:spTree>
    <p:extLst>
      <p:ext uri="{BB962C8B-B14F-4D97-AF65-F5344CB8AC3E}">
        <p14:creationId xmlns:p14="http://schemas.microsoft.com/office/powerpoint/2010/main" val="429088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795" y="466882"/>
            <a:ext cx="8496300" cy="1368425"/>
          </a:xfrm>
        </p:spPr>
        <p:txBody>
          <a:bodyPr/>
          <a:lstStyle/>
          <a:p>
            <a:r>
              <a:rPr lang="en-GB" dirty="0"/>
              <a:t>Background</a:t>
            </a:r>
          </a:p>
        </p:txBody>
      </p:sp>
      <p:sp>
        <p:nvSpPr>
          <p:cNvPr id="3" name="TextBox 2"/>
          <p:cNvSpPr txBox="1"/>
          <p:nvPr/>
        </p:nvSpPr>
        <p:spPr>
          <a:xfrm>
            <a:off x="321972" y="1406243"/>
            <a:ext cx="8216721" cy="1477328"/>
          </a:xfrm>
          <a:prstGeom prst="rect">
            <a:avLst/>
          </a:prstGeom>
          <a:noFill/>
        </p:spPr>
        <p:txBody>
          <a:bodyPr wrap="square" rtlCol="0">
            <a:spAutoFit/>
          </a:bodyPr>
          <a:lstStyle/>
          <a:p>
            <a:r>
              <a:rPr lang="en-GB" sz="2400" dirty="0"/>
              <a:t>Over the past 20+ years, a considerable number of publications have shown associations between characteristics of where people live and their health.</a:t>
            </a:r>
          </a:p>
          <a:p>
            <a:pPr lvl="1"/>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707" y="2774668"/>
            <a:ext cx="5795493" cy="3400231"/>
          </a:xfrm>
          <a:prstGeom prst="rect">
            <a:avLst/>
          </a:prstGeom>
        </p:spPr>
      </p:pic>
      <p:sp>
        <p:nvSpPr>
          <p:cNvPr id="6" name="Rectangle 5"/>
          <p:cNvSpPr/>
          <p:nvPr/>
        </p:nvSpPr>
        <p:spPr>
          <a:xfrm>
            <a:off x="1519706" y="6174899"/>
            <a:ext cx="5795493" cy="461665"/>
          </a:xfrm>
          <a:prstGeom prst="rect">
            <a:avLst/>
          </a:prstGeom>
        </p:spPr>
        <p:txBody>
          <a:bodyPr wrap="square">
            <a:spAutoFit/>
          </a:bodyPr>
          <a:lstStyle/>
          <a:p>
            <a:r>
              <a:rPr lang="en-GB" sz="1200" dirty="0"/>
              <a:t>Oakes, J.M., Andrade, K.E., </a:t>
            </a:r>
            <a:r>
              <a:rPr lang="en-GB" sz="1200" dirty="0" err="1"/>
              <a:t>Biyoow</a:t>
            </a:r>
            <a:r>
              <a:rPr lang="en-GB" sz="1200" dirty="0"/>
              <a:t>, I.M. et al. </a:t>
            </a:r>
            <a:r>
              <a:rPr lang="en-GB" sz="1200" dirty="0" err="1"/>
              <a:t>Curr</a:t>
            </a:r>
            <a:r>
              <a:rPr lang="en-GB" sz="1200" dirty="0"/>
              <a:t> </a:t>
            </a:r>
            <a:r>
              <a:rPr lang="en-GB" sz="1200" dirty="0" err="1"/>
              <a:t>Epidemiol</a:t>
            </a:r>
            <a:r>
              <a:rPr lang="en-GB" sz="1200" dirty="0"/>
              <a:t> Rep (2015) 2: 80. https://doi.org/10.1007/s40471-015-0035-7</a:t>
            </a:r>
          </a:p>
        </p:txBody>
      </p:sp>
    </p:spTree>
    <p:extLst>
      <p:ext uri="{BB962C8B-B14F-4D97-AF65-F5344CB8AC3E}">
        <p14:creationId xmlns:p14="http://schemas.microsoft.com/office/powerpoint/2010/main" val="1522049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372" y="515322"/>
            <a:ext cx="8496300" cy="1368425"/>
          </a:xfrm>
        </p:spPr>
        <p:txBody>
          <a:bodyPr/>
          <a:lstStyle/>
          <a:p>
            <a:r>
              <a:rPr lang="en-US" dirty="0"/>
              <a:t>Results: Residential mobility</a:t>
            </a:r>
            <a:br>
              <a:rPr lang="en-US" dirty="0"/>
            </a:br>
            <a:endParaRPr lang="en-US" dirty="0"/>
          </a:p>
        </p:txBody>
      </p:sp>
      <p:sp>
        <p:nvSpPr>
          <p:cNvPr id="9" name="Rectangle 8"/>
          <p:cNvSpPr/>
          <p:nvPr/>
        </p:nvSpPr>
        <p:spPr>
          <a:xfrm>
            <a:off x="451944" y="1654117"/>
            <a:ext cx="8305300" cy="4832092"/>
          </a:xfrm>
          <a:prstGeom prst="rect">
            <a:avLst/>
          </a:prstGeom>
        </p:spPr>
        <p:txBody>
          <a:bodyPr wrap="square">
            <a:spAutoFit/>
          </a:bodyPr>
          <a:lstStyle/>
          <a:p>
            <a:pPr marL="285750" indent="-285750">
              <a:lnSpc>
                <a:spcPct val="200000"/>
              </a:lnSpc>
              <a:buFont typeface="Arial" panose="020B0604020202020204" pitchFamily="34" charset="0"/>
              <a:buChar char="•"/>
            </a:pPr>
            <a:r>
              <a:rPr lang="en-GB" sz="1400" b="1" dirty="0">
                <a:latin typeface="Times New Roman" panose="02020603050405020304" pitchFamily="18" charset="0"/>
                <a:cs typeface="Times New Roman" panose="02020603050405020304" pitchFamily="18" charset="0"/>
              </a:rPr>
              <a:t>Inconsistent relationships between moving over an interval and both BMI and TOWN at the end of the interval by cohort:</a:t>
            </a:r>
          </a:p>
          <a:p>
            <a:pPr marL="742950" lvl="1" indent="-285750">
              <a:lnSpc>
                <a:spcPct val="200000"/>
              </a:lnSpc>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1958 cohort: </a:t>
            </a:r>
          </a:p>
          <a:p>
            <a:pPr marL="1200150" lvl="2" indent="-285750">
              <a:lnSpc>
                <a:spcPct val="200000"/>
              </a:lnSpc>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Movers </a:t>
            </a:r>
            <a:r>
              <a:rPr lang="en-GB" sz="1400" dirty="0">
                <a:latin typeface="Times New Roman" panose="02020603050405020304" pitchFamily="18" charset="0"/>
                <a:cs typeface="Times New Roman" panose="02020603050405020304" pitchFamily="18" charset="0"/>
                <a:sym typeface="Wingdings" panose="05000000000000000000" pitchFamily="2" charset="2"/>
              </a:rPr>
              <a:t> lower BMI’s at end interval (all except 42_55)</a:t>
            </a:r>
          </a:p>
          <a:p>
            <a:pPr marL="1200150" lvl="2" indent="-285750">
              <a:lnSpc>
                <a:spcPct val="200000"/>
              </a:lnSpc>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Movers </a:t>
            </a:r>
            <a:r>
              <a:rPr lang="en-GB" sz="1400" dirty="0">
                <a:latin typeface="Times New Roman" panose="02020603050405020304" pitchFamily="18" charset="0"/>
                <a:cs typeface="Times New Roman" panose="02020603050405020304" pitchFamily="18" charset="0"/>
                <a:sym typeface="Wingdings" panose="05000000000000000000" pitchFamily="2" charset="2"/>
              </a:rPr>
              <a:t> lower TOWN’s at end interval (all except 16_23)</a:t>
            </a:r>
          </a:p>
          <a:p>
            <a:pPr marL="742950" lvl="1" indent="-285750">
              <a:lnSpc>
                <a:spcPct val="200000"/>
              </a:lnSpc>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sym typeface="Wingdings" panose="05000000000000000000" pitchFamily="2" charset="2"/>
              </a:rPr>
              <a:t>1970 cohort:</a:t>
            </a:r>
          </a:p>
          <a:p>
            <a:pPr marL="1200150" lvl="2" indent="-285750">
              <a:lnSpc>
                <a:spcPct val="200000"/>
              </a:lnSpc>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No relationships between moving </a:t>
            </a:r>
            <a:r>
              <a:rPr lang="en-GB" sz="1400" dirty="0">
                <a:latin typeface="Times New Roman" panose="02020603050405020304" pitchFamily="18" charset="0"/>
                <a:cs typeface="Times New Roman" panose="02020603050405020304" pitchFamily="18" charset="0"/>
                <a:sym typeface="Wingdings" panose="05000000000000000000" pitchFamily="2" charset="2"/>
              </a:rPr>
              <a:t> BMI.</a:t>
            </a:r>
          </a:p>
          <a:p>
            <a:pPr marL="1200150" lvl="2" indent="-285750">
              <a:lnSpc>
                <a:spcPct val="200000"/>
              </a:lnSpc>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Movers 16_26 </a:t>
            </a:r>
            <a:r>
              <a:rPr lang="en-GB" sz="1400" dirty="0">
                <a:latin typeface="Times New Roman" panose="02020603050405020304" pitchFamily="18" charset="0"/>
                <a:cs typeface="Times New Roman" panose="02020603050405020304" pitchFamily="18" charset="0"/>
                <a:sym typeface="Wingdings" panose="05000000000000000000" pitchFamily="2" charset="2"/>
              </a:rPr>
              <a:t> higher TOWN’s at age 26.</a:t>
            </a:r>
          </a:p>
          <a:p>
            <a:pPr marL="1200150" lvl="2" indent="-285750">
              <a:lnSpc>
                <a:spcPct val="200000"/>
              </a:lnSpc>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Movers 26_34 </a:t>
            </a:r>
            <a:r>
              <a:rPr lang="en-GB" sz="1400" dirty="0">
                <a:latin typeface="Times New Roman" panose="02020603050405020304" pitchFamily="18" charset="0"/>
                <a:cs typeface="Times New Roman" panose="02020603050405020304" pitchFamily="18" charset="0"/>
                <a:sym typeface="Wingdings" panose="05000000000000000000" pitchFamily="2" charset="2"/>
              </a:rPr>
              <a:t> lower TOWN’s at age 34.</a:t>
            </a:r>
          </a:p>
          <a:p>
            <a:pPr marL="1200150" lvl="2" indent="-285750">
              <a:lnSpc>
                <a:spcPct val="200000"/>
              </a:lnSpc>
              <a:buFont typeface="Arial" panose="020B0604020202020204" pitchFamily="34" charset="0"/>
              <a:buChar char="•"/>
            </a:pPr>
            <a:endParaRPr lang="en-GB" sz="14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nSpc>
                <a:spcPct val="200000"/>
              </a:lnSpc>
              <a:buFont typeface="Arial" panose="020B0604020202020204" pitchFamily="34" charset="0"/>
              <a:buChar char="•"/>
            </a:pPr>
            <a:r>
              <a:rPr lang="en-GB" sz="1400" dirty="0">
                <a:solidFill>
                  <a:srgbClr val="FF0000"/>
                </a:solidFill>
                <a:latin typeface="Times New Roman" panose="02020603050405020304" pitchFamily="18" charset="0"/>
                <a:cs typeface="Times New Roman" panose="02020603050405020304" pitchFamily="18" charset="0"/>
              </a:rPr>
              <a:t>No evidence of effect modification by moved/not moved (14 tests).</a:t>
            </a:r>
          </a:p>
        </p:txBody>
      </p:sp>
    </p:spTree>
    <p:extLst>
      <p:ext uri="{BB962C8B-B14F-4D97-AF65-F5344CB8AC3E}">
        <p14:creationId xmlns:p14="http://schemas.microsoft.com/office/powerpoint/2010/main" val="5516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 Box 43"/>
          <p:cNvSpPr txBox="1">
            <a:spLocks noChangeArrowheads="1"/>
          </p:cNvSpPr>
          <p:nvPr/>
        </p:nvSpPr>
        <p:spPr bwMode="auto">
          <a:xfrm>
            <a:off x="5687026" y="2664686"/>
            <a:ext cx="100948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-0.2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(-0.4, -0.02)</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0" name="Text Box 43"/>
          <p:cNvSpPr txBox="1">
            <a:spLocks noChangeArrowheads="1"/>
          </p:cNvSpPr>
          <p:nvPr/>
        </p:nvSpPr>
        <p:spPr bwMode="auto">
          <a:xfrm>
            <a:off x="1946933" y="2674667"/>
            <a:ext cx="101790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-0.3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(-0.4, -0.2)</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Text Box 29"/>
          <p:cNvSpPr txBox="1"/>
          <p:nvPr/>
        </p:nvSpPr>
        <p:spPr>
          <a:xfrm>
            <a:off x="2275705" y="1772438"/>
            <a:ext cx="1053391" cy="94846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BMI</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23</a:t>
            </a:r>
            <a:endParaRPr lang="en-GB" sz="1100" dirty="0">
              <a:ea typeface="Calibri"/>
              <a:cs typeface="Times New Roman"/>
            </a:endParaRPr>
          </a:p>
        </p:txBody>
      </p:sp>
      <p:sp>
        <p:nvSpPr>
          <p:cNvPr id="9" name="Text Box 30"/>
          <p:cNvSpPr txBox="1"/>
          <p:nvPr/>
        </p:nvSpPr>
        <p:spPr>
          <a:xfrm>
            <a:off x="4178372" y="1751269"/>
            <a:ext cx="1011474"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BMI</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33</a:t>
            </a:r>
            <a:endParaRPr lang="en-GB" sz="1100" dirty="0">
              <a:ea typeface="Calibri"/>
              <a:cs typeface="Times New Roman"/>
            </a:endParaRPr>
          </a:p>
        </p:txBody>
      </p:sp>
      <p:sp>
        <p:nvSpPr>
          <p:cNvPr id="10" name="Text Box 31"/>
          <p:cNvSpPr txBox="1"/>
          <p:nvPr/>
        </p:nvSpPr>
        <p:spPr>
          <a:xfrm>
            <a:off x="359330" y="1779126"/>
            <a:ext cx="1093092" cy="9140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BMI</a:t>
            </a:r>
            <a:endParaRPr lang="en-GB" sz="11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Aged 16</a:t>
            </a:r>
            <a:endParaRPr lang="en-GB" sz="1100" dirty="0">
              <a:effectLst/>
              <a:ea typeface="Calibri"/>
              <a:cs typeface="Times New Roman"/>
            </a:endParaRPr>
          </a:p>
        </p:txBody>
      </p:sp>
      <p:cxnSp>
        <p:nvCxnSpPr>
          <p:cNvPr id="13" name="Straight Arrow Connector 12"/>
          <p:cNvCxnSpPr>
            <a:stCxn id="8" idx="3"/>
            <a:endCxn id="9" idx="1"/>
          </p:cNvCxnSpPr>
          <p:nvPr/>
        </p:nvCxnSpPr>
        <p:spPr>
          <a:xfrm flipV="1">
            <a:off x="3329096" y="2236132"/>
            <a:ext cx="849276" cy="105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10" idx="3"/>
            <a:endCxn id="8" idx="1"/>
          </p:cNvCxnSpPr>
          <p:nvPr/>
        </p:nvCxnSpPr>
        <p:spPr>
          <a:xfrm>
            <a:off x="1452422" y="2236132"/>
            <a:ext cx="823283" cy="105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3" name="Text Box 43"/>
          <p:cNvSpPr txBox="1">
            <a:spLocks noChangeArrowheads="1"/>
          </p:cNvSpPr>
          <p:nvPr/>
        </p:nvSpPr>
        <p:spPr bwMode="auto">
          <a:xfrm>
            <a:off x="1373970" y="1833149"/>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0.69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(0.67, 0.70)</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1" name="Rectangle 49"/>
          <p:cNvSpPr>
            <a:spLocks noChangeArrowheads="1"/>
          </p:cNvSpPr>
          <p:nvPr/>
        </p:nvSpPr>
        <p:spPr bwMode="auto">
          <a:xfrm>
            <a:off x="246534" y="15679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2" name="Rectangle 59"/>
          <p:cNvSpPr>
            <a:spLocks noChangeArrowheads="1"/>
          </p:cNvSpPr>
          <p:nvPr/>
        </p:nvSpPr>
        <p:spPr bwMode="auto">
          <a:xfrm>
            <a:off x="246534" y="17965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3" name="Rectangle 62"/>
          <p:cNvSpPr>
            <a:spLocks noChangeArrowheads="1"/>
          </p:cNvSpPr>
          <p:nvPr/>
        </p:nvSpPr>
        <p:spPr bwMode="auto">
          <a:xfrm>
            <a:off x="246534" y="17965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1" name="Rectangle 130"/>
          <p:cNvSpPr/>
          <p:nvPr/>
        </p:nvSpPr>
        <p:spPr>
          <a:xfrm>
            <a:off x="359330" y="831575"/>
            <a:ext cx="8471375" cy="646331"/>
          </a:xfrm>
          <a:prstGeom prst="rect">
            <a:avLst/>
          </a:prstGeom>
        </p:spPr>
        <p:txBody>
          <a:bodyPr wrap="square">
            <a:spAutoFit/>
          </a:bodyPr>
          <a:lstStyle/>
          <a:p>
            <a:r>
              <a:rPr lang="en-GB" sz="1200" b="1" dirty="0"/>
              <a:t>Figure 3b.  </a:t>
            </a:r>
            <a:r>
              <a:rPr lang="en-GB" sz="1200" dirty="0"/>
              <a:t>Structural equation model with both area deprivation, health selection and mobility paths across the life course: </a:t>
            </a:r>
            <a:r>
              <a:rPr lang="en-GB" sz="1200" b="1" dirty="0">
                <a:solidFill>
                  <a:srgbClr val="FF0000"/>
                </a:solidFill>
              </a:rPr>
              <a:t>1958 British Cohort (n=18,555)</a:t>
            </a:r>
            <a:r>
              <a:rPr lang="en-GB" sz="1200" dirty="0"/>
              <a:t>.  Dotted line indicates non-significant paths (p&gt;0.05).  BMI=body mass index; TOWN=</a:t>
            </a:r>
            <a:r>
              <a:rPr lang="en-GB" sz="1200" dirty="0" err="1"/>
              <a:t>townsend</a:t>
            </a:r>
            <a:r>
              <a:rPr lang="en-GB" sz="1200" dirty="0"/>
              <a:t> area deprivation score.</a:t>
            </a:r>
          </a:p>
        </p:txBody>
      </p:sp>
      <p:sp>
        <p:nvSpPr>
          <p:cNvPr id="61" name="Text Box 30"/>
          <p:cNvSpPr txBox="1"/>
          <p:nvPr/>
        </p:nvSpPr>
        <p:spPr>
          <a:xfrm>
            <a:off x="6004484" y="1741749"/>
            <a:ext cx="1038429"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BMI</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42</a:t>
            </a:r>
            <a:endParaRPr lang="en-GB" sz="1100" dirty="0">
              <a:ea typeface="Calibri"/>
              <a:cs typeface="Times New Roman"/>
            </a:endParaRPr>
          </a:p>
        </p:txBody>
      </p:sp>
      <p:cxnSp>
        <p:nvCxnSpPr>
          <p:cNvPr id="42" name="Straight Arrow Connector 41"/>
          <p:cNvCxnSpPr>
            <a:stCxn id="9" idx="3"/>
            <a:endCxn id="61" idx="1"/>
          </p:cNvCxnSpPr>
          <p:nvPr/>
        </p:nvCxnSpPr>
        <p:spPr>
          <a:xfrm flipV="1">
            <a:off x="5189846" y="2226612"/>
            <a:ext cx="814638" cy="95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7" name="Text Box 43"/>
          <p:cNvSpPr txBox="1">
            <a:spLocks noChangeArrowheads="1"/>
          </p:cNvSpPr>
          <p:nvPr/>
        </p:nvSpPr>
        <p:spPr bwMode="auto">
          <a:xfrm>
            <a:off x="3230308" y="1868853"/>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0.99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(0.97, 1.01)</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9" name="Text Box 43"/>
          <p:cNvSpPr txBox="1">
            <a:spLocks noChangeArrowheads="1"/>
          </p:cNvSpPr>
          <p:nvPr/>
        </p:nvSpPr>
        <p:spPr bwMode="auto">
          <a:xfrm>
            <a:off x="5099737" y="1854424"/>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0.74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(0.72, 0.75)</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1" name="Text Box 29"/>
          <p:cNvSpPr txBox="1"/>
          <p:nvPr/>
        </p:nvSpPr>
        <p:spPr>
          <a:xfrm>
            <a:off x="2229459" y="4608252"/>
            <a:ext cx="1082428" cy="94846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TOWN</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23</a:t>
            </a:r>
            <a:endParaRPr lang="en-GB" sz="1100" dirty="0">
              <a:ea typeface="Calibri"/>
              <a:cs typeface="Times New Roman"/>
            </a:endParaRPr>
          </a:p>
        </p:txBody>
      </p:sp>
      <p:sp>
        <p:nvSpPr>
          <p:cNvPr id="72" name="Text Box 30"/>
          <p:cNvSpPr txBox="1"/>
          <p:nvPr/>
        </p:nvSpPr>
        <p:spPr>
          <a:xfrm>
            <a:off x="4183584" y="4583737"/>
            <a:ext cx="1039356"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TOWN</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33</a:t>
            </a:r>
            <a:endParaRPr lang="en-GB" sz="1100" dirty="0">
              <a:ea typeface="Calibri"/>
              <a:cs typeface="Times New Roman"/>
            </a:endParaRPr>
          </a:p>
        </p:txBody>
      </p:sp>
      <p:sp>
        <p:nvSpPr>
          <p:cNvPr id="73" name="Text Box 31"/>
          <p:cNvSpPr txBox="1"/>
          <p:nvPr/>
        </p:nvSpPr>
        <p:spPr>
          <a:xfrm>
            <a:off x="265959" y="4594956"/>
            <a:ext cx="1123224" cy="9140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TOWN</a:t>
            </a:r>
            <a:endParaRPr lang="en-GB" sz="11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Aged 16</a:t>
            </a:r>
            <a:endParaRPr lang="en-GB" sz="1100" dirty="0">
              <a:effectLst/>
              <a:ea typeface="Calibri"/>
              <a:cs typeface="Times New Roman"/>
            </a:endParaRPr>
          </a:p>
        </p:txBody>
      </p:sp>
      <p:sp>
        <p:nvSpPr>
          <p:cNvPr id="74" name="Text Box 43"/>
          <p:cNvSpPr txBox="1">
            <a:spLocks noChangeArrowheads="1"/>
          </p:cNvSpPr>
          <p:nvPr/>
        </p:nvSpPr>
        <p:spPr bwMode="auto">
          <a:xfrm>
            <a:off x="1247763" y="4673290"/>
            <a:ext cx="101790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0.64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(0.62, 0.66)</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5" name="Text Box 30"/>
          <p:cNvSpPr txBox="1"/>
          <p:nvPr/>
        </p:nvSpPr>
        <p:spPr>
          <a:xfrm>
            <a:off x="5967887" y="4622839"/>
            <a:ext cx="1067054"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TOWN</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42</a:t>
            </a:r>
            <a:endParaRPr lang="en-GB" sz="1100" dirty="0">
              <a:ea typeface="Calibri"/>
              <a:cs typeface="Times New Roman"/>
            </a:endParaRPr>
          </a:p>
        </p:txBody>
      </p:sp>
      <p:sp>
        <p:nvSpPr>
          <p:cNvPr id="76" name="Text Box 43"/>
          <p:cNvSpPr txBox="1">
            <a:spLocks noChangeArrowheads="1"/>
          </p:cNvSpPr>
          <p:nvPr/>
        </p:nvSpPr>
        <p:spPr bwMode="auto">
          <a:xfrm>
            <a:off x="3268673" y="4703441"/>
            <a:ext cx="101790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0.44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(0.43, 0.46)</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7" name="Text Box 43"/>
          <p:cNvSpPr txBox="1">
            <a:spLocks noChangeArrowheads="1"/>
          </p:cNvSpPr>
          <p:nvPr/>
        </p:nvSpPr>
        <p:spPr bwMode="auto">
          <a:xfrm>
            <a:off x="5092177" y="4702112"/>
            <a:ext cx="101790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0.57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(0.56, 0.58)</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5" name="Straight Arrow Connector 44"/>
          <p:cNvCxnSpPr/>
          <p:nvPr/>
        </p:nvCxnSpPr>
        <p:spPr>
          <a:xfrm>
            <a:off x="1402815" y="5063573"/>
            <a:ext cx="826644" cy="133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flipV="1">
            <a:off x="3329096" y="5068599"/>
            <a:ext cx="823067" cy="30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a:endCxn id="75" idx="1"/>
          </p:cNvCxnSpPr>
          <p:nvPr/>
        </p:nvCxnSpPr>
        <p:spPr>
          <a:xfrm>
            <a:off x="5219931" y="5088700"/>
            <a:ext cx="747956" cy="190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p:cNvCxnSpPr>
            <a:stCxn id="73" idx="0"/>
          </p:cNvCxnSpPr>
          <p:nvPr/>
        </p:nvCxnSpPr>
        <p:spPr>
          <a:xfrm flipV="1">
            <a:off x="827571" y="2679913"/>
            <a:ext cx="1433587" cy="1915043"/>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flipV="1">
            <a:off x="2951382" y="2732124"/>
            <a:ext cx="1215716" cy="1824638"/>
          </a:xfrm>
          <a:prstGeom prst="straightConnector1">
            <a:avLst/>
          </a:prstGeom>
          <a:ln>
            <a:solidFill>
              <a:schemeClr val="bg1">
                <a:lumMod val="75000"/>
              </a:schemeClr>
            </a:solidFill>
            <a:prstDash val="dash"/>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p:cNvCxnSpPr/>
          <p:nvPr/>
        </p:nvCxnSpPr>
        <p:spPr>
          <a:xfrm flipV="1">
            <a:off x="4817630" y="2720906"/>
            <a:ext cx="1201147" cy="182256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92" name="Text Box 43"/>
          <p:cNvSpPr txBox="1">
            <a:spLocks noChangeArrowheads="1"/>
          </p:cNvSpPr>
          <p:nvPr/>
        </p:nvSpPr>
        <p:spPr bwMode="auto">
          <a:xfrm rot="18366829">
            <a:off x="126813" y="3969920"/>
            <a:ext cx="2202504" cy="23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0.06 (0.04, 0.07)</a:t>
            </a:r>
            <a:endParaRPr kumimoji="0" lang="en-GB"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94" name="Text Box 43"/>
          <p:cNvSpPr txBox="1">
            <a:spLocks noChangeArrowheads="1"/>
          </p:cNvSpPr>
          <p:nvPr/>
        </p:nvSpPr>
        <p:spPr bwMode="auto">
          <a:xfrm rot="18158202">
            <a:off x="4028418" y="3963023"/>
            <a:ext cx="2202504" cy="23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0.04 (0.01, 0.07)</a:t>
            </a:r>
            <a:endParaRPr kumimoji="0" lang="en-GB" altLang="en-US" sz="1100" b="0" i="0" u="none" strike="noStrike" cap="none" normalizeH="0" baseline="0" dirty="0">
              <a:ln>
                <a:noFill/>
              </a:ln>
              <a:solidFill>
                <a:schemeClr val="tx1"/>
              </a:solidFill>
              <a:effectLst/>
              <a:latin typeface="Arial" pitchFamily="34" charset="0"/>
              <a:cs typeface="Arial" pitchFamily="34" charset="0"/>
            </a:endParaRPr>
          </a:p>
        </p:txBody>
      </p:sp>
      <p:cxnSp>
        <p:nvCxnSpPr>
          <p:cNvPr id="85" name="Straight Arrow Connector 84"/>
          <p:cNvCxnSpPr/>
          <p:nvPr/>
        </p:nvCxnSpPr>
        <p:spPr>
          <a:xfrm>
            <a:off x="1431481" y="2674667"/>
            <a:ext cx="1101174" cy="1948172"/>
          </a:xfrm>
          <a:prstGeom prst="straightConnector1">
            <a:avLst/>
          </a:prstGeom>
          <a:ln>
            <a:solidFill>
              <a:schemeClr val="bg1">
                <a:lumMod val="75000"/>
              </a:schemeClr>
            </a:solidFill>
            <a:prstDash val="dash"/>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a:off x="3305088" y="2697723"/>
            <a:ext cx="1072724" cy="1859039"/>
          </a:xfrm>
          <a:prstGeom prst="straightConnector1">
            <a:avLst/>
          </a:prstGeom>
          <a:ln>
            <a:solidFill>
              <a:srgbClr val="00B0F0"/>
            </a:solidFill>
            <a:prstDash val="solid"/>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p:cNvCxnSpPr/>
          <p:nvPr/>
        </p:nvCxnSpPr>
        <p:spPr>
          <a:xfrm>
            <a:off x="5167382" y="2743522"/>
            <a:ext cx="1043994" cy="1818502"/>
          </a:xfrm>
          <a:prstGeom prst="straightConnector1">
            <a:avLst/>
          </a:prstGeom>
          <a:ln>
            <a:solidFill>
              <a:srgbClr val="00B0F0"/>
            </a:solidFill>
            <a:tailEnd type="triangle"/>
          </a:ln>
        </p:spPr>
        <p:style>
          <a:lnRef idx="1">
            <a:schemeClr val="dk1"/>
          </a:lnRef>
          <a:fillRef idx="0">
            <a:schemeClr val="dk1"/>
          </a:fillRef>
          <a:effectRef idx="0">
            <a:schemeClr val="dk1"/>
          </a:effectRef>
          <a:fontRef idx="minor">
            <a:schemeClr val="tx1"/>
          </a:fontRef>
        </p:style>
      </p:cxnSp>
      <p:sp>
        <p:nvSpPr>
          <p:cNvPr id="101" name="Text Box 43"/>
          <p:cNvSpPr txBox="1">
            <a:spLocks noChangeArrowheads="1"/>
          </p:cNvSpPr>
          <p:nvPr/>
        </p:nvSpPr>
        <p:spPr bwMode="auto">
          <a:xfrm rot="3633734">
            <a:off x="4321114" y="2877585"/>
            <a:ext cx="2202504" cy="23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0.01 </a:t>
            </a: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(0.00, 0.01)</a:t>
            </a:r>
            <a:endParaRPr kumimoji="0" lang="en-GB"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166" name="Right Arrow 165"/>
          <p:cNvSpPr/>
          <p:nvPr/>
        </p:nvSpPr>
        <p:spPr>
          <a:xfrm>
            <a:off x="2306627" y="3128223"/>
            <a:ext cx="1034812" cy="609843"/>
          </a:xfrm>
          <a:prstGeom prst="rightArrow">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a:latin typeface="Times New Roman" panose="02020603050405020304" pitchFamily="18" charset="0"/>
                <a:cs typeface="Times New Roman" panose="02020603050405020304" pitchFamily="18" charset="0"/>
              </a:rPr>
              <a:t>Moved 16-23</a:t>
            </a:r>
          </a:p>
        </p:txBody>
      </p:sp>
      <p:cxnSp>
        <p:nvCxnSpPr>
          <p:cNvPr id="180" name="Straight Arrow Connector 179"/>
          <p:cNvCxnSpPr/>
          <p:nvPr/>
        </p:nvCxnSpPr>
        <p:spPr>
          <a:xfrm>
            <a:off x="2774092" y="3580591"/>
            <a:ext cx="21721" cy="1014365"/>
          </a:xfrm>
          <a:prstGeom prst="straightConnector1">
            <a:avLst/>
          </a:prstGeom>
          <a:ln>
            <a:solidFill>
              <a:schemeClr val="bg1">
                <a:lumMod val="75000"/>
              </a:schemeClr>
            </a:solidFill>
            <a:prstDash val="dash"/>
            <a:tailEnd type="triangle"/>
          </a:ln>
        </p:spPr>
        <p:style>
          <a:lnRef idx="1">
            <a:schemeClr val="dk1"/>
          </a:lnRef>
          <a:fillRef idx="0">
            <a:schemeClr val="dk1"/>
          </a:fillRef>
          <a:effectRef idx="0">
            <a:schemeClr val="dk1"/>
          </a:effectRef>
          <a:fontRef idx="minor">
            <a:schemeClr val="tx1"/>
          </a:fontRef>
        </p:style>
      </p:cxnSp>
      <p:cxnSp>
        <p:nvCxnSpPr>
          <p:cNvPr id="184" name="Straight Arrow Connector 183"/>
          <p:cNvCxnSpPr>
            <a:endCxn id="8" idx="2"/>
          </p:cNvCxnSpPr>
          <p:nvPr/>
        </p:nvCxnSpPr>
        <p:spPr>
          <a:xfrm flipH="1" flipV="1">
            <a:off x="2802401" y="2720904"/>
            <a:ext cx="5051" cy="525110"/>
          </a:xfrm>
          <a:prstGeom prst="straightConnector1">
            <a:avLst/>
          </a:prstGeom>
          <a:ln>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sp>
        <p:nvSpPr>
          <p:cNvPr id="192" name="Right Arrow 191"/>
          <p:cNvSpPr/>
          <p:nvPr/>
        </p:nvSpPr>
        <p:spPr>
          <a:xfrm>
            <a:off x="4224650" y="3104695"/>
            <a:ext cx="1034812" cy="609843"/>
          </a:xfrm>
          <a:prstGeom prst="rightArrow">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a:latin typeface="Times New Roman" panose="02020603050405020304" pitchFamily="18" charset="0"/>
                <a:cs typeface="Times New Roman" panose="02020603050405020304" pitchFamily="18" charset="0"/>
              </a:rPr>
              <a:t>Moved 26-33</a:t>
            </a:r>
          </a:p>
        </p:txBody>
      </p:sp>
      <p:cxnSp>
        <p:nvCxnSpPr>
          <p:cNvPr id="194" name="Straight Arrow Connector 193"/>
          <p:cNvCxnSpPr/>
          <p:nvPr/>
        </p:nvCxnSpPr>
        <p:spPr>
          <a:xfrm>
            <a:off x="4733983" y="3568447"/>
            <a:ext cx="14672" cy="10152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7" name="Straight Arrow Connector 196"/>
          <p:cNvCxnSpPr/>
          <p:nvPr/>
        </p:nvCxnSpPr>
        <p:spPr>
          <a:xfrm flipV="1">
            <a:off x="4722219" y="2720904"/>
            <a:ext cx="0" cy="504523"/>
          </a:xfrm>
          <a:prstGeom prst="straightConnector1">
            <a:avLst/>
          </a:prstGeom>
          <a:ln>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sp>
        <p:nvSpPr>
          <p:cNvPr id="198" name="Right Arrow 197"/>
          <p:cNvSpPr/>
          <p:nvPr/>
        </p:nvSpPr>
        <p:spPr>
          <a:xfrm>
            <a:off x="6012017" y="3115067"/>
            <a:ext cx="1034812" cy="609843"/>
          </a:xfrm>
          <a:prstGeom prst="rightArrow">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a:latin typeface="Times New Roman" panose="02020603050405020304" pitchFamily="18" charset="0"/>
                <a:cs typeface="Times New Roman" panose="02020603050405020304" pitchFamily="18" charset="0"/>
              </a:rPr>
              <a:t>Moved 33-42</a:t>
            </a:r>
          </a:p>
        </p:txBody>
      </p:sp>
      <p:cxnSp>
        <p:nvCxnSpPr>
          <p:cNvPr id="210" name="Straight Arrow Connector 209"/>
          <p:cNvCxnSpPr/>
          <p:nvPr/>
        </p:nvCxnSpPr>
        <p:spPr>
          <a:xfrm>
            <a:off x="6596631" y="3610103"/>
            <a:ext cx="8795" cy="957697"/>
          </a:xfrm>
          <a:prstGeom prst="straightConnector1">
            <a:avLst/>
          </a:prstGeom>
          <a:ln>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flipV="1">
            <a:off x="6544948" y="2743522"/>
            <a:ext cx="0" cy="509417"/>
          </a:xfrm>
          <a:prstGeom prst="straightConnector1">
            <a:avLst/>
          </a:prstGeom>
          <a:ln>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sp>
        <p:nvSpPr>
          <p:cNvPr id="235" name="Text Box 43"/>
          <p:cNvSpPr txBox="1">
            <a:spLocks noChangeArrowheads="1"/>
          </p:cNvSpPr>
          <p:nvPr/>
        </p:nvSpPr>
        <p:spPr bwMode="auto">
          <a:xfrm>
            <a:off x="3924242" y="3388775"/>
            <a:ext cx="101790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-0.8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(-0.9, -0.6)</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236" name="Curved Connector 235"/>
          <p:cNvCxnSpPr/>
          <p:nvPr/>
        </p:nvCxnSpPr>
        <p:spPr>
          <a:xfrm rot="16200000" flipH="1">
            <a:off x="4444165" y="3859948"/>
            <a:ext cx="114307" cy="305577"/>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7076203" y="2194914"/>
            <a:ext cx="757268" cy="146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1" name="Text Box 30"/>
          <p:cNvSpPr txBox="1"/>
          <p:nvPr/>
        </p:nvSpPr>
        <p:spPr>
          <a:xfrm>
            <a:off x="7819232" y="1731052"/>
            <a:ext cx="1011474"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BMI</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55</a:t>
            </a:r>
            <a:endParaRPr lang="en-GB" sz="1100" dirty="0">
              <a:ea typeface="Calibri"/>
              <a:cs typeface="Times New Roman"/>
            </a:endParaRPr>
          </a:p>
        </p:txBody>
      </p:sp>
      <p:sp>
        <p:nvSpPr>
          <p:cNvPr id="82" name="Text Box 30"/>
          <p:cNvSpPr txBox="1"/>
          <p:nvPr/>
        </p:nvSpPr>
        <p:spPr>
          <a:xfrm>
            <a:off x="7756221" y="4614789"/>
            <a:ext cx="1067054"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TOWN</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55</a:t>
            </a:r>
            <a:endParaRPr lang="en-GB" sz="1100" dirty="0">
              <a:ea typeface="Calibri"/>
              <a:cs typeface="Times New Roman"/>
            </a:endParaRPr>
          </a:p>
        </p:txBody>
      </p:sp>
      <p:cxnSp>
        <p:nvCxnSpPr>
          <p:cNvPr id="83" name="Straight Arrow Connector 82"/>
          <p:cNvCxnSpPr>
            <a:endCxn id="82" idx="1"/>
          </p:cNvCxnSpPr>
          <p:nvPr/>
        </p:nvCxnSpPr>
        <p:spPr>
          <a:xfrm>
            <a:off x="7101420" y="5099651"/>
            <a:ext cx="65480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6" name="Text Box 43"/>
          <p:cNvSpPr txBox="1">
            <a:spLocks noChangeArrowheads="1"/>
          </p:cNvSpPr>
          <p:nvPr/>
        </p:nvSpPr>
        <p:spPr bwMode="auto">
          <a:xfrm>
            <a:off x="6892920" y="4707501"/>
            <a:ext cx="101790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0.73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(0.72, 0.75)</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0" name="Straight Arrow Connector 39"/>
          <p:cNvCxnSpPr/>
          <p:nvPr/>
        </p:nvCxnSpPr>
        <p:spPr>
          <a:xfrm flipV="1">
            <a:off x="6764884" y="2732124"/>
            <a:ext cx="1082465" cy="1851613"/>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95" name="Right Arrow 94"/>
          <p:cNvSpPr/>
          <p:nvPr/>
        </p:nvSpPr>
        <p:spPr>
          <a:xfrm>
            <a:off x="7881377" y="3121054"/>
            <a:ext cx="1034812" cy="609843"/>
          </a:xfrm>
          <a:prstGeom prst="rightArrow">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a:latin typeface="Times New Roman" panose="02020603050405020304" pitchFamily="18" charset="0"/>
                <a:cs typeface="Times New Roman" panose="02020603050405020304" pitchFamily="18" charset="0"/>
              </a:rPr>
              <a:t>Moved 42-55</a:t>
            </a:r>
          </a:p>
        </p:txBody>
      </p:sp>
      <p:cxnSp>
        <p:nvCxnSpPr>
          <p:cNvPr id="96" name="Straight Arrow Connector 95"/>
          <p:cNvCxnSpPr/>
          <p:nvPr/>
        </p:nvCxnSpPr>
        <p:spPr>
          <a:xfrm flipV="1">
            <a:off x="8407348" y="2720904"/>
            <a:ext cx="0" cy="509417"/>
          </a:xfrm>
          <a:prstGeom prst="straightConnector1">
            <a:avLst/>
          </a:prstGeom>
          <a:ln>
            <a:solidFill>
              <a:schemeClr val="bg1">
                <a:lumMod val="75000"/>
              </a:schemeClr>
            </a:solidFill>
            <a:prstDash val="dash"/>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97"/>
          <p:cNvCxnSpPr/>
          <p:nvPr/>
        </p:nvCxnSpPr>
        <p:spPr>
          <a:xfrm>
            <a:off x="8398783" y="3573083"/>
            <a:ext cx="8795" cy="957697"/>
          </a:xfrm>
          <a:prstGeom prst="straightConnector1">
            <a:avLst/>
          </a:prstGeom>
          <a:ln>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sp>
        <p:nvSpPr>
          <p:cNvPr id="100" name="Text Box 43"/>
          <p:cNvSpPr txBox="1">
            <a:spLocks noChangeArrowheads="1"/>
          </p:cNvSpPr>
          <p:nvPr/>
        </p:nvSpPr>
        <p:spPr bwMode="auto">
          <a:xfrm>
            <a:off x="6929527" y="1833149"/>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0.77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(0.75, 0.78)</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2" name="Text Box 43"/>
          <p:cNvSpPr txBox="1">
            <a:spLocks noChangeArrowheads="1"/>
          </p:cNvSpPr>
          <p:nvPr/>
        </p:nvSpPr>
        <p:spPr bwMode="auto">
          <a:xfrm rot="18011400">
            <a:off x="5974959" y="3969920"/>
            <a:ext cx="2202504" cy="23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0.09 (0.05, 0.12)</a:t>
            </a:r>
            <a:endParaRPr kumimoji="0" lang="en-GB" altLang="en-US" sz="1100" b="0" i="0" u="none" strike="noStrike" cap="none" normalizeH="0" baseline="0" dirty="0">
              <a:ln>
                <a:noFill/>
              </a:ln>
              <a:solidFill>
                <a:schemeClr val="tx1"/>
              </a:solidFill>
              <a:effectLst/>
              <a:latin typeface="Arial" pitchFamily="34" charset="0"/>
              <a:cs typeface="Arial" pitchFamily="34" charset="0"/>
            </a:endParaRPr>
          </a:p>
        </p:txBody>
      </p:sp>
      <p:cxnSp>
        <p:nvCxnSpPr>
          <p:cNvPr id="103" name="Straight Arrow Connector 102"/>
          <p:cNvCxnSpPr/>
          <p:nvPr/>
        </p:nvCxnSpPr>
        <p:spPr>
          <a:xfrm>
            <a:off x="7058798" y="2734765"/>
            <a:ext cx="1048477" cy="1848972"/>
          </a:xfrm>
          <a:prstGeom prst="straightConnector1">
            <a:avLst/>
          </a:prstGeom>
          <a:ln>
            <a:solidFill>
              <a:srgbClr val="00B0F0"/>
            </a:solidFill>
            <a:prstDash val="solid"/>
            <a:tailEnd type="triangle"/>
          </a:ln>
        </p:spPr>
        <p:style>
          <a:lnRef idx="1">
            <a:schemeClr val="dk1"/>
          </a:lnRef>
          <a:fillRef idx="0">
            <a:schemeClr val="dk1"/>
          </a:fillRef>
          <a:effectRef idx="0">
            <a:schemeClr val="dk1"/>
          </a:effectRef>
          <a:fontRef idx="minor">
            <a:schemeClr val="tx1"/>
          </a:fontRef>
        </p:style>
      </p:cxnSp>
      <p:sp>
        <p:nvSpPr>
          <p:cNvPr id="104" name="Text Box 43"/>
          <p:cNvSpPr txBox="1">
            <a:spLocks noChangeArrowheads="1"/>
          </p:cNvSpPr>
          <p:nvPr/>
        </p:nvSpPr>
        <p:spPr bwMode="auto">
          <a:xfrm rot="3549989">
            <a:off x="2493826" y="2880433"/>
            <a:ext cx="2202504" cy="23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0.04 </a:t>
            </a: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(0.03, 0.06)</a:t>
            </a:r>
            <a:endParaRPr kumimoji="0" lang="en-GB"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105" name="Text Box 43"/>
          <p:cNvSpPr txBox="1">
            <a:spLocks noChangeArrowheads="1"/>
          </p:cNvSpPr>
          <p:nvPr/>
        </p:nvSpPr>
        <p:spPr bwMode="auto">
          <a:xfrm>
            <a:off x="5766785" y="3373735"/>
            <a:ext cx="101790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-0.4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(-0.4, -0.3)</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107" name="Curved Connector 106"/>
          <p:cNvCxnSpPr/>
          <p:nvPr/>
        </p:nvCxnSpPr>
        <p:spPr>
          <a:xfrm rot="16200000" flipH="1">
            <a:off x="6348345" y="3886513"/>
            <a:ext cx="114307" cy="305577"/>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108" name="Text Box 43"/>
          <p:cNvSpPr txBox="1">
            <a:spLocks noChangeArrowheads="1"/>
          </p:cNvSpPr>
          <p:nvPr/>
        </p:nvSpPr>
        <p:spPr bwMode="auto">
          <a:xfrm>
            <a:off x="7554773" y="3374422"/>
            <a:ext cx="101790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-0.1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(-0.2, -0.03)</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109" name="Curved Connector 108"/>
          <p:cNvCxnSpPr/>
          <p:nvPr/>
        </p:nvCxnSpPr>
        <p:spPr>
          <a:xfrm rot="16200000" flipH="1">
            <a:off x="8159361" y="3956296"/>
            <a:ext cx="114307" cy="305577"/>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4" name="Curved Connector 53"/>
          <p:cNvCxnSpPr/>
          <p:nvPr/>
        </p:nvCxnSpPr>
        <p:spPr>
          <a:xfrm rot="5400000" flipH="1" flipV="1">
            <a:off x="2606669" y="2869516"/>
            <a:ext cx="156652" cy="135189"/>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
        <p:nvSpPr>
          <p:cNvPr id="114" name="Text Box 43"/>
          <p:cNvSpPr txBox="1">
            <a:spLocks noChangeArrowheads="1"/>
          </p:cNvSpPr>
          <p:nvPr/>
        </p:nvSpPr>
        <p:spPr bwMode="auto">
          <a:xfrm>
            <a:off x="3894132" y="2665225"/>
            <a:ext cx="101790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-0.2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(-0.4, -0.03)</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59" name="Curved Connector 58"/>
          <p:cNvCxnSpPr/>
          <p:nvPr/>
        </p:nvCxnSpPr>
        <p:spPr>
          <a:xfrm flipV="1">
            <a:off x="4546594" y="2936853"/>
            <a:ext cx="140147" cy="108183"/>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62" name="Curved Connector 61"/>
          <p:cNvCxnSpPr/>
          <p:nvPr/>
        </p:nvCxnSpPr>
        <p:spPr>
          <a:xfrm flipV="1">
            <a:off x="6305073" y="2936853"/>
            <a:ext cx="187793" cy="78584"/>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
        <p:nvSpPr>
          <p:cNvPr id="63" name="TextBox 62"/>
          <p:cNvSpPr txBox="1"/>
          <p:nvPr/>
        </p:nvSpPr>
        <p:spPr>
          <a:xfrm>
            <a:off x="90242" y="6557265"/>
            <a:ext cx="7215874" cy="276999"/>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Model fit: </a:t>
            </a:r>
            <a:r>
              <a:rPr lang="el-GR" sz="1200" dirty="0">
                <a:latin typeface="Times New Roman" panose="02020603050405020304" pitchFamily="18" charset="0"/>
                <a:cs typeface="Times New Roman" panose="02020603050405020304" pitchFamily="18" charset="0"/>
              </a:rPr>
              <a:t>χ</a:t>
            </a:r>
            <a:r>
              <a:rPr lang="en-GB" sz="1200" dirty="0">
                <a:latin typeface="Times New Roman" panose="02020603050405020304" pitchFamily="18" charset="0"/>
                <a:cs typeface="Times New Roman" panose="02020603050405020304" pitchFamily="18" charset="0"/>
              </a:rPr>
              <a:t>2=2920.3, </a:t>
            </a:r>
            <a:r>
              <a:rPr lang="en-GB" sz="1200" dirty="0" err="1">
                <a:latin typeface="Times New Roman" panose="02020603050405020304" pitchFamily="18" charset="0"/>
                <a:cs typeface="Times New Roman" panose="02020603050405020304" pitchFamily="18" charset="0"/>
              </a:rPr>
              <a:t>df</a:t>
            </a:r>
            <a:r>
              <a:rPr lang="en-GB" sz="1200" dirty="0">
                <a:latin typeface="Times New Roman" panose="02020603050405020304" pitchFamily="18" charset="0"/>
                <a:cs typeface="Times New Roman" panose="02020603050405020304" pitchFamily="18" charset="0"/>
              </a:rPr>
              <a:t>=51, RMSEA=0.055, CFI=0.925, TLI=0.888 and SRMR=0.052.</a:t>
            </a:r>
          </a:p>
        </p:txBody>
      </p:sp>
      <p:sp>
        <p:nvSpPr>
          <p:cNvPr id="70" name="Text Box 43"/>
          <p:cNvSpPr txBox="1">
            <a:spLocks noChangeArrowheads="1"/>
          </p:cNvSpPr>
          <p:nvPr/>
        </p:nvSpPr>
        <p:spPr bwMode="auto">
          <a:xfrm rot="3633734">
            <a:off x="6353584" y="2769744"/>
            <a:ext cx="2202504" cy="23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0.01 </a:t>
            </a: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(0.01, 0.02)</a:t>
            </a:r>
            <a:endParaRPr kumimoji="0" lang="en-GB"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8" name="TextBox 77"/>
          <p:cNvSpPr txBox="1"/>
          <p:nvPr/>
        </p:nvSpPr>
        <p:spPr>
          <a:xfrm>
            <a:off x="1816137" y="5957722"/>
            <a:ext cx="4946166" cy="338554"/>
          </a:xfrm>
          <a:prstGeom prst="rect">
            <a:avLst/>
          </a:prstGeom>
          <a:noFill/>
        </p:spPr>
        <p:txBody>
          <a:bodyPr wrap="square" rtlCol="0">
            <a:spAutoFit/>
          </a:bodyPr>
          <a:lstStyle/>
          <a:p>
            <a:r>
              <a:rPr lang="en-GB" sz="1600" b="1" dirty="0">
                <a:solidFill>
                  <a:srgbClr val="FF0000"/>
                </a:solidFill>
              </a:rPr>
              <a:t>RED</a:t>
            </a:r>
            <a:r>
              <a:rPr lang="en-GB" sz="1600" dirty="0"/>
              <a:t> line = Area effect; </a:t>
            </a:r>
            <a:r>
              <a:rPr lang="en-GB" sz="1600" b="1" dirty="0">
                <a:solidFill>
                  <a:srgbClr val="00B0F0"/>
                </a:solidFill>
              </a:rPr>
              <a:t>BLUE</a:t>
            </a:r>
            <a:r>
              <a:rPr lang="en-GB" sz="1600" dirty="0"/>
              <a:t> line = Health selection</a:t>
            </a:r>
          </a:p>
        </p:txBody>
      </p:sp>
    </p:spTree>
    <p:extLst>
      <p:ext uri="{BB962C8B-B14F-4D97-AF65-F5344CB8AC3E}">
        <p14:creationId xmlns:p14="http://schemas.microsoft.com/office/powerpoint/2010/main" val="4082190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9"/>
          <p:cNvSpPr txBox="1"/>
          <p:nvPr/>
        </p:nvSpPr>
        <p:spPr>
          <a:xfrm>
            <a:off x="2921283" y="1752605"/>
            <a:ext cx="1053391" cy="94846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BMI</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26</a:t>
            </a:r>
            <a:endParaRPr lang="en-GB" sz="1100" dirty="0">
              <a:ea typeface="Calibri"/>
              <a:cs typeface="Times New Roman"/>
            </a:endParaRPr>
          </a:p>
        </p:txBody>
      </p:sp>
      <p:sp>
        <p:nvSpPr>
          <p:cNvPr id="9" name="Text Box 30"/>
          <p:cNvSpPr txBox="1"/>
          <p:nvPr/>
        </p:nvSpPr>
        <p:spPr>
          <a:xfrm>
            <a:off x="5015872" y="1751933"/>
            <a:ext cx="1011474"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BMI</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34</a:t>
            </a:r>
            <a:endParaRPr lang="en-GB" sz="1100" dirty="0">
              <a:ea typeface="Calibri"/>
              <a:cs typeface="Times New Roman"/>
            </a:endParaRPr>
          </a:p>
        </p:txBody>
      </p:sp>
      <p:sp>
        <p:nvSpPr>
          <p:cNvPr id="10" name="Text Box 31"/>
          <p:cNvSpPr txBox="1"/>
          <p:nvPr/>
        </p:nvSpPr>
        <p:spPr>
          <a:xfrm>
            <a:off x="973552" y="1752605"/>
            <a:ext cx="1093092" cy="9140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BMI</a:t>
            </a:r>
            <a:endParaRPr lang="en-GB" sz="11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Aged 16</a:t>
            </a:r>
            <a:endParaRPr lang="en-GB" sz="1100" dirty="0">
              <a:effectLst/>
              <a:ea typeface="Calibri"/>
              <a:cs typeface="Times New Roman"/>
            </a:endParaRPr>
          </a:p>
        </p:txBody>
      </p:sp>
      <p:cxnSp>
        <p:nvCxnSpPr>
          <p:cNvPr id="13" name="Straight Arrow Connector 12"/>
          <p:cNvCxnSpPr>
            <a:stCxn id="8" idx="3"/>
            <a:endCxn id="9" idx="1"/>
          </p:cNvCxnSpPr>
          <p:nvPr/>
        </p:nvCxnSpPr>
        <p:spPr>
          <a:xfrm>
            <a:off x="3974674" y="2226838"/>
            <a:ext cx="1041198" cy="99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10" idx="3"/>
            <a:endCxn id="8" idx="1"/>
          </p:cNvCxnSpPr>
          <p:nvPr/>
        </p:nvCxnSpPr>
        <p:spPr>
          <a:xfrm>
            <a:off x="2066644" y="2209611"/>
            <a:ext cx="854639" cy="172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3" name="Text Box 43"/>
          <p:cNvSpPr txBox="1">
            <a:spLocks noChangeArrowheads="1"/>
          </p:cNvSpPr>
          <p:nvPr/>
        </p:nvSpPr>
        <p:spPr bwMode="auto">
          <a:xfrm>
            <a:off x="1993474" y="1807823"/>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0.70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(0.68, 0.72)</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1" name="Rectangle 49"/>
          <p:cNvSpPr>
            <a:spLocks noChangeArrowheads="1"/>
          </p:cNvSpPr>
          <p:nvPr/>
        </p:nvSpPr>
        <p:spPr bwMode="auto">
          <a:xfrm>
            <a:off x="246534" y="15679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2" name="Rectangle 59"/>
          <p:cNvSpPr>
            <a:spLocks noChangeArrowheads="1"/>
          </p:cNvSpPr>
          <p:nvPr/>
        </p:nvSpPr>
        <p:spPr bwMode="auto">
          <a:xfrm>
            <a:off x="246534" y="17965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3" name="Rectangle 62"/>
          <p:cNvSpPr>
            <a:spLocks noChangeArrowheads="1"/>
          </p:cNvSpPr>
          <p:nvPr/>
        </p:nvSpPr>
        <p:spPr bwMode="auto">
          <a:xfrm>
            <a:off x="246534" y="17965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1" name="Rectangle 130"/>
          <p:cNvSpPr/>
          <p:nvPr/>
        </p:nvSpPr>
        <p:spPr>
          <a:xfrm>
            <a:off x="916343" y="831575"/>
            <a:ext cx="6522985" cy="646331"/>
          </a:xfrm>
          <a:prstGeom prst="rect">
            <a:avLst/>
          </a:prstGeom>
        </p:spPr>
        <p:txBody>
          <a:bodyPr wrap="square">
            <a:spAutoFit/>
          </a:bodyPr>
          <a:lstStyle/>
          <a:p>
            <a:r>
              <a:rPr lang="en-GB" sz="1200" b="1" dirty="0"/>
              <a:t>Figure 3a.  </a:t>
            </a:r>
            <a:r>
              <a:rPr lang="en-GB" sz="1200" dirty="0"/>
              <a:t>Structural equation model with both area deprivation, health selection and mobility paths across the life course: </a:t>
            </a:r>
            <a:r>
              <a:rPr lang="en-GB" sz="1200" b="1" dirty="0">
                <a:solidFill>
                  <a:srgbClr val="FF0000"/>
                </a:solidFill>
              </a:rPr>
              <a:t>1970 British Cohort (n=18,639)</a:t>
            </a:r>
            <a:r>
              <a:rPr lang="en-GB" sz="1200" dirty="0"/>
              <a:t>.  Dotted line indicates non-significant paths (p&gt;0.05).  BMI=body mass index; TOWN=</a:t>
            </a:r>
            <a:r>
              <a:rPr lang="en-GB" sz="1200" dirty="0" err="1"/>
              <a:t>townsend</a:t>
            </a:r>
            <a:r>
              <a:rPr lang="en-GB" sz="1200" dirty="0"/>
              <a:t> area deprivation score.</a:t>
            </a:r>
          </a:p>
        </p:txBody>
      </p:sp>
      <p:sp>
        <p:nvSpPr>
          <p:cNvPr id="61" name="Text Box 30"/>
          <p:cNvSpPr txBox="1"/>
          <p:nvPr/>
        </p:nvSpPr>
        <p:spPr>
          <a:xfrm>
            <a:off x="6957003" y="1767100"/>
            <a:ext cx="1038429"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BMI</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42</a:t>
            </a:r>
            <a:endParaRPr lang="en-GB" sz="1100" dirty="0">
              <a:ea typeface="Calibri"/>
              <a:cs typeface="Times New Roman"/>
            </a:endParaRPr>
          </a:p>
        </p:txBody>
      </p:sp>
      <p:cxnSp>
        <p:nvCxnSpPr>
          <p:cNvPr id="42" name="Straight Arrow Connector 41"/>
          <p:cNvCxnSpPr>
            <a:stCxn id="9" idx="3"/>
            <a:endCxn id="61" idx="1"/>
          </p:cNvCxnSpPr>
          <p:nvPr/>
        </p:nvCxnSpPr>
        <p:spPr>
          <a:xfrm>
            <a:off x="6027346" y="2236796"/>
            <a:ext cx="929657" cy="151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7" name="Text Box 43"/>
          <p:cNvSpPr txBox="1">
            <a:spLocks noChangeArrowheads="1"/>
          </p:cNvSpPr>
          <p:nvPr/>
        </p:nvSpPr>
        <p:spPr bwMode="auto">
          <a:xfrm>
            <a:off x="3951384" y="1807823"/>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0.41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(0.39, 0.42)</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9" name="Text Box 43"/>
          <p:cNvSpPr txBox="1">
            <a:spLocks noChangeArrowheads="1"/>
          </p:cNvSpPr>
          <p:nvPr/>
        </p:nvSpPr>
        <p:spPr bwMode="auto">
          <a:xfrm>
            <a:off x="5969289" y="1864030"/>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0.49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(0.48, 0.51)</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97" name="Group 96"/>
          <p:cNvGrpSpPr/>
          <p:nvPr/>
        </p:nvGrpSpPr>
        <p:grpSpPr>
          <a:xfrm>
            <a:off x="939447" y="4616114"/>
            <a:ext cx="6972578" cy="969725"/>
            <a:chOff x="960908" y="3789040"/>
            <a:chExt cx="6785532" cy="969725"/>
          </a:xfrm>
        </p:grpSpPr>
        <p:sp>
          <p:nvSpPr>
            <p:cNvPr id="71" name="Text Box 29"/>
            <p:cNvSpPr txBox="1"/>
            <p:nvPr/>
          </p:nvSpPr>
          <p:spPr>
            <a:xfrm>
              <a:off x="2908639" y="3789040"/>
              <a:ext cx="1053391" cy="94846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TOWN</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26</a:t>
              </a:r>
              <a:endParaRPr lang="en-GB" sz="1100" dirty="0">
                <a:ea typeface="Calibri"/>
                <a:cs typeface="Times New Roman"/>
              </a:endParaRPr>
            </a:p>
          </p:txBody>
        </p:sp>
        <p:sp>
          <p:nvSpPr>
            <p:cNvPr id="72" name="Text Box 30"/>
            <p:cNvSpPr txBox="1"/>
            <p:nvPr/>
          </p:nvSpPr>
          <p:spPr>
            <a:xfrm>
              <a:off x="4900334" y="3789040"/>
              <a:ext cx="1011474"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TOWN</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34</a:t>
              </a:r>
              <a:endParaRPr lang="en-GB" sz="1100" dirty="0">
                <a:ea typeface="Calibri"/>
                <a:cs typeface="Times New Roman"/>
              </a:endParaRPr>
            </a:p>
          </p:txBody>
        </p:sp>
        <p:sp>
          <p:nvSpPr>
            <p:cNvPr id="73" name="Text Box 31"/>
            <p:cNvSpPr txBox="1"/>
            <p:nvPr/>
          </p:nvSpPr>
          <p:spPr>
            <a:xfrm>
              <a:off x="960908" y="3789040"/>
              <a:ext cx="1093092" cy="9140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TOWN</a:t>
              </a:r>
              <a:endParaRPr lang="en-GB" sz="1100" dirty="0">
                <a:effectLst/>
                <a:ea typeface="Calibri"/>
                <a:cs typeface="Times New Roman"/>
              </a:endParaRPr>
            </a:p>
            <a:p>
              <a:pPr marL="0" marR="0" algn="ctr">
                <a:lnSpc>
                  <a:spcPct val="115000"/>
                </a:lnSpc>
                <a:spcBef>
                  <a:spcPts val="0"/>
                </a:spcBef>
                <a:spcAft>
                  <a:spcPts val="0"/>
                </a:spcAft>
              </a:pPr>
              <a:r>
                <a:rPr lang="en-GB" sz="1200" b="1" dirty="0">
                  <a:effectLst/>
                  <a:latin typeface="Times New Roman"/>
                  <a:ea typeface="Calibri"/>
                  <a:cs typeface="Times New Roman"/>
                </a:rPr>
                <a:t>Aged 16</a:t>
              </a:r>
              <a:endParaRPr lang="en-GB" sz="1100" dirty="0">
                <a:effectLst/>
                <a:ea typeface="Calibri"/>
                <a:cs typeface="Times New Roman"/>
              </a:endParaRPr>
            </a:p>
          </p:txBody>
        </p:sp>
        <p:sp>
          <p:nvSpPr>
            <p:cNvPr id="74" name="Text Box 43"/>
            <p:cNvSpPr txBox="1">
              <a:spLocks noChangeArrowheads="1"/>
            </p:cNvSpPr>
            <p:nvPr/>
          </p:nvSpPr>
          <p:spPr bwMode="auto">
            <a:xfrm>
              <a:off x="1980830" y="3844258"/>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0.93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(0.92, 0.94)</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5" name="Text Box 30"/>
            <p:cNvSpPr txBox="1"/>
            <p:nvPr/>
          </p:nvSpPr>
          <p:spPr>
            <a:xfrm>
              <a:off x="6708011" y="3789040"/>
              <a:ext cx="1038429" cy="969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algn="ctr">
                <a:lnSpc>
                  <a:spcPct val="115000"/>
                </a:lnSpc>
              </a:pPr>
              <a:r>
                <a:rPr lang="en-GB" sz="1200" b="1" dirty="0">
                  <a:latin typeface="Times New Roman"/>
                  <a:ea typeface="Calibri"/>
                  <a:cs typeface="Times New Roman"/>
                </a:rPr>
                <a:t>TOWN</a:t>
              </a:r>
              <a:endParaRPr lang="en-GB" sz="1100" dirty="0">
                <a:ea typeface="Calibri"/>
                <a:cs typeface="Times New Roman"/>
              </a:endParaRPr>
            </a:p>
            <a:p>
              <a:pPr algn="ctr">
                <a:lnSpc>
                  <a:spcPct val="115000"/>
                </a:lnSpc>
              </a:pPr>
              <a:r>
                <a:rPr lang="en-GB" sz="1200" b="1" dirty="0">
                  <a:latin typeface="Times New Roman"/>
                  <a:ea typeface="Calibri"/>
                  <a:cs typeface="Times New Roman"/>
                </a:rPr>
                <a:t>Aged 42</a:t>
              </a:r>
              <a:endParaRPr lang="en-GB" sz="1100" dirty="0">
                <a:ea typeface="Calibri"/>
                <a:cs typeface="Times New Roman"/>
              </a:endParaRPr>
            </a:p>
          </p:txBody>
        </p:sp>
        <p:sp>
          <p:nvSpPr>
            <p:cNvPr id="76" name="Text Box 43"/>
            <p:cNvSpPr txBox="1">
              <a:spLocks noChangeArrowheads="1"/>
            </p:cNvSpPr>
            <p:nvPr/>
          </p:nvSpPr>
          <p:spPr bwMode="auto">
            <a:xfrm>
              <a:off x="3938740" y="3844258"/>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0.96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(0.96, 1.00)</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7" name="Text Box 43"/>
            <p:cNvSpPr txBox="1">
              <a:spLocks noChangeArrowheads="1"/>
            </p:cNvSpPr>
            <p:nvPr/>
          </p:nvSpPr>
          <p:spPr bwMode="auto">
            <a:xfrm>
              <a:off x="5828087" y="3866035"/>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0.66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(0.64, 0.68)</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5" name="Straight Arrow Connector 44"/>
            <p:cNvCxnSpPr/>
            <p:nvPr/>
          </p:nvCxnSpPr>
          <p:spPr>
            <a:xfrm>
              <a:off x="2066644" y="4221088"/>
              <a:ext cx="8494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3962030" y="4236499"/>
              <a:ext cx="950948" cy="267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a:off x="5924452" y="4273902"/>
              <a:ext cx="78355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64" name="Straight Arrow Connector 63"/>
          <p:cNvCxnSpPr>
            <a:stCxn id="73" idx="0"/>
          </p:cNvCxnSpPr>
          <p:nvPr/>
        </p:nvCxnSpPr>
        <p:spPr>
          <a:xfrm flipV="1">
            <a:off x="1501059" y="2701071"/>
            <a:ext cx="1433587" cy="1915043"/>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flipV="1">
            <a:off x="3563049" y="2721658"/>
            <a:ext cx="1473841" cy="1867746"/>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p:cNvCxnSpPr/>
          <p:nvPr/>
        </p:nvCxnSpPr>
        <p:spPr>
          <a:xfrm flipV="1">
            <a:off x="5586830" y="2720904"/>
            <a:ext cx="1389279" cy="1893885"/>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92" name="Text Box 43"/>
          <p:cNvSpPr txBox="1">
            <a:spLocks noChangeArrowheads="1"/>
          </p:cNvSpPr>
          <p:nvPr/>
        </p:nvSpPr>
        <p:spPr bwMode="auto">
          <a:xfrm rot="18366829">
            <a:off x="819279" y="4008746"/>
            <a:ext cx="2202504" cy="23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0.04 (0.01, 0.07)</a:t>
            </a:r>
            <a:endParaRPr kumimoji="0" lang="en-GB"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93" name="Text Box 43"/>
          <p:cNvSpPr txBox="1">
            <a:spLocks noChangeArrowheads="1"/>
          </p:cNvSpPr>
          <p:nvPr/>
        </p:nvSpPr>
        <p:spPr bwMode="auto">
          <a:xfrm rot="18458272">
            <a:off x="2828479" y="3985733"/>
            <a:ext cx="2202504" cy="22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0.06 (0.03, 0.09)</a:t>
            </a:r>
            <a:endParaRPr kumimoji="0" lang="en-GB"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94" name="Text Box 43"/>
          <p:cNvSpPr txBox="1">
            <a:spLocks noChangeArrowheads="1"/>
          </p:cNvSpPr>
          <p:nvPr/>
        </p:nvSpPr>
        <p:spPr bwMode="auto">
          <a:xfrm rot="18380044">
            <a:off x="4839890" y="4012737"/>
            <a:ext cx="2202504" cy="23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0.04 (0.02, 0.06)</a:t>
            </a:r>
            <a:endParaRPr kumimoji="0" lang="en-GB" altLang="en-US" sz="1100" b="0" i="0" u="none" strike="noStrike" cap="none" normalizeH="0" baseline="0" dirty="0">
              <a:ln>
                <a:noFill/>
              </a:ln>
              <a:solidFill>
                <a:schemeClr val="tx1"/>
              </a:solidFill>
              <a:effectLst/>
              <a:latin typeface="Arial" pitchFamily="34" charset="0"/>
              <a:cs typeface="Arial" pitchFamily="34" charset="0"/>
            </a:endParaRPr>
          </a:p>
        </p:txBody>
      </p:sp>
      <p:cxnSp>
        <p:nvCxnSpPr>
          <p:cNvPr id="85" name="Straight Arrow Connector 84"/>
          <p:cNvCxnSpPr/>
          <p:nvPr/>
        </p:nvCxnSpPr>
        <p:spPr>
          <a:xfrm>
            <a:off x="2087263" y="2666617"/>
            <a:ext cx="1101174" cy="1948172"/>
          </a:xfrm>
          <a:prstGeom prst="straightConnector1">
            <a:avLst/>
          </a:prstGeom>
          <a:ln>
            <a:solidFill>
              <a:schemeClr val="bg1">
                <a:lumMod val="75000"/>
              </a:schemeClr>
            </a:solidFill>
            <a:prstDash val="dash"/>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a:off x="3979601" y="2736825"/>
            <a:ext cx="1240330" cy="1886014"/>
          </a:xfrm>
          <a:prstGeom prst="straightConnector1">
            <a:avLst/>
          </a:prstGeom>
          <a:ln>
            <a:solidFill>
              <a:schemeClr val="bg1">
                <a:lumMod val="75000"/>
              </a:schemeClr>
            </a:solidFill>
            <a:prstDash val="dash"/>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p:cNvCxnSpPr>
            <a:endCxn id="75" idx="0"/>
          </p:cNvCxnSpPr>
          <p:nvPr/>
        </p:nvCxnSpPr>
        <p:spPr>
          <a:xfrm>
            <a:off x="6044466" y="2736797"/>
            <a:ext cx="1334032" cy="1879317"/>
          </a:xfrm>
          <a:prstGeom prst="straightConnector1">
            <a:avLst/>
          </a:prstGeom>
          <a:ln>
            <a:solidFill>
              <a:srgbClr val="00B0F0"/>
            </a:solidFill>
            <a:tailEnd type="triangle"/>
          </a:ln>
        </p:spPr>
        <p:style>
          <a:lnRef idx="1">
            <a:schemeClr val="dk1"/>
          </a:lnRef>
          <a:fillRef idx="0">
            <a:schemeClr val="dk1"/>
          </a:fillRef>
          <a:effectRef idx="0">
            <a:schemeClr val="dk1"/>
          </a:effectRef>
          <a:fontRef idx="minor">
            <a:schemeClr val="tx1"/>
          </a:fontRef>
        </p:style>
      </p:cxnSp>
      <p:sp>
        <p:nvSpPr>
          <p:cNvPr id="101" name="Text Box 43"/>
          <p:cNvSpPr txBox="1">
            <a:spLocks noChangeArrowheads="1"/>
          </p:cNvSpPr>
          <p:nvPr/>
        </p:nvSpPr>
        <p:spPr bwMode="auto">
          <a:xfrm rot="3179085">
            <a:off x="5233382" y="2852475"/>
            <a:ext cx="2202504" cy="23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0.01 </a:t>
            </a: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(0.00, 0.02)</a:t>
            </a:r>
            <a:endParaRPr kumimoji="0" lang="en-GB"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166" name="Right Arrow 165"/>
          <p:cNvSpPr/>
          <p:nvPr/>
        </p:nvSpPr>
        <p:spPr>
          <a:xfrm>
            <a:off x="2934646" y="3082650"/>
            <a:ext cx="1034812" cy="609843"/>
          </a:xfrm>
          <a:prstGeom prst="rightArrow">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a:latin typeface="Times New Roman" panose="02020603050405020304" pitchFamily="18" charset="0"/>
                <a:cs typeface="Times New Roman" panose="02020603050405020304" pitchFamily="18" charset="0"/>
              </a:rPr>
              <a:t>Moved 16-26</a:t>
            </a:r>
          </a:p>
        </p:txBody>
      </p:sp>
      <p:cxnSp>
        <p:nvCxnSpPr>
          <p:cNvPr id="180" name="Straight Arrow Connector 179"/>
          <p:cNvCxnSpPr/>
          <p:nvPr/>
        </p:nvCxnSpPr>
        <p:spPr>
          <a:xfrm>
            <a:off x="3420134" y="3600424"/>
            <a:ext cx="21721" cy="10143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4" name="Straight Arrow Connector 183"/>
          <p:cNvCxnSpPr>
            <a:endCxn id="8" idx="2"/>
          </p:cNvCxnSpPr>
          <p:nvPr/>
        </p:nvCxnSpPr>
        <p:spPr>
          <a:xfrm flipH="1" flipV="1">
            <a:off x="3447979" y="2701071"/>
            <a:ext cx="5051" cy="525110"/>
          </a:xfrm>
          <a:prstGeom prst="straightConnector1">
            <a:avLst/>
          </a:prstGeom>
          <a:ln>
            <a:solidFill>
              <a:schemeClr val="bg1">
                <a:lumMod val="75000"/>
              </a:schemeClr>
            </a:solidFill>
            <a:prstDash val="dash"/>
            <a:tailEnd type="triangle"/>
          </a:ln>
        </p:spPr>
        <p:style>
          <a:lnRef idx="1">
            <a:schemeClr val="dk1"/>
          </a:lnRef>
          <a:fillRef idx="0">
            <a:schemeClr val="dk1"/>
          </a:fillRef>
          <a:effectRef idx="0">
            <a:schemeClr val="dk1"/>
          </a:effectRef>
          <a:fontRef idx="minor">
            <a:schemeClr val="tx1"/>
          </a:fontRef>
        </p:style>
      </p:cxnSp>
      <p:sp>
        <p:nvSpPr>
          <p:cNvPr id="192" name="Right Arrow 191"/>
          <p:cNvSpPr/>
          <p:nvPr/>
        </p:nvSpPr>
        <p:spPr>
          <a:xfrm>
            <a:off x="5026633" y="3101200"/>
            <a:ext cx="1034812" cy="609843"/>
          </a:xfrm>
          <a:prstGeom prst="rightArrow">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a:latin typeface="Times New Roman" panose="02020603050405020304" pitchFamily="18" charset="0"/>
                <a:cs typeface="Times New Roman" panose="02020603050405020304" pitchFamily="18" charset="0"/>
              </a:rPr>
              <a:t>Moved 26-34</a:t>
            </a:r>
          </a:p>
        </p:txBody>
      </p:sp>
      <p:cxnSp>
        <p:nvCxnSpPr>
          <p:cNvPr id="194" name="Straight Arrow Connector 193"/>
          <p:cNvCxnSpPr/>
          <p:nvPr/>
        </p:nvCxnSpPr>
        <p:spPr>
          <a:xfrm>
            <a:off x="5483419" y="3621891"/>
            <a:ext cx="14672" cy="10152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7" name="Straight Arrow Connector 196"/>
          <p:cNvCxnSpPr>
            <a:endCxn id="9" idx="2"/>
          </p:cNvCxnSpPr>
          <p:nvPr/>
        </p:nvCxnSpPr>
        <p:spPr>
          <a:xfrm flipV="1">
            <a:off x="5521609" y="2721658"/>
            <a:ext cx="0" cy="504523"/>
          </a:xfrm>
          <a:prstGeom prst="straightConnector1">
            <a:avLst/>
          </a:prstGeom>
          <a:ln>
            <a:solidFill>
              <a:schemeClr val="bg1">
                <a:lumMod val="75000"/>
              </a:schemeClr>
            </a:solidFill>
            <a:prstDash val="dash"/>
            <a:tailEnd type="triangle"/>
          </a:ln>
        </p:spPr>
        <p:style>
          <a:lnRef idx="1">
            <a:schemeClr val="dk1"/>
          </a:lnRef>
          <a:fillRef idx="0">
            <a:schemeClr val="dk1"/>
          </a:fillRef>
          <a:effectRef idx="0">
            <a:schemeClr val="dk1"/>
          </a:effectRef>
          <a:fontRef idx="minor">
            <a:schemeClr val="tx1"/>
          </a:fontRef>
        </p:style>
      </p:cxnSp>
      <p:sp>
        <p:nvSpPr>
          <p:cNvPr id="198" name="Right Arrow 197"/>
          <p:cNvSpPr/>
          <p:nvPr/>
        </p:nvSpPr>
        <p:spPr>
          <a:xfrm>
            <a:off x="6863364" y="3082651"/>
            <a:ext cx="1034812" cy="609843"/>
          </a:xfrm>
          <a:prstGeom prst="rightArrow">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a:latin typeface="Times New Roman" panose="02020603050405020304" pitchFamily="18" charset="0"/>
                <a:cs typeface="Times New Roman" panose="02020603050405020304" pitchFamily="18" charset="0"/>
              </a:rPr>
              <a:t>Moved 34-42</a:t>
            </a:r>
          </a:p>
        </p:txBody>
      </p:sp>
      <p:cxnSp>
        <p:nvCxnSpPr>
          <p:cNvPr id="210" name="Straight Arrow Connector 209"/>
          <p:cNvCxnSpPr/>
          <p:nvPr/>
        </p:nvCxnSpPr>
        <p:spPr>
          <a:xfrm>
            <a:off x="7354709" y="3544375"/>
            <a:ext cx="8795" cy="957697"/>
          </a:xfrm>
          <a:prstGeom prst="straightConnector1">
            <a:avLst/>
          </a:prstGeom>
          <a:ln>
            <a:solidFill>
              <a:schemeClr val="bg1">
                <a:lumMod val="75000"/>
              </a:schemeClr>
            </a:solidFill>
            <a:prstDash val="dash"/>
            <a:tailEnd type="triangle"/>
          </a:ln>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flipH="1" flipV="1">
            <a:off x="7350695" y="2734797"/>
            <a:ext cx="4013" cy="467711"/>
          </a:xfrm>
          <a:prstGeom prst="straightConnector1">
            <a:avLst/>
          </a:prstGeom>
          <a:ln>
            <a:solidFill>
              <a:schemeClr val="bg1">
                <a:lumMod val="75000"/>
              </a:schemeClr>
            </a:solidFill>
            <a:prstDash val="dash"/>
            <a:tailEnd type="triangle"/>
          </a:ln>
        </p:spPr>
        <p:style>
          <a:lnRef idx="1">
            <a:schemeClr val="dk1"/>
          </a:lnRef>
          <a:fillRef idx="0">
            <a:schemeClr val="dk1"/>
          </a:fillRef>
          <a:effectRef idx="0">
            <a:schemeClr val="dk1"/>
          </a:effectRef>
          <a:fontRef idx="minor">
            <a:schemeClr val="tx1"/>
          </a:fontRef>
        </p:style>
      </p:cxnSp>
      <p:sp>
        <p:nvSpPr>
          <p:cNvPr id="229" name="Text Box 43"/>
          <p:cNvSpPr txBox="1">
            <a:spLocks noChangeArrowheads="1"/>
          </p:cNvSpPr>
          <p:nvPr/>
        </p:nvSpPr>
        <p:spPr bwMode="auto">
          <a:xfrm>
            <a:off x="2579642" y="3326616"/>
            <a:ext cx="101790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0.19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(0.03, 0.35)</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35" name="Text Box 43"/>
          <p:cNvSpPr txBox="1">
            <a:spLocks noChangeArrowheads="1"/>
          </p:cNvSpPr>
          <p:nvPr/>
        </p:nvSpPr>
        <p:spPr bwMode="auto">
          <a:xfrm>
            <a:off x="4605209" y="3350127"/>
            <a:ext cx="101790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anose="02020603050405020304" pitchFamily="18" charset="0"/>
                <a:ea typeface="Calibri" pitchFamily="34" charset="0"/>
                <a:cs typeface="Times New Roman" pitchFamily="18" charset="0"/>
              </a:rPr>
              <a:t>-0.45 </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(-0.58, -0.33)</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236" name="Curved Connector 235"/>
          <p:cNvCxnSpPr/>
          <p:nvPr/>
        </p:nvCxnSpPr>
        <p:spPr>
          <a:xfrm rot="16200000" flipH="1">
            <a:off x="5230561" y="3845042"/>
            <a:ext cx="114307" cy="305577"/>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29" name="Curved Connector 1028"/>
          <p:cNvCxnSpPr>
            <a:stCxn id="229" idx="2"/>
          </p:cNvCxnSpPr>
          <p:nvPr/>
        </p:nvCxnSpPr>
        <p:spPr>
          <a:xfrm rot="16200000" flipH="1">
            <a:off x="3095856" y="3909905"/>
            <a:ext cx="252807" cy="267328"/>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54" name="TextBox 53"/>
          <p:cNvSpPr txBox="1"/>
          <p:nvPr/>
        </p:nvSpPr>
        <p:spPr>
          <a:xfrm>
            <a:off x="9527" y="6509459"/>
            <a:ext cx="7215874" cy="276999"/>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Model fit: </a:t>
            </a:r>
            <a:r>
              <a:rPr lang="el-GR" sz="1200" dirty="0">
                <a:latin typeface="Times New Roman" panose="02020603050405020304" pitchFamily="18" charset="0"/>
                <a:cs typeface="Times New Roman" panose="02020603050405020304" pitchFamily="18" charset="0"/>
              </a:rPr>
              <a:t>χ</a:t>
            </a:r>
            <a:r>
              <a:rPr lang="en-GB" sz="1200" dirty="0">
                <a:latin typeface="Times New Roman" panose="02020603050405020304" pitchFamily="18" charset="0"/>
                <a:cs typeface="Times New Roman" panose="02020603050405020304" pitchFamily="18" charset="0"/>
              </a:rPr>
              <a:t>2=777.3, </a:t>
            </a:r>
            <a:r>
              <a:rPr lang="en-GB" sz="1200" dirty="0" err="1">
                <a:latin typeface="Times New Roman" panose="02020603050405020304" pitchFamily="18" charset="0"/>
                <a:cs typeface="Times New Roman" panose="02020603050405020304" pitchFamily="18" charset="0"/>
              </a:rPr>
              <a:t>df</a:t>
            </a:r>
            <a:r>
              <a:rPr lang="en-GB" sz="1200">
                <a:latin typeface="Times New Roman" panose="02020603050405020304" pitchFamily="18" charset="0"/>
                <a:cs typeface="Times New Roman" panose="02020603050405020304" pitchFamily="18" charset="0"/>
              </a:rPr>
              <a:t>=26, RMSEA=0.039, CFI=0.967, TLI=0.943 and SRMR=0.034.</a:t>
            </a:r>
            <a:endParaRPr lang="en-GB" sz="1200" dirty="0">
              <a:latin typeface="Times New Roman" panose="02020603050405020304" pitchFamily="18" charset="0"/>
              <a:cs typeface="Times New Roman" panose="02020603050405020304" pitchFamily="18" charset="0"/>
            </a:endParaRPr>
          </a:p>
        </p:txBody>
      </p:sp>
      <p:sp>
        <p:nvSpPr>
          <p:cNvPr id="55" name="TextBox 54"/>
          <p:cNvSpPr txBox="1"/>
          <p:nvPr/>
        </p:nvSpPr>
        <p:spPr>
          <a:xfrm>
            <a:off x="1966414" y="5934273"/>
            <a:ext cx="4946166" cy="338554"/>
          </a:xfrm>
          <a:prstGeom prst="rect">
            <a:avLst/>
          </a:prstGeom>
          <a:noFill/>
        </p:spPr>
        <p:txBody>
          <a:bodyPr wrap="square" rtlCol="0">
            <a:spAutoFit/>
          </a:bodyPr>
          <a:lstStyle/>
          <a:p>
            <a:r>
              <a:rPr lang="en-GB" sz="1600" b="1" dirty="0">
                <a:solidFill>
                  <a:srgbClr val="FF0000"/>
                </a:solidFill>
              </a:rPr>
              <a:t>RED</a:t>
            </a:r>
            <a:r>
              <a:rPr lang="en-GB" sz="1600" dirty="0"/>
              <a:t> line = Area effect; </a:t>
            </a:r>
            <a:r>
              <a:rPr lang="en-GB" sz="1600" b="1" dirty="0">
                <a:solidFill>
                  <a:srgbClr val="00B0F0"/>
                </a:solidFill>
              </a:rPr>
              <a:t>BLUE</a:t>
            </a:r>
            <a:r>
              <a:rPr lang="en-GB" sz="1600" dirty="0"/>
              <a:t> line = Health selection</a:t>
            </a:r>
          </a:p>
        </p:txBody>
      </p:sp>
    </p:spTree>
    <p:extLst>
      <p:ext uri="{BB962C8B-B14F-4D97-AF65-F5344CB8AC3E}">
        <p14:creationId xmlns:p14="http://schemas.microsoft.com/office/powerpoint/2010/main" val="2135284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705" y="443788"/>
            <a:ext cx="5961336" cy="596735"/>
          </a:xfrm>
        </p:spPr>
        <p:txBody>
          <a:bodyPr/>
          <a:lstStyle/>
          <a:p>
            <a:r>
              <a:rPr lang="en-GB" dirty="0"/>
              <a:t>Conclusions</a:t>
            </a:r>
          </a:p>
        </p:txBody>
      </p:sp>
      <p:sp>
        <p:nvSpPr>
          <p:cNvPr id="5" name="Subtitle 4"/>
          <p:cNvSpPr>
            <a:spLocks noGrp="1"/>
          </p:cNvSpPr>
          <p:nvPr>
            <p:ph type="subTitle" idx="1"/>
          </p:nvPr>
        </p:nvSpPr>
        <p:spPr>
          <a:xfrm>
            <a:off x="313460" y="2132765"/>
            <a:ext cx="8496300" cy="4526236"/>
          </a:xfrm>
        </p:spPr>
        <p:txBody>
          <a:bodyPr/>
          <a:lstStyle/>
          <a:p>
            <a:pPr marL="514350" indent="-514350">
              <a:lnSpc>
                <a:spcPct val="200000"/>
              </a:lnSpc>
              <a:buFont typeface="+mj-lt"/>
              <a:buAutoNum type="arabicPeriod"/>
            </a:pPr>
            <a:r>
              <a:rPr lang="en-GB" sz="1600" dirty="0"/>
              <a:t>Cohort members who lived in more deprived neighbourhoods generally had higher BMIs at the next study sweep, in both cohorts.</a:t>
            </a:r>
          </a:p>
          <a:p>
            <a:pPr marL="514350" indent="-514350">
              <a:lnSpc>
                <a:spcPct val="200000"/>
              </a:lnSpc>
              <a:buFont typeface="+mj-lt"/>
              <a:buAutoNum type="arabicPeriod"/>
            </a:pPr>
            <a:r>
              <a:rPr lang="en-GB" sz="1600" dirty="0"/>
              <a:t>Direct health selection by BMI was present, but less consistent, across the life course.</a:t>
            </a:r>
          </a:p>
          <a:p>
            <a:pPr marL="514350" indent="-514350">
              <a:lnSpc>
                <a:spcPct val="200000"/>
              </a:lnSpc>
              <a:buFont typeface="+mj-lt"/>
              <a:buAutoNum type="arabicPeriod"/>
            </a:pPr>
            <a:r>
              <a:rPr lang="en-GB" sz="1600" dirty="0"/>
              <a:t>Direct health selection did not explain relationships between area deprivation and BMI.</a:t>
            </a:r>
          </a:p>
          <a:p>
            <a:pPr marL="514350" indent="-514350">
              <a:lnSpc>
                <a:spcPct val="200000"/>
              </a:lnSpc>
              <a:buFont typeface="+mj-lt"/>
              <a:buAutoNum type="arabicPeriod"/>
            </a:pPr>
            <a:r>
              <a:rPr lang="en-GB" sz="1600" dirty="0"/>
              <a:t>Neither area deprivation effects or health selection varied by whether a cohort members had moved or not over the study sweep.</a:t>
            </a:r>
          </a:p>
          <a:p>
            <a:pPr marL="514350" indent="-514350">
              <a:buFont typeface="+mj-lt"/>
              <a:buAutoNum type="arabicPeriod"/>
            </a:pPr>
            <a:endParaRPr lang="en-GB" dirty="0"/>
          </a:p>
        </p:txBody>
      </p:sp>
    </p:spTree>
    <p:extLst>
      <p:ext uri="{BB962C8B-B14F-4D97-AF65-F5344CB8AC3E}">
        <p14:creationId xmlns:p14="http://schemas.microsoft.com/office/powerpoint/2010/main" val="1074909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490" y="1382232"/>
            <a:ext cx="5904866" cy="3306725"/>
          </a:xfrm>
          <a:prstGeom prst="rect">
            <a:avLst/>
          </a:prstGeom>
        </p:spPr>
      </p:pic>
    </p:spTree>
    <p:extLst>
      <p:ext uri="{BB962C8B-B14F-4D97-AF65-F5344CB8AC3E}">
        <p14:creationId xmlns:p14="http://schemas.microsoft.com/office/powerpoint/2010/main" val="2505581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83693205"/>
              </p:ext>
            </p:extLst>
          </p:nvPr>
        </p:nvGraphicFramePr>
        <p:xfrm>
          <a:off x="314966" y="953231"/>
          <a:ext cx="8489948" cy="4668962"/>
        </p:xfrm>
        <a:graphic>
          <a:graphicData uri="http://schemas.openxmlformats.org/drawingml/2006/table">
            <a:tbl>
              <a:tblPr firstRow="1" firstCol="1" bandRow="1">
                <a:tableStyleId>{5C22544A-7EE6-4342-B048-85BDC9FD1C3A}</a:tableStyleId>
              </a:tblPr>
              <a:tblGrid>
                <a:gridCol w="999958">
                  <a:extLst>
                    <a:ext uri="{9D8B030D-6E8A-4147-A177-3AD203B41FA5}">
                      <a16:colId xmlns:a16="http://schemas.microsoft.com/office/drawing/2014/main" val="20000"/>
                    </a:ext>
                  </a:extLst>
                </a:gridCol>
                <a:gridCol w="1200556">
                  <a:extLst>
                    <a:ext uri="{9D8B030D-6E8A-4147-A177-3AD203B41FA5}">
                      <a16:colId xmlns:a16="http://schemas.microsoft.com/office/drawing/2014/main" val="20001"/>
                    </a:ext>
                  </a:extLst>
                </a:gridCol>
                <a:gridCol w="2534440">
                  <a:extLst>
                    <a:ext uri="{9D8B030D-6E8A-4147-A177-3AD203B41FA5}">
                      <a16:colId xmlns:a16="http://schemas.microsoft.com/office/drawing/2014/main" val="20002"/>
                    </a:ext>
                  </a:extLst>
                </a:gridCol>
                <a:gridCol w="1127831">
                  <a:extLst>
                    <a:ext uri="{9D8B030D-6E8A-4147-A177-3AD203B41FA5}">
                      <a16:colId xmlns:a16="http://schemas.microsoft.com/office/drawing/2014/main" val="20003"/>
                    </a:ext>
                  </a:extLst>
                </a:gridCol>
                <a:gridCol w="1323581">
                  <a:extLst>
                    <a:ext uri="{9D8B030D-6E8A-4147-A177-3AD203B41FA5}">
                      <a16:colId xmlns:a16="http://schemas.microsoft.com/office/drawing/2014/main" val="20004"/>
                    </a:ext>
                  </a:extLst>
                </a:gridCol>
                <a:gridCol w="1303582">
                  <a:extLst>
                    <a:ext uri="{9D8B030D-6E8A-4147-A177-3AD203B41FA5}">
                      <a16:colId xmlns:a16="http://schemas.microsoft.com/office/drawing/2014/main" val="20005"/>
                    </a:ext>
                  </a:extLst>
                </a:gridCol>
              </a:tblGrid>
              <a:tr h="588966">
                <a:tc>
                  <a:txBody>
                    <a:bodyPr/>
                    <a:lstStyle/>
                    <a:p>
                      <a:pPr marL="0" marR="0" algn="ctr">
                        <a:lnSpc>
                          <a:spcPct val="107000"/>
                        </a:lnSpc>
                        <a:spcBef>
                          <a:spcPts val="0"/>
                        </a:spcBef>
                        <a:spcAft>
                          <a:spcPts val="0"/>
                        </a:spcAft>
                      </a:pPr>
                      <a:endParaRPr lang="en-GB" sz="1000" dirty="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000">
                          <a:effectLst/>
                          <a:latin typeface="Arial"/>
                          <a:ea typeface="Calibri"/>
                          <a:cs typeface="Times New Roman"/>
                        </a:rPr>
                        <a:t>Sweep</a:t>
                      </a:r>
                      <a:endParaRPr lang="en-GB" sz="1100">
                        <a:effectLst/>
                        <a:latin typeface="Calibri"/>
                        <a:ea typeface="Calibri"/>
                        <a:cs typeface="Times New Roman"/>
                      </a:endParaRPr>
                    </a:p>
                    <a:p>
                      <a:pPr marL="0" marR="0" algn="ctr">
                        <a:lnSpc>
                          <a:spcPct val="107000"/>
                        </a:lnSpc>
                        <a:spcBef>
                          <a:spcPts val="0"/>
                        </a:spcBef>
                        <a:spcAft>
                          <a:spcPts val="0"/>
                        </a:spcAft>
                      </a:pPr>
                      <a:r>
                        <a:rPr lang="en-GB" sz="1000">
                          <a:effectLst/>
                          <a:latin typeface="Arial"/>
                          <a:ea typeface="Calibri"/>
                          <a:cs typeface="Times New Roman"/>
                        </a:rPr>
                        <a:t>Target age (date)</a:t>
                      </a:r>
                      <a:endParaRPr lang="en-GB" sz="110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GB" sz="1000">
                          <a:effectLst/>
                          <a:latin typeface="Arial"/>
                          <a:ea typeface="Calibri"/>
                          <a:cs typeface="Times New Roman"/>
                        </a:rPr>
                        <a:t>Assessment type</a:t>
                      </a:r>
                      <a:endParaRPr lang="en-GB" sz="1100">
                        <a:effectLst/>
                        <a:latin typeface="Calibri"/>
                        <a:ea typeface="Calibri"/>
                        <a:cs typeface="Times New Roman"/>
                      </a:endParaRPr>
                    </a:p>
                    <a:p>
                      <a:pPr marL="0" marR="0" algn="ctr">
                        <a:lnSpc>
                          <a:spcPct val="107000"/>
                        </a:lnSpc>
                        <a:spcBef>
                          <a:spcPts val="0"/>
                        </a:spcBef>
                        <a:spcAft>
                          <a:spcPts val="0"/>
                        </a:spcAft>
                      </a:pPr>
                      <a:r>
                        <a:rPr lang="en-GB" sz="1000">
                          <a:effectLst/>
                          <a:latin typeface="Arial"/>
                          <a:ea typeface="Calibri"/>
                          <a:cs typeface="Times New Roman"/>
                        </a:rPr>
                        <a:t> </a:t>
                      </a:r>
                      <a:endParaRPr lang="en-GB" sz="110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GB" sz="1000" dirty="0">
                          <a:effectLst/>
                          <a:latin typeface="Arial"/>
                          <a:ea typeface="Calibri"/>
                          <a:cs typeface="Times New Roman"/>
                        </a:rPr>
                        <a:t>System of</a:t>
                      </a:r>
                      <a:endParaRPr lang="en-GB" sz="1100" dirty="0">
                        <a:effectLst/>
                        <a:latin typeface="Calibri"/>
                        <a:ea typeface="Calibri"/>
                        <a:cs typeface="Times New Roman"/>
                      </a:endParaRPr>
                    </a:p>
                    <a:p>
                      <a:pPr marL="0" marR="0" algn="ctr">
                        <a:lnSpc>
                          <a:spcPct val="107000"/>
                        </a:lnSpc>
                        <a:spcBef>
                          <a:spcPts val="0"/>
                        </a:spcBef>
                        <a:spcAft>
                          <a:spcPts val="0"/>
                        </a:spcAft>
                      </a:pPr>
                      <a:r>
                        <a:rPr lang="en-GB" sz="1000" dirty="0">
                          <a:effectLst/>
                          <a:latin typeface="Arial"/>
                          <a:ea typeface="Calibri"/>
                          <a:cs typeface="Times New Roman"/>
                        </a:rPr>
                        <a:t>measurement</a:t>
                      </a:r>
                      <a:endParaRPr lang="en-GB" sz="1100" dirty="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GB" sz="1000">
                          <a:effectLst/>
                          <a:latin typeface="Arial"/>
                          <a:ea typeface="Calibri"/>
                          <a:cs typeface="Times New Roman"/>
                        </a:rPr>
                        <a:t>Precision of</a:t>
                      </a:r>
                      <a:endParaRPr lang="en-GB" sz="1100">
                        <a:effectLst/>
                        <a:latin typeface="Calibri"/>
                        <a:ea typeface="Calibri"/>
                        <a:cs typeface="Times New Roman"/>
                      </a:endParaRPr>
                    </a:p>
                    <a:p>
                      <a:pPr marL="0" marR="0" algn="ctr">
                        <a:lnSpc>
                          <a:spcPct val="107000"/>
                        </a:lnSpc>
                        <a:spcBef>
                          <a:spcPts val="0"/>
                        </a:spcBef>
                        <a:spcAft>
                          <a:spcPts val="0"/>
                        </a:spcAft>
                      </a:pPr>
                      <a:r>
                        <a:rPr lang="en-GB" sz="1000">
                          <a:effectLst/>
                          <a:latin typeface="Arial"/>
                          <a:ea typeface="Calibri"/>
                          <a:cs typeface="Times New Roman"/>
                        </a:rPr>
                        <a:t>weight measurement</a:t>
                      </a:r>
                      <a:endParaRPr lang="en-GB" sz="110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GB" sz="1000" dirty="0">
                          <a:effectLst/>
                          <a:latin typeface="Arial"/>
                          <a:ea typeface="Calibri"/>
                          <a:cs typeface="Times New Roman"/>
                        </a:rPr>
                        <a:t>Precision of</a:t>
                      </a:r>
                      <a:endParaRPr lang="en-GB" sz="1100" dirty="0">
                        <a:effectLst/>
                        <a:latin typeface="Calibri"/>
                        <a:ea typeface="Calibri"/>
                        <a:cs typeface="Times New Roman"/>
                      </a:endParaRPr>
                    </a:p>
                    <a:p>
                      <a:pPr marL="0" marR="0" algn="ctr">
                        <a:lnSpc>
                          <a:spcPct val="107000"/>
                        </a:lnSpc>
                        <a:spcBef>
                          <a:spcPts val="0"/>
                        </a:spcBef>
                        <a:spcAft>
                          <a:spcPts val="0"/>
                        </a:spcAft>
                      </a:pPr>
                      <a:r>
                        <a:rPr lang="en-GB" sz="1000" dirty="0">
                          <a:effectLst/>
                          <a:latin typeface="Arial"/>
                          <a:ea typeface="Calibri"/>
                          <a:cs typeface="Times New Roman"/>
                        </a:rPr>
                        <a:t>height measurement</a:t>
                      </a:r>
                      <a:endParaRPr lang="en-GB"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343598">
                <a:tc>
                  <a:txBody>
                    <a:bodyPr/>
                    <a:lstStyle/>
                    <a:p>
                      <a:pPr marL="0" marR="0" algn="ctr">
                        <a:lnSpc>
                          <a:spcPct val="107000"/>
                        </a:lnSpc>
                        <a:spcBef>
                          <a:spcPts val="0"/>
                        </a:spcBef>
                        <a:spcAft>
                          <a:spcPts val="0"/>
                        </a:spcAft>
                      </a:pPr>
                      <a:r>
                        <a:rPr lang="en-GB" sz="1000" dirty="0">
                          <a:effectLst/>
                        </a:rPr>
                        <a:t>1958 NCDS</a:t>
                      </a:r>
                    </a:p>
                    <a:p>
                      <a:pPr marL="0" marR="0" algn="ctr">
                        <a:lnSpc>
                          <a:spcPct val="107000"/>
                        </a:lnSpc>
                        <a:spcBef>
                          <a:spcPts val="0"/>
                        </a:spcBef>
                        <a:spcAft>
                          <a:spcPts val="0"/>
                        </a:spcAft>
                      </a:pPr>
                      <a:r>
                        <a:rPr lang="en-GB" sz="1000" dirty="0">
                          <a:effectLst/>
                        </a:rPr>
                        <a:t> </a:t>
                      </a:r>
                      <a:endParaRPr lang="en-GB" sz="1000" dirty="0">
                        <a:effectLst/>
                        <a:latin typeface="Calibri"/>
                        <a:ea typeface="Calibri"/>
                        <a:cs typeface="Times New Roman"/>
                      </a:endParaRPr>
                    </a:p>
                  </a:txBody>
                  <a:tcPr marL="65447" marR="65447" marT="0" marB="0" anchor="ctr"/>
                </a:tc>
                <a:tc>
                  <a:txBody>
                    <a:bodyPr/>
                    <a:lstStyle/>
                    <a:p>
                      <a:pPr algn="ct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16 (1974)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Measured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(medical officer)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Metric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or imperial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0.01 to 0.454 kg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0.006 to 0.01 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87195">
                <a:tc>
                  <a:txBody>
                    <a:bodyPr/>
                    <a:lstStyle/>
                    <a:p>
                      <a:pPr marL="0" marR="0" algn="ctr">
                        <a:lnSpc>
                          <a:spcPct val="107000"/>
                        </a:lnSpc>
                        <a:spcBef>
                          <a:spcPts val="0"/>
                        </a:spcBef>
                        <a:spcAft>
                          <a:spcPts val="0"/>
                        </a:spcAft>
                      </a:pPr>
                      <a:r>
                        <a:rPr lang="en-GB" sz="1000">
                          <a:effectLst/>
                        </a:rPr>
                        <a:t> </a:t>
                      </a:r>
                      <a:endParaRPr lang="en-GB" sz="1000">
                        <a:effectLst/>
                        <a:latin typeface="Calibri"/>
                        <a:ea typeface="Calibri"/>
                        <a:cs typeface="Times New Roman"/>
                      </a:endParaRPr>
                    </a:p>
                  </a:txBody>
                  <a:tcPr marL="65447" marR="65447" marT="0" marB="0" anchor="ctr"/>
                </a:tc>
                <a:tc>
                  <a:txBody>
                    <a:bodyPr/>
                    <a:lstStyle/>
                    <a:p>
                      <a:pPr algn="ct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23 (1981)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Self-reported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(administered questionnaire)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Imperial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0.454 kg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0.025 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43598">
                <a:tc>
                  <a:txBody>
                    <a:bodyPr/>
                    <a:lstStyle/>
                    <a:p>
                      <a:pPr marL="0" marR="0" algn="ctr">
                        <a:lnSpc>
                          <a:spcPct val="107000"/>
                        </a:lnSpc>
                        <a:spcBef>
                          <a:spcPts val="0"/>
                        </a:spcBef>
                        <a:spcAft>
                          <a:spcPts val="0"/>
                        </a:spcAft>
                      </a:pPr>
                      <a:r>
                        <a:rPr lang="en-GB" sz="1000">
                          <a:effectLst/>
                        </a:rPr>
                        <a:t> </a:t>
                      </a:r>
                      <a:endParaRPr lang="en-GB" sz="1000">
                        <a:effectLst/>
                        <a:latin typeface="Calibri"/>
                        <a:ea typeface="Calibri"/>
                        <a:cs typeface="Times New Roman"/>
                      </a:endParaRPr>
                    </a:p>
                  </a:txBody>
                  <a:tcPr marL="65447" marR="65447" marT="0" marB="0" anchor="ctr"/>
                </a:tc>
                <a:tc>
                  <a:txBody>
                    <a:bodyPr/>
                    <a:lstStyle/>
                    <a:p>
                      <a:pPr algn="ct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33 (1991)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Measured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(trained interviewer)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Metric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0.1 kg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0.01 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43598">
                <a:tc>
                  <a:txBody>
                    <a:bodyPr/>
                    <a:lstStyle/>
                    <a:p>
                      <a:pPr marL="0" marR="0" algn="ctr">
                        <a:lnSpc>
                          <a:spcPct val="107000"/>
                        </a:lnSpc>
                        <a:spcBef>
                          <a:spcPts val="0"/>
                        </a:spcBef>
                        <a:spcAft>
                          <a:spcPts val="0"/>
                        </a:spcAft>
                      </a:pPr>
                      <a:endParaRPr lang="en-GB" sz="1000" dirty="0">
                        <a:effectLst/>
                        <a:latin typeface="Calibri"/>
                        <a:ea typeface="Calibri"/>
                        <a:cs typeface="Times New Roman"/>
                      </a:endParaRPr>
                    </a:p>
                  </a:txBody>
                  <a:tcPr marL="65447" marR="65447" marT="0" marB="0" anchor="ctr"/>
                </a:tc>
                <a:tc>
                  <a:txBody>
                    <a:bodyPr/>
                    <a:lstStyle/>
                    <a:p>
                      <a:pPr algn="ct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42 (2000)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Self-reported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(CAPI)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Metric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or imperial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0.454 to 1 kg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0.01 to 0.025 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43598">
                <a:tc>
                  <a:txBody>
                    <a:bodyPr/>
                    <a:lstStyle/>
                    <a:p>
                      <a:pPr marL="0" marR="0" algn="ctr">
                        <a:lnSpc>
                          <a:spcPct val="107000"/>
                        </a:lnSpc>
                        <a:spcBef>
                          <a:spcPts val="0"/>
                        </a:spcBef>
                        <a:spcAft>
                          <a:spcPts val="0"/>
                        </a:spcAft>
                      </a:pPr>
                      <a:r>
                        <a:rPr lang="en-GB" sz="1000" dirty="0">
                          <a:effectLst/>
                        </a:rPr>
                        <a:t> </a:t>
                      </a:r>
                      <a:endParaRPr lang="en-GB" sz="1000" dirty="0">
                        <a:effectLst/>
                        <a:latin typeface="Calibri"/>
                        <a:ea typeface="Calibri"/>
                        <a:cs typeface="Times New Roman"/>
                      </a:endParaRPr>
                    </a:p>
                  </a:txBody>
                  <a:tcPr marL="65447" marR="65447" marT="0" marB="0" anchor="ctr"/>
                </a:tc>
                <a:tc>
                  <a:txBody>
                    <a:bodyPr/>
                    <a:lstStyle/>
                    <a:p>
                      <a:pPr algn="ct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55 (2013)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Self-reported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(CAPI)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Metric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or imperial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0.454 to 1 kg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0.01 to 0.025 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43598">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000" dirty="0">
                          <a:effectLst/>
                        </a:rPr>
                        <a:t>1970 BCS</a:t>
                      </a:r>
                    </a:p>
                  </a:txBody>
                  <a:tcPr marL="65447" marR="65447" marT="0" marB="0" anchor="ctr"/>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1012149"/>
                  </a:ext>
                </a:extLst>
              </a:tr>
              <a:tr h="343598">
                <a:tc>
                  <a:txBody>
                    <a:bodyPr/>
                    <a:lstStyle/>
                    <a:p>
                      <a:pPr marL="0" marR="0" algn="ctr">
                        <a:lnSpc>
                          <a:spcPct val="107000"/>
                        </a:lnSpc>
                        <a:spcBef>
                          <a:spcPts val="0"/>
                        </a:spcBef>
                        <a:spcAft>
                          <a:spcPts val="0"/>
                        </a:spcAft>
                      </a:pPr>
                      <a:endParaRPr lang="en-GB" sz="100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000" dirty="0">
                          <a:solidFill>
                            <a:schemeClr val="tx1"/>
                          </a:solidFill>
                          <a:effectLst/>
                        </a:rPr>
                        <a:t>16 (1986)</a:t>
                      </a:r>
                    </a:p>
                  </a:txBody>
                  <a:tcPr marL="65447" marR="65447" marT="0" marB="0" anchor="ctr"/>
                </a:tc>
                <a:tc>
                  <a:txBody>
                    <a:bodyPr/>
                    <a:lstStyle/>
                    <a:p>
                      <a:pPr marL="0" marR="0" algn="ctr">
                        <a:lnSpc>
                          <a:spcPct val="107000"/>
                        </a:lnSpc>
                        <a:spcBef>
                          <a:spcPts val="0"/>
                        </a:spcBef>
                        <a:spcAft>
                          <a:spcPts val="0"/>
                        </a:spcAft>
                      </a:pPr>
                      <a:r>
                        <a:rPr lang="en-GB" sz="1000" dirty="0">
                          <a:effectLst/>
                        </a:rPr>
                        <a:t>Measured</a:t>
                      </a:r>
                    </a:p>
                    <a:p>
                      <a:pPr marL="0" marR="0" algn="ctr">
                        <a:lnSpc>
                          <a:spcPct val="107000"/>
                        </a:lnSpc>
                        <a:spcBef>
                          <a:spcPts val="0"/>
                        </a:spcBef>
                        <a:spcAft>
                          <a:spcPts val="0"/>
                        </a:spcAft>
                      </a:pPr>
                      <a:r>
                        <a:rPr lang="en-GB" sz="1000" dirty="0">
                          <a:effectLst/>
                        </a:rPr>
                        <a:t>(medical officer)</a:t>
                      </a:r>
                    </a:p>
                    <a:p>
                      <a:pPr marL="0" marR="0" algn="ctr">
                        <a:lnSpc>
                          <a:spcPct val="107000"/>
                        </a:lnSpc>
                        <a:spcBef>
                          <a:spcPts val="0"/>
                        </a:spcBef>
                        <a:spcAft>
                          <a:spcPts val="0"/>
                        </a:spcAft>
                      </a:pPr>
                      <a:r>
                        <a:rPr lang="en-GB" sz="1000" dirty="0">
                          <a:effectLst/>
                        </a:rPr>
                        <a:t>or self-reported</a:t>
                      </a:r>
                    </a:p>
                    <a:p>
                      <a:pPr marL="0" marR="0" algn="ctr">
                        <a:lnSpc>
                          <a:spcPct val="107000"/>
                        </a:lnSpc>
                        <a:spcBef>
                          <a:spcPts val="0"/>
                        </a:spcBef>
                        <a:spcAft>
                          <a:spcPts val="0"/>
                        </a:spcAft>
                      </a:pPr>
                      <a:r>
                        <a:rPr lang="en-GB" sz="1000" dirty="0">
                          <a:effectLst/>
                        </a:rPr>
                        <a:t>(questionnaire)</a:t>
                      </a:r>
                      <a:endParaRPr lang="en-GB" sz="1000" dirty="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000">
                          <a:effectLst/>
                        </a:rPr>
                        <a:t>Metric</a:t>
                      </a:r>
                    </a:p>
                    <a:p>
                      <a:pPr marL="0" marR="0" algn="ctr">
                        <a:lnSpc>
                          <a:spcPct val="107000"/>
                        </a:lnSpc>
                        <a:spcBef>
                          <a:spcPts val="0"/>
                        </a:spcBef>
                        <a:spcAft>
                          <a:spcPts val="0"/>
                        </a:spcAft>
                      </a:pPr>
                      <a:r>
                        <a:rPr lang="en-GB" sz="1000">
                          <a:effectLst/>
                        </a:rPr>
                        <a:t>or imperial</a:t>
                      </a:r>
                    </a:p>
                    <a:p>
                      <a:pPr marL="0" marR="0" algn="ctr">
                        <a:lnSpc>
                          <a:spcPct val="107000"/>
                        </a:lnSpc>
                        <a:spcBef>
                          <a:spcPts val="0"/>
                        </a:spcBef>
                        <a:spcAft>
                          <a:spcPts val="0"/>
                        </a:spcAft>
                      </a:pPr>
                      <a:r>
                        <a:rPr lang="en-GB" sz="1000">
                          <a:effectLst/>
                        </a:rPr>
                        <a:t> </a:t>
                      </a:r>
                    </a:p>
                    <a:p>
                      <a:pPr marL="0" marR="0" algn="ctr">
                        <a:lnSpc>
                          <a:spcPct val="107000"/>
                        </a:lnSpc>
                        <a:spcBef>
                          <a:spcPts val="0"/>
                        </a:spcBef>
                        <a:spcAft>
                          <a:spcPts val="0"/>
                        </a:spcAft>
                      </a:pPr>
                      <a:r>
                        <a:rPr lang="en-GB" sz="1000">
                          <a:effectLst/>
                        </a:rPr>
                        <a:t> </a:t>
                      </a:r>
                      <a:endParaRPr lang="en-GB" sz="100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000">
                          <a:effectLst/>
                        </a:rPr>
                        <a:t>0.028 to 0.1 kg</a:t>
                      </a:r>
                    </a:p>
                    <a:p>
                      <a:pPr marL="0" marR="0" algn="ctr">
                        <a:lnSpc>
                          <a:spcPct val="107000"/>
                        </a:lnSpc>
                        <a:spcBef>
                          <a:spcPts val="0"/>
                        </a:spcBef>
                        <a:spcAft>
                          <a:spcPts val="0"/>
                        </a:spcAft>
                      </a:pPr>
                      <a:r>
                        <a:rPr lang="en-GB" sz="1000">
                          <a:effectLst/>
                        </a:rPr>
                        <a:t> </a:t>
                      </a:r>
                    </a:p>
                    <a:p>
                      <a:pPr marL="0" marR="0" algn="ctr">
                        <a:lnSpc>
                          <a:spcPct val="107000"/>
                        </a:lnSpc>
                        <a:spcBef>
                          <a:spcPts val="0"/>
                        </a:spcBef>
                        <a:spcAft>
                          <a:spcPts val="0"/>
                        </a:spcAft>
                      </a:pPr>
                      <a:r>
                        <a:rPr lang="en-GB" sz="1000">
                          <a:effectLst/>
                        </a:rPr>
                        <a:t> </a:t>
                      </a:r>
                    </a:p>
                    <a:p>
                      <a:pPr marL="0" marR="0" algn="ctr">
                        <a:lnSpc>
                          <a:spcPct val="107000"/>
                        </a:lnSpc>
                        <a:spcBef>
                          <a:spcPts val="0"/>
                        </a:spcBef>
                        <a:spcAft>
                          <a:spcPts val="0"/>
                        </a:spcAft>
                      </a:pPr>
                      <a:r>
                        <a:rPr lang="en-GB" sz="1000">
                          <a:effectLst/>
                        </a:rPr>
                        <a:t> </a:t>
                      </a:r>
                      <a:endParaRPr lang="en-GB" sz="100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000" dirty="0">
                          <a:effectLst/>
                        </a:rPr>
                        <a:t>0.005 to 0.006 m</a:t>
                      </a:r>
                    </a:p>
                    <a:p>
                      <a:pPr marL="0" marR="0" algn="ctr">
                        <a:lnSpc>
                          <a:spcPct val="107000"/>
                        </a:lnSpc>
                        <a:spcBef>
                          <a:spcPts val="0"/>
                        </a:spcBef>
                        <a:spcAft>
                          <a:spcPts val="0"/>
                        </a:spcAft>
                      </a:pPr>
                      <a:r>
                        <a:rPr lang="en-GB" sz="1000" dirty="0">
                          <a:effectLst/>
                        </a:rPr>
                        <a:t> </a:t>
                      </a:r>
                    </a:p>
                    <a:p>
                      <a:pPr marL="0" marR="0" algn="ctr">
                        <a:lnSpc>
                          <a:spcPct val="107000"/>
                        </a:lnSpc>
                        <a:spcBef>
                          <a:spcPts val="0"/>
                        </a:spcBef>
                        <a:spcAft>
                          <a:spcPts val="0"/>
                        </a:spcAft>
                      </a:pPr>
                      <a:r>
                        <a:rPr lang="en-GB" sz="1000" dirty="0">
                          <a:effectLst/>
                        </a:rPr>
                        <a:t> </a:t>
                      </a:r>
                    </a:p>
                    <a:p>
                      <a:pPr marL="0" marR="0" algn="ctr">
                        <a:lnSpc>
                          <a:spcPct val="107000"/>
                        </a:lnSpc>
                        <a:spcBef>
                          <a:spcPts val="0"/>
                        </a:spcBef>
                        <a:spcAft>
                          <a:spcPts val="0"/>
                        </a:spcAft>
                      </a:pPr>
                      <a:r>
                        <a:rPr lang="en-GB" sz="1000" dirty="0">
                          <a:effectLst/>
                        </a:rPr>
                        <a:t> </a:t>
                      </a:r>
                      <a:endParaRPr lang="en-GB" sz="1000" dirty="0">
                        <a:effectLst/>
                        <a:latin typeface="Calibri"/>
                        <a:ea typeface="Calibri"/>
                        <a:cs typeface="Times New Roman"/>
                      </a:endParaRPr>
                    </a:p>
                  </a:txBody>
                  <a:tcPr marL="65447" marR="65447" marT="0" marB="0" anchor="ctr"/>
                </a:tc>
                <a:extLst>
                  <a:ext uri="{0D108BD9-81ED-4DB2-BD59-A6C34878D82A}">
                    <a16:rowId xmlns:a16="http://schemas.microsoft.com/office/drawing/2014/main" val="2465384365"/>
                  </a:ext>
                </a:extLst>
              </a:tr>
              <a:tr h="343598">
                <a:tc>
                  <a:txBody>
                    <a:bodyPr/>
                    <a:lstStyle/>
                    <a:p>
                      <a:pPr marL="0" marR="0" algn="ctr">
                        <a:lnSpc>
                          <a:spcPct val="107000"/>
                        </a:lnSpc>
                        <a:spcBef>
                          <a:spcPts val="0"/>
                        </a:spcBef>
                        <a:spcAft>
                          <a:spcPts val="0"/>
                        </a:spcAft>
                      </a:pPr>
                      <a:endParaRPr lang="en-GB" sz="100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000" dirty="0">
                          <a:solidFill>
                            <a:schemeClr val="tx1"/>
                          </a:solidFill>
                          <a:effectLst/>
                        </a:rPr>
                        <a:t>26 (1996) </a:t>
                      </a:r>
                      <a:endParaRPr lang="en-GB" sz="1000" dirty="0">
                        <a:solidFill>
                          <a:schemeClr val="tx1"/>
                        </a:solidFill>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000" dirty="0">
                          <a:effectLst/>
                        </a:rPr>
                        <a:t>Self-reported</a:t>
                      </a:r>
                    </a:p>
                    <a:p>
                      <a:pPr marL="0" marR="0" algn="ctr">
                        <a:lnSpc>
                          <a:spcPct val="107000"/>
                        </a:lnSpc>
                        <a:spcBef>
                          <a:spcPts val="0"/>
                        </a:spcBef>
                        <a:spcAft>
                          <a:spcPts val="0"/>
                        </a:spcAft>
                      </a:pPr>
                      <a:r>
                        <a:rPr lang="en-GB" sz="1000" dirty="0">
                          <a:effectLst/>
                        </a:rPr>
                        <a:t>(postal questionnaire)</a:t>
                      </a:r>
                      <a:endParaRPr lang="en-GB" sz="1000" dirty="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000" dirty="0">
                          <a:effectLst/>
                        </a:rPr>
                        <a:t>Metric</a:t>
                      </a:r>
                    </a:p>
                    <a:p>
                      <a:pPr marL="0" marR="0" algn="ctr">
                        <a:lnSpc>
                          <a:spcPct val="107000"/>
                        </a:lnSpc>
                        <a:spcBef>
                          <a:spcPts val="0"/>
                        </a:spcBef>
                        <a:spcAft>
                          <a:spcPts val="0"/>
                        </a:spcAft>
                      </a:pPr>
                      <a:r>
                        <a:rPr lang="en-GB" sz="1000" dirty="0">
                          <a:effectLst/>
                        </a:rPr>
                        <a:t>or imperial</a:t>
                      </a:r>
                      <a:endParaRPr lang="en-GB" sz="1000" dirty="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000" dirty="0">
                          <a:effectLst/>
                        </a:rPr>
                        <a:t>0.454 to 1 kg</a:t>
                      </a:r>
                    </a:p>
                    <a:p>
                      <a:pPr marL="0" marR="0" algn="ctr">
                        <a:lnSpc>
                          <a:spcPct val="107000"/>
                        </a:lnSpc>
                        <a:spcBef>
                          <a:spcPts val="0"/>
                        </a:spcBef>
                        <a:spcAft>
                          <a:spcPts val="0"/>
                        </a:spcAft>
                      </a:pPr>
                      <a:r>
                        <a:rPr lang="en-GB" sz="1000" dirty="0">
                          <a:effectLst/>
                        </a:rPr>
                        <a:t> </a:t>
                      </a:r>
                      <a:endParaRPr lang="en-GB" sz="1000" dirty="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000">
                          <a:effectLst/>
                        </a:rPr>
                        <a:t>0.01 to 0.025 m</a:t>
                      </a:r>
                    </a:p>
                    <a:p>
                      <a:pPr marL="0" marR="0" algn="ctr">
                        <a:lnSpc>
                          <a:spcPct val="107000"/>
                        </a:lnSpc>
                        <a:spcBef>
                          <a:spcPts val="0"/>
                        </a:spcBef>
                        <a:spcAft>
                          <a:spcPts val="0"/>
                        </a:spcAft>
                      </a:pPr>
                      <a:r>
                        <a:rPr lang="en-GB" sz="1000">
                          <a:effectLst/>
                        </a:rPr>
                        <a:t> </a:t>
                      </a:r>
                      <a:endParaRPr lang="en-GB" sz="1000">
                        <a:effectLst/>
                        <a:latin typeface="Calibri"/>
                        <a:ea typeface="Calibri"/>
                        <a:cs typeface="Times New Roman"/>
                      </a:endParaRPr>
                    </a:p>
                  </a:txBody>
                  <a:tcPr marL="65447" marR="65447" marT="0" marB="0" anchor="ctr"/>
                </a:tc>
                <a:extLst>
                  <a:ext uri="{0D108BD9-81ED-4DB2-BD59-A6C34878D82A}">
                    <a16:rowId xmlns:a16="http://schemas.microsoft.com/office/drawing/2014/main" val="3153202937"/>
                  </a:ext>
                </a:extLst>
              </a:tr>
              <a:tr h="343598">
                <a:tc>
                  <a:txBody>
                    <a:bodyPr/>
                    <a:lstStyle/>
                    <a:p>
                      <a:pPr marL="0" marR="0" algn="ctr">
                        <a:lnSpc>
                          <a:spcPct val="107000"/>
                        </a:lnSpc>
                        <a:spcBef>
                          <a:spcPts val="0"/>
                        </a:spcBef>
                        <a:spcAft>
                          <a:spcPts val="0"/>
                        </a:spcAft>
                      </a:pPr>
                      <a:endParaRPr lang="en-GB" sz="100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000" b="0" dirty="0">
                          <a:solidFill>
                            <a:schemeClr val="tx1"/>
                          </a:solidFill>
                          <a:effectLst/>
                        </a:rPr>
                        <a:t>34 (2004) </a:t>
                      </a:r>
                      <a:endParaRPr lang="en-GB" sz="1000" b="0" dirty="0">
                        <a:solidFill>
                          <a:schemeClr val="tx1"/>
                        </a:solidFill>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000" b="0" dirty="0">
                          <a:effectLst/>
                        </a:rPr>
                        <a:t>Self-reported</a:t>
                      </a:r>
                    </a:p>
                    <a:p>
                      <a:pPr marL="0" marR="0" algn="ctr">
                        <a:lnSpc>
                          <a:spcPct val="107000"/>
                        </a:lnSpc>
                        <a:spcBef>
                          <a:spcPts val="0"/>
                        </a:spcBef>
                        <a:spcAft>
                          <a:spcPts val="0"/>
                        </a:spcAft>
                      </a:pPr>
                      <a:r>
                        <a:rPr lang="en-GB" sz="1000" b="0" dirty="0">
                          <a:effectLst/>
                        </a:rPr>
                        <a:t>(CAPI)</a:t>
                      </a:r>
                      <a:endParaRPr lang="en-GB" sz="1000" b="0" dirty="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000" b="0" dirty="0">
                          <a:effectLst/>
                        </a:rPr>
                        <a:t>Metric</a:t>
                      </a:r>
                    </a:p>
                    <a:p>
                      <a:pPr marL="0" marR="0" algn="ctr">
                        <a:lnSpc>
                          <a:spcPct val="107000"/>
                        </a:lnSpc>
                        <a:spcBef>
                          <a:spcPts val="0"/>
                        </a:spcBef>
                        <a:spcAft>
                          <a:spcPts val="0"/>
                        </a:spcAft>
                      </a:pPr>
                      <a:r>
                        <a:rPr lang="en-GB" sz="1000" b="0" dirty="0">
                          <a:effectLst/>
                        </a:rPr>
                        <a:t>or imperial</a:t>
                      </a:r>
                      <a:endParaRPr lang="en-GB" sz="1000" b="0" dirty="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000" b="0" dirty="0">
                          <a:effectLst/>
                        </a:rPr>
                        <a:t>0.454 to 1 kg</a:t>
                      </a:r>
                    </a:p>
                    <a:p>
                      <a:pPr marL="0" marR="0" algn="ctr">
                        <a:lnSpc>
                          <a:spcPct val="107000"/>
                        </a:lnSpc>
                        <a:spcBef>
                          <a:spcPts val="0"/>
                        </a:spcBef>
                        <a:spcAft>
                          <a:spcPts val="0"/>
                        </a:spcAft>
                      </a:pPr>
                      <a:r>
                        <a:rPr lang="en-GB" sz="1000" b="0" dirty="0">
                          <a:effectLst/>
                        </a:rPr>
                        <a:t> </a:t>
                      </a:r>
                      <a:endParaRPr lang="en-GB" sz="1000" b="0" dirty="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000" b="0">
                          <a:effectLst/>
                        </a:rPr>
                        <a:t>0.01 to 0.025 m</a:t>
                      </a:r>
                    </a:p>
                    <a:p>
                      <a:pPr marL="0" marR="0" algn="ctr">
                        <a:lnSpc>
                          <a:spcPct val="107000"/>
                        </a:lnSpc>
                        <a:spcBef>
                          <a:spcPts val="0"/>
                        </a:spcBef>
                        <a:spcAft>
                          <a:spcPts val="0"/>
                        </a:spcAft>
                      </a:pPr>
                      <a:r>
                        <a:rPr lang="en-GB" sz="1000" b="0">
                          <a:effectLst/>
                        </a:rPr>
                        <a:t> </a:t>
                      </a:r>
                      <a:endParaRPr lang="en-GB" sz="1000" b="0">
                        <a:effectLst/>
                        <a:latin typeface="Calibri"/>
                        <a:ea typeface="Calibri"/>
                        <a:cs typeface="Times New Roman"/>
                      </a:endParaRPr>
                    </a:p>
                  </a:txBody>
                  <a:tcPr marL="65447" marR="65447" marT="0" marB="0" anchor="ctr"/>
                </a:tc>
                <a:extLst>
                  <a:ext uri="{0D108BD9-81ED-4DB2-BD59-A6C34878D82A}">
                    <a16:rowId xmlns:a16="http://schemas.microsoft.com/office/drawing/2014/main" val="516856944"/>
                  </a:ext>
                </a:extLst>
              </a:tr>
              <a:tr h="343598">
                <a:tc>
                  <a:txBody>
                    <a:bodyPr/>
                    <a:lstStyle/>
                    <a:p>
                      <a:pPr marL="0" marR="0" algn="ctr">
                        <a:lnSpc>
                          <a:spcPct val="107000"/>
                        </a:lnSpc>
                        <a:spcBef>
                          <a:spcPts val="0"/>
                        </a:spcBef>
                        <a:spcAft>
                          <a:spcPts val="0"/>
                        </a:spcAft>
                      </a:pPr>
                      <a:endParaRPr lang="en-GB" sz="100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000" b="0" dirty="0">
                          <a:solidFill>
                            <a:schemeClr val="tx1"/>
                          </a:solidFill>
                          <a:effectLst/>
                        </a:rPr>
                        <a:t>42 (2012)</a:t>
                      </a:r>
                    </a:p>
                    <a:p>
                      <a:pPr marL="0" marR="0" algn="ctr">
                        <a:lnSpc>
                          <a:spcPct val="107000"/>
                        </a:lnSpc>
                        <a:spcBef>
                          <a:spcPts val="0"/>
                        </a:spcBef>
                        <a:spcAft>
                          <a:spcPts val="0"/>
                        </a:spcAft>
                      </a:pPr>
                      <a:r>
                        <a:rPr lang="en-GB" sz="1000" b="0" dirty="0">
                          <a:solidFill>
                            <a:schemeClr val="tx1"/>
                          </a:solidFill>
                          <a:effectLst/>
                        </a:rPr>
                        <a:t> </a:t>
                      </a:r>
                      <a:endParaRPr lang="en-GB" sz="1000" b="0" dirty="0">
                        <a:solidFill>
                          <a:schemeClr val="tx1"/>
                        </a:solidFill>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000" b="0" dirty="0">
                          <a:effectLst/>
                        </a:rPr>
                        <a:t>Self-reported</a:t>
                      </a:r>
                    </a:p>
                    <a:p>
                      <a:pPr marL="0" marR="0" algn="ctr">
                        <a:lnSpc>
                          <a:spcPct val="107000"/>
                        </a:lnSpc>
                        <a:spcBef>
                          <a:spcPts val="0"/>
                        </a:spcBef>
                        <a:spcAft>
                          <a:spcPts val="0"/>
                        </a:spcAft>
                      </a:pPr>
                      <a:r>
                        <a:rPr lang="en-GB" sz="1000" b="0" dirty="0">
                          <a:effectLst/>
                        </a:rPr>
                        <a:t>(CAPI)</a:t>
                      </a:r>
                      <a:endParaRPr lang="en-GB" sz="1000" b="0" dirty="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000" b="0" dirty="0">
                          <a:effectLst/>
                        </a:rPr>
                        <a:t>Metric</a:t>
                      </a:r>
                    </a:p>
                    <a:p>
                      <a:pPr marL="0" marR="0" algn="ctr">
                        <a:lnSpc>
                          <a:spcPct val="107000"/>
                        </a:lnSpc>
                        <a:spcBef>
                          <a:spcPts val="0"/>
                        </a:spcBef>
                        <a:spcAft>
                          <a:spcPts val="0"/>
                        </a:spcAft>
                      </a:pPr>
                      <a:r>
                        <a:rPr lang="en-GB" sz="1000" b="0" dirty="0">
                          <a:effectLst/>
                        </a:rPr>
                        <a:t>or imperial</a:t>
                      </a:r>
                      <a:endParaRPr lang="en-GB" sz="1000" b="0" dirty="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000" b="0" dirty="0">
                          <a:effectLst/>
                        </a:rPr>
                        <a:t>0.454 to 1 kg</a:t>
                      </a:r>
                    </a:p>
                    <a:p>
                      <a:pPr marL="0" marR="0" algn="ctr">
                        <a:lnSpc>
                          <a:spcPct val="107000"/>
                        </a:lnSpc>
                        <a:spcBef>
                          <a:spcPts val="0"/>
                        </a:spcBef>
                        <a:spcAft>
                          <a:spcPts val="0"/>
                        </a:spcAft>
                      </a:pPr>
                      <a:r>
                        <a:rPr lang="en-GB" sz="1000" b="0" dirty="0">
                          <a:effectLst/>
                        </a:rPr>
                        <a:t> </a:t>
                      </a:r>
                      <a:endParaRPr lang="en-GB" sz="1000" b="0" dirty="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000" b="0" dirty="0">
                          <a:effectLst/>
                        </a:rPr>
                        <a:t>0.01 m</a:t>
                      </a:r>
                    </a:p>
                    <a:p>
                      <a:pPr marL="0" marR="0" algn="ctr">
                        <a:lnSpc>
                          <a:spcPct val="107000"/>
                        </a:lnSpc>
                        <a:spcBef>
                          <a:spcPts val="0"/>
                        </a:spcBef>
                        <a:spcAft>
                          <a:spcPts val="0"/>
                        </a:spcAft>
                      </a:pPr>
                      <a:r>
                        <a:rPr lang="en-GB" sz="1000" b="0" dirty="0">
                          <a:effectLst/>
                        </a:rPr>
                        <a:t> </a:t>
                      </a:r>
                      <a:endParaRPr lang="en-GB" sz="1000" b="0" dirty="0">
                        <a:effectLst/>
                        <a:latin typeface="Calibri"/>
                        <a:ea typeface="Calibri"/>
                        <a:cs typeface="Times New Roman"/>
                      </a:endParaRPr>
                    </a:p>
                  </a:txBody>
                  <a:tcPr marL="65447" marR="65447" marT="0" marB="0" anchor="ctr"/>
                </a:tc>
                <a:extLst>
                  <a:ext uri="{0D108BD9-81ED-4DB2-BD59-A6C34878D82A}">
                    <a16:rowId xmlns:a16="http://schemas.microsoft.com/office/drawing/2014/main" val="3978118926"/>
                  </a:ext>
                </a:extLst>
              </a:tr>
            </a:tbl>
          </a:graphicData>
        </a:graphic>
      </p:graphicFrame>
      <p:sp>
        <p:nvSpPr>
          <p:cNvPr id="5" name="Title 1"/>
          <p:cNvSpPr txBox="1">
            <a:spLocks/>
          </p:cNvSpPr>
          <p:nvPr/>
        </p:nvSpPr>
        <p:spPr>
          <a:xfrm>
            <a:off x="111836" y="0"/>
            <a:ext cx="8489950" cy="623038"/>
          </a:xfrm>
          <a:prstGeom prst="rect">
            <a:avLst/>
          </a:prstGeom>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itchFamily="34" charset="0"/>
              </a:defRPr>
            </a:lvl2pPr>
            <a:lvl3pPr algn="l" rtl="0" eaLnBrk="0" fontAlgn="base" hangingPunct="0">
              <a:spcBef>
                <a:spcPct val="0"/>
              </a:spcBef>
              <a:spcAft>
                <a:spcPct val="0"/>
              </a:spcAft>
              <a:defRPr sz="3000" b="1">
                <a:solidFill>
                  <a:schemeClr val="tx2"/>
                </a:solidFill>
                <a:latin typeface="Arial" pitchFamily="34" charset="0"/>
              </a:defRPr>
            </a:lvl3pPr>
            <a:lvl4pPr algn="l" rtl="0" eaLnBrk="0" fontAlgn="base" hangingPunct="0">
              <a:spcBef>
                <a:spcPct val="0"/>
              </a:spcBef>
              <a:spcAft>
                <a:spcPct val="0"/>
              </a:spcAft>
              <a:defRPr sz="3000" b="1">
                <a:solidFill>
                  <a:schemeClr val="tx2"/>
                </a:solidFill>
                <a:latin typeface="Arial" pitchFamily="34" charset="0"/>
              </a:defRPr>
            </a:lvl4pPr>
            <a:lvl5pPr algn="l" rtl="0" eaLnBrk="0" fontAlgn="base" hangingPunct="0">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US" kern="0" dirty="0"/>
              <a:t>Outcome: Body Mass Index</a:t>
            </a:r>
          </a:p>
        </p:txBody>
      </p:sp>
      <p:sp>
        <p:nvSpPr>
          <p:cNvPr id="3" name="TextBox 2"/>
          <p:cNvSpPr txBox="1"/>
          <p:nvPr/>
        </p:nvSpPr>
        <p:spPr>
          <a:xfrm>
            <a:off x="1668202" y="5927478"/>
            <a:ext cx="7136712" cy="276999"/>
          </a:xfrm>
          <a:prstGeom prst="rect">
            <a:avLst/>
          </a:prstGeom>
          <a:noFill/>
        </p:spPr>
        <p:txBody>
          <a:bodyPr wrap="square" rtlCol="0">
            <a:spAutoFit/>
          </a:bodyPr>
          <a:lstStyle/>
          <a:p>
            <a:pPr algn="r"/>
            <a:r>
              <a:rPr lang="en-GB" sz="1200" dirty="0"/>
              <a:t>Modified from: Johnson W et al (2015) PLOS Med.</a:t>
            </a:r>
          </a:p>
        </p:txBody>
      </p:sp>
    </p:spTree>
    <p:extLst>
      <p:ext uri="{BB962C8B-B14F-4D97-AF65-F5344CB8AC3E}">
        <p14:creationId xmlns:p14="http://schemas.microsoft.com/office/powerpoint/2010/main" val="1497377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795" y="466882"/>
            <a:ext cx="8496300" cy="1368425"/>
          </a:xfrm>
        </p:spPr>
        <p:txBody>
          <a:bodyPr/>
          <a:lstStyle/>
          <a:p>
            <a:r>
              <a:rPr lang="en-GB" dirty="0"/>
              <a:t>Residential mobility</a:t>
            </a:r>
          </a:p>
        </p:txBody>
      </p:sp>
      <p:graphicFrame>
        <p:nvGraphicFramePr>
          <p:cNvPr id="6" name="Table 5"/>
          <p:cNvGraphicFramePr>
            <a:graphicFrameLocks noGrp="1"/>
          </p:cNvGraphicFramePr>
          <p:nvPr>
            <p:extLst>
              <p:ext uri="{D42A27DB-BD31-4B8C-83A1-F6EECF244321}">
                <p14:modId xmlns:p14="http://schemas.microsoft.com/office/powerpoint/2010/main" val="3654135695"/>
              </p:ext>
            </p:extLst>
          </p:nvPr>
        </p:nvGraphicFramePr>
        <p:xfrm>
          <a:off x="326946" y="1417255"/>
          <a:ext cx="8585043" cy="5046377"/>
        </p:xfrm>
        <a:graphic>
          <a:graphicData uri="http://schemas.openxmlformats.org/drawingml/2006/table">
            <a:tbl>
              <a:tblPr firstRow="1" firstCol="1" bandRow="1">
                <a:tableStyleId>{5C22544A-7EE6-4342-B048-85BDC9FD1C3A}</a:tableStyleId>
              </a:tblPr>
              <a:tblGrid>
                <a:gridCol w="1006009">
                  <a:extLst>
                    <a:ext uri="{9D8B030D-6E8A-4147-A177-3AD203B41FA5}">
                      <a16:colId xmlns:a16="http://schemas.microsoft.com/office/drawing/2014/main" val="20000"/>
                    </a:ext>
                  </a:extLst>
                </a:gridCol>
                <a:gridCol w="727857">
                  <a:extLst>
                    <a:ext uri="{9D8B030D-6E8A-4147-A177-3AD203B41FA5}">
                      <a16:colId xmlns:a16="http://schemas.microsoft.com/office/drawing/2014/main" val="20001"/>
                    </a:ext>
                  </a:extLst>
                </a:gridCol>
                <a:gridCol w="4189863">
                  <a:extLst>
                    <a:ext uri="{9D8B030D-6E8A-4147-A177-3AD203B41FA5}">
                      <a16:colId xmlns:a16="http://schemas.microsoft.com/office/drawing/2014/main" val="20002"/>
                    </a:ext>
                  </a:extLst>
                </a:gridCol>
                <a:gridCol w="2661314">
                  <a:extLst>
                    <a:ext uri="{9D8B030D-6E8A-4147-A177-3AD203B41FA5}">
                      <a16:colId xmlns:a16="http://schemas.microsoft.com/office/drawing/2014/main" val="582081804"/>
                    </a:ext>
                  </a:extLst>
                </a:gridCol>
              </a:tblGrid>
              <a:tr h="438841">
                <a:tc>
                  <a:txBody>
                    <a:bodyPr/>
                    <a:lstStyle/>
                    <a:p>
                      <a:pPr marL="0" marR="0" algn="ctr">
                        <a:lnSpc>
                          <a:spcPct val="107000"/>
                        </a:lnSpc>
                        <a:spcBef>
                          <a:spcPts val="0"/>
                        </a:spcBef>
                        <a:spcAft>
                          <a:spcPts val="0"/>
                        </a:spcAft>
                      </a:pPr>
                      <a:endParaRPr lang="en-GB" sz="1200" dirty="0">
                        <a:effectLst/>
                        <a:latin typeface="+mj-lt"/>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200" dirty="0">
                          <a:effectLst/>
                          <a:latin typeface="+mj-lt"/>
                          <a:ea typeface="Calibri"/>
                          <a:cs typeface="Times New Roman"/>
                        </a:rPr>
                        <a:t>Sweep</a:t>
                      </a:r>
                      <a:r>
                        <a:rPr lang="en-GB" sz="1200" baseline="0" dirty="0">
                          <a:effectLst/>
                          <a:latin typeface="+mj-lt"/>
                          <a:ea typeface="Calibri"/>
                          <a:cs typeface="Times New Roman"/>
                        </a:rPr>
                        <a:t> Interval</a:t>
                      </a:r>
                      <a:endParaRPr lang="en-GB" sz="1200" dirty="0">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GB" sz="1200" dirty="0">
                          <a:effectLst/>
                          <a:latin typeface="+mj-lt"/>
                          <a:ea typeface="Calibri"/>
                          <a:cs typeface="Times New Roman"/>
                        </a:rPr>
                        <a:t>Survey question assessing of</a:t>
                      </a:r>
                      <a:r>
                        <a:rPr lang="en-GB" sz="1200" baseline="0" dirty="0">
                          <a:effectLst/>
                          <a:latin typeface="+mj-lt"/>
                          <a:ea typeface="Calibri"/>
                          <a:cs typeface="Times New Roman"/>
                        </a:rPr>
                        <a:t> moved since last interval</a:t>
                      </a:r>
                      <a:endParaRPr lang="en-GB" sz="1200" dirty="0">
                        <a:effectLst/>
                        <a:latin typeface="+mj-lt"/>
                        <a:ea typeface="Calibri"/>
                        <a:cs typeface="Times New Roman"/>
                      </a:endParaRPr>
                    </a:p>
                    <a:p>
                      <a:pPr marL="0" marR="0" algn="ctr">
                        <a:lnSpc>
                          <a:spcPct val="107000"/>
                        </a:lnSpc>
                        <a:spcBef>
                          <a:spcPts val="0"/>
                        </a:spcBef>
                        <a:spcAft>
                          <a:spcPts val="0"/>
                        </a:spcAft>
                      </a:pPr>
                      <a:r>
                        <a:rPr lang="en-GB" sz="1200" dirty="0">
                          <a:effectLst/>
                          <a:latin typeface="+mj-lt"/>
                          <a:ea typeface="Calibri"/>
                          <a:cs typeface="Times New Roman"/>
                        </a:rPr>
                        <a:t> </a:t>
                      </a:r>
                    </a:p>
                  </a:txBody>
                  <a:tcPr marL="68580" marR="68580" marT="0" marB="0" anchor="ctr"/>
                </a:tc>
                <a:tc>
                  <a:txBody>
                    <a:bodyPr/>
                    <a:lstStyle/>
                    <a:p>
                      <a:pPr marL="0" marR="0" algn="ctr">
                        <a:lnSpc>
                          <a:spcPct val="107000"/>
                        </a:lnSpc>
                        <a:spcBef>
                          <a:spcPts val="0"/>
                        </a:spcBef>
                        <a:spcAft>
                          <a:spcPts val="0"/>
                        </a:spcAft>
                      </a:pPr>
                      <a:r>
                        <a:rPr lang="en-GB" sz="1200" dirty="0">
                          <a:effectLst/>
                          <a:latin typeface="+mj-lt"/>
                          <a:ea typeface="Calibri"/>
                          <a:cs typeface="Times New Roman"/>
                        </a:rPr>
                        <a:t>Coding of moved variable</a:t>
                      </a:r>
                    </a:p>
                  </a:txBody>
                  <a:tcPr marL="68580" marR="68580" marT="0" marB="0" anchor="ctr"/>
                </a:tc>
                <a:extLst>
                  <a:ext uri="{0D108BD9-81ED-4DB2-BD59-A6C34878D82A}">
                    <a16:rowId xmlns:a16="http://schemas.microsoft.com/office/drawing/2014/main" val="10000"/>
                  </a:ext>
                </a:extLst>
              </a:tr>
              <a:tr h="329391">
                <a:tc>
                  <a:txBody>
                    <a:bodyPr/>
                    <a:lstStyle/>
                    <a:p>
                      <a:pPr marL="0" marR="0" algn="ctr">
                        <a:lnSpc>
                          <a:spcPct val="107000"/>
                        </a:lnSpc>
                        <a:spcBef>
                          <a:spcPts val="0"/>
                        </a:spcBef>
                        <a:spcAft>
                          <a:spcPts val="0"/>
                        </a:spcAft>
                      </a:pPr>
                      <a:r>
                        <a:rPr lang="en-GB" sz="1200" dirty="0">
                          <a:effectLst/>
                          <a:latin typeface="+mj-lt"/>
                        </a:rPr>
                        <a:t>1958 NCDS</a:t>
                      </a:r>
                    </a:p>
                  </a:txBody>
                  <a:tcPr marL="65447" marR="65447" marT="0" marB="0" anchor="ctr"/>
                </a:tc>
                <a:tc>
                  <a:txBody>
                    <a:bodyPr/>
                    <a:lstStyle/>
                    <a:p>
                      <a:pPr algn="ctr">
                        <a:lnSpc>
                          <a:spcPct val="107000"/>
                        </a:lnSpc>
                        <a:spcAft>
                          <a:spcPts val="0"/>
                        </a:spcAft>
                      </a:pP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07028">
                <a:tc>
                  <a:txBody>
                    <a:bodyPr/>
                    <a:lstStyle/>
                    <a:p>
                      <a:pPr algn="ctr">
                        <a:lnSpc>
                          <a:spcPct val="107000"/>
                        </a:lnSpc>
                        <a:spcAft>
                          <a:spcPts val="0"/>
                        </a:spcAft>
                      </a:pPr>
                      <a:r>
                        <a:rPr lang="en-GB" sz="1200" b="0" dirty="0">
                          <a:effectLst/>
                          <a:latin typeface="+mj-lt"/>
                          <a:ea typeface="Calibri" panose="020F0502020204030204" pitchFamily="34" charset="0"/>
                          <a:cs typeface="Times New Roman" panose="02020603050405020304" pitchFamily="18" charset="0"/>
                        </a:rPr>
                        <a:t>16-23</a:t>
                      </a:r>
                    </a:p>
                  </a:txBody>
                  <a:tcPr marL="68580" marR="68580" marT="0" marB="0" anchor="ctr"/>
                </a:tc>
                <a:tc>
                  <a:txBody>
                    <a:bodyPr/>
                    <a:lstStyle/>
                    <a:p>
                      <a:pPr algn="ctr">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23</a:t>
                      </a:r>
                    </a:p>
                  </a:txBody>
                  <a:tcPr marL="68580" marR="68580" marT="0" marB="0" anchor="ctr"/>
                </a:tc>
                <a:tc>
                  <a:txBody>
                    <a:bodyPr/>
                    <a:lstStyle/>
                    <a:p>
                      <a:pPr algn="l">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Number of places lived since 16.</a:t>
                      </a:r>
                    </a:p>
                  </a:txBody>
                  <a:tcPr marL="68580" marR="68580" marT="0" marB="0" anchor="ctr"/>
                </a:tc>
                <a:tc>
                  <a:txBody>
                    <a:bodyPr/>
                    <a:lstStyle/>
                    <a:p>
                      <a:pPr algn="l">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Moved:  &gt;=1</a:t>
                      </a:r>
                    </a:p>
                    <a:p>
                      <a:pPr algn="l">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Not moved: &lt;=1</a:t>
                      </a:r>
                    </a:p>
                  </a:txBody>
                  <a:tcPr marL="68580" marR="68580" marT="0" marB="0" anchor="ctr"/>
                </a:tc>
                <a:extLst>
                  <a:ext uri="{0D108BD9-81ED-4DB2-BD59-A6C34878D82A}">
                    <a16:rowId xmlns:a16="http://schemas.microsoft.com/office/drawing/2014/main" val="10002"/>
                  </a:ext>
                </a:extLst>
              </a:tr>
              <a:tr h="464024">
                <a:tc>
                  <a:txBody>
                    <a:bodyPr/>
                    <a:lstStyle/>
                    <a:p>
                      <a:pPr algn="ctr">
                        <a:lnSpc>
                          <a:spcPct val="107000"/>
                        </a:lnSpc>
                        <a:spcAft>
                          <a:spcPts val="0"/>
                        </a:spcAft>
                      </a:pPr>
                      <a:r>
                        <a:rPr lang="en-GB" sz="1200" b="0" dirty="0">
                          <a:effectLst/>
                          <a:latin typeface="+mj-lt"/>
                          <a:ea typeface="Calibri" panose="020F0502020204030204" pitchFamily="34" charset="0"/>
                          <a:cs typeface="Times New Roman" panose="02020603050405020304" pitchFamily="18" charset="0"/>
                        </a:rPr>
                        <a:t>23-33</a:t>
                      </a:r>
                    </a:p>
                  </a:txBody>
                  <a:tcPr marL="68580" marR="68580" marT="0" marB="0" anchor="ctr"/>
                </a:tc>
                <a:tc>
                  <a:txBody>
                    <a:bodyPr/>
                    <a:lstStyle/>
                    <a:p>
                      <a:pPr algn="ctr">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33</a:t>
                      </a:r>
                    </a:p>
                  </a:txBody>
                  <a:tcPr marL="68580" marR="68580" marT="0" marB="0" anchor="ctr"/>
                </a:tc>
                <a:tc>
                  <a:txBody>
                    <a:bodyPr/>
                    <a:lstStyle/>
                    <a:p>
                      <a:pPr algn="l">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No. addresses lived at since 16 + year</a:t>
                      </a:r>
                      <a:r>
                        <a:rPr lang="en-GB" sz="1200" baseline="0" dirty="0">
                          <a:effectLst/>
                          <a:latin typeface="+mj-lt"/>
                          <a:ea typeface="Calibri" panose="020F0502020204030204" pitchFamily="34" charset="0"/>
                          <a:cs typeface="Times New Roman" panose="02020603050405020304" pitchFamily="18" charset="0"/>
                        </a:rPr>
                        <a:t> moved into address (max 16)</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Moved:</a:t>
                      </a:r>
                      <a:r>
                        <a:rPr lang="en-GB" sz="1200" baseline="0" dirty="0">
                          <a:effectLst/>
                          <a:latin typeface="+mj-lt"/>
                          <a:ea typeface="Calibri" panose="020F0502020204030204" pitchFamily="34" charset="0"/>
                          <a:cs typeface="Times New Roman" panose="02020603050405020304" pitchFamily="18" charset="0"/>
                        </a:rPr>
                        <a:t> &gt;1 &amp; year moved 1982-1991</a:t>
                      </a:r>
                    </a:p>
                    <a:p>
                      <a:pPr algn="l">
                        <a:lnSpc>
                          <a:spcPct val="107000"/>
                        </a:lnSpc>
                        <a:spcAft>
                          <a:spcPts val="0"/>
                        </a:spcAft>
                      </a:pPr>
                      <a:r>
                        <a:rPr lang="en-GB" sz="1200" baseline="0" dirty="0">
                          <a:effectLst/>
                          <a:latin typeface="+mj-lt"/>
                          <a:ea typeface="Calibri" panose="020F0502020204030204" pitchFamily="34" charset="0"/>
                          <a:cs typeface="Times New Roman" panose="02020603050405020304" pitchFamily="18" charset="0"/>
                        </a:rPr>
                        <a:t>Not moved: 0 or (1 &amp; year moved 1956-1981)</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43598">
                <a:tc>
                  <a:txBody>
                    <a:bodyPr/>
                    <a:lstStyle/>
                    <a:p>
                      <a:pPr algn="ctr">
                        <a:lnSpc>
                          <a:spcPct val="107000"/>
                        </a:lnSpc>
                        <a:spcAft>
                          <a:spcPts val="0"/>
                        </a:spcAft>
                      </a:pPr>
                      <a:r>
                        <a:rPr lang="en-GB" sz="1200" b="0" dirty="0">
                          <a:effectLst/>
                          <a:latin typeface="+mj-lt"/>
                          <a:ea typeface="Calibri" panose="020F0502020204030204" pitchFamily="34" charset="0"/>
                          <a:cs typeface="Times New Roman" panose="02020603050405020304" pitchFamily="18" charset="0"/>
                        </a:rPr>
                        <a:t>33-42</a:t>
                      </a:r>
                    </a:p>
                  </a:txBody>
                  <a:tcPr marL="68580" marR="68580" marT="0" marB="0" anchor="ctr"/>
                </a:tc>
                <a:tc>
                  <a:txBody>
                    <a:bodyPr/>
                    <a:lstStyle/>
                    <a:p>
                      <a:pPr algn="ctr">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42</a:t>
                      </a:r>
                    </a:p>
                  </a:txBody>
                  <a:tcPr marL="68580" marR="68580" marT="0" marB="0" anchor="ctr"/>
                </a:tc>
                <a:tc>
                  <a:txBody>
                    <a:bodyPr/>
                    <a:lstStyle/>
                    <a:p>
                      <a:pPr algn="l">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Year moved into current address</a:t>
                      </a:r>
                    </a:p>
                  </a:txBody>
                  <a:tcPr marL="68580" marR="68580" marT="0" marB="0" anchor="ctr"/>
                </a:tc>
                <a:tc>
                  <a:txBody>
                    <a:bodyPr/>
                    <a:lstStyle/>
                    <a:p>
                      <a:pPr algn="l">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Moved: year 1992-2000</a:t>
                      </a:r>
                    </a:p>
                    <a:p>
                      <a:pPr algn="l">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Not moved: year 1958-1991 or 9999</a:t>
                      </a:r>
                    </a:p>
                  </a:txBody>
                  <a:tcPr marL="68580" marR="68580" marT="0" marB="0" anchor="ctr"/>
                </a:tc>
                <a:extLst>
                  <a:ext uri="{0D108BD9-81ED-4DB2-BD59-A6C34878D82A}">
                    <a16:rowId xmlns:a16="http://schemas.microsoft.com/office/drawing/2014/main" val="10004"/>
                  </a:ext>
                </a:extLst>
              </a:tr>
              <a:tr h="343598">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200" b="0" dirty="0">
                          <a:effectLst/>
                          <a:latin typeface="+mj-lt"/>
                        </a:rPr>
                        <a:t> </a:t>
                      </a:r>
                      <a:r>
                        <a:rPr lang="en-GB" sz="1200" b="0" dirty="0">
                          <a:effectLst/>
                          <a:latin typeface="+mj-lt"/>
                          <a:cs typeface="Times New Roman" panose="02020603050405020304" pitchFamily="18" charset="0"/>
                        </a:rPr>
                        <a:t>42</a:t>
                      </a:r>
                      <a:r>
                        <a:rPr lang="en-GB" sz="1200" b="0" dirty="0">
                          <a:effectLst/>
                          <a:latin typeface="+mj-lt"/>
                          <a:ea typeface="Calibri" panose="020F0502020204030204" pitchFamily="34" charset="0"/>
                          <a:cs typeface="Times New Roman" panose="02020603050405020304" pitchFamily="18" charset="0"/>
                        </a:rPr>
                        <a:t>-55</a:t>
                      </a:r>
                    </a:p>
                  </a:txBody>
                  <a:tcPr marL="65447" marR="65447" marT="0" marB="0" anchor="ctr"/>
                </a:tc>
                <a:tc>
                  <a:txBody>
                    <a:bodyPr/>
                    <a:lstStyle/>
                    <a:p>
                      <a:pPr algn="ctr">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50*</a:t>
                      </a:r>
                    </a:p>
                  </a:txBody>
                  <a:tcPr marL="68580" marR="68580" marT="0" marB="0" anchor="ctr"/>
                </a:tc>
                <a:tc>
                  <a:txBody>
                    <a:bodyPr/>
                    <a:lstStyle/>
                    <a:p>
                      <a:pPr algn="l">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Whether Cohort</a:t>
                      </a:r>
                      <a:r>
                        <a:rPr lang="en-GB" sz="1200" baseline="0" dirty="0">
                          <a:effectLst/>
                          <a:latin typeface="+mj-lt"/>
                          <a:ea typeface="Calibri" panose="020F0502020204030204" pitchFamily="34" charset="0"/>
                          <a:cs typeface="Times New Roman" panose="02020603050405020304" pitchFamily="18" charset="0"/>
                        </a:rPr>
                        <a:t> member living at same address as last interview/Jan2000</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Moved: Yes,</a:t>
                      </a:r>
                      <a:r>
                        <a:rPr lang="en-GB" sz="1200" baseline="0" dirty="0">
                          <a:effectLst/>
                          <a:latin typeface="+mj-lt"/>
                          <a:ea typeface="Calibri" panose="020F0502020204030204" pitchFamily="34" charset="0"/>
                          <a:cs typeface="Times New Roman" panose="02020603050405020304" pitchFamily="18" charset="0"/>
                        </a:rPr>
                        <a:t> same address</a:t>
                      </a:r>
                    </a:p>
                    <a:p>
                      <a:pPr algn="l">
                        <a:lnSpc>
                          <a:spcPct val="107000"/>
                        </a:lnSpc>
                        <a:spcAft>
                          <a:spcPts val="0"/>
                        </a:spcAft>
                      </a:pPr>
                      <a:r>
                        <a:rPr lang="en-GB" sz="1200" baseline="0" dirty="0">
                          <a:effectLst/>
                          <a:latin typeface="+mj-lt"/>
                          <a:ea typeface="Calibri" panose="020F0502020204030204" pitchFamily="34" charset="0"/>
                          <a:cs typeface="Times New Roman" panose="02020603050405020304" pitchFamily="18" charset="0"/>
                        </a:rPr>
                        <a:t>Not moved: No, different address</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62502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200" dirty="0">
                        <a:effectLst/>
                        <a:latin typeface="+mj-lt"/>
                        <a:ea typeface="Calibri" panose="020F0502020204030204" pitchFamily="34" charset="0"/>
                        <a:cs typeface="Times New Roman" panose="02020603050405020304" pitchFamily="18" charset="0"/>
                      </a:endParaRPr>
                    </a:p>
                  </a:txBody>
                  <a:tcPr marL="65447" marR="65447" marT="0" marB="0" anchor="ctr"/>
                </a:tc>
                <a:tc>
                  <a:txBody>
                    <a:bodyPr/>
                    <a:lstStyle/>
                    <a:p>
                      <a:pPr algn="ctr">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55*</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effectLst/>
                          <a:latin typeface="+mj-lt"/>
                          <a:ea typeface="Calibri" panose="020F0502020204030204" pitchFamily="34" charset="0"/>
                          <a:cs typeface="Times New Roman" panose="02020603050405020304" pitchFamily="18" charset="0"/>
                        </a:rPr>
                        <a:t>Whether living</a:t>
                      </a:r>
                      <a:r>
                        <a:rPr lang="en-GB" sz="1200" baseline="0" dirty="0">
                          <a:effectLst/>
                          <a:latin typeface="+mj-lt"/>
                          <a:ea typeface="Calibri" panose="020F0502020204030204" pitchFamily="34" charset="0"/>
                          <a:cs typeface="Times New Roman" panose="02020603050405020304" pitchFamily="18" charset="0"/>
                        </a:rPr>
                        <a:t> at same address as last interview</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Moved: Yes, same address</a:t>
                      </a:r>
                      <a:r>
                        <a:rPr lang="en-GB" sz="1200" baseline="0" dirty="0">
                          <a:effectLst/>
                          <a:latin typeface="+mj-lt"/>
                          <a:ea typeface="Calibri" panose="020F0502020204030204" pitchFamily="34" charset="0"/>
                          <a:cs typeface="Times New Roman" panose="02020603050405020304" pitchFamily="18" charset="0"/>
                        </a:rPr>
                        <a:t> OR Same address, incorrect details.</a:t>
                      </a:r>
                    </a:p>
                    <a:p>
                      <a:pPr algn="l">
                        <a:lnSpc>
                          <a:spcPct val="107000"/>
                        </a:lnSpc>
                        <a:spcAft>
                          <a:spcPts val="0"/>
                        </a:spcAft>
                      </a:pPr>
                      <a:r>
                        <a:rPr lang="en-GB" sz="1200" baseline="0" dirty="0">
                          <a:effectLst/>
                          <a:latin typeface="+mj-lt"/>
                          <a:ea typeface="Calibri" panose="020F0502020204030204" pitchFamily="34" charset="0"/>
                          <a:cs typeface="Times New Roman" panose="02020603050405020304" pitchFamily="18" charset="0"/>
                        </a:rPr>
                        <a:t>Not moved: No</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5638808"/>
                  </a:ext>
                </a:extLst>
              </a:tr>
              <a:tr h="26712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200" dirty="0">
                          <a:effectLst/>
                          <a:latin typeface="+mj-lt"/>
                        </a:rPr>
                        <a:t>1970 BCS</a:t>
                      </a:r>
                    </a:p>
                  </a:txBody>
                  <a:tcPr marL="65447" marR="65447" marT="0" marB="0" anchor="ctr"/>
                </a:tc>
                <a:tc>
                  <a:txBody>
                    <a:bodyPr/>
                    <a:lstStyle/>
                    <a:p>
                      <a:pPr algn="ctr">
                        <a:lnSpc>
                          <a:spcPct val="107000"/>
                        </a:lnSpc>
                        <a:spcAft>
                          <a:spcPts val="0"/>
                        </a:spcAft>
                      </a:pP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1012149"/>
                  </a:ext>
                </a:extLst>
              </a:tr>
              <a:tr h="343598">
                <a:tc>
                  <a:txBody>
                    <a:bodyPr/>
                    <a:lstStyle/>
                    <a:p>
                      <a:pPr marL="0" marR="0" algn="ctr">
                        <a:lnSpc>
                          <a:spcPct val="107000"/>
                        </a:lnSpc>
                        <a:spcBef>
                          <a:spcPts val="0"/>
                        </a:spcBef>
                        <a:spcAft>
                          <a:spcPts val="0"/>
                        </a:spcAft>
                      </a:pPr>
                      <a:r>
                        <a:rPr lang="en-GB" sz="1200" b="0" dirty="0">
                          <a:effectLst/>
                          <a:latin typeface="+mj-lt"/>
                          <a:ea typeface="Calibri"/>
                          <a:cs typeface="Times New Roman"/>
                        </a:rPr>
                        <a:t>16-26</a:t>
                      </a:r>
                    </a:p>
                  </a:txBody>
                  <a:tcPr marL="65447" marR="65447" marT="0" marB="0" anchor="ctr"/>
                </a:tc>
                <a:tc>
                  <a:txBody>
                    <a:bodyPr/>
                    <a:lstStyle/>
                    <a:p>
                      <a:pPr marL="0" marR="0" algn="ctr">
                        <a:lnSpc>
                          <a:spcPct val="107000"/>
                        </a:lnSpc>
                        <a:spcBef>
                          <a:spcPts val="0"/>
                        </a:spcBef>
                        <a:spcAft>
                          <a:spcPts val="0"/>
                        </a:spcAft>
                      </a:pPr>
                      <a:r>
                        <a:rPr lang="en-GB" sz="1200" dirty="0">
                          <a:solidFill>
                            <a:schemeClr val="tx1"/>
                          </a:solidFill>
                          <a:effectLst/>
                          <a:latin typeface="+mj-lt"/>
                        </a:rPr>
                        <a:t>26</a:t>
                      </a:r>
                    </a:p>
                  </a:txBody>
                  <a:tcPr marL="65447" marR="65447" marT="0" marB="0" anchor="ctr"/>
                </a:tc>
                <a:tc>
                  <a:txBody>
                    <a:bodyPr/>
                    <a:lstStyle/>
                    <a:p>
                      <a:pPr marL="0" marR="0" algn="l">
                        <a:lnSpc>
                          <a:spcPct val="107000"/>
                        </a:lnSpc>
                        <a:spcBef>
                          <a:spcPts val="0"/>
                        </a:spcBef>
                        <a:spcAft>
                          <a:spcPts val="0"/>
                        </a:spcAft>
                      </a:pPr>
                      <a:r>
                        <a:rPr lang="en-GB" sz="1200" dirty="0">
                          <a:effectLst/>
                          <a:latin typeface="+mj-lt"/>
                          <a:ea typeface="Calibri"/>
                          <a:cs typeface="Times New Roman"/>
                        </a:rPr>
                        <a:t>Year moved into current address</a:t>
                      </a:r>
                    </a:p>
                  </a:txBody>
                  <a:tcPr marL="65447" marR="65447" marT="0" marB="0" anchor="ctr"/>
                </a:tc>
                <a:tc>
                  <a:txBody>
                    <a:bodyPr/>
                    <a:lstStyle/>
                    <a:p>
                      <a:pPr algn="l">
                        <a:lnSpc>
                          <a:spcPct val="107000"/>
                        </a:lnSpc>
                        <a:spcAft>
                          <a:spcPts val="0"/>
                        </a:spcAft>
                      </a:pPr>
                      <a:r>
                        <a:rPr lang="en-GB" sz="1200" kern="1200" dirty="0">
                          <a:solidFill>
                            <a:schemeClr val="dk1"/>
                          </a:solidFill>
                          <a:effectLst/>
                          <a:latin typeface="+mn-lt"/>
                          <a:ea typeface="Calibri" panose="020F0502020204030204" pitchFamily="34" charset="0"/>
                          <a:cs typeface="Times New Roman" panose="02020603050405020304" pitchFamily="18" charset="0"/>
                        </a:rPr>
                        <a:t>Moved: year 1987-1996</a:t>
                      </a:r>
                    </a:p>
                    <a:p>
                      <a:pPr algn="l">
                        <a:lnSpc>
                          <a:spcPct val="107000"/>
                        </a:lnSpc>
                        <a:spcAft>
                          <a:spcPts val="0"/>
                        </a:spcAft>
                      </a:pPr>
                      <a:r>
                        <a:rPr lang="en-GB" sz="1200" kern="1200" dirty="0">
                          <a:solidFill>
                            <a:schemeClr val="dk1"/>
                          </a:solidFill>
                          <a:effectLst/>
                          <a:latin typeface="+mn-lt"/>
                          <a:ea typeface="Calibri" panose="020F0502020204030204" pitchFamily="34" charset="0"/>
                          <a:cs typeface="Times New Roman" panose="02020603050405020304" pitchFamily="18" charset="0"/>
                        </a:rPr>
                        <a:t>Not moved: year 1970-1986</a:t>
                      </a:r>
                    </a:p>
                  </a:txBody>
                  <a:tcPr marL="65447" marR="65447" marT="0" marB="0" anchor="ctr"/>
                </a:tc>
                <a:extLst>
                  <a:ext uri="{0D108BD9-81ED-4DB2-BD59-A6C34878D82A}">
                    <a16:rowId xmlns:a16="http://schemas.microsoft.com/office/drawing/2014/main" val="2465384365"/>
                  </a:ext>
                </a:extLst>
              </a:tr>
              <a:tr h="433280">
                <a:tc>
                  <a:txBody>
                    <a:bodyPr/>
                    <a:lstStyle/>
                    <a:p>
                      <a:pPr marL="0" marR="0" algn="ctr">
                        <a:lnSpc>
                          <a:spcPct val="107000"/>
                        </a:lnSpc>
                        <a:spcBef>
                          <a:spcPts val="0"/>
                        </a:spcBef>
                        <a:spcAft>
                          <a:spcPts val="0"/>
                        </a:spcAft>
                      </a:pPr>
                      <a:r>
                        <a:rPr lang="en-GB" sz="1200" b="0" dirty="0">
                          <a:effectLst/>
                          <a:latin typeface="+mj-lt"/>
                          <a:ea typeface="Calibri"/>
                          <a:cs typeface="Times New Roman"/>
                        </a:rPr>
                        <a:t>26-34</a:t>
                      </a:r>
                    </a:p>
                  </a:txBody>
                  <a:tcPr marL="65447" marR="65447" marT="0" marB="0" anchor="ctr"/>
                </a:tc>
                <a:tc>
                  <a:txBody>
                    <a:bodyPr/>
                    <a:lstStyle/>
                    <a:p>
                      <a:pPr marL="0" marR="0" algn="ctr">
                        <a:lnSpc>
                          <a:spcPct val="107000"/>
                        </a:lnSpc>
                        <a:spcBef>
                          <a:spcPts val="0"/>
                        </a:spcBef>
                        <a:spcAft>
                          <a:spcPts val="0"/>
                        </a:spcAft>
                      </a:pPr>
                      <a:r>
                        <a:rPr lang="en-GB" sz="1200" dirty="0">
                          <a:solidFill>
                            <a:schemeClr val="tx1"/>
                          </a:solidFill>
                          <a:effectLst/>
                          <a:latin typeface="+mj-lt"/>
                        </a:rPr>
                        <a:t>30*</a:t>
                      </a:r>
                      <a:endParaRPr lang="en-GB" sz="1200" dirty="0">
                        <a:solidFill>
                          <a:schemeClr val="tx1"/>
                        </a:solidFill>
                        <a:effectLst/>
                        <a:latin typeface="+mj-lt"/>
                        <a:ea typeface="Calibri"/>
                        <a:cs typeface="Times New Roman"/>
                      </a:endParaRPr>
                    </a:p>
                  </a:txBody>
                  <a:tcPr marL="65447" marR="65447" marT="0" marB="0" anchor="ctr"/>
                </a:tc>
                <a:tc>
                  <a:txBody>
                    <a:bodyPr/>
                    <a:lstStyle/>
                    <a:p>
                      <a:pPr marL="0" marR="0" algn="l">
                        <a:lnSpc>
                          <a:spcPct val="107000"/>
                        </a:lnSpc>
                        <a:spcBef>
                          <a:spcPts val="0"/>
                        </a:spcBef>
                        <a:spcAft>
                          <a:spcPts val="0"/>
                        </a:spcAft>
                      </a:pPr>
                      <a:r>
                        <a:rPr lang="en-GB" sz="1200" dirty="0">
                          <a:effectLst/>
                          <a:latin typeface="+mj-lt"/>
                          <a:ea typeface="Calibri"/>
                          <a:cs typeface="Times New Roman"/>
                        </a:rPr>
                        <a:t>Lived somewhere else for 1mth+ since Ref</a:t>
                      </a:r>
                      <a:r>
                        <a:rPr lang="en-GB" sz="1200" baseline="0" dirty="0">
                          <a:effectLst/>
                          <a:latin typeface="+mj-lt"/>
                          <a:ea typeface="Calibri"/>
                          <a:cs typeface="Times New Roman"/>
                        </a:rPr>
                        <a:t> data + year moved in</a:t>
                      </a:r>
                      <a:endParaRPr lang="en-GB" sz="1200" dirty="0">
                        <a:effectLst/>
                        <a:latin typeface="+mj-lt"/>
                        <a:ea typeface="Calibri"/>
                        <a:cs typeface="Times New Roman"/>
                      </a:endParaRPr>
                    </a:p>
                  </a:txBody>
                  <a:tcPr marL="65447" marR="65447" marT="0" marB="0" anchor="ctr"/>
                </a:tc>
                <a:tc>
                  <a:txBody>
                    <a:bodyPr/>
                    <a:lstStyle/>
                    <a:p>
                      <a:pPr algn="l">
                        <a:lnSpc>
                          <a:spcPct val="107000"/>
                        </a:lnSpc>
                        <a:spcAft>
                          <a:spcPts val="0"/>
                        </a:spcAft>
                      </a:pPr>
                      <a:r>
                        <a:rPr lang="en-GB" sz="1200" kern="1200" dirty="0">
                          <a:solidFill>
                            <a:schemeClr val="dk1"/>
                          </a:solidFill>
                          <a:effectLst/>
                          <a:latin typeface="+mn-lt"/>
                          <a:ea typeface="Calibri" panose="020F0502020204030204" pitchFamily="34" charset="0"/>
                          <a:cs typeface="Times New Roman" panose="02020603050405020304" pitchFamily="18" charset="0"/>
                        </a:rPr>
                        <a:t>Moved: yes + year 1997-2000</a:t>
                      </a:r>
                    </a:p>
                    <a:p>
                      <a:pPr algn="l">
                        <a:lnSpc>
                          <a:spcPct val="107000"/>
                        </a:lnSpc>
                        <a:spcAft>
                          <a:spcPts val="0"/>
                        </a:spcAft>
                      </a:pPr>
                      <a:r>
                        <a:rPr lang="en-GB" sz="1200" kern="1200" dirty="0">
                          <a:solidFill>
                            <a:schemeClr val="dk1"/>
                          </a:solidFill>
                          <a:effectLst/>
                          <a:latin typeface="+mn-lt"/>
                          <a:ea typeface="Calibri" panose="020F0502020204030204" pitchFamily="34" charset="0"/>
                          <a:cs typeface="Times New Roman" panose="02020603050405020304" pitchFamily="18" charset="0"/>
                        </a:rPr>
                        <a:t>Not moved: year 1986-1996</a:t>
                      </a:r>
                    </a:p>
                  </a:txBody>
                  <a:tcPr marL="65447" marR="65447" marT="0" marB="0" anchor="ctr"/>
                </a:tc>
                <a:extLst>
                  <a:ext uri="{0D108BD9-81ED-4DB2-BD59-A6C34878D82A}">
                    <a16:rowId xmlns:a16="http://schemas.microsoft.com/office/drawing/2014/main" val="3153202937"/>
                  </a:ext>
                </a:extLst>
              </a:tr>
              <a:tr h="464024">
                <a:tc>
                  <a:txBody>
                    <a:bodyPr/>
                    <a:lstStyle/>
                    <a:p>
                      <a:pPr marL="0" marR="0" algn="ctr">
                        <a:lnSpc>
                          <a:spcPct val="107000"/>
                        </a:lnSpc>
                        <a:spcBef>
                          <a:spcPts val="0"/>
                        </a:spcBef>
                        <a:spcAft>
                          <a:spcPts val="0"/>
                        </a:spcAft>
                      </a:pPr>
                      <a:endParaRPr lang="en-GB" sz="1200" b="0" dirty="0">
                        <a:effectLst/>
                        <a:latin typeface="+mj-lt"/>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200" dirty="0">
                          <a:solidFill>
                            <a:schemeClr val="tx1"/>
                          </a:solidFill>
                          <a:effectLst/>
                          <a:latin typeface="+mj-lt"/>
                          <a:ea typeface="Calibri"/>
                          <a:cs typeface="Times New Roman"/>
                        </a:rPr>
                        <a:t>34*</a:t>
                      </a:r>
                    </a:p>
                  </a:txBody>
                  <a:tcPr marL="65447" marR="65447" marT="0" marB="0" anchor="ctr"/>
                </a:tc>
                <a:tc>
                  <a:txBody>
                    <a:bodyPr/>
                    <a:lstStyle/>
                    <a:p>
                      <a:pPr marL="0" marR="0" algn="l">
                        <a:lnSpc>
                          <a:spcPct val="107000"/>
                        </a:lnSpc>
                        <a:spcBef>
                          <a:spcPts val="0"/>
                        </a:spcBef>
                        <a:spcAft>
                          <a:spcPts val="0"/>
                        </a:spcAft>
                      </a:pPr>
                      <a:r>
                        <a:rPr lang="en-GB" sz="1200" dirty="0">
                          <a:effectLst/>
                          <a:latin typeface="+mj-lt"/>
                          <a:ea typeface="Calibri"/>
                          <a:cs typeface="Times New Roman"/>
                        </a:rPr>
                        <a:t>Whether</a:t>
                      </a:r>
                      <a:r>
                        <a:rPr lang="en-GB" sz="1200" baseline="0" dirty="0">
                          <a:effectLst/>
                          <a:latin typeface="+mj-lt"/>
                          <a:ea typeface="Calibri"/>
                          <a:cs typeface="Times New Roman"/>
                        </a:rPr>
                        <a:t> living at the same address during last interview</a:t>
                      </a:r>
                      <a:endParaRPr lang="en-GB" sz="1200" dirty="0">
                        <a:effectLst/>
                        <a:latin typeface="+mj-lt"/>
                        <a:ea typeface="Calibri"/>
                        <a:cs typeface="Times New Roman"/>
                      </a:endParaRPr>
                    </a:p>
                  </a:txBody>
                  <a:tcPr marL="65447" marR="65447" marT="0" marB="0" anchor="ctr"/>
                </a:tc>
                <a:tc>
                  <a:txBody>
                    <a:bodyPr/>
                    <a:lstStyle/>
                    <a:p>
                      <a:pPr algn="l">
                        <a:lnSpc>
                          <a:spcPct val="107000"/>
                        </a:lnSpc>
                        <a:spcAft>
                          <a:spcPts val="0"/>
                        </a:spcAft>
                      </a:pPr>
                      <a:r>
                        <a:rPr lang="en-GB" sz="1200" kern="1200" dirty="0">
                          <a:solidFill>
                            <a:schemeClr val="dk1"/>
                          </a:solidFill>
                          <a:effectLst/>
                          <a:latin typeface="+mn-lt"/>
                          <a:ea typeface="Calibri" panose="020F0502020204030204" pitchFamily="34" charset="0"/>
                          <a:cs typeface="Times New Roman" panose="02020603050405020304" pitchFamily="18" charset="0"/>
                        </a:rPr>
                        <a:t>Moved: yes</a:t>
                      </a:r>
                    </a:p>
                    <a:p>
                      <a:pPr algn="l">
                        <a:lnSpc>
                          <a:spcPct val="107000"/>
                        </a:lnSpc>
                        <a:spcAft>
                          <a:spcPts val="0"/>
                        </a:spcAft>
                      </a:pPr>
                      <a:r>
                        <a:rPr lang="en-GB" sz="1200" kern="1200" dirty="0">
                          <a:solidFill>
                            <a:schemeClr val="dk1"/>
                          </a:solidFill>
                          <a:effectLst/>
                          <a:latin typeface="+mn-lt"/>
                          <a:ea typeface="Calibri" panose="020F0502020204030204" pitchFamily="34" charset="0"/>
                          <a:cs typeface="Times New Roman" panose="02020603050405020304" pitchFamily="18" charset="0"/>
                        </a:rPr>
                        <a:t>Not moved:</a:t>
                      </a:r>
                      <a:r>
                        <a:rPr lang="en-GB" sz="1200" kern="1200" baseline="0" dirty="0">
                          <a:solidFill>
                            <a:schemeClr val="dk1"/>
                          </a:solidFill>
                          <a:effectLst/>
                          <a:latin typeface="+mn-lt"/>
                          <a:ea typeface="Calibri" panose="020F0502020204030204" pitchFamily="34" charset="0"/>
                          <a:cs typeface="Times New Roman" panose="02020603050405020304" pitchFamily="18" charset="0"/>
                        </a:rPr>
                        <a:t> No</a:t>
                      </a:r>
                      <a:endParaRPr lang="en-GB" sz="1200" kern="1200" dirty="0">
                        <a:solidFill>
                          <a:schemeClr val="dk1"/>
                        </a:solidFill>
                        <a:effectLst/>
                        <a:latin typeface="+mn-lt"/>
                        <a:ea typeface="Calibri" panose="020F0502020204030204" pitchFamily="34" charset="0"/>
                        <a:cs typeface="Times New Roman" panose="02020603050405020304" pitchFamily="18" charset="0"/>
                      </a:endParaRPr>
                    </a:p>
                  </a:txBody>
                  <a:tcPr marL="65447" marR="65447" marT="0" marB="0" anchor="ctr"/>
                </a:tc>
                <a:extLst>
                  <a:ext uri="{0D108BD9-81ED-4DB2-BD59-A6C34878D82A}">
                    <a16:rowId xmlns:a16="http://schemas.microsoft.com/office/drawing/2014/main" val="4201693092"/>
                  </a:ext>
                </a:extLst>
              </a:tr>
              <a:tr h="343598">
                <a:tc>
                  <a:txBody>
                    <a:bodyPr/>
                    <a:lstStyle/>
                    <a:p>
                      <a:pPr marL="0" marR="0" algn="ctr">
                        <a:lnSpc>
                          <a:spcPct val="107000"/>
                        </a:lnSpc>
                        <a:spcBef>
                          <a:spcPts val="0"/>
                        </a:spcBef>
                        <a:spcAft>
                          <a:spcPts val="0"/>
                        </a:spcAft>
                      </a:pPr>
                      <a:r>
                        <a:rPr lang="en-GB" sz="1200" b="0" dirty="0">
                          <a:effectLst/>
                          <a:latin typeface="+mj-lt"/>
                          <a:ea typeface="Calibri"/>
                          <a:cs typeface="Times New Roman"/>
                        </a:rPr>
                        <a:t>34-42</a:t>
                      </a:r>
                    </a:p>
                  </a:txBody>
                  <a:tcPr marL="65447" marR="65447" marT="0" marB="0" anchor="ctr"/>
                </a:tc>
                <a:tc>
                  <a:txBody>
                    <a:bodyPr/>
                    <a:lstStyle/>
                    <a:p>
                      <a:pPr marL="0" marR="0" algn="ctr">
                        <a:lnSpc>
                          <a:spcPct val="107000"/>
                        </a:lnSpc>
                        <a:spcBef>
                          <a:spcPts val="0"/>
                        </a:spcBef>
                        <a:spcAft>
                          <a:spcPts val="0"/>
                        </a:spcAft>
                      </a:pPr>
                      <a:r>
                        <a:rPr lang="en-GB" sz="1200" b="0" dirty="0">
                          <a:solidFill>
                            <a:schemeClr val="tx1"/>
                          </a:solidFill>
                          <a:effectLst/>
                          <a:latin typeface="+mj-lt"/>
                        </a:rPr>
                        <a:t>42</a:t>
                      </a:r>
                      <a:endParaRPr lang="en-GB" sz="1200" b="0" dirty="0">
                        <a:solidFill>
                          <a:schemeClr val="tx1"/>
                        </a:solidFill>
                        <a:effectLst/>
                        <a:latin typeface="+mj-lt"/>
                        <a:ea typeface="Calibri"/>
                        <a:cs typeface="Times New Roman"/>
                      </a:endParaRPr>
                    </a:p>
                  </a:txBody>
                  <a:tcPr marL="65447" marR="65447"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dk1"/>
                          </a:solidFill>
                          <a:effectLst/>
                          <a:latin typeface="+mn-lt"/>
                          <a:ea typeface="Calibri"/>
                          <a:cs typeface="Times New Roman"/>
                        </a:rPr>
                        <a:t>Whether</a:t>
                      </a:r>
                      <a:r>
                        <a:rPr lang="en-GB" sz="1200" kern="1200" baseline="0" dirty="0">
                          <a:solidFill>
                            <a:schemeClr val="dk1"/>
                          </a:solidFill>
                          <a:effectLst/>
                          <a:latin typeface="+mn-lt"/>
                          <a:ea typeface="Calibri"/>
                          <a:cs typeface="Times New Roman"/>
                        </a:rPr>
                        <a:t> living at the same address during last interview</a:t>
                      </a:r>
                      <a:endParaRPr lang="en-GB" sz="1200" kern="1200" dirty="0">
                        <a:solidFill>
                          <a:schemeClr val="dk1"/>
                        </a:solidFill>
                        <a:effectLst/>
                        <a:latin typeface="+mn-lt"/>
                        <a:ea typeface="Calibri"/>
                        <a:cs typeface="Times New Roman"/>
                      </a:endParaRPr>
                    </a:p>
                  </a:txBody>
                  <a:tcPr marL="65447" marR="65447" marT="0" marB="0" anchor="ctr"/>
                </a:tc>
                <a:tc>
                  <a:txBody>
                    <a:bodyPr/>
                    <a:lstStyle/>
                    <a:p>
                      <a:pPr algn="l">
                        <a:lnSpc>
                          <a:spcPct val="107000"/>
                        </a:lnSpc>
                        <a:spcAft>
                          <a:spcPts val="0"/>
                        </a:spcAft>
                      </a:pPr>
                      <a:r>
                        <a:rPr lang="en-GB" sz="1200" kern="1200" dirty="0">
                          <a:solidFill>
                            <a:schemeClr val="dk1"/>
                          </a:solidFill>
                          <a:effectLst/>
                          <a:latin typeface="+mn-lt"/>
                          <a:ea typeface="Calibri" panose="020F0502020204030204" pitchFamily="34" charset="0"/>
                          <a:cs typeface="Times New Roman" panose="02020603050405020304" pitchFamily="18" charset="0"/>
                        </a:rPr>
                        <a:t>Moved: Yes,</a:t>
                      </a:r>
                      <a:r>
                        <a:rPr lang="en-GB" sz="1200" kern="1200" baseline="0" dirty="0">
                          <a:solidFill>
                            <a:schemeClr val="dk1"/>
                          </a:solidFill>
                          <a:effectLst/>
                          <a:latin typeface="+mn-lt"/>
                          <a:ea typeface="Calibri" panose="020F0502020204030204" pitchFamily="34" charset="0"/>
                          <a:cs typeface="Times New Roman" panose="02020603050405020304" pitchFamily="18" charset="0"/>
                        </a:rPr>
                        <a:t> same address</a:t>
                      </a:r>
                    </a:p>
                    <a:p>
                      <a:pPr algn="l">
                        <a:lnSpc>
                          <a:spcPct val="107000"/>
                        </a:lnSpc>
                        <a:spcAft>
                          <a:spcPts val="0"/>
                        </a:spcAft>
                      </a:pPr>
                      <a:r>
                        <a:rPr lang="en-GB" sz="1200" kern="1200" baseline="0" dirty="0">
                          <a:solidFill>
                            <a:schemeClr val="dk1"/>
                          </a:solidFill>
                          <a:effectLst/>
                          <a:latin typeface="+mn-lt"/>
                          <a:ea typeface="Calibri" panose="020F0502020204030204" pitchFamily="34" charset="0"/>
                          <a:cs typeface="Times New Roman" panose="02020603050405020304" pitchFamily="18" charset="0"/>
                        </a:rPr>
                        <a:t>Not moved: No, different address</a:t>
                      </a:r>
                      <a:endParaRPr lang="en-GB" sz="1200" kern="1200" dirty="0">
                        <a:solidFill>
                          <a:schemeClr val="dk1"/>
                        </a:solidFill>
                        <a:effectLst/>
                        <a:latin typeface="+mn-lt"/>
                        <a:ea typeface="Calibri" panose="020F0502020204030204" pitchFamily="34" charset="0"/>
                        <a:cs typeface="Times New Roman" panose="02020603050405020304" pitchFamily="18" charset="0"/>
                      </a:endParaRPr>
                    </a:p>
                  </a:txBody>
                  <a:tcPr marL="65447" marR="65447" marT="0" marB="0" anchor="ctr"/>
                </a:tc>
                <a:extLst>
                  <a:ext uri="{0D108BD9-81ED-4DB2-BD59-A6C34878D82A}">
                    <a16:rowId xmlns:a16="http://schemas.microsoft.com/office/drawing/2014/main" val="516856944"/>
                  </a:ext>
                </a:extLst>
              </a:tr>
            </a:tbl>
          </a:graphicData>
        </a:graphic>
      </p:graphicFrame>
    </p:spTree>
    <p:extLst>
      <p:ext uri="{BB962C8B-B14F-4D97-AF65-F5344CB8AC3E}">
        <p14:creationId xmlns:p14="http://schemas.microsoft.com/office/powerpoint/2010/main" val="315067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795" y="466882"/>
            <a:ext cx="8496300" cy="1368425"/>
          </a:xfrm>
        </p:spPr>
        <p:txBody>
          <a:bodyPr/>
          <a:lstStyle/>
          <a:p>
            <a:r>
              <a:rPr lang="en-GB" dirty="0"/>
              <a:t>Background</a:t>
            </a:r>
          </a:p>
        </p:txBody>
      </p:sp>
      <p:pic>
        <p:nvPicPr>
          <p:cNvPr id="5" name="Picture 4"/>
          <p:cNvPicPr>
            <a:picLocks noChangeAspect="1"/>
          </p:cNvPicPr>
          <p:nvPr/>
        </p:nvPicPr>
        <p:blipFill>
          <a:blip r:embed="rId3"/>
          <a:stretch>
            <a:fillRect/>
          </a:stretch>
        </p:blipFill>
        <p:spPr>
          <a:xfrm>
            <a:off x="186795" y="1835307"/>
            <a:ext cx="8719696" cy="4013200"/>
          </a:xfrm>
          <a:prstGeom prst="rect">
            <a:avLst/>
          </a:prstGeom>
        </p:spPr>
      </p:pic>
      <p:sp>
        <p:nvSpPr>
          <p:cNvPr id="7" name="TextBox 6"/>
          <p:cNvSpPr txBox="1"/>
          <p:nvPr/>
        </p:nvSpPr>
        <p:spPr>
          <a:xfrm>
            <a:off x="3214687" y="6429375"/>
            <a:ext cx="5929313" cy="246221"/>
          </a:xfrm>
          <a:prstGeom prst="rect">
            <a:avLst/>
          </a:prstGeom>
          <a:noFill/>
        </p:spPr>
        <p:txBody>
          <a:bodyPr wrap="square" rtlCol="0">
            <a:spAutoFit/>
          </a:bodyPr>
          <a:lstStyle/>
          <a:p>
            <a:pPr algn="r"/>
            <a:r>
              <a:rPr lang="en-GB" sz="1000" dirty="0" err="1"/>
              <a:t>Diez</a:t>
            </a:r>
            <a:r>
              <a:rPr lang="en-GB" sz="1000" dirty="0"/>
              <a:t>-Roux A.V. and </a:t>
            </a:r>
            <a:r>
              <a:rPr lang="en-GB" sz="1000" dirty="0" err="1"/>
              <a:t>Mair</a:t>
            </a:r>
            <a:r>
              <a:rPr lang="en-GB" sz="1000" dirty="0"/>
              <a:t> C.  Annals of the New York Academy of Sciences 2010.</a:t>
            </a:r>
          </a:p>
        </p:txBody>
      </p:sp>
    </p:spTree>
    <p:extLst>
      <p:ext uri="{BB962C8B-B14F-4D97-AF65-F5344CB8AC3E}">
        <p14:creationId xmlns:p14="http://schemas.microsoft.com/office/powerpoint/2010/main" val="2568574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957" y="648586"/>
            <a:ext cx="6699941" cy="584775"/>
          </a:xfrm>
          <a:prstGeom prst="rect">
            <a:avLst/>
          </a:prstGeom>
          <a:noFill/>
        </p:spPr>
        <p:txBody>
          <a:bodyPr wrap="square" rtlCol="0">
            <a:spAutoFit/>
          </a:bodyPr>
          <a:lstStyle/>
          <a:p>
            <a:r>
              <a:rPr lang="en-GB" sz="3200" b="1" dirty="0"/>
              <a:t>Very large elephant in the room:</a:t>
            </a:r>
          </a:p>
        </p:txBody>
      </p:sp>
      <p:sp>
        <p:nvSpPr>
          <p:cNvPr id="4" name="TextBox 3"/>
          <p:cNvSpPr txBox="1"/>
          <p:nvPr/>
        </p:nvSpPr>
        <p:spPr>
          <a:xfrm>
            <a:off x="1297172" y="5794745"/>
            <a:ext cx="6443329" cy="646331"/>
          </a:xfrm>
          <a:prstGeom prst="rect">
            <a:avLst/>
          </a:prstGeom>
          <a:noFill/>
        </p:spPr>
        <p:txBody>
          <a:bodyPr wrap="square" rtlCol="0">
            <a:spAutoFit/>
          </a:bodyPr>
          <a:lstStyle/>
          <a:p>
            <a:r>
              <a:rPr lang="en-GB" sz="3600" b="1" dirty="0">
                <a:solidFill>
                  <a:srgbClr val="FF0000"/>
                </a:solidFill>
              </a:rPr>
              <a:t>RESIDENTIAL SELECTION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7172" y="1448206"/>
            <a:ext cx="5641350" cy="4131693"/>
          </a:xfrm>
          <a:prstGeom prst="rect">
            <a:avLst/>
          </a:prstGeom>
        </p:spPr>
      </p:pic>
    </p:spTree>
    <p:extLst>
      <p:ext uri="{BB962C8B-B14F-4D97-AF65-F5344CB8AC3E}">
        <p14:creationId xmlns:p14="http://schemas.microsoft.com/office/powerpoint/2010/main" val="150713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49"/>
          <p:cNvSpPr>
            <a:spLocks noChangeArrowheads="1"/>
          </p:cNvSpPr>
          <p:nvPr/>
        </p:nvSpPr>
        <p:spPr bwMode="auto">
          <a:xfrm>
            <a:off x="246534" y="15679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2" name="Rectangle 59"/>
          <p:cNvSpPr>
            <a:spLocks noChangeArrowheads="1"/>
          </p:cNvSpPr>
          <p:nvPr/>
        </p:nvSpPr>
        <p:spPr bwMode="auto">
          <a:xfrm>
            <a:off x="246534" y="17965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3" name="Rectangle 62"/>
          <p:cNvSpPr>
            <a:spLocks noChangeArrowheads="1"/>
          </p:cNvSpPr>
          <p:nvPr/>
        </p:nvSpPr>
        <p:spPr bwMode="auto">
          <a:xfrm>
            <a:off x="246534" y="17965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nvGrpSpPr>
          <p:cNvPr id="3" name="Group 2"/>
          <p:cNvGrpSpPr/>
          <p:nvPr/>
        </p:nvGrpSpPr>
        <p:grpSpPr>
          <a:xfrm>
            <a:off x="431265" y="2854336"/>
            <a:ext cx="3157081" cy="2620394"/>
            <a:chOff x="918425" y="2210281"/>
            <a:chExt cx="3289561" cy="4512713"/>
          </a:xfrm>
        </p:grpSpPr>
        <p:cxnSp>
          <p:nvCxnSpPr>
            <p:cNvPr id="14" name="Straight Arrow Connector 13"/>
            <p:cNvCxnSpPr>
              <a:stCxn id="10" idx="3"/>
              <a:endCxn id="8" idx="1"/>
            </p:cNvCxnSpPr>
            <p:nvPr/>
          </p:nvCxnSpPr>
          <p:spPr>
            <a:xfrm>
              <a:off x="2183347" y="3052955"/>
              <a:ext cx="730277" cy="0"/>
            </a:xfrm>
            <a:prstGeom prst="straightConnector1">
              <a:avLst/>
            </a:prstGeom>
            <a:ln w="12700">
              <a:headEnd type="none"/>
              <a:tailEnd type="triangle"/>
            </a:ln>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a:off x="918425" y="2210281"/>
              <a:ext cx="3289561" cy="4512713"/>
              <a:chOff x="939446" y="1752603"/>
              <a:chExt cx="3289561" cy="4512713"/>
            </a:xfrm>
          </p:grpSpPr>
          <p:sp>
            <p:nvSpPr>
              <p:cNvPr id="8" name="Text Box 29"/>
              <p:cNvSpPr txBox="1"/>
              <p:nvPr/>
            </p:nvSpPr>
            <p:spPr>
              <a:xfrm>
                <a:off x="2934645" y="1752603"/>
                <a:ext cx="1188629" cy="1685348"/>
              </a:xfrm>
              <a:prstGeom prst="rect">
                <a:avLst/>
              </a:prstGeom>
              <a:solidFill>
                <a:schemeClr val="lt1"/>
              </a:solidFill>
              <a:ln w="6350">
                <a:solidFill>
                  <a:prstClr val="black"/>
                </a:solidFill>
                <a:headEnd type="none"/>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2000" b="1" dirty="0">
                    <a:effectLst/>
                    <a:latin typeface="Times New Roman"/>
                    <a:ea typeface="Calibri"/>
                    <a:cs typeface="Times New Roman"/>
                  </a:rPr>
                  <a:t> </a:t>
                </a:r>
                <a:r>
                  <a:rPr lang="en-GB" sz="2000" b="1" dirty="0">
                    <a:latin typeface="Times New Roman"/>
                    <a:ea typeface="Calibri"/>
                    <a:cs typeface="Times New Roman"/>
                  </a:rPr>
                  <a:t>Health</a:t>
                </a:r>
                <a:r>
                  <a:rPr lang="en-GB" sz="2000" b="1" baseline="-25000" dirty="0">
                    <a:latin typeface="Times New Roman"/>
                    <a:ea typeface="Calibri"/>
                    <a:cs typeface="Times New Roman"/>
                  </a:rPr>
                  <a:t>t2</a:t>
                </a:r>
                <a:endParaRPr lang="en-GB" sz="2000" baseline="-25000" dirty="0">
                  <a:ea typeface="Calibri"/>
                  <a:cs typeface="Times New Roman"/>
                </a:endParaRPr>
              </a:p>
            </p:txBody>
          </p:sp>
          <p:sp>
            <p:nvSpPr>
              <p:cNvPr id="10" name="Text Box 31"/>
              <p:cNvSpPr txBox="1"/>
              <p:nvPr/>
            </p:nvSpPr>
            <p:spPr>
              <a:xfrm>
                <a:off x="973550" y="1752603"/>
                <a:ext cx="1230818" cy="1685348"/>
              </a:xfrm>
              <a:prstGeom prst="rect">
                <a:avLst/>
              </a:prstGeom>
              <a:solidFill>
                <a:schemeClr val="lt1"/>
              </a:solidFill>
              <a:ln w="6350">
                <a:solidFill>
                  <a:prstClr val="black"/>
                </a:solidFill>
                <a:headEnd type="none"/>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0"/>
                  </a:spcAft>
                </a:pPr>
                <a:r>
                  <a:rPr lang="en-GB" sz="2000" b="1" dirty="0">
                    <a:latin typeface="Times New Roman"/>
                    <a:ea typeface="Calibri"/>
                    <a:cs typeface="Times New Roman"/>
                  </a:rPr>
                  <a:t>Health</a:t>
                </a:r>
                <a:r>
                  <a:rPr lang="en-GB" sz="2000" b="1" baseline="-25000" dirty="0">
                    <a:latin typeface="Times New Roman"/>
                    <a:ea typeface="Calibri"/>
                    <a:cs typeface="Times New Roman"/>
                  </a:rPr>
                  <a:t>t1</a:t>
                </a:r>
                <a:endParaRPr lang="en-GB" sz="2000" baseline="-25000" dirty="0">
                  <a:ea typeface="Calibri"/>
                  <a:cs typeface="Times New Roman"/>
                </a:endParaRPr>
              </a:p>
            </p:txBody>
          </p:sp>
          <p:grpSp>
            <p:nvGrpSpPr>
              <p:cNvPr id="97" name="Group 96"/>
              <p:cNvGrpSpPr/>
              <p:nvPr/>
            </p:nvGrpSpPr>
            <p:grpSpPr>
              <a:xfrm>
                <a:off x="939446" y="4616114"/>
                <a:ext cx="3289561" cy="1649202"/>
                <a:chOff x="960907" y="3789040"/>
                <a:chExt cx="3201316" cy="1649202"/>
              </a:xfrm>
            </p:grpSpPr>
            <p:sp>
              <p:nvSpPr>
                <p:cNvPr id="71" name="Text Box 29"/>
                <p:cNvSpPr txBox="1"/>
                <p:nvPr/>
              </p:nvSpPr>
              <p:spPr>
                <a:xfrm>
                  <a:off x="2902584" y="3789040"/>
                  <a:ext cx="1259639" cy="1649202"/>
                </a:xfrm>
                <a:prstGeom prst="rect">
                  <a:avLst/>
                </a:prstGeom>
                <a:solidFill>
                  <a:schemeClr val="lt1"/>
                </a:solidFill>
                <a:ln w="6350">
                  <a:solidFill>
                    <a:prstClr val="black"/>
                  </a:solidFill>
                  <a:headEnd type="none"/>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0"/>
                    </a:spcAft>
                  </a:pPr>
                  <a:r>
                    <a:rPr lang="en-GB" sz="2000" b="1" dirty="0">
                      <a:latin typeface="Times New Roman"/>
                      <a:ea typeface="Calibri"/>
                      <a:cs typeface="Times New Roman"/>
                    </a:rPr>
                    <a:t>AREA</a:t>
                  </a:r>
                  <a:r>
                    <a:rPr lang="en-GB" sz="2000" b="1" baseline="-25000" dirty="0">
                      <a:latin typeface="Times New Roman"/>
                      <a:ea typeface="Calibri"/>
                      <a:cs typeface="Times New Roman"/>
                    </a:rPr>
                    <a:t>t2</a:t>
                  </a:r>
                  <a:endParaRPr lang="en-GB" sz="2000" baseline="-25000" dirty="0">
                    <a:ea typeface="Calibri"/>
                    <a:cs typeface="Times New Roman"/>
                  </a:endParaRPr>
                </a:p>
              </p:txBody>
            </p:sp>
            <p:sp>
              <p:nvSpPr>
                <p:cNvPr id="73" name="Text Box 31"/>
                <p:cNvSpPr txBox="1"/>
                <p:nvPr/>
              </p:nvSpPr>
              <p:spPr>
                <a:xfrm>
                  <a:off x="960907" y="3789040"/>
                  <a:ext cx="1230990" cy="1649202"/>
                </a:xfrm>
                <a:prstGeom prst="rect">
                  <a:avLst/>
                </a:prstGeom>
                <a:solidFill>
                  <a:schemeClr val="lt1"/>
                </a:solidFill>
                <a:ln w="6350">
                  <a:solidFill>
                    <a:prstClr val="black"/>
                  </a:solidFill>
                  <a:headEnd type="none"/>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0"/>
                    </a:spcAft>
                  </a:pPr>
                  <a:r>
                    <a:rPr lang="en-GB" sz="2000" b="1" dirty="0">
                      <a:latin typeface="Times New Roman"/>
                      <a:ea typeface="Calibri"/>
                      <a:cs typeface="Times New Roman"/>
                    </a:rPr>
                    <a:t>AREA</a:t>
                  </a:r>
                  <a:r>
                    <a:rPr lang="en-GB" sz="2000" b="1" baseline="-25000" dirty="0">
                      <a:latin typeface="Times New Roman"/>
                      <a:ea typeface="Calibri"/>
                      <a:cs typeface="Times New Roman"/>
                    </a:rPr>
                    <a:t>t1</a:t>
                  </a:r>
                  <a:endParaRPr lang="en-GB" sz="2000" baseline="-25000" dirty="0">
                    <a:ea typeface="Calibri"/>
                    <a:cs typeface="Times New Roman"/>
                  </a:endParaRPr>
                </a:p>
              </p:txBody>
            </p:sp>
            <p:cxnSp>
              <p:nvCxnSpPr>
                <p:cNvPr id="45" name="Straight Arrow Connector 44"/>
                <p:cNvCxnSpPr>
                  <a:stCxn id="73" idx="3"/>
                </p:cNvCxnSpPr>
                <p:nvPr/>
              </p:nvCxnSpPr>
              <p:spPr>
                <a:xfrm flipV="1">
                  <a:off x="2191897" y="4608717"/>
                  <a:ext cx="724221" cy="4925"/>
                </a:xfrm>
                <a:prstGeom prst="straightConnector1">
                  <a:avLst/>
                </a:prstGeom>
                <a:ln>
                  <a:headEnd type="none"/>
                  <a:tailEnd type="triangle"/>
                </a:ln>
              </p:spPr>
              <p:style>
                <a:lnRef idx="1">
                  <a:schemeClr val="dk1"/>
                </a:lnRef>
                <a:fillRef idx="0">
                  <a:schemeClr val="dk1"/>
                </a:fillRef>
                <a:effectRef idx="0">
                  <a:schemeClr val="dk1"/>
                </a:effectRef>
                <a:fontRef idx="minor">
                  <a:schemeClr val="tx1"/>
                </a:fontRef>
              </p:style>
            </p:cxnSp>
          </p:grpSp>
          <p:cxnSp>
            <p:nvCxnSpPr>
              <p:cNvPr id="64" name="Straight Arrow Connector 63"/>
              <p:cNvCxnSpPr/>
              <p:nvPr/>
            </p:nvCxnSpPr>
            <p:spPr>
              <a:xfrm flipV="1">
                <a:off x="2204368" y="3437953"/>
                <a:ext cx="744184" cy="1178161"/>
              </a:xfrm>
              <a:prstGeom prst="straightConnector1">
                <a:avLst/>
              </a:prstGeom>
              <a:ln>
                <a:headEnd type="none"/>
                <a:tailEnd type="triangle"/>
              </a:ln>
            </p:spPr>
            <p:style>
              <a:lnRef idx="1">
                <a:schemeClr val="dk1"/>
              </a:lnRef>
              <a:fillRef idx="0">
                <a:schemeClr val="dk1"/>
              </a:fillRef>
              <a:effectRef idx="0">
                <a:schemeClr val="dk1"/>
              </a:effectRef>
              <a:fontRef idx="minor">
                <a:schemeClr val="tx1"/>
              </a:fontRef>
            </p:style>
          </p:cxnSp>
        </p:grpSp>
      </p:grpSp>
      <p:sp>
        <p:nvSpPr>
          <p:cNvPr id="4" name="Rectangle 3"/>
          <p:cNvSpPr/>
          <p:nvPr/>
        </p:nvSpPr>
        <p:spPr>
          <a:xfrm>
            <a:off x="246534" y="390743"/>
            <a:ext cx="5713424" cy="553998"/>
          </a:xfrm>
          <a:prstGeom prst="rect">
            <a:avLst/>
          </a:prstGeom>
        </p:spPr>
        <p:txBody>
          <a:bodyPr wrap="none">
            <a:spAutoFit/>
          </a:bodyPr>
          <a:lstStyle/>
          <a:p>
            <a:r>
              <a:rPr lang="en-GB" sz="3000" dirty="0">
                <a:latin typeface="+mn-lt"/>
              </a:rPr>
              <a:t>Hypothesized life course models</a:t>
            </a:r>
          </a:p>
        </p:txBody>
      </p:sp>
      <p:sp>
        <p:nvSpPr>
          <p:cNvPr id="5" name="TextBox 4"/>
          <p:cNvSpPr txBox="1"/>
          <p:nvPr/>
        </p:nvSpPr>
        <p:spPr>
          <a:xfrm>
            <a:off x="431265" y="2285855"/>
            <a:ext cx="3714063" cy="369332"/>
          </a:xfrm>
          <a:prstGeom prst="rect">
            <a:avLst/>
          </a:prstGeom>
          <a:noFill/>
        </p:spPr>
        <p:txBody>
          <a:bodyPr wrap="square" rtlCol="0">
            <a:spAutoFit/>
          </a:bodyPr>
          <a:lstStyle/>
          <a:p>
            <a:r>
              <a:rPr lang="en-GB" b="1" dirty="0"/>
              <a:t>Model 1: Area effects only</a:t>
            </a:r>
          </a:p>
        </p:txBody>
      </p:sp>
      <p:grpSp>
        <p:nvGrpSpPr>
          <p:cNvPr id="26" name="Group 25"/>
          <p:cNvGrpSpPr/>
          <p:nvPr/>
        </p:nvGrpSpPr>
        <p:grpSpPr>
          <a:xfrm>
            <a:off x="4433129" y="2285855"/>
            <a:ext cx="4318161" cy="3188875"/>
            <a:chOff x="4433129" y="2285855"/>
            <a:chExt cx="4318161" cy="3188875"/>
          </a:xfrm>
        </p:grpSpPr>
        <p:cxnSp>
          <p:nvCxnSpPr>
            <p:cNvPr id="37" name="Straight Arrow Connector 36"/>
            <p:cNvCxnSpPr>
              <a:stCxn id="39" idx="3"/>
              <a:endCxn id="38" idx="1"/>
            </p:cNvCxnSpPr>
            <p:nvPr/>
          </p:nvCxnSpPr>
          <p:spPr>
            <a:xfrm>
              <a:off x="5891343" y="3343651"/>
              <a:ext cx="700867" cy="0"/>
            </a:xfrm>
            <a:prstGeom prst="straightConnector1">
              <a:avLst/>
            </a:prstGeom>
            <a:ln w="12700">
              <a:headEnd type="none"/>
              <a:tailEnd type="triangle"/>
            </a:ln>
          </p:spPr>
          <p:style>
            <a:lnRef idx="1">
              <a:schemeClr val="dk1"/>
            </a:lnRef>
            <a:fillRef idx="0">
              <a:schemeClr val="dk1"/>
            </a:fillRef>
            <a:effectRef idx="0">
              <a:schemeClr val="dk1"/>
            </a:effectRef>
            <a:fontRef idx="minor">
              <a:schemeClr val="tx1"/>
            </a:fontRef>
          </p:style>
        </p:cxnSp>
        <p:grpSp>
          <p:nvGrpSpPr>
            <p:cNvPr id="25" name="Group 24"/>
            <p:cNvGrpSpPr/>
            <p:nvPr/>
          </p:nvGrpSpPr>
          <p:grpSpPr>
            <a:xfrm>
              <a:off x="4433129" y="2285855"/>
              <a:ext cx="4318161" cy="3188875"/>
              <a:chOff x="4433129" y="2285855"/>
              <a:chExt cx="4318161" cy="3188875"/>
            </a:xfrm>
          </p:grpSpPr>
          <p:sp>
            <p:nvSpPr>
              <p:cNvPr id="38" name="Text Box 29"/>
              <p:cNvSpPr txBox="1"/>
              <p:nvPr/>
            </p:nvSpPr>
            <p:spPr>
              <a:xfrm>
                <a:off x="6592210" y="2854336"/>
                <a:ext cx="1140760" cy="978630"/>
              </a:xfrm>
              <a:prstGeom prst="rect">
                <a:avLst/>
              </a:prstGeom>
              <a:solidFill>
                <a:schemeClr val="lt1"/>
              </a:solidFill>
              <a:ln w="6350">
                <a:solidFill>
                  <a:prstClr val="black"/>
                </a:solidFill>
                <a:headEnd type="none"/>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2000" b="1" dirty="0">
                    <a:effectLst/>
                    <a:latin typeface="Times New Roman"/>
                    <a:ea typeface="Calibri"/>
                    <a:cs typeface="Times New Roman"/>
                  </a:rPr>
                  <a:t> </a:t>
                </a:r>
                <a:r>
                  <a:rPr lang="en-GB" sz="2000" b="1" dirty="0">
                    <a:latin typeface="Times New Roman"/>
                    <a:ea typeface="Calibri"/>
                    <a:cs typeface="Times New Roman"/>
                  </a:rPr>
                  <a:t>Health</a:t>
                </a:r>
                <a:r>
                  <a:rPr lang="en-GB" sz="2000" b="1" baseline="-25000" dirty="0">
                    <a:latin typeface="Times New Roman"/>
                    <a:ea typeface="Calibri"/>
                    <a:cs typeface="Times New Roman"/>
                  </a:rPr>
                  <a:t>t2</a:t>
                </a:r>
                <a:endParaRPr lang="en-GB" sz="2000" baseline="-25000" dirty="0">
                  <a:ea typeface="Calibri"/>
                  <a:cs typeface="Times New Roman"/>
                </a:endParaRPr>
              </a:p>
            </p:txBody>
          </p:sp>
          <p:sp>
            <p:nvSpPr>
              <p:cNvPr id="39" name="Text Box 31"/>
              <p:cNvSpPr txBox="1"/>
              <p:nvPr/>
            </p:nvSpPr>
            <p:spPr>
              <a:xfrm>
                <a:off x="4710094" y="2854336"/>
                <a:ext cx="1181249" cy="978630"/>
              </a:xfrm>
              <a:prstGeom prst="rect">
                <a:avLst/>
              </a:prstGeom>
              <a:solidFill>
                <a:schemeClr val="lt1"/>
              </a:solidFill>
              <a:ln w="6350">
                <a:solidFill>
                  <a:prstClr val="black"/>
                </a:solidFill>
                <a:headEnd type="none"/>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0"/>
                  </a:spcAft>
                </a:pPr>
                <a:r>
                  <a:rPr lang="en-GB" sz="2000" b="1" dirty="0">
                    <a:latin typeface="Times New Roman"/>
                    <a:ea typeface="Calibri"/>
                    <a:cs typeface="Times New Roman"/>
                  </a:rPr>
                  <a:t>Health</a:t>
                </a:r>
                <a:r>
                  <a:rPr lang="en-GB" sz="2000" b="1" baseline="-25000" dirty="0">
                    <a:latin typeface="Times New Roman"/>
                    <a:ea typeface="Calibri"/>
                    <a:cs typeface="Times New Roman"/>
                  </a:rPr>
                  <a:t>t1</a:t>
                </a:r>
                <a:endParaRPr lang="en-GB" sz="2000" baseline="-25000" dirty="0">
                  <a:ea typeface="Calibri"/>
                  <a:cs typeface="Times New Roman"/>
                </a:endParaRPr>
              </a:p>
            </p:txBody>
          </p:sp>
          <p:sp>
            <p:nvSpPr>
              <p:cNvPr id="40" name="Text Box 29"/>
              <p:cNvSpPr txBox="1"/>
              <p:nvPr/>
            </p:nvSpPr>
            <p:spPr>
              <a:xfrm>
                <a:off x="6592210" y="4517089"/>
                <a:ext cx="1242234" cy="957641"/>
              </a:xfrm>
              <a:prstGeom prst="rect">
                <a:avLst/>
              </a:prstGeom>
              <a:solidFill>
                <a:schemeClr val="lt1"/>
              </a:solidFill>
              <a:ln w="6350">
                <a:solidFill>
                  <a:prstClr val="black"/>
                </a:solidFill>
                <a:headEnd type="none"/>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0"/>
                  </a:spcAft>
                </a:pPr>
                <a:r>
                  <a:rPr lang="en-GB" sz="2000" b="1" dirty="0">
                    <a:latin typeface="Times New Roman"/>
                    <a:ea typeface="Calibri"/>
                    <a:cs typeface="Times New Roman"/>
                  </a:rPr>
                  <a:t>AREA</a:t>
                </a:r>
                <a:r>
                  <a:rPr lang="en-GB" sz="2000" b="1" baseline="-25000" dirty="0">
                    <a:latin typeface="Times New Roman"/>
                    <a:ea typeface="Calibri"/>
                    <a:cs typeface="Times New Roman"/>
                  </a:rPr>
                  <a:t>t2</a:t>
                </a:r>
                <a:endParaRPr lang="en-GB" sz="2000" baseline="-25000" dirty="0">
                  <a:ea typeface="Calibri"/>
                  <a:cs typeface="Times New Roman"/>
                </a:endParaRPr>
              </a:p>
            </p:txBody>
          </p:sp>
          <p:sp>
            <p:nvSpPr>
              <p:cNvPr id="41" name="Text Box 31"/>
              <p:cNvSpPr txBox="1"/>
              <p:nvPr/>
            </p:nvSpPr>
            <p:spPr>
              <a:xfrm>
                <a:off x="4677363" y="4517089"/>
                <a:ext cx="1213980" cy="957641"/>
              </a:xfrm>
              <a:prstGeom prst="rect">
                <a:avLst/>
              </a:prstGeom>
              <a:solidFill>
                <a:schemeClr val="lt1"/>
              </a:solidFill>
              <a:ln w="6350">
                <a:solidFill>
                  <a:prstClr val="black"/>
                </a:solidFill>
                <a:headEnd type="none"/>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400" b="1" dirty="0">
                    <a:effectLst/>
                    <a:latin typeface="Times New Roman"/>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0"/>
                  </a:spcAft>
                </a:pPr>
                <a:r>
                  <a:rPr lang="en-GB" sz="2000" b="1" dirty="0">
                    <a:latin typeface="Times New Roman"/>
                    <a:ea typeface="Calibri"/>
                    <a:cs typeface="Times New Roman"/>
                  </a:rPr>
                  <a:t>AREA</a:t>
                </a:r>
                <a:r>
                  <a:rPr lang="en-GB" sz="2000" b="1" baseline="-25000" dirty="0">
                    <a:latin typeface="Times New Roman"/>
                    <a:ea typeface="Calibri"/>
                    <a:cs typeface="Times New Roman"/>
                  </a:rPr>
                  <a:t>t1</a:t>
                </a:r>
                <a:endParaRPr lang="en-GB" sz="2000" baseline="-25000" dirty="0">
                  <a:ea typeface="Calibri"/>
                  <a:cs typeface="Times New Roman"/>
                </a:endParaRPr>
              </a:p>
            </p:txBody>
          </p:sp>
          <p:cxnSp>
            <p:nvCxnSpPr>
              <p:cNvPr id="43" name="Straight Arrow Connector 42"/>
              <p:cNvCxnSpPr>
                <a:stCxn id="41" idx="3"/>
              </p:cNvCxnSpPr>
              <p:nvPr/>
            </p:nvCxnSpPr>
            <p:spPr>
              <a:xfrm flipV="1">
                <a:off x="5891343" y="4993050"/>
                <a:ext cx="714214" cy="2860"/>
              </a:xfrm>
              <a:prstGeom prst="straightConnector1">
                <a:avLst/>
              </a:prstGeom>
              <a:ln>
                <a:headEnd type="non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5891343" y="3789794"/>
                <a:ext cx="700867" cy="72443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6" name="TextBox 45"/>
              <p:cNvSpPr txBox="1"/>
              <p:nvPr/>
            </p:nvSpPr>
            <p:spPr>
              <a:xfrm>
                <a:off x="4433129" y="2285855"/>
                <a:ext cx="4318161" cy="369332"/>
              </a:xfrm>
              <a:prstGeom prst="rect">
                <a:avLst/>
              </a:prstGeom>
              <a:noFill/>
            </p:spPr>
            <p:txBody>
              <a:bodyPr wrap="square" rtlCol="0">
                <a:spAutoFit/>
              </a:bodyPr>
              <a:lstStyle/>
              <a:p>
                <a:r>
                  <a:rPr lang="en-GB" b="1" dirty="0"/>
                  <a:t>Model 2: Health selection by BMI only</a:t>
                </a:r>
              </a:p>
            </p:txBody>
          </p:sp>
        </p:grpSp>
      </p:grpSp>
    </p:spTree>
    <p:extLst>
      <p:ext uri="{BB962C8B-B14F-4D97-AF65-F5344CB8AC3E}">
        <p14:creationId xmlns:p14="http://schemas.microsoft.com/office/powerpoint/2010/main" val="321254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811" y="911152"/>
            <a:ext cx="8379244" cy="3754366"/>
          </a:xfrm>
        </p:spPr>
        <p:txBody>
          <a:bodyPr/>
          <a:lstStyle/>
          <a:p>
            <a:pPr>
              <a:lnSpc>
                <a:spcPct val="200000"/>
              </a:lnSpc>
            </a:pPr>
            <a:r>
              <a:rPr lang="en-US" sz="2400" dirty="0"/>
              <a:t>Objective: </a:t>
            </a:r>
            <a:br>
              <a:rPr lang="en-US" sz="2400" dirty="0"/>
            </a:br>
            <a:r>
              <a:rPr lang="en-US" sz="2400" dirty="0"/>
              <a:t>Examine the role of selective migration in the relationship between life course neighborhood deprivation and body mass index.</a:t>
            </a:r>
            <a:br>
              <a:rPr lang="en-US" sz="2400" dirty="0"/>
            </a:br>
            <a:r>
              <a:rPr lang="en-GB" sz="1800" b="0" dirty="0">
                <a:latin typeface="Times New Roman" panose="02020603050405020304" pitchFamily="18" charset="0"/>
                <a:cs typeface="Times New Roman" panose="02020603050405020304" pitchFamily="18" charset="0"/>
              </a:rPr>
              <a:t>Step 1: Examine if area deprivation associated BMI across the life course.</a:t>
            </a:r>
            <a:br>
              <a:rPr lang="en-GB" sz="1800" b="0" dirty="0">
                <a:latin typeface="Times New Roman" panose="02020603050405020304" pitchFamily="18" charset="0"/>
                <a:cs typeface="Times New Roman" panose="02020603050405020304" pitchFamily="18" charset="0"/>
              </a:rPr>
            </a:br>
            <a:r>
              <a:rPr lang="en-GB" sz="1800" b="0" dirty="0">
                <a:latin typeface="Times New Roman" panose="02020603050405020304" pitchFamily="18" charset="0"/>
                <a:cs typeface="Times New Roman" panose="02020603050405020304" pitchFamily="18" charset="0"/>
              </a:rPr>
              <a:t>Step 2: Examine if residential selection by BMI exists across the life course.</a:t>
            </a:r>
            <a:br>
              <a:rPr lang="en-GB" sz="1800" b="0" dirty="0">
                <a:latin typeface="Times New Roman" panose="02020603050405020304" pitchFamily="18" charset="0"/>
                <a:cs typeface="Times New Roman" panose="02020603050405020304" pitchFamily="18" charset="0"/>
              </a:rPr>
            </a:br>
            <a:r>
              <a:rPr lang="en-GB" sz="1800" b="0" dirty="0">
                <a:latin typeface="Times New Roman" panose="02020603050405020304" pitchFamily="18" charset="0"/>
                <a:cs typeface="Times New Roman" panose="02020603050405020304" pitchFamily="18" charset="0"/>
              </a:rPr>
              <a:t>Step 3: Assess whether area deprivation effects explained by residential selection.</a:t>
            </a:r>
            <a:br>
              <a:rPr lang="en-GB" sz="1800" b="0" dirty="0">
                <a:latin typeface="Times New Roman" panose="02020603050405020304" pitchFamily="18" charset="0"/>
                <a:cs typeface="Times New Roman" panose="02020603050405020304" pitchFamily="18" charset="0"/>
              </a:rPr>
            </a:br>
            <a:r>
              <a:rPr lang="en-GB" sz="1800" b="0" dirty="0">
                <a:latin typeface="Times New Roman" panose="02020603050405020304" pitchFamily="18" charset="0"/>
                <a:cs typeface="Times New Roman" panose="02020603050405020304" pitchFamily="18" charset="0"/>
              </a:rPr>
              <a:t>Step 4: Assess whether relationships vary by residential mobility.</a:t>
            </a:r>
            <a:br>
              <a:rPr lang="en-GB" sz="1400" b="0" dirty="0">
                <a:latin typeface="Times New Roman" panose="02020603050405020304" pitchFamily="18" charset="0"/>
                <a:cs typeface="Times New Roman" panose="02020603050405020304" pitchFamily="18" charset="0"/>
              </a:rPr>
            </a:br>
            <a:br>
              <a:rPr lang="en-GB" sz="2400" dirty="0">
                <a:latin typeface="Times New Roman" panose="02020603050405020304" pitchFamily="18" charset="0"/>
                <a:cs typeface="Times New Roman" panose="02020603050405020304" pitchFamily="18" charset="0"/>
              </a:rPr>
            </a:br>
            <a:endParaRPr lang="en-US" sz="2400" dirty="0"/>
          </a:p>
        </p:txBody>
      </p:sp>
    </p:spTree>
    <p:extLst>
      <p:ext uri="{BB962C8B-B14F-4D97-AF65-F5344CB8AC3E}">
        <p14:creationId xmlns:p14="http://schemas.microsoft.com/office/powerpoint/2010/main" val="222416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14" y="879486"/>
            <a:ext cx="8489950" cy="771894"/>
          </a:xfrm>
        </p:spPr>
        <p:txBody>
          <a:bodyPr/>
          <a:lstStyle/>
          <a:p>
            <a:r>
              <a:rPr lang="en-US" dirty="0"/>
              <a:t>Data</a:t>
            </a:r>
          </a:p>
        </p:txBody>
      </p:sp>
      <p:graphicFrame>
        <p:nvGraphicFramePr>
          <p:cNvPr id="5" name="Table 4"/>
          <p:cNvGraphicFramePr>
            <a:graphicFrameLocks noGrp="1"/>
          </p:cNvGraphicFramePr>
          <p:nvPr>
            <p:extLst>
              <p:ext uri="{D42A27DB-BD31-4B8C-83A1-F6EECF244321}">
                <p14:modId xmlns:p14="http://schemas.microsoft.com/office/powerpoint/2010/main" val="3286092315"/>
              </p:ext>
            </p:extLst>
          </p:nvPr>
        </p:nvGraphicFramePr>
        <p:xfrm>
          <a:off x="518614" y="1405720"/>
          <a:ext cx="7683690" cy="4637541"/>
        </p:xfrm>
        <a:graphic>
          <a:graphicData uri="http://schemas.openxmlformats.org/drawingml/2006/table">
            <a:tbl>
              <a:tblPr firstRow="1" firstCol="1" bandRow="1">
                <a:tableStyleId>{5C22544A-7EE6-4342-B048-85BDC9FD1C3A}</a:tableStyleId>
              </a:tblPr>
              <a:tblGrid>
                <a:gridCol w="1123800">
                  <a:extLst>
                    <a:ext uri="{9D8B030D-6E8A-4147-A177-3AD203B41FA5}">
                      <a16:colId xmlns:a16="http://schemas.microsoft.com/office/drawing/2014/main" val="20000"/>
                    </a:ext>
                  </a:extLst>
                </a:gridCol>
                <a:gridCol w="2321463">
                  <a:extLst>
                    <a:ext uri="{9D8B030D-6E8A-4147-A177-3AD203B41FA5}">
                      <a16:colId xmlns:a16="http://schemas.microsoft.com/office/drawing/2014/main" val="20001"/>
                    </a:ext>
                  </a:extLst>
                </a:gridCol>
                <a:gridCol w="2251115">
                  <a:extLst>
                    <a:ext uri="{9D8B030D-6E8A-4147-A177-3AD203B41FA5}">
                      <a16:colId xmlns:a16="http://schemas.microsoft.com/office/drawing/2014/main" val="20002"/>
                    </a:ext>
                  </a:extLst>
                </a:gridCol>
                <a:gridCol w="1987312">
                  <a:extLst>
                    <a:ext uri="{9D8B030D-6E8A-4147-A177-3AD203B41FA5}">
                      <a16:colId xmlns:a16="http://schemas.microsoft.com/office/drawing/2014/main" val="3136954557"/>
                    </a:ext>
                  </a:extLst>
                </a:gridCol>
              </a:tblGrid>
              <a:tr h="805217">
                <a:tc>
                  <a:txBody>
                    <a:bodyPr/>
                    <a:lstStyle/>
                    <a:p>
                      <a:pPr marL="0" marR="0" algn="ctr">
                        <a:lnSpc>
                          <a:spcPct val="107000"/>
                        </a:lnSpc>
                        <a:spcBef>
                          <a:spcPts val="0"/>
                        </a:spcBef>
                        <a:spcAft>
                          <a:spcPts val="0"/>
                        </a:spcAft>
                      </a:pPr>
                      <a:r>
                        <a:rPr lang="en-GB" sz="1200" dirty="0">
                          <a:effectLst/>
                          <a:latin typeface="Calibri"/>
                          <a:ea typeface="Calibri"/>
                          <a:cs typeface="Times New Roman"/>
                        </a:rPr>
                        <a:t>Decade</a:t>
                      </a:r>
                      <a:r>
                        <a:rPr lang="en-GB" sz="1200" baseline="0" dirty="0">
                          <a:effectLst/>
                          <a:latin typeface="Calibri"/>
                          <a:ea typeface="Calibri"/>
                          <a:cs typeface="Times New Roman"/>
                        </a:rPr>
                        <a:t> of life</a:t>
                      </a:r>
                      <a:endParaRPr lang="en-GB" sz="1200" dirty="0">
                        <a:effectLst/>
                        <a:latin typeface="Calibri"/>
                        <a:ea typeface="Calibri"/>
                        <a:cs typeface="Times New Roman"/>
                      </a:endParaRPr>
                    </a:p>
                  </a:txBody>
                  <a:tcPr marL="65447" marR="65447" marT="0" marB="0" anchor="b"/>
                </a:tc>
                <a:tc>
                  <a:txBody>
                    <a:bodyPr/>
                    <a:lstStyle/>
                    <a:p>
                      <a:pPr marL="0" marR="0" algn="ctr">
                        <a:lnSpc>
                          <a:spcPct val="107000"/>
                        </a:lnSpc>
                        <a:spcBef>
                          <a:spcPts val="0"/>
                        </a:spcBef>
                        <a:spcAft>
                          <a:spcPts val="0"/>
                        </a:spcAft>
                      </a:pPr>
                      <a:r>
                        <a:rPr lang="en-GB" sz="2000" dirty="0">
                          <a:effectLst/>
                          <a:latin typeface="+mj-lt"/>
                          <a:ea typeface="Calibri"/>
                          <a:cs typeface="Times New Roman"/>
                        </a:rPr>
                        <a:t>1958 Cohort</a:t>
                      </a:r>
                    </a:p>
                    <a:p>
                      <a:pPr marL="0" marR="0" algn="ctr">
                        <a:lnSpc>
                          <a:spcPct val="107000"/>
                        </a:lnSpc>
                        <a:spcBef>
                          <a:spcPts val="0"/>
                        </a:spcBef>
                        <a:spcAft>
                          <a:spcPts val="0"/>
                        </a:spcAft>
                      </a:pPr>
                      <a:r>
                        <a:rPr lang="en-GB" sz="2000" dirty="0">
                          <a:effectLst/>
                          <a:latin typeface="+mj-lt"/>
                          <a:ea typeface="Calibri"/>
                          <a:cs typeface="Times New Roman"/>
                        </a:rPr>
                        <a:t>(NCDS)</a:t>
                      </a:r>
                    </a:p>
                  </a:txBody>
                  <a:tcPr marL="68580" marR="68580" marT="0" marB="0" anchor="ctr"/>
                </a:tc>
                <a:tc>
                  <a:txBody>
                    <a:bodyPr/>
                    <a:lstStyle/>
                    <a:p>
                      <a:pPr marL="0" marR="0" algn="ctr">
                        <a:lnSpc>
                          <a:spcPct val="107000"/>
                        </a:lnSpc>
                        <a:spcBef>
                          <a:spcPts val="0"/>
                        </a:spcBef>
                        <a:spcAft>
                          <a:spcPts val="0"/>
                        </a:spcAft>
                      </a:pPr>
                      <a:r>
                        <a:rPr lang="en-GB" sz="2000" dirty="0">
                          <a:effectLst/>
                          <a:latin typeface="+mj-lt"/>
                          <a:ea typeface="Calibri"/>
                          <a:cs typeface="Times New Roman"/>
                        </a:rPr>
                        <a:t>1970 Cohort </a:t>
                      </a:r>
                    </a:p>
                    <a:p>
                      <a:pPr marL="0" marR="0" algn="ctr">
                        <a:lnSpc>
                          <a:spcPct val="107000"/>
                        </a:lnSpc>
                        <a:spcBef>
                          <a:spcPts val="0"/>
                        </a:spcBef>
                        <a:spcAft>
                          <a:spcPts val="0"/>
                        </a:spcAft>
                      </a:pPr>
                      <a:r>
                        <a:rPr lang="en-GB" sz="2000" dirty="0">
                          <a:effectLst/>
                          <a:latin typeface="+mj-lt"/>
                          <a:ea typeface="Calibri"/>
                          <a:cs typeface="Times New Roman"/>
                        </a:rPr>
                        <a:t>(BCS)</a:t>
                      </a:r>
                    </a:p>
                  </a:txBody>
                  <a:tcPr marL="68580" marR="68580" marT="0" marB="0" anchor="ctr"/>
                </a:tc>
                <a:tc>
                  <a:txBody>
                    <a:bodyPr/>
                    <a:lstStyle/>
                    <a:p>
                      <a:pPr marL="0" marR="0" algn="ctr">
                        <a:lnSpc>
                          <a:spcPct val="107000"/>
                        </a:lnSpc>
                        <a:spcBef>
                          <a:spcPts val="0"/>
                        </a:spcBef>
                        <a:spcAft>
                          <a:spcPts val="0"/>
                        </a:spcAft>
                      </a:pPr>
                      <a:r>
                        <a:rPr lang="en-GB" sz="1400" dirty="0">
                          <a:effectLst/>
                          <a:latin typeface="+mj-lt"/>
                          <a:ea typeface="Calibri"/>
                          <a:cs typeface="Times New Roman"/>
                        </a:rPr>
                        <a:t>variables</a:t>
                      </a:r>
                    </a:p>
                  </a:txBody>
                  <a:tcPr marL="68580" marR="68580" marT="0" marB="0" anchor="ctr"/>
                </a:tc>
                <a:extLst>
                  <a:ext uri="{0D108BD9-81ED-4DB2-BD59-A6C34878D82A}">
                    <a16:rowId xmlns:a16="http://schemas.microsoft.com/office/drawing/2014/main" val="10000"/>
                  </a:ext>
                </a:extLst>
              </a:tr>
              <a:tr h="343598">
                <a:tc>
                  <a:txBody>
                    <a:bodyPr/>
                    <a:lstStyle/>
                    <a:p>
                      <a:pPr marL="0" marR="0" algn="ctr">
                        <a:lnSpc>
                          <a:spcPct val="107000"/>
                        </a:lnSpc>
                        <a:spcBef>
                          <a:spcPts val="0"/>
                        </a:spcBef>
                        <a:spcAft>
                          <a:spcPts val="0"/>
                        </a:spcAft>
                      </a:pPr>
                      <a:r>
                        <a:rPr lang="en-GB" sz="1200" dirty="0">
                          <a:effectLst/>
                          <a:latin typeface="Calibri"/>
                          <a:ea typeface="Calibri"/>
                          <a:cs typeface="Times New Roman"/>
                        </a:rPr>
                        <a:t>Birth</a:t>
                      </a:r>
                    </a:p>
                  </a:txBody>
                  <a:tcPr marL="65447" marR="65447" marT="0" marB="0" anchor="ctr"/>
                </a:tc>
                <a:tc>
                  <a:txBody>
                    <a:bodyPr/>
                    <a:lstStyle/>
                    <a:p>
                      <a:pPr algn="ctr"/>
                      <a:r>
                        <a:rPr lang="en-GB" sz="1200" dirty="0">
                          <a:solidFill>
                            <a:srgbClr val="FF0000"/>
                          </a:solidFill>
                        </a:rPr>
                        <a:t>Birth</a:t>
                      </a:r>
                    </a:p>
                  </a:txBody>
                  <a:tcPr marL="65447" marR="65447" marT="0" marB="0" anchor="ctr"/>
                </a:tc>
                <a:tc>
                  <a:txBody>
                    <a:bodyPr/>
                    <a:lstStyle/>
                    <a:p>
                      <a:pPr algn="ctr"/>
                      <a:r>
                        <a:rPr lang="en-GB" sz="1200" dirty="0">
                          <a:solidFill>
                            <a:srgbClr val="FF0000"/>
                          </a:solidFill>
                        </a:rPr>
                        <a:t>Birth</a:t>
                      </a:r>
                    </a:p>
                  </a:txBody>
                  <a:tcPr marL="65447" marR="65447" marT="0" marB="0" anchor="ctr"/>
                </a:tc>
                <a:tc>
                  <a:txBody>
                    <a:bodyPr/>
                    <a:lstStyle/>
                    <a:p>
                      <a:pPr algn="ctr"/>
                      <a:r>
                        <a:rPr lang="en-GB" sz="1200" dirty="0">
                          <a:solidFill>
                            <a:schemeClr val="tx1"/>
                          </a:solidFill>
                        </a:rPr>
                        <a:t>Weight, gender</a:t>
                      </a:r>
                    </a:p>
                  </a:txBody>
                  <a:tcPr marL="65447" marR="65447" marT="0" marB="0" anchor="ctr"/>
                </a:tc>
                <a:extLst>
                  <a:ext uri="{0D108BD9-81ED-4DB2-BD59-A6C34878D82A}">
                    <a16:rowId xmlns:a16="http://schemas.microsoft.com/office/drawing/2014/main" val="1368087665"/>
                  </a:ext>
                </a:extLst>
              </a:tr>
              <a:tr h="343598">
                <a:tc>
                  <a:txBody>
                    <a:bodyPr/>
                    <a:lstStyle/>
                    <a:p>
                      <a:pPr marL="0" marR="0" algn="ctr">
                        <a:lnSpc>
                          <a:spcPct val="107000"/>
                        </a:lnSpc>
                        <a:spcBef>
                          <a:spcPts val="0"/>
                        </a:spcBef>
                        <a:spcAft>
                          <a:spcPts val="0"/>
                        </a:spcAft>
                      </a:pPr>
                      <a:r>
                        <a:rPr lang="en-GB" sz="1200" dirty="0">
                          <a:effectLst/>
                        </a:rPr>
                        <a:t> </a:t>
                      </a:r>
                      <a:endParaRPr lang="en-GB" sz="1200" dirty="0">
                        <a:effectLst/>
                        <a:latin typeface="Calibri"/>
                        <a:ea typeface="Calibri"/>
                        <a:cs typeface="Times New Roman"/>
                      </a:endParaRPr>
                    </a:p>
                  </a:txBody>
                  <a:tcPr marL="65447" marR="65447" marT="0" marB="0" anchor="ctr"/>
                </a:tc>
                <a:tc>
                  <a:txBody>
                    <a:bodyPr/>
                    <a:lstStyle/>
                    <a:p>
                      <a:pPr algn="ctr"/>
                      <a:r>
                        <a:rPr lang="en-GB" sz="1200" dirty="0"/>
                        <a:t>7 (1965)</a:t>
                      </a:r>
                    </a:p>
                  </a:txBody>
                  <a:tcPr marL="65447" marR="65447" marT="0" marB="0" anchor="ctr"/>
                </a:tc>
                <a:tc>
                  <a:txBody>
                    <a:bodyPr/>
                    <a:lstStyle/>
                    <a:p>
                      <a:pPr algn="ctr"/>
                      <a:r>
                        <a:rPr lang="en-GB" sz="1200" dirty="0"/>
                        <a:t>5 (1975) </a:t>
                      </a:r>
                    </a:p>
                  </a:txBody>
                  <a:tcPr marL="65447" marR="65447" marT="0" marB="0" anchor="ctr"/>
                </a:tc>
                <a:tc>
                  <a:txBody>
                    <a:bodyPr/>
                    <a:lstStyle/>
                    <a:p>
                      <a:pPr algn="ctr"/>
                      <a:endParaRPr lang="en-GB" sz="1200" dirty="0"/>
                    </a:p>
                  </a:txBody>
                  <a:tcPr marL="65447" marR="65447" marT="0" marB="0" anchor="ctr"/>
                </a:tc>
                <a:extLst>
                  <a:ext uri="{0D108BD9-81ED-4DB2-BD59-A6C34878D82A}">
                    <a16:rowId xmlns:a16="http://schemas.microsoft.com/office/drawing/2014/main" val="10001"/>
                  </a:ext>
                </a:extLst>
              </a:tr>
              <a:tr h="343598">
                <a:tc>
                  <a:txBody>
                    <a:bodyPr/>
                    <a:lstStyle/>
                    <a:p>
                      <a:pPr marL="0" marR="0" algn="ctr">
                        <a:lnSpc>
                          <a:spcPct val="107000"/>
                        </a:lnSpc>
                        <a:spcBef>
                          <a:spcPts val="0"/>
                        </a:spcBef>
                        <a:spcAft>
                          <a:spcPts val="0"/>
                        </a:spcAft>
                      </a:pPr>
                      <a:r>
                        <a:rPr lang="en-GB" sz="1200" dirty="0">
                          <a:effectLst/>
                          <a:latin typeface="Calibri"/>
                          <a:ea typeface="Calibri"/>
                          <a:cs typeface="Times New Roman"/>
                        </a:rPr>
                        <a:t>Childhood</a:t>
                      </a:r>
                    </a:p>
                  </a:txBody>
                  <a:tcPr marL="65447" marR="65447" marT="0" marB="0" anchor="ctr"/>
                </a:tc>
                <a:tc>
                  <a:txBody>
                    <a:bodyPr/>
                    <a:lstStyle/>
                    <a:p>
                      <a:pPr marL="0" marR="0" algn="ctr">
                        <a:lnSpc>
                          <a:spcPct val="107000"/>
                        </a:lnSpc>
                        <a:spcBef>
                          <a:spcPts val="0"/>
                        </a:spcBef>
                        <a:spcAft>
                          <a:spcPts val="0"/>
                        </a:spcAft>
                      </a:pPr>
                      <a:r>
                        <a:rPr lang="en-GB" sz="1200" dirty="0">
                          <a:solidFill>
                            <a:srgbClr val="FF0000"/>
                          </a:solidFill>
                          <a:effectLst/>
                          <a:latin typeface="+mj-lt"/>
                        </a:rPr>
                        <a:t>11 (1969)</a:t>
                      </a:r>
                    </a:p>
                  </a:txBody>
                  <a:tcPr marL="65447" marR="65447" marT="0" marB="0" anchor="ctr"/>
                </a:tc>
                <a:tc>
                  <a:txBody>
                    <a:bodyPr/>
                    <a:lstStyle/>
                    <a:p>
                      <a:pPr marL="0" marR="0" algn="ctr">
                        <a:lnSpc>
                          <a:spcPct val="107000"/>
                        </a:lnSpc>
                        <a:spcBef>
                          <a:spcPts val="0"/>
                        </a:spcBef>
                        <a:spcAft>
                          <a:spcPts val="0"/>
                        </a:spcAft>
                      </a:pPr>
                      <a:r>
                        <a:rPr lang="en-GB" sz="1200" dirty="0">
                          <a:solidFill>
                            <a:srgbClr val="FF0000"/>
                          </a:solidFill>
                          <a:effectLst/>
                          <a:latin typeface="+mj-lt"/>
                        </a:rPr>
                        <a:t>10 (1980) </a:t>
                      </a:r>
                      <a:endParaRPr lang="en-GB" sz="1200" dirty="0">
                        <a:solidFill>
                          <a:srgbClr val="FF0000"/>
                        </a:solidFill>
                        <a:effectLst/>
                        <a:latin typeface="+mj-lt"/>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200" dirty="0">
                          <a:effectLst/>
                          <a:latin typeface="+mj-lt"/>
                          <a:ea typeface="Calibri"/>
                          <a:cs typeface="Times New Roman"/>
                        </a:rPr>
                        <a:t>Social class, health</a:t>
                      </a:r>
                    </a:p>
                  </a:txBody>
                  <a:tcPr marL="65447" marR="65447" marT="0" marB="0" anchor="ctr"/>
                </a:tc>
                <a:extLst>
                  <a:ext uri="{0D108BD9-81ED-4DB2-BD59-A6C34878D82A}">
                    <a16:rowId xmlns:a16="http://schemas.microsoft.com/office/drawing/2014/main" val="1667552358"/>
                  </a:ext>
                </a:extLst>
              </a:tr>
              <a:tr h="350034">
                <a:tc>
                  <a:txBody>
                    <a:bodyPr/>
                    <a:lstStyle/>
                    <a:p>
                      <a:pPr marL="0" marR="0" algn="ctr">
                        <a:lnSpc>
                          <a:spcPct val="107000"/>
                        </a:lnSpc>
                        <a:spcBef>
                          <a:spcPts val="0"/>
                        </a:spcBef>
                        <a:spcAft>
                          <a:spcPts val="0"/>
                        </a:spcAft>
                      </a:pPr>
                      <a:r>
                        <a:rPr lang="en-GB" sz="1200" dirty="0">
                          <a:effectLst/>
                        </a:rPr>
                        <a:t>Teens </a:t>
                      </a:r>
                      <a:endParaRPr lang="en-GB" sz="1200" dirty="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200" dirty="0">
                          <a:solidFill>
                            <a:srgbClr val="FF0000"/>
                          </a:solidFill>
                          <a:effectLst/>
                          <a:latin typeface="+mj-lt"/>
                        </a:rPr>
                        <a:t>16 (1974) </a:t>
                      </a:r>
                      <a:endParaRPr lang="en-GB" sz="1200" dirty="0">
                        <a:solidFill>
                          <a:srgbClr val="FF0000"/>
                        </a:solidFill>
                        <a:effectLst/>
                        <a:latin typeface="+mj-lt"/>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200" dirty="0">
                          <a:solidFill>
                            <a:srgbClr val="FF0000"/>
                          </a:solidFill>
                          <a:effectLst/>
                          <a:latin typeface="+mj-lt"/>
                        </a:rPr>
                        <a:t>16 (1986) </a:t>
                      </a:r>
                      <a:endParaRPr lang="en-GB" sz="1200" dirty="0">
                        <a:solidFill>
                          <a:srgbClr val="FF0000"/>
                        </a:solidFill>
                        <a:effectLst/>
                        <a:latin typeface="+mj-lt"/>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200" dirty="0">
                          <a:solidFill>
                            <a:schemeClr val="tx1"/>
                          </a:solidFill>
                          <a:effectLst/>
                          <a:latin typeface="+mj-lt"/>
                          <a:ea typeface="Calibri"/>
                          <a:cs typeface="Times New Roman"/>
                        </a:rPr>
                        <a:t>BMI, LSOA</a:t>
                      </a:r>
                    </a:p>
                  </a:txBody>
                  <a:tcPr marL="65447" marR="65447" marT="0" marB="0" anchor="ctr"/>
                </a:tc>
                <a:extLst>
                  <a:ext uri="{0D108BD9-81ED-4DB2-BD59-A6C34878D82A}">
                    <a16:rowId xmlns:a16="http://schemas.microsoft.com/office/drawing/2014/main" val="10002"/>
                  </a:ext>
                </a:extLst>
              </a:tr>
              <a:tr h="343598">
                <a:tc>
                  <a:txBody>
                    <a:bodyPr/>
                    <a:lstStyle/>
                    <a:p>
                      <a:pPr marL="0" marR="0" algn="ctr">
                        <a:lnSpc>
                          <a:spcPct val="107000"/>
                        </a:lnSpc>
                        <a:spcBef>
                          <a:spcPts val="0"/>
                        </a:spcBef>
                        <a:spcAft>
                          <a:spcPts val="0"/>
                        </a:spcAft>
                      </a:pPr>
                      <a:r>
                        <a:rPr lang="en-GB" sz="1200" dirty="0">
                          <a:effectLst/>
                        </a:rPr>
                        <a:t> 20’s</a:t>
                      </a:r>
                      <a:endParaRPr lang="en-GB" sz="1200" dirty="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200" dirty="0">
                          <a:solidFill>
                            <a:srgbClr val="FF0000"/>
                          </a:solidFill>
                          <a:effectLst/>
                          <a:latin typeface="+mj-lt"/>
                        </a:rPr>
                        <a:t>23 (1981)</a:t>
                      </a:r>
                    </a:p>
                  </a:txBody>
                  <a:tcPr marL="65447" marR="65447" marT="0" marB="0" anchor="ctr"/>
                </a:tc>
                <a:tc>
                  <a:txBody>
                    <a:bodyPr/>
                    <a:lstStyle/>
                    <a:p>
                      <a:pPr marL="0" marR="0" algn="ctr">
                        <a:lnSpc>
                          <a:spcPct val="107000"/>
                        </a:lnSpc>
                        <a:spcBef>
                          <a:spcPts val="0"/>
                        </a:spcBef>
                        <a:spcAft>
                          <a:spcPts val="0"/>
                        </a:spcAft>
                      </a:pPr>
                      <a:r>
                        <a:rPr lang="en-GB" sz="1200" dirty="0">
                          <a:solidFill>
                            <a:srgbClr val="FF0000"/>
                          </a:solidFill>
                          <a:effectLst/>
                          <a:latin typeface="+mj-lt"/>
                        </a:rPr>
                        <a:t>26 (1996) </a:t>
                      </a:r>
                      <a:endParaRPr lang="en-GB" sz="1200" dirty="0">
                        <a:solidFill>
                          <a:srgbClr val="FF0000"/>
                        </a:solidFill>
                        <a:effectLst/>
                        <a:latin typeface="+mj-lt"/>
                        <a:ea typeface="Calibri"/>
                        <a:cs typeface="Times New Roman"/>
                      </a:endParaRPr>
                    </a:p>
                  </a:txBody>
                  <a:tcPr marL="65447" marR="65447"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tx1"/>
                          </a:solidFill>
                          <a:effectLst/>
                          <a:latin typeface="+mn-lt"/>
                          <a:ea typeface="Calibri"/>
                          <a:cs typeface="Times New Roman"/>
                        </a:rPr>
                        <a:t>BMI, TOWN</a:t>
                      </a:r>
                      <a:r>
                        <a:rPr lang="en-GB" sz="1200" kern="1200" dirty="0">
                          <a:solidFill>
                            <a:schemeClr val="tx1"/>
                          </a:solidFill>
                          <a:effectLst/>
                          <a:latin typeface="+mj-lt"/>
                          <a:ea typeface="Calibri"/>
                          <a:cs typeface="Times New Roman"/>
                        </a:rPr>
                        <a:t>,</a:t>
                      </a:r>
                      <a:r>
                        <a:rPr lang="en-GB" sz="1200" kern="1200" baseline="0" dirty="0">
                          <a:solidFill>
                            <a:schemeClr val="tx1"/>
                          </a:solidFill>
                          <a:effectLst/>
                          <a:latin typeface="+mj-lt"/>
                          <a:ea typeface="Calibri"/>
                          <a:cs typeface="Times New Roman"/>
                        </a:rPr>
                        <a:t> moved</a:t>
                      </a:r>
                      <a:endParaRPr lang="en-GB" sz="1200" kern="1200" dirty="0">
                        <a:solidFill>
                          <a:schemeClr val="tx1"/>
                        </a:solidFill>
                        <a:effectLst/>
                        <a:latin typeface="+mn-lt"/>
                        <a:ea typeface="Calibri"/>
                        <a:cs typeface="Times New Roman"/>
                      </a:endParaRPr>
                    </a:p>
                  </a:txBody>
                  <a:tcPr marL="65447" marR="65447" marT="0" marB="0" anchor="ctr"/>
                </a:tc>
                <a:extLst>
                  <a:ext uri="{0D108BD9-81ED-4DB2-BD59-A6C34878D82A}">
                    <a16:rowId xmlns:a16="http://schemas.microsoft.com/office/drawing/2014/main" val="10003"/>
                  </a:ext>
                </a:extLst>
              </a:tr>
              <a:tr h="343598">
                <a:tc>
                  <a:txBody>
                    <a:bodyPr/>
                    <a:lstStyle/>
                    <a:p>
                      <a:pPr marL="0" marR="0" algn="ctr">
                        <a:lnSpc>
                          <a:spcPct val="107000"/>
                        </a:lnSpc>
                        <a:spcBef>
                          <a:spcPts val="0"/>
                        </a:spcBef>
                        <a:spcAft>
                          <a:spcPts val="0"/>
                        </a:spcAft>
                      </a:pPr>
                      <a:r>
                        <a:rPr lang="en-GB" sz="1200" dirty="0">
                          <a:effectLst/>
                        </a:rPr>
                        <a:t> </a:t>
                      </a:r>
                      <a:endParaRPr lang="en-GB" sz="1200" dirty="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200" dirty="0">
                          <a:solidFill>
                            <a:schemeClr val="tx1"/>
                          </a:solidFill>
                          <a:effectLst/>
                          <a:latin typeface="+mj-lt"/>
                        </a:rPr>
                        <a:t>-</a:t>
                      </a:r>
                    </a:p>
                  </a:txBody>
                  <a:tcPr marL="65447" marR="65447" marT="0" marB="0" anchor="ctr"/>
                </a:tc>
                <a:tc>
                  <a:txBody>
                    <a:bodyPr/>
                    <a:lstStyle/>
                    <a:p>
                      <a:pPr marL="0" marR="0" algn="ctr">
                        <a:lnSpc>
                          <a:spcPct val="107000"/>
                        </a:lnSpc>
                        <a:spcBef>
                          <a:spcPts val="0"/>
                        </a:spcBef>
                        <a:spcAft>
                          <a:spcPts val="0"/>
                        </a:spcAft>
                      </a:pPr>
                      <a:r>
                        <a:rPr lang="en-GB" sz="1200" dirty="0">
                          <a:solidFill>
                            <a:schemeClr val="tx1"/>
                          </a:solidFill>
                          <a:effectLst/>
                          <a:latin typeface="+mj-lt"/>
                        </a:rPr>
                        <a:t>30 (2000)</a:t>
                      </a:r>
                      <a:r>
                        <a:rPr lang="en-GB" sz="1200" dirty="0">
                          <a:solidFill>
                            <a:srgbClr val="FF0000"/>
                          </a:solidFill>
                          <a:effectLst/>
                          <a:latin typeface="+mj-lt"/>
                        </a:rPr>
                        <a:t> </a:t>
                      </a:r>
                      <a:endParaRPr lang="en-GB" sz="1200" dirty="0">
                        <a:solidFill>
                          <a:srgbClr val="FF0000"/>
                        </a:solidFill>
                        <a:effectLst/>
                        <a:latin typeface="+mj-lt"/>
                        <a:ea typeface="Calibri"/>
                        <a:cs typeface="Times New Roman"/>
                      </a:endParaRPr>
                    </a:p>
                  </a:txBody>
                  <a:tcPr marL="65447" marR="65447" marT="0" marB="0" anchor="ctr"/>
                </a:tc>
                <a:tc>
                  <a:txBody>
                    <a:bodyPr/>
                    <a:lstStyle/>
                    <a:p>
                      <a:pPr marL="0" marR="0" algn="ctr">
                        <a:lnSpc>
                          <a:spcPct val="107000"/>
                        </a:lnSpc>
                        <a:spcBef>
                          <a:spcPts val="0"/>
                        </a:spcBef>
                        <a:spcAft>
                          <a:spcPts val="0"/>
                        </a:spcAft>
                      </a:pPr>
                      <a:endParaRPr lang="en-GB" sz="1200" dirty="0">
                        <a:solidFill>
                          <a:schemeClr val="tx1"/>
                        </a:solidFill>
                        <a:effectLst/>
                        <a:latin typeface="+mj-lt"/>
                        <a:ea typeface="Calibri"/>
                        <a:cs typeface="Times New Roman"/>
                      </a:endParaRPr>
                    </a:p>
                  </a:txBody>
                  <a:tcPr marL="65447" marR="65447" marT="0" marB="0" anchor="ctr"/>
                </a:tc>
                <a:extLst>
                  <a:ext uri="{0D108BD9-81ED-4DB2-BD59-A6C34878D82A}">
                    <a16:rowId xmlns:a16="http://schemas.microsoft.com/office/drawing/2014/main" val="10004"/>
                  </a:ext>
                </a:extLst>
              </a:tr>
              <a:tr h="343598">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200" dirty="0">
                          <a:effectLst/>
                        </a:rPr>
                        <a:t>30’s</a:t>
                      </a:r>
                      <a:endParaRPr lang="en-GB" sz="1200" dirty="0">
                        <a:effectLst/>
                        <a:latin typeface="Calibri"/>
                        <a:ea typeface="Calibri"/>
                        <a:cs typeface="Times New Roman"/>
                      </a:endParaRPr>
                    </a:p>
                  </a:txBody>
                  <a:tcPr marL="65447" marR="65447"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200" kern="1200" dirty="0">
                          <a:solidFill>
                            <a:srgbClr val="FF0000"/>
                          </a:solidFill>
                          <a:effectLst/>
                          <a:latin typeface="+mn-lt"/>
                          <a:ea typeface="+mn-ea"/>
                          <a:cs typeface="+mn-cs"/>
                        </a:rPr>
                        <a:t>33 (1991)</a:t>
                      </a:r>
                    </a:p>
                  </a:txBody>
                  <a:tcPr marL="65447" marR="65447"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200" kern="1200" dirty="0">
                          <a:solidFill>
                            <a:srgbClr val="FF0000"/>
                          </a:solidFill>
                          <a:effectLst/>
                          <a:latin typeface="+mn-lt"/>
                          <a:ea typeface="+mn-ea"/>
                          <a:cs typeface="+mn-cs"/>
                        </a:rPr>
                        <a:t>34 (2004) </a:t>
                      </a:r>
                      <a:endParaRPr lang="en-GB" sz="1200" kern="1200" dirty="0">
                        <a:solidFill>
                          <a:srgbClr val="FF0000"/>
                        </a:solidFill>
                        <a:effectLst/>
                        <a:latin typeface="+mn-lt"/>
                        <a:ea typeface="Calibri"/>
                        <a:cs typeface="Times New Roman"/>
                      </a:endParaRPr>
                    </a:p>
                  </a:txBody>
                  <a:tcPr marL="65447" marR="65447"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tx1"/>
                          </a:solidFill>
                          <a:effectLst/>
                          <a:latin typeface="+mn-lt"/>
                          <a:ea typeface="Calibri"/>
                          <a:cs typeface="Times New Roman"/>
                        </a:rPr>
                        <a:t>BMI, TOWN,</a:t>
                      </a:r>
                      <a:r>
                        <a:rPr lang="en-GB" sz="1200" kern="1200" baseline="0" dirty="0">
                          <a:solidFill>
                            <a:schemeClr val="tx1"/>
                          </a:solidFill>
                          <a:effectLst/>
                          <a:latin typeface="+mn-lt"/>
                          <a:ea typeface="Calibri"/>
                          <a:cs typeface="Times New Roman"/>
                        </a:rPr>
                        <a:t> moved</a:t>
                      </a:r>
                      <a:endParaRPr lang="en-GB" sz="1200" kern="1200" dirty="0">
                        <a:solidFill>
                          <a:schemeClr val="tx1"/>
                        </a:solidFill>
                        <a:effectLst/>
                        <a:latin typeface="+mn-lt"/>
                        <a:ea typeface="Calibri"/>
                        <a:cs typeface="Times New Roman"/>
                      </a:endParaRPr>
                    </a:p>
                  </a:txBody>
                  <a:tcPr marL="65447" marR="65447" marT="0" marB="0" anchor="ctr"/>
                </a:tc>
                <a:extLst>
                  <a:ext uri="{0D108BD9-81ED-4DB2-BD59-A6C34878D82A}">
                    <a16:rowId xmlns:a16="http://schemas.microsoft.com/office/drawing/2014/main" val="1922900205"/>
                  </a:ext>
                </a:extLst>
              </a:tr>
              <a:tr h="343598">
                <a:tc>
                  <a:txBody>
                    <a:bodyPr/>
                    <a:lstStyle/>
                    <a:p>
                      <a:pPr marL="0" marR="0" algn="ctr">
                        <a:lnSpc>
                          <a:spcPct val="107000"/>
                        </a:lnSpc>
                        <a:spcBef>
                          <a:spcPts val="0"/>
                        </a:spcBef>
                        <a:spcAft>
                          <a:spcPts val="0"/>
                        </a:spcAft>
                      </a:pPr>
                      <a:r>
                        <a:rPr lang="en-GB" sz="1200" dirty="0">
                          <a:effectLst/>
                        </a:rPr>
                        <a:t> 40’s</a:t>
                      </a:r>
                      <a:endParaRPr lang="en-GB" sz="1200" dirty="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200" dirty="0">
                          <a:solidFill>
                            <a:srgbClr val="FF0000"/>
                          </a:solidFill>
                          <a:effectLst/>
                          <a:latin typeface="+mj-lt"/>
                        </a:rPr>
                        <a:t>42 (1999)</a:t>
                      </a:r>
                    </a:p>
                  </a:txBody>
                  <a:tcPr marL="65447" marR="65447"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200" kern="1200" dirty="0">
                          <a:solidFill>
                            <a:srgbClr val="FF0000"/>
                          </a:solidFill>
                          <a:effectLst/>
                          <a:latin typeface="+mn-lt"/>
                          <a:ea typeface="+mn-ea"/>
                          <a:cs typeface="+mn-cs"/>
                        </a:rPr>
                        <a:t>42 (2012)</a:t>
                      </a:r>
                    </a:p>
                  </a:txBody>
                  <a:tcPr marL="65447" marR="65447"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tx1"/>
                          </a:solidFill>
                          <a:effectLst/>
                          <a:latin typeface="+mn-lt"/>
                          <a:ea typeface="Calibri"/>
                          <a:cs typeface="Times New Roman"/>
                        </a:rPr>
                        <a:t>BMI, TOWN,</a:t>
                      </a:r>
                      <a:r>
                        <a:rPr lang="en-GB" sz="1200" kern="1200" baseline="0" dirty="0">
                          <a:solidFill>
                            <a:schemeClr val="tx1"/>
                          </a:solidFill>
                          <a:effectLst/>
                          <a:latin typeface="+mn-lt"/>
                          <a:ea typeface="Calibri"/>
                          <a:cs typeface="Times New Roman"/>
                        </a:rPr>
                        <a:t> moved</a:t>
                      </a:r>
                      <a:endParaRPr lang="en-GB" sz="1200" kern="1200" dirty="0">
                        <a:solidFill>
                          <a:schemeClr val="tx1"/>
                        </a:solidFill>
                        <a:effectLst/>
                        <a:latin typeface="+mn-lt"/>
                        <a:ea typeface="Calibri"/>
                        <a:cs typeface="Times New Roman"/>
                      </a:endParaRPr>
                    </a:p>
                  </a:txBody>
                  <a:tcPr marL="65447" marR="65447" marT="0" marB="0" anchor="ctr"/>
                </a:tc>
                <a:extLst>
                  <a:ext uri="{0D108BD9-81ED-4DB2-BD59-A6C34878D82A}">
                    <a16:rowId xmlns:a16="http://schemas.microsoft.com/office/drawing/2014/main" val="10005"/>
                  </a:ext>
                </a:extLst>
              </a:tr>
              <a:tr h="343598">
                <a:tc>
                  <a:txBody>
                    <a:bodyPr/>
                    <a:lstStyle/>
                    <a:p>
                      <a:pPr marL="0" marR="0" algn="ctr">
                        <a:lnSpc>
                          <a:spcPct val="107000"/>
                        </a:lnSpc>
                        <a:spcBef>
                          <a:spcPts val="0"/>
                        </a:spcBef>
                        <a:spcAft>
                          <a:spcPts val="0"/>
                        </a:spcAft>
                      </a:pPr>
                      <a:endParaRPr lang="en-GB" sz="1200" dirty="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200" dirty="0">
                          <a:solidFill>
                            <a:schemeClr val="tx1"/>
                          </a:solidFill>
                          <a:effectLst/>
                          <a:latin typeface="+mj-lt"/>
                          <a:ea typeface="Calibri"/>
                          <a:cs typeface="Times New Roman"/>
                        </a:rPr>
                        <a:t>46 (2004)</a:t>
                      </a:r>
                    </a:p>
                  </a:txBody>
                  <a:tcPr marL="65447" marR="65447" marT="0" marB="0" anchor="ctr"/>
                </a:tc>
                <a:tc>
                  <a:txBody>
                    <a:bodyPr/>
                    <a:lstStyle/>
                    <a:p>
                      <a:pPr marL="0" marR="0" algn="ctr">
                        <a:lnSpc>
                          <a:spcPct val="107000"/>
                        </a:lnSpc>
                        <a:spcBef>
                          <a:spcPts val="0"/>
                        </a:spcBef>
                        <a:spcAft>
                          <a:spcPts val="0"/>
                        </a:spcAft>
                      </a:pPr>
                      <a:r>
                        <a:rPr lang="en-GB" sz="1200" dirty="0">
                          <a:solidFill>
                            <a:schemeClr val="tx1"/>
                          </a:solidFill>
                          <a:effectLst/>
                          <a:latin typeface="+mj-lt"/>
                          <a:ea typeface="Calibri"/>
                          <a:cs typeface="Times New Roman"/>
                        </a:rPr>
                        <a:t>-</a:t>
                      </a:r>
                    </a:p>
                  </a:txBody>
                  <a:tcPr marL="65447" marR="65447" marT="0" marB="0" anchor="ctr"/>
                </a:tc>
                <a:tc>
                  <a:txBody>
                    <a:bodyPr/>
                    <a:lstStyle/>
                    <a:p>
                      <a:pPr marL="0" marR="0" algn="ctr">
                        <a:lnSpc>
                          <a:spcPct val="107000"/>
                        </a:lnSpc>
                        <a:spcBef>
                          <a:spcPts val="0"/>
                        </a:spcBef>
                        <a:spcAft>
                          <a:spcPts val="0"/>
                        </a:spcAft>
                      </a:pPr>
                      <a:endParaRPr lang="en-GB" sz="1200" dirty="0">
                        <a:solidFill>
                          <a:schemeClr val="tx1"/>
                        </a:solidFill>
                        <a:effectLst/>
                        <a:latin typeface="+mj-lt"/>
                        <a:ea typeface="Calibri"/>
                        <a:cs typeface="Times New Roman"/>
                      </a:endParaRPr>
                    </a:p>
                  </a:txBody>
                  <a:tcPr marL="65447" marR="65447" marT="0" marB="0" anchor="ctr"/>
                </a:tc>
                <a:extLst>
                  <a:ext uri="{0D108BD9-81ED-4DB2-BD59-A6C34878D82A}">
                    <a16:rowId xmlns:a16="http://schemas.microsoft.com/office/drawing/2014/main" val="403013942"/>
                  </a:ext>
                </a:extLst>
              </a:tr>
              <a:tr h="389908">
                <a:tc>
                  <a:txBody>
                    <a:bodyPr/>
                    <a:lstStyle/>
                    <a:p>
                      <a:pPr marL="0" marR="0" algn="ctr">
                        <a:lnSpc>
                          <a:spcPct val="107000"/>
                        </a:lnSpc>
                        <a:spcBef>
                          <a:spcPts val="0"/>
                        </a:spcBef>
                        <a:spcAft>
                          <a:spcPts val="0"/>
                        </a:spcAft>
                      </a:pPr>
                      <a:endParaRPr lang="en-GB" sz="1200" dirty="0">
                        <a:effectLst/>
                        <a:latin typeface="Calibri"/>
                        <a:ea typeface="Calibri"/>
                        <a:cs typeface="Times New Roman"/>
                      </a:endParaRPr>
                    </a:p>
                  </a:txBody>
                  <a:tcPr marL="65447" marR="65447"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tx1"/>
                          </a:solidFill>
                          <a:effectLst/>
                          <a:latin typeface="+mn-lt"/>
                          <a:ea typeface="Calibri"/>
                          <a:cs typeface="Times New Roman"/>
                        </a:rPr>
                        <a:t>50 (2008)</a:t>
                      </a:r>
                    </a:p>
                  </a:txBody>
                  <a:tcPr marL="65447" marR="65447" marT="0" marB="0" anchor="ctr"/>
                </a:tc>
                <a:tc>
                  <a:txBody>
                    <a:bodyPr/>
                    <a:lstStyle/>
                    <a:p>
                      <a:pPr marL="0" marR="0" algn="ctr">
                        <a:lnSpc>
                          <a:spcPct val="107000"/>
                        </a:lnSpc>
                        <a:spcBef>
                          <a:spcPts val="0"/>
                        </a:spcBef>
                        <a:spcAft>
                          <a:spcPts val="0"/>
                        </a:spcAft>
                      </a:pPr>
                      <a:r>
                        <a:rPr lang="en-GB" sz="1200" dirty="0">
                          <a:solidFill>
                            <a:schemeClr val="tx1"/>
                          </a:solidFill>
                          <a:effectLst/>
                          <a:latin typeface="+mj-lt"/>
                          <a:ea typeface="Calibri"/>
                          <a:cs typeface="Times New Roman"/>
                        </a:rPr>
                        <a:t>-</a:t>
                      </a:r>
                    </a:p>
                  </a:txBody>
                  <a:tcPr marL="65447" marR="65447" marT="0" marB="0" anchor="ctr"/>
                </a:tc>
                <a:tc>
                  <a:txBody>
                    <a:bodyPr/>
                    <a:lstStyle/>
                    <a:p>
                      <a:pPr marL="0" marR="0" algn="ctr">
                        <a:lnSpc>
                          <a:spcPct val="107000"/>
                        </a:lnSpc>
                        <a:spcBef>
                          <a:spcPts val="0"/>
                        </a:spcBef>
                        <a:spcAft>
                          <a:spcPts val="0"/>
                        </a:spcAft>
                      </a:pPr>
                      <a:endParaRPr lang="en-GB" sz="1200" dirty="0">
                        <a:solidFill>
                          <a:schemeClr val="tx1"/>
                        </a:solidFill>
                        <a:effectLst/>
                        <a:latin typeface="+mj-lt"/>
                        <a:ea typeface="Calibri"/>
                        <a:cs typeface="Times New Roman"/>
                      </a:endParaRPr>
                    </a:p>
                  </a:txBody>
                  <a:tcPr marL="65447" marR="65447" marT="0" marB="0" anchor="ctr"/>
                </a:tc>
                <a:extLst>
                  <a:ext uri="{0D108BD9-81ED-4DB2-BD59-A6C34878D82A}">
                    <a16:rowId xmlns:a16="http://schemas.microsoft.com/office/drawing/2014/main" val="2909128927"/>
                  </a:ext>
                </a:extLst>
              </a:tr>
              <a:tr h="343598">
                <a:tc>
                  <a:txBody>
                    <a:bodyPr/>
                    <a:lstStyle/>
                    <a:p>
                      <a:pPr marL="0" marR="0" algn="ctr">
                        <a:lnSpc>
                          <a:spcPct val="107000"/>
                        </a:lnSpc>
                        <a:spcBef>
                          <a:spcPts val="0"/>
                        </a:spcBef>
                        <a:spcAft>
                          <a:spcPts val="0"/>
                        </a:spcAft>
                      </a:pPr>
                      <a:r>
                        <a:rPr lang="en-GB" sz="1200" dirty="0">
                          <a:effectLst/>
                        </a:rPr>
                        <a:t>50’s </a:t>
                      </a:r>
                      <a:endParaRPr lang="en-GB" sz="1200" dirty="0">
                        <a:effectLst/>
                        <a:latin typeface="Calibri"/>
                        <a:ea typeface="Calibri"/>
                        <a:cs typeface="Times New Roman"/>
                      </a:endParaRPr>
                    </a:p>
                  </a:txBody>
                  <a:tcPr marL="65447" marR="65447" marT="0" marB="0" anchor="ctr"/>
                </a:tc>
                <a:tc>
                  <a:txBody>
                    <a:bodyPr/>
                    <a:lstStyle/>
                    <a:p>
                      <a:pPr marL="0" marR="0" algn="ctr">
                        <a:lnSpc>
                          <a:spcPct val="107000"/>
                        </a:lnSpc>
                        <a:spcBef>
                          <a:spcPts val="0"/>
                        </a:spcBef>
                        <a:spcAft>
                          <a:spcPts val="0"/>
                        </a:spcAft>
                      </a:pPr>
                      <a:r>
                        <a:rPr lang="en-GB" sz="1200" dirty="0">
                          <a:solidFill>
                            <a:srgbClr val="FF0000"/>
                          </a:solidFill>
                          <a:effectLst/>
                          <a:latin typeface="+mj-lt"/>
                        </a:rPr>
                        <a:t>55 (2013)</a:t>
                      </a:r>
                    </a:p>
                  </a:txBody>
                  <a:tcPr marL="65447" marR="65447" marT="0" marB="0" anchor="ctr"/>
                </a:tc>
                <a:tc>
                  <a:txBody>
                    <a:bodyPr/>
                    <a:lstStyle/>
                    <a:p>
                      <a:pPr marL="0" marR="0" algn="ctr">
                        <a:lnSpc>
                          <a:spcPct val="107000"/>
                        </a:lnSpc>
                        <a:spcBef>
                          <a:spcPts val="0"/>
                        </a:spcBef>
                        <a:spcAft>
                          <a:spcPts val="0"/>
                        </a:spcAft>
                      </a:pPr>
                      <a:r>
                        <a:rPr lang="en-GB" sz="1200" dirty="0">
                          <a:solidFill>
                            <a:schemeClr val="tx1"/>
                          </a:solidFill>
                          <a:effectLst/>
                          <a:latin typeface="+mj-lt"/>
                        </a:rPr>
                        <a:t>-</a:t>
                      </a:r>
                    </a:p>
                  </a:txBody>
                  <a:tcPr marL="65447" marR="65447"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tx1"/>
                          </a:solidFill>
                          <a:effectLst/>
                          <a:latin typeface="+mn-lt"/>
                          <a:ea typeface="Calibri"/>
                          <a:cs typeface="Times New Roman"/>
                        </a:rPr>
                        <a:t>BMI, TOWN,</a:t>
                      </a:r>
                      <a:r>
                        <a:rPr lang="en-GB" sz="1200" kern="1200" baseline="0" dirty="0">
                          <a:solidFill>
                            <a:schemeClr val="tx1"/>
                          </a:solidFill>
                          <a:effectLst/>
                          <a:latin typeface="+mn-lt"/>
                          <a:ea typeface="Calibri"/>
                          <a:cs typeface="Times New Roman"/>
                        </a:rPr>
                        <a:t> moved</a:t>
                      </a:r>
                      <a:endParaRPr lang="en-GB" sz="1200" kern="1200" dirty="0">
                        <a:solidFill>
                          <a:schemeClr val="tx1"/>
                        </a:solidFill>
                        <a:effectLst/>
                        <a:latin typeface="+mn-lt"/>
                        <a:ea typeface="Calibri"/>
                        <a:cs typeface="Times New Roman"/>
                      </a:endParaRPr>
                    </a:p>
                  </a:txBody>
                  <a:tcPr marL="65447" marR="65447"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07048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689" y="911858"/>
            <a:ext cx="8489950" cy="814424"/>
          </a:xfrm>
        </p:spPr>
        <p:txBody>
          <a:bodyPr/>
          <a:lstStyle/>
          <a:p>
            <a:r>
              <a:rPr lang="en-US" dirty="0"/>
              <a:t>Exposure: Townsend deprivation index</a:t>
            </a:r>
          </a:p>
        </p:txBody>
      </p:sp>
      <p:sp>
        <p:nvSpPr>
          <p:cNvPr id="3" name="Content Placeholder 2"/>
          <p:cNvSpPr>
            <a:spLocks noGrp="1"/>
          </p:cNvSpPr>
          <p:nvPr>
            <p:ph idx="1"/>
          </p:nvPr>
        </p:nvSpPr>
        <p:spPr>
          <a:xfrm>
            <a:off x="416689" y="1726282"/>
            <a:ext cx="6198191" cy="939544"/>
          </a:xfrm>
        </p:spPr>
        <p:txBody>
          <a:bodyPr/>
          <a:lstStyle/>
          <a:p>
            <a:pPr>
              <a:lnSpc>
                <a:spcPct val="150000"/>
              </a:lnSpc>
            </a:pPr>
            <a:r>
              <a:rPr lang="en-US" dirty="0"/>
              <a:t>Inputs</a:t>
            </a:r>
          </a:p>
          <a:p>
            <a:pPr lvl="1">
              <a:lnSpc>
                <a:spcPct val="150000"/>
              </a:lnSpc>
              <a:spcBef>
                <a:spcPct val="10000"/>
              </a:spcBef>
              <a:buFont typeface="Arial" pitchFamily="34" charset="0"/>
              <a:buChar char="•"/>
            </a:pPr>
            <a:r>
              <a:rPr lang="en-US" dirty="0">
                <a:latin typeface="Arial" charset="0"/>
              </a:rPr>
              <a:t>Unemployment</a:t>
            </a:r>
          </a:p>
          <a:p>
            <a:pPr lvl="1">
              <a:lnSpc>
                <a:spcPct val="150000"/>
              </a:lnSpc>
              <a:spcBef>
                <a:spcPct val="10000"/>
              </a:spcBef>
              <a:buFont typeface="Arial" pitchFamily="34" charset="0"/>
              <a:buChar char="•"/>
            </a:pPr>
            <a:r>
              <a:rPr lang="en-US" dirty="0">
                <a:latin typeface="Arial" charset="0"/>
              </a:rPr>
              <a:t>Non-home ownership</a:t>
            </a:r>
          </a:p>
          <a:p>
            <a:pPr lvl="1">
              <a:lnSpc>
                <a:spcPct val="150000"/>
              </a:lnSpc>
              <a:spcBef>
                <a:spcPct val="10000"/>
              </a:spcBef>
              <a:buFont typeface="Arial" pitchFamily="34" charset="0"/>
              <a:buChar char="•"/>
            </a:pPr>
            <a:r>
              <a:rPr lang="en-US" dirty="0">
                <a:latin typeface="Arial" charset="0"/>
              </a:rPr>
              <a:t>No car access</a:t>
            </a:r>
          </a:p>
          <a:p>
            <a:pPr lvl="1">
              <a:lnSpc>
                <a:spcPct val="150000"/>
              </a:lnSpc>
              <a:spcBef>
                <a:spcPct val="10000"/>
              </a:spcBef>
              <a:buFont typeface="Arial" pitchFamily="34" charset="0"/>
              <a:buChar char="•"/>
            </a:pPr>
            <a:r>
              <a:rPr lang="en-US" dirty="0">
                <a:latin typeface="Arial" charset="0"/>
              </a:rPr>
              <a:t>Overcrowding</a:t>
            </a:r>
          </a:p>
          <a:p>
            <a:pPr marL="457200" lvl="1" indent="0">
              <a:buNone/>
            </a:pPr>
            <a:endParaRPr lang="en-US" dirty="0"/>
          </a:p>
        </p:txBody>
      </p:sp>
      <p:sp>
        <p:nvSpPr>
          <p:cNvPr id="5" name="Right Brace 4"/>
          <p:cNvSpPr/>
          <p:nvPr/>
        </p:nvSpPr>
        <p:spPr>
          <a:xfrm>
            <a:off x="4286568" y="2540706"/>
            <a:ext cx="271784" cy="21677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dirty="0"/>
          </a:p>
        </p:txBody>
      </p:sp>
      <p:sp>
        <p:nvSpPr>
          <p:cNvPr id="6" name="TextBox 5"/>
          <p:cNvSpPr txBox="1"/>
          <p:nvPr/>
        </p:nvSpPr>
        <p:spPr>
          <a:xfrm>
            <a:off x="4661664" y="3162927"/>
            <a:ext cx="3312368" cy="92333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Standardised using z-scores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Summed to be index scores</a:t>
            </a:r>
          </a:p>
        </p:txBody>
      </p:sp>
      <p:sp>
        <p:nvSpPr>
          <p:cNvPr id="8" name="Rectangle 7"/>
          <p:cNvSpPr/>
          <p:nvPr/>
        </p:nvSpPr>
        <p:spPr>
          <a:xfrm>
            <a:off x="845919" y="5221793"/>
            <a:ext cx="688129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a:solidFill>
                  <a:srgbClr val="FF0000"/>
                </a:solidFill>
              </a:rPr>
              <a:t>CONSISTENT BOUNDARIES OVER TIME</a:t>
            </a:r>
            <a:r>
              <a:rPr lang="en-US" b="1" dirty="0"/>
              <a:t>: </a:t>
            </a:r>
          </a:p>
          <a:p>
            <a:r>
              <a:rPr lang="en-US" b="1" dirty="0"/>
              <a:t>Townsend</a:t>
            </a:r>
            <a:r>
              <a:rPr lang="en-US" dirty="0"/>
              <a:t> deprivation scores measured at censuses, </a:t>
            </a:r>
            <a:r>
              <a:rPr lang="en-US" b="1" dirty="0"/>
              <a:t>1971-2001, </a:t>
            </a:r>
            <a:r>
              <a:rPr lang="en-US" dirty="0"/>
              <a:t>converted to reflect 2011 lower super output boundaries</a:t>
            </a:r>
          </a:p>
        </p:txBody>
      </p:sp>
    </p:spTree>
    <p:extLst>
      <p:ext uri="{BB962C8B-B14F-4D97-AF65-F5344CB8AC3E}">
        <p14:creationId xmlns:p14="http://schemas.microsoft.com/office/powerpoint/2010/main" val="2904398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485" y="229062"/>
            <a:ext cx="8496300" cy="1368425"/>
          </a:xfrm>
        </p:spPr>
        <p:txBody>
          <a:bodyPr/>
          <a:lstStyle/>
          <a:p>
            <a:r>
              <a:rPr lang="en-US" dirty="0"/>
              <a:t>Statistical analysis: Part I (Imputation)</a:t>
            </a:r>
            <a:br>
              <a:rPr lang="en-US" dirty="0"/>
            </a:br>
            <a:endParaRPr lang="en-US" dirty="0"/>
          </a:p>
        </p:txBody>
      </p:sp>
      <p:sp>
        <p:nvSpPr>
          <p:cNvPr id="9" name="Rectangle 8"/>
          <p:cNvSpPr/>
          <p:nvPr/>
        </p:nvSpPr>
        <p:spPr>
          <a:xfrm>
            <a:off x="1467134" y="1597487"/>
            <a:ext cx="6209731" cy="4524315"/>
          </a:xfrm>
          <a:prstGeom prst="rect">
            <a:avLst/>
          </a:prstGeom>
        </p:spPr>
        <p:txBody>
          <a:bodyPr wrap="square">
            <a:spAutoFit/>
          </a:bodyPr>
          <a:lstStyle/>
          <a:p>
            <a:pPr marL="285750" indent="-285750">
              <a:lnSpc>
                <a:spcPct val="200000"/>
              </a:lnSpc>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Multiple imputation, 50 imputed data sets.</a:t>
            </a:r>
          </a:p>
          <a:p>
            <a:pPr marL="285750" indent="-285750">
              <a:lnSpc>
                <a:spcPct val="200000"/>
              </a:lnSpc>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Wide format, where one row per person.</a:t>
            </a:r>
          </a:p>
          <a:p>
            <a:pPr marL="742950" lvl="1" indent="-285750">
              <a:lnSpc>
                <a:spcPct val="200000"/>
              </a:lnSpc>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Include all model variables,</a:t>
            </a:r>
          </a:p>
          <a:p>
            <a:pPr marL="742950" lvl="1" indent="-285750">
              <a:lnSpc>
                <a:spcPct val="200000"/>
              </a:lnSpc>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Plus auxiliary variables predictive of </a:t>
            </a:r>
            <a:r>
              <a:rPr lang="en-GB" dirty="0" err="1">
                <a:latin typeface="Times New Roman" panose="02020603050405020304" pitchFamily="18" charset="0"/>
                <a:cs typeface="Times New Roman" panose="02020603050405020304" pitchFamily="18" charset="0"/>
              </a:rPr>
              <a:t>missingness</a:t>
            </a:r>
            <a:r>
              <a:rPr lang="en-GB" dirty="0">
                <a:latin typeface="Times New Roman" panose="02020603050405020304" pitchFamily="18" charset="0"/>
                <a:cs typeface="Times New Roman" panose="02020603050405020304" pitchFamily="18" charset="0"/>
              </a:rPr>
              <a:t>:</a:t>
            </a:r>
          </a:p>
          <a:p>
            <a:pPr marL="1200150" lvl="2" indent="-285750">
              <a:lnSpc>
                <a:spcPct val="200000"/>
              </a:lnSpc>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Childhood social class</a:t>
            </a:r>
          </a:p>
          <a:p>
            <a:pPr marL="1200150" lvl="2" indent="-285750">
              <a:lnSpc>
                <a:spcPct val="200000"/>
              </a:lnSpc>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Child health</a:t>
            </a:r>
          </a:p>
          <a:p>
            <a:pPr marL="1200150" lvl="2" indent="-285750">
              <a:lnSpc>
                <a:spcPct val="200000"/>
              </a:lnSpc>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Birth weight</a:t>
            </a:r>
          </a:p>
          <a:p>
            <a:pPr marL="1200150" lvl="2" indent="-285750">
              <a:lnSpc>
                <a:spcPct val="200000"/>
              </a:lnSpc>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Birth gender</a:t>
            </a:r>
          </a:p>
        </p:txBody>
      </p:sp>
    </p:spTree>
    <p:extLst>
      <p:ext uri="{BB962C8B-B14F-4D97-AF65-F5344CB8AC3E}">
        <p14:creationId xmlns:p14="http://schemas.microsoft.com/office/powerpoint/2010/main" val="2940983463"/>
      </p:ext>
    </p:extLst>
  </p:cSld>
  <p:clrMapOvr>
    <a:masterClrMapping/>
  </p:clrMapOvr>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15985</TotalTime>
  <Words>3518</Words>
  <Application>Microsoft Office PowerPoint</Application>
  <PresentationFormat>On-screen Show (4:3)</PresentationFormat>
  <Paragraphs>942</Paragraphs>
  <Slides>26</Slides>
  <Notes>26</Notes>
  <HiddenSlides>2</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Custom Design</vt:lpstr>
      <vt:lpstr>Life course neighbourhood deprivation effects on body mass index:  quantifying the importance of selective migration.</vt:lpstr>
      <vt:lpstr>Background</vt:lpstr>
      <vt:lpstr>Background</vt:lpstr>
      <vt:lpstr>PowerPoint Presentation</vt:lpstr>
      <vt:lpstr>PowerPoint Presentation</vt:lpstr>
      <vt:lpstr>Objective:  Examine the role of selective migration in the relationship between life course neighborhood deprivation and body mass index. Step 1: Examine if area deprivation associated BMI across the life course. Step 2: Examine if residential selection by BMI exists across the life course. Step 3: Assess whether area deprivation effects explained by residential selection. Step 4: Assess whether relationships vary by residential mobility.  </vt:lpstr>
      <vt:lpstr>Data</vt:lpstr>
      <vt:lpstr>Exposure: Townsend deprivation index</vt:lpstr>
      <vt:lpstr>Statistical analysis: Part I (Imputation) </vt:lpstr>
      <vt:lpstr>Statistical analysis </vt:lpstr>
      <vt:lpstr>Results</vt:lpstr>
      <vt:lpstr>Statistical analysis </vt:lpstr>
      <vt:lpstr>PowerPoint Presentation</vt:lpstr>
      <vt:lpstr>PowerPoint Presentation</vt:lpstr>
      <vt:lpstr>Statistical analysis </vt:lpstr>
      <vt:lpstr>PowerPoint Presentation</vt:lpstr>
      <vt:lpstr>PowerPoint Presentation</vt:lpstr>
      <vt:lpstr>Statistical analysis </vt:lpstr>
      <vt:lpstr>Statistical analysis </vt:lpstr>
      <vt:lpstr>Results: Residential mobility </vt:lpstr>
      <vt:lpstr>PowerPoint Presentation</vt:lpstr>
      <vt:lpstr>PowerPoint Presentation</vt:lpstr>
      <vt:lpstr>Conclusions</vt:lpstr>
      <vt:lpstr>PowerPoint Presentation</vt:lpstr>
      <vt:lpstr>PowerPoint Presentation</vt:lpstr>
      <vt:lpstr>Residential mobility</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Murray, Emily</cp:lastModifiedBy>
  <cp:revision>628</cp:revision>
  <cp:lastPrinted>2018-06-20T08:11:06Z</cp:lastPrinted>
  <dcterms:created xsi:type="dcterms:W3CDTF">2005-07-13T12:26:50Z</dcterms:created>
  <dcterms:modified xsi:type="dcterms:W3CDTF">2019-06-18T12:45:24Z</dcterms:modified>
</cp:coreProperties>
</file>