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72026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B6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60"/>
  </p:normalViewPr>
  <p:slideViewPr>
    <p:cSldViewPr snapToGrid="0">
      <p:cViewPr>
        <p:scale>
          <a:sx n="124" d="100"/>
          <a:sy n="124" d="100"/>
        </p:scale>
        <p:origin x="60" y="-33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474395"/>
            <a:ext cx="8262224" cy="5263774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7941160"/>
            <a:ext cx="7290197" cy="3650342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848A-3C80-458A-88BA-33EE777E54C9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AA1A-87F2-4B63-986B-FEDCB875A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3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848A-3C80-458A-88BA-33EE777E54C9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AA1A-87F2-4B63-986B-FEDCB875A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851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804966"/>
            <a:ext cx="2095932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804966"/>
            <a:ext cx="6166292" cy="1281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848A-3C80-458A-88BA-33EE777E54C9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AA1A-87F2-4B63-986B-FEDCB875A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33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848A-3C80-458A-88BA-33EE777E54C9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AA1A-87F2-4B63-986B-FEDCB875A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16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3769342"/>
            <a:ext cx="8383727" cy="6289229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0118069"/>
            <a:ext cx="8383727" cy="3307357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848A-3C80-458A-88BA-33EE777E54C9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AA1A-87F2-4B63-986B-FEDCB875A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65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024827"/>
            <a:ext cx="4131112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024827"/>
            <a:ext cx="4131112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848A-3C80-458A-88BA-33EE777E54C9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AA1A-87F2-4B63-986B-FEDCB875A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419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804969"/>
            <a:ext cx="8383727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3706342"/>
            <a:ext cx="4112126" cy="1816421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5522763"/>
            <a:ext cx="4112126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3706342"/>
            <a:ext cx="4132378" cy="1816421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5522763"/>
            <a:ext cx="4132378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848A-3C80-458A-88BA-33EE777E54C9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AA1A-87F2-4B63-986B-FEDCB875A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653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848A-3C80-458A-88BA-33EE777E54C9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AA1A-87F2-4B63-986B-FEDCB875A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126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848A-3C80-458A-88BA-33EE777E54C9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AA1A-87F2-4B63-986B-FEDCB875A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681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007957"/>
            <a:ext cx="3135038" cy="3527848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176910"/>
            <a:ext cx="4920883" cy="10744538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4535805"/>
            <a:ext cx="3135038" cy="8403140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848A-3C80-458A-88BA-33EE777E54C9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AA1A-87F2-4B63-986B-FEDCB875A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7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007957"/>
            <a:ext cx="3135038" cy="3527848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176910"/>
            <a:ext cx="4920883" cy="10744538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4535805"/>
            <a:ext cx="3135038" cy="8403140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848A-3C80-458A-88BA-33EE777E54C9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AA1A-87F2-4B63-986B-FEDCB875A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99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804969"/>
            <a:ext cx="8383727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024827"/>
            <a:ext cx="8383727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4013401"/>
            <a:ext cx="2187059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D848A-3C80-458A-88BA-33EE777E54C9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4013401"/>
            <a:ext cx="3280589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4013401"/>
            <a:ext cx="2187059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0AA1A-87F2-4B63-986B-FEDCB875A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8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3ECE910-CA5E-4BFF-99E1-D12A887F767D}"/>
              </a:ext>
            </a:extLst>
          </p:cNvPr>
          <p:cNvSpPr/>
          <p:nvPr/>
        </p:nvSpPr>
        <p:spPr>
          <a:xfrm>
            <a:off x="1695088" y="737228"/>
            <a:ext cx="6297105" cy="838985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929EEA-3DE9-4778-8FF0-55F9DBFA6575}"/>
              </a:ext>
            </a:extLst>
          </p:cNvPr>
          <p:cNvSpPr txBox="1"/>
          <p:nvPr/>
        </p:nvSpPr>
        <p:spPr>
          <a:xfrm>
            <a:off x="2897004" y="925887"/>
            <a:ext cx="3893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Surgical Evaluation Protocol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BCFDE-DB9E-4A8B-B1EF-4095D622A839}"/>
              </a:ext>
            </a:extLst>
          </p:cNvPr>
          <p:cNvSpPr/>
          <p:nvPr/>
        </p:nvSpPr>
        <p:spPr>
          <a:xfrm>
            <a:off x="4110707" y="1683542"/>
            <a:ext cx="1498861" cy="1372680"/>
          </a:xfrm>
          <a:prstGeom prst="rect">
            <a:avLst/>
          </a:prstGeom>
          <a:noFill/>
          <a:ln w="127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07A319-6CAC-41F6-80DA-512614B300BF}"/>
              </a:ext>
            </a:extLst>
          </p:cNvPr>
          <p:cNvSpPr txBox="1"/>
          <p:nvPr/>
        </p:nvSpPr>
        <p:spPr>
          <a:xfrm>
            <a:off x="4110700" y="1645622"/>
            <a:ext cx="1498862" cy="1404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100" dirty="0"/>
              <a:t>Clinical History</a:t>
            </a:r>
          </a:p>
          <a:p>
            <a:pPr algn="ctr"/>
            <a:r>
              <a:rPr lang="en-GB" sz="1100" dirty="0"/>
              <a:t>Video EEG Capture</a:t>
            </a:r>
          </a:p>
          <a:p>
            <a:pPr algn="ctr"/>
            <a:r>
              <a:rPr lang="en-GB" sz="1000" dirty="0"/>
              <a:t>Ictal and interictal </a:t>
            </a:r>
          </a:p>
          <a:p>
            <a:pPr algn="ctr">
              <a:lnSpc>
                <a:spcPct val="150000"/>
              </a:lnSpc>
            </a:pPr>
            <a:r>
              <a:rPr lang="en-GB" sz="1100" dirty="0"/>
              <a:t>3D Volumetric MRI</a:t>
            </a:r>
          </a:p>
          <a:p>
            <a:pPr algn="ctr">
              <a:lnSpc>
                <a:spcPct val="150000"/>
              </a:lnSpc>
            </a:pPr>
            <a:r>
              <a:rPr lang="en-GB" sz="1100" dirty="0"/>
              <a:t>Neuropsychology</a:t>
            </a:r>
          </a:p>
          <a:p>
            <a:pPr algn="ctr">
              <a:lnSpc>
                <a:spcPct val="150000"/>
              </a:lnSpc>
            </a:pPr>
            <a:r>
              <a:rPr lang="en-GB" sz="1100" dirty="0"/>
              <a:t> Neuropsychiatry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966CAD-37CE-4063-86ED-3B5B97CDD49D}"/>
              </a:ext>
            </a:extLst>
          </p:cNvPr>
          <p:cNvSpPr txBox="1"/>
          <p:nvPr/>
        </p:nvSpPr>
        <p:spPr>
          <a:xfrm>
            <a:off x="2077066" y="3202920"/>
            <a:ext cx="4166782" cy="38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400" b="1" dirty="0"/>
              <a:t>Preliminary Review/epilepsy MDT conference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6018D17-F490-47C2-805E-CF9381FC20F8}"/>
              </a:ext>
            </a:extLst>
          </p:cNvPr>
          <p:cNvSpPr/>
          <p:nvPr/>
        </p:nvSpPr>
        <p:spPr>
          <a:xfrm>
            <a:off x="2279081" y="3291151"/>
            <a:ext cx="3796138" cy="316981"/>
          </a:xfrm>
          <a:prstGeom prst="rect">
            <a:avLst/>
          </a:prstGeom>
          <a:noFill/>
          <a:ln w="127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23D6C42-975E-4752-B9FF-292F1EE55A8C}"/>
              </a:ext>
            </a:extLst>
          </p:cNvPr>
          <p:cNvCxnSpPr>
            <a:cxnSpLocks/>
          </p:cNvCxnSpPr>
          <p:nvPr/>
        </p:nvCxnSpPr>
        <p:spPr>
          <a:xfrm>
            <a:off x="4852553" y="3096491"/>
            <a:ext cx="0" cy="180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0EA986C-622F-43D9-90B5-47E8AD35CCF2}"/>
              </a:ext>
            </a:extLst>
          </p:cNvPr>
          <p:cNvSpPr txBox="1"/>
          <p:nvPr/>
        </p:nvSpPr>
        <p:spPr>
          <a:xfrm>
            <a:off x="436112" y="4249095"/>
            <a:ext cx="1534223" cy="1630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100" b="1" dirty="0"/>
              <a:t>No Additional Tests</a:t>
            </a:r>
          </a:p>
          <a:p>
            <a:r>
              <a:rPr lang="en-GB" sz="1000" dirty="0"/>
              <a:t>Hypothalamic  Hamartoma </a:t>
            </a:r>
          </a:p>
          <a:p>
            <a:pPr>
              <a:lnSpc>
                <a:spcPct val="150000"/>
              </a:lnSpc>
            </a:pPr>
            <a:r>
              <a:rPr lang="en-GB" sz="1000" dirty="0"/>
              <a:t>Progressed Rasmussen’s</a:t>
            </a:r>
          </a:p>
          <a:p>
            <a:r>
              <a:rPr lang="en-GB" sz="1000" dirty="0"/>
              <a:t>Hemisphere lesion no residual function </a:t>
            </a:r>
          </a:p>
          <a:p>
            <a:pPr>
              <a:lnSpc>
                <a:spcPct val="150000"/>
              </a:lnSpc>
            </a:pPr>
            <a:r>
              <a:rPr lang="en-GB" sz="1000" dirty="0"/>
              <a:t>Non-</a:t>
            </a:r>
            <a:r>
              <a:rPr lang="en-GB" sz="1000" dirty="0" err="1"/>
              <a:t>resective</a:t>
            </a:r>
            <a:r>
              <a:rPr lang="en-GB" sz="1000" dirty="0"/>
              <a:t> cases</a:t>
            </a:r>
          </a:p>
          <a:p>
            <a:pPr algn="ctr">
              <a:lnSpc>
                <a:spcPct val="150000"/>
              </a:lnSpc>
            </a:pPr>
            <a:endParaRPr lang="en-GB" sz="10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3733CA0-922E-4615-B923-65DE9A1A97BA}"/>
              </a:ext>
            </a:extLst>
          </p:cNvPr>
          <p:cNvSpPr/>
          <p:nvPr/>
        </p:nvSpPr>
        <p:spPr>
          <a:xfrm>
            <a:off x="359039" y="4249095"/>
            <a:ext cx="1534223" cy="1581052"/>
          </a:xfrm>
          <a:prstGeom prst="rect">
            <a:avLst/>
          </a:prstGeom>
          <a:noFill/>
          <a:ln w="127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843550C-9DF7-4C5C-883B-38593269D94F}"/>
              </a:ext>
            </a:extLst>
          </p:cNvPr>
          <p:cNvSpPr/>
          <p:nvPr/>
        </p:nvSpPr>
        <p:spPr>
          <a:xfrm>
            <a:off x="2077065" y="4249100"/>
            <a:ext cx="1534222" cy="1786125"/>
          </a:xfrm>
          <a:prstGeom prst="rect">
            <a:avLst/>
          </a:prstGeom>
          <a:noFill/>
          <a:ln w="127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296E549-B004-4383-8E13-2FA536C9ABE6}"/>
              </a:ext>
            </a:extLst>
          </p:cNvPr>
          <p:cNvSpPr/>
          <p:nvPr/>
        </p:nvSpPr>
        <p:spPr>
          <a:xfrm>
            <a:off x="3806292" y="4254658"/>
            <a:ext cx="3415993" cy="1569926"/>
          </a:xfrm>
          <a:prstGeom prst="rect">
            <a:avLst/>
          </a:prstGeom>
          <a:noFill/>
          <a:ln w="127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0D98147-8B7B-4D73-A9B0-424B5C39AAF3}"/>
              </a:ext>
            </a:extLst>
          </p:cNvPr>
          <p:cNvSpPr txBox="1"/>
          <p:nvPr/>
        </p:nvSpPr>
        <p:spPr>
          <a:xfrm>
            <a:off x="2078238" y="4249100"/>
            <a:ext cx="1534222" cy="1938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100" b="1" dirty="0"/>
              <a:t>Optional Tests </a:t>
            </a:r>
          </a:p>
          <a:p>
            <a:pPr>
              <a:lnSpc>
                <a:spcPct val="150000"/>
              </a:lnSpc>
            </a:pPr>
            <a:r>
              <a:rPr lang="en-GB" sz="1000" dirty="0"/>
              <a:t>Hippocampal Sclerosis</a:t>
            </a:r>
          </a:p>
          <a:p>
            <a:pPr>
              <a:lnSpc>
                <a:spcPct val="150000"/>
              </a:lnSpc>
            </a:pPr>
            <a:r>
              <a:rPr lang="en-GB" sz="1000" dirty="0"/>
              <a:t>Sturge Weber</a:t>
            </a:r>
          </a:p>
          <a:p>
            <a:pPr>
              <a:lnSpc>
                <a:spcPct val="150000"/>
              </a:lnSpc>
            </a:pPr>
            <a:r>
              <a:rPr lang="en-GB" sz="1000" dirty="0"/>
              <a:t>Discrete Tumors</a:t>
            </a:r>
          </a:p>
          <a:p>
            <a:pPr>
              <a:lnSpc>
                <a:spcPct val="150000"/>
              </a:lnSpc>
            </a:pPr>
            <a:r>
              <a:rPr lang="en-GB" sz="1000" dirty="0"/>
              <a:t>FCD II</a:t>
            </a:r>
          </a:p>
          <a:p>
            <a:pPr>
              <a:lnSpc>
                <a:spcPct val="150000"/>
              </a:lnSpc>
            </a:pPr>
            <a:r>
              <a:rPr lang="en-GB" sz="1000" dirty="0"/>
              <a:t>AVM</a:t>
            </a:r>
          </a:p>
          <a:p>
            <a:pPr>
              <a:lnSpc>
                <a:spcPct val="150000"/>
              </a:lnSpc>
            </a:pPr>
            <a:r>
              <a:rPr lang="en-GB" sz="1000" dirty="0"/>
              <a:t>Stroke</a:t>
            </a:r>
          </a:p>
          <a:p>
            <a:pPr algn="ctr">
              <a:lnSpc>
                <a:spcPct val="150000"/>
              </a:lnSpc>
            </a:pPr>
            <a:endParaRPr lang="en-GB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9E45CF1-CBA0-47B8-A257-DB239CF8ADE1}"/>
              </a:ext>
            </a:extLst>
          </p:cNvPr>
          <p:cNvSpPr txBox="1"/>
          <p:nvPr/>
        </p:nvSpPr>
        <p:spPr>
          <a:xfrm>
            <a:off x="3804777" y="4254656"/>
            <a:ext cx="3643735" cy="1322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100" b="1" dirty="0"/>
              <a:t>Highly Recommended additional testing</a:t>
            </a:r>
          </a:p>
          <a:p>
            <a:pPr>
              <a:lnSpc>
                <a:spcPct val="150000"/>
              </a:lnSpc>
            </a:pPr>
            <a:r>
              <a:rPr lang="en-GB" sz="1000" dirty="0"/>
              <a:t>FCD I				Divergent </a:t>
            </a:r>
            <a:r>
              <a:rPr lang="en-GB" sz="1000" dirty="0" err="1"/>
              <a:t>vEEG</a:t>
            </a:r>
            <a:r>
              <a:rPr lang="en-GB" sz="1000" dirty="0"/>
              <a:t>/MRI</a:t>
            </a:r>
          </a:p>
          <a:p>
            <a:r>
              <a:rPr lang="en-GB" sz="1000" dirty="0"/>
              <a:t>TS				Malformations by eloquent 				cortex (minimize resection)</a:t>
            </a:r>
          </a:p>
          <a:p>
            <a:pPr>
              <a:lnSpc>
                <a:spcPct val="150000"/>
              </a:lnSpc>
            </a:pPr>
            <a:r>
              <a:rPr lang="en-GB" sz="1000" dirty="0"/>
              <a:t>Hemisphere lesion with function	</a:t>
            </a:r>
            <a:r>
              <a:rPr lang="fr-FR" sz="1000" dirty="0"/>
              <a:t>Non-</a:t>
            </a:r>
            <a:r>
              <a:rPr lang="fr-FR" sz="1000" dirty="0" err="1"/>
              <a:t>lesional</a:t>
            </a:r>
            <a:endParaRPr lang="fr-FR" sz="1000" dirty="0"/>
          </a:p>
          <a:p>
            <a:pPr>
              <a:lnSpc>
                <a:spcPct val="150000"/>
              </a:lnSpc>
            </a:pPr>
            <a:r>
              <a:rPr lang="fr-FR" sz="1000" dirty="0"/>
              <a:t>Multi-</a:t>
            </a:r>
            <a:r>
              <a:rPr lang="fr-FR" sz="1000" dirty="0" err="1"/>
              <a:t>lesional</a:t>
            </a:r>
            <a:endParaRPr lang="fr-FR" sz="1000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EC71EAA-2E5D-416A-933C-8C1EF0554103}"/>
              </a:ext>
            </a:extLst>
          </p:cNvPr>
          <p:cNvCxnSpPr>
            <a:cxnSpLocks/>
            <a:stCxn id="12" idx="2"/>
            <a:endCxn id="19" idx="0"/>
          </p:cNvCxnSpPr>
          <p:nvPr/>
        </p:nvCxnSpPr>
        <p:spPr>
          <a:xfrm flipH="1">
            <a:off x="1126151" y="3608132"/>
            <a:ext cx="3050999" cy="640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B0BDE29-14C9-4E02-96B8-722DDB9F2F93}"/>
              </a:ext>
            </a:extLst>
          </p:cNvPr>
          <p:cNvCxnSpPr>
            <a:cxnSpLocks/>
            <a:stCxn id="12" idx="2"/>
            <a:endCxn id="25" idx="0"/>
          </p:cNvCxnSpPr>
          <p:nvPr/>
        </p:nvCxnSpPr>
        <p:spPr>
          <a:xfrm flipH="1">
            <a:off x="2845349" y="3608132"/>
            <a:ext cx="1331801" cy="6409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7541D56-0007-480B-B4FF-8D88B2F41A55}"/>
              </a:ext>
            </a:extLst>
          </p:cNvPr>
          <p:cNvCxnSpPr>
            <a:cxnSpLocks/>
            <a:stCxn id="12" idx="2"/>
            <a:endCxn id="26" idx="0"/>
          </p:cNvCxnSpPr>
          <p:nvPr/>
        </p:nvCxnSpPr>
        <p:spPr>
          <a:xfrm>
            <a:off x="4177150" y="3608132"/>
            <a:ext cx="1449495" cy="646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AB2137EC-F674-4835-8625-D09C7C1B004A}"/>
              </a:ext>
            </a:extLst>
          </p:cNvPr>
          <p:cNvSpPr/>
          <p:nvPr/>
        </p:nvSpPr>
        <p:spPr>
          <a:xfrm>
            <a:off x="1189065" y="6655543"/>
            <a:ext cx="4655047" cy="1622701"/>
          </a:xfrm>
          <a:prstGeom prst="rect">
            <a:avLst/>
          </a:prstGeom>
          <a:noFill/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D11C5EF-3C77-4E0E-898C-36FEFE94E117}"/>
              </a:ext>
            </a:extLst>
          </p:cNvPr>
          <p:cNvSpPr/>
          <p:nvPr/>
        </p:nvSpPr>
        <p:spPr>
          <a:xfrm>
            <a:off x="6004332" y="6657857"/>
            <a:ext cx="2139431" cy="837548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8356D88-0774-466B-9225-F33971EF0AA6}"/>
              </a:ext>
            </a:extLst>
          </p:cNvPr>
          <p:cNvSpPr txBox="1"/>
          <p:nvPr/>
        </p:nvSpPr>
        <p:spPr>
          <a:xfrm>
            <a:off x="6386759" y="6657031"/>
            <a:ext cx="1317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Mapping</a:t>
            </a:r>
            <a:endParaRPr lang="en-GB" sz="2400" b="1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89CE915-23BF-4D7E-BAF8-FA0299D75F5A}"/>
              </a:ext>
            </a:extLst>
          </p:cNvPr>
          <p:cNvSpPr txBox="1"/>
          <p:nvPr/>
        </p:nvSpPr>
        <p:spPr>
          <a:xfrm>
            <a:off x="6228679" y="6959092"/>
            <a:ext cx="1680662" cy="622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400" b="1" dirty="0"/>
              <a:t>fMRI, MEG or TMS</a:t>
            </a:r>
          </a:p>
          <a:p>
            <a:pPr algn="ctr">
              <a:lnSpc>
                <a:spcPct val="150000"/>
              </a:lnSpc>
            </a:pPr>
            <a:endParaRPr lang="en-GB" sz="100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60D3B0E-A350-416B-943F-C03D766D3B66}"/>
              </a:ext>
            </a:extLst>
          </p:cNvPr>
          <p:cNvSpPr txBox="1"/>
          <p:nvPr/>
        </p:nvSpPr>
        <p:spPr>
          <a:xfrm>
            <a:off x="2660811" y="6015933"/>
            <a:ext cx="2582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+mj-lt"/>
              </a:rPr>
              <a:t>Optional tests that may be useful</a:t>
            </a:r>
            <a:r>
              <a:rPr lang="en-GB" b="1" dirty="0">
                <a:latin typeface="+mj-lt"/>
              </a:rPr>
              <a:t> 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B71D85F-01F8-4993-8764-B81ACD744D68}"/>
              </a:ext>
            </a:extLst>
          </p:cNvPr>
          <p:cNvSpPr/>
          <p:nvPr/>
        </p:nvSpPr>
        <p:spPr>
          <a:xfrm>
            <a:off x="1863990" y="6943652"/>
            <a:ext cx="1594796" cy="4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CB809F3-C154-40FD-B931-7B125AEBDCBF}"/>
              </a:ext>
            </a:extLst>
          </p:cNvPr>
          <p:cNvSpPr txBox="1"/>
          <p:nvPr/>
        </p:nvSpPr>
        <p:spPr>
          <a:xfrm>
            <a:off x="1394834" y="6920900"/>
            <a:ext cx="1657261" cy="622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400" b="1" dirty="0"/>
              <a:t>PET</a:t>
            </a:r>
          </a:p>
          <a:p>
            <a:pPr algn="ctr">
              <a:lnSpc>
                <a:spcPct val="150000"/>
              </a:lnSpc>
            </a:pPr>
            <a:endParaRPr lang="en-GB" sz="1000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161F2F07-8A6A-4662-8264-B422BF0571B8}"/>
              </a:ext>
            </a:extLst>
          </p:cNvPr>
          <p:cNvSpPr/>
          <p:nvPr/>
        </p:nvSpPr>
        <p:spPr>
          <a:xfrm>
            <a:off x="3706183" y="6950603"/>
            <a:ext cx="192046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CB761275-D383-4759-A275-E1CADB18E16B}"/>
              </a:ext>
            </a:extLst>
          </p:cNvPr>
          <p:cNvSpPr txBox="1"/>
          <p:nvPr/>
        </p:nvSpPr>
        <p:spPr>
          <a:xfrm>
            <a:off x="3410127" y="6917189"/>
            <a:ext cx="2433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3D Source Localization (MSI/ESI)</a:t>
            </a:r>
            <a:endParaRPr lang="en-GB" sz="10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7FCB6EBD-8D14-426C-B2BC-9703BFBB8AEB}"/>
              </a:ext>
            </a:extLst>
          </p:cNvPr>
          <p:cNvSpPr txBox="1"/>
          <p:nvPr/>
        </p:nvSpPr>
        <p:spPr>
          <a:xfrm>
            <a:off x="2496498" y="6927206"/>
            <a:ext cx="1179774" cy="622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400" b="1" dirty="0"/>
              <a:t>SPECT</a:t>
            </a:r>
          </a:p>
          <a:p>
            <a:pPr algn="ctr">
              <a:lnSpc>
                <a:spcPct val="150000"/>
              </a:lnSpc>
            </a:pPr>
            <a:endParaRPr lang="en-GB" sz="1000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4261D44-368F-4EF2-9F24-A315A76880BF}"/>
              </a:ext>
            </a:extLst>
          </p:cNvPr>
          <p:cNvSpPr/>
          <p:nvPr/>
        </p:nvSpPr>
        <p:spPr>
          <a:xfrm>
            <a:off x="489254" y="8647627"/>
            <a:ext cx="7502936" cy="1542519"/>
          </a:xfrm>
          <a:prstGeom prst="rect">
            <a:avLst/>
          </a:prstGeom>
          <a:noFill/>
          <a:ln w="28575">
            <a:solidFill>
              <a:srgbClr val="F1B6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7D9A796-4E94-492B-8EA4-99476EB7773A}"/>
              </a:ext>
            </a:extLst>
          </p:cNvPr>
          <p:cNvSpPr txBox="1"/>
          <p:nvPr/>
        </p:nvSpPr>
        <p:spPr>
          <a:xfrm>
            <a:off x="1582558" y="8659628"/>
            <a:ext cx="5189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Epilepsy Surgery MDT Conference 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924BE207-038D-4470-A64F-F3C09058F227}"/>
              </a:ext>
            </a:extLst>
          </p:cNvPr>
          <p:cNvSpPr/>
          <p:nvPr/>
        </p:nvSpPr>
        <p:spPr>
          <a:xfrm>
            <a:off x="743669" y="9299654"/>
            <a:ext cx="1902837" cy="7587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6896373B-3CBF-4942-9856-BA22F811C7BF}"/>
              </a:ext>
            </a:extLst>
          </p:cNvPr>
          <p:cNvSpPr txBox="1"/>
          <p:nvPr/>
        </p:nvSpPr>
        <p:spPr>
          <a:xfrm>
            <a:off x="539238" y="9284821"/>
            <a:ext cx="2224374" cy="945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400" b="1" dirty="0"/>
              <a:t>Non-</a:t>
            </a:r>
            <a:r>
              <a:rPr lang="en-GB" sz="1400" b="1" dirty="0" err="1"/>
              <a:t>resective</a:t>
            </a:r>
            <a:r>
              <a:rPr lang="en-GB" sz="1400" b="1" dirty="0"/>
              <a:t> or No Surgery</a:t>
            </a:r>
          </a:p>
          <a:p>
            <a:pPr algn="ctr">
              <a:lnSpc>
                <a:spcPct val="150000"/>
              </a:lnSpc>
            </a:pPr>
            <a:endParaRPr lang="en-GB" sz="1000" dirty="0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C21BBF6-55A2-40D6-931E-8E24AEDE35DC}"/>
              </a:ext>
            </a:extLst>
          </p:cNvPr>
          <p:cNvSpPr/>
          <p:nvPr/>
        </p:nvSpPr>
        <p:spPr>
          <a:xfrm>
            <a:off x="3060492" y="9299653"/>
            <a:ext cx="1902837" cy="7587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52CE45C3-F109-4258-9CCA-48483AA06791}"/>
              </a:ext>
            </a:extLst>
          </p:cNvPr>
          <p:cNvSpPr/>
          <p:nvPr/>
        </p:nvSpPr>
        <p:spPr>
          <a:xfrm>
            <a:off x="5408320" y="9295300"/>
            <a:ext cx="1902837" cy="7630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D6F5AF7-1F81-44DE-855B-FBEF1FBC6AAD}"/>
              </a:ext>
            </a:extLst>
          </p:cNvPr>
          <p:cNvSpPr txBox="1"/>
          <p:nvPr/>
        </p:nvSpPr>
        <p:spPr>
          <a:xfrm>
            <a:off x="2905948" y="9338502"/>
            <a:ext cx="2224374" cy="622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400" b="1" dirty="0"/>
              <a:t>One Stage Surgery</a:t>
            </a:r>
          </a:p>
          <a:p>
            <a:pPr algn="ctr">
              <a:lnSpc>
                <a:spcPct val="150000"/>
              </a:lnSpc>
            </a:pPr>
            <a:endParaRPr lang="en-GB" sz="1000" dirty="0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C2FCE02E-F985-4C8A-B200-A03288296363}"/>
              </a:ext>
            </a:extLst>
          </p:cNvPr>
          <p:cNvSpPr txBox="1"/>
          <p:nvPr/>
        </p:nvSpPr>
        <p:spPr>
          <a:xfrm>
            <a:off x="5148878" y="9341324"/>
            <a:ext cx="238721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400" b="1" dirty="0"/>
              <a:t>Two Stage Surgery</a:t>
            </a:r>
          </a:p>
          <a:p>
            <a:pPr algn="ctr"/>
            <a:r>
              <a:rPr lang="en-GB" sz="1100" b="1" i="1" dirty="0"/>
              <a:t>Invasive monitoring followed by </a:t>
            </a:r>
            <a:r>
              <a:rPr lang="en-GB" sz="1100" b="1" i="1" dirty="0" err="1"/>
              <a:t>resective</a:t>
            </a:r>
            <a:r>
              <a:rPr lang="en-GB" sz="1100" b="1" i="1" dirty="0"/>
              <a:t> surgery if appropriate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DDD1E6-7AEF-447D-ACB4-5F6B05E0884E}"/>
              </a:ext>
            </a:extLst>
          </p:cNvPr>
          <p:cNvSpPr txBox="1"/>
          <p:nvPr/>
        </p:nvSpPr>
        <p:spPr>
          <a:xfrm>
            <a:off x="1766455" y="2064327"/>
            <a:ext cx="2235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Basic pre-surgical evaluation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355873A-C8CA-47A9-967E-6C1A53110F14}"/>
              </a:ext>
            </a:extLst>
          </p:cNvPr>
          <p:cNvCxnSpPr>
            <a:cxnSpLocks/>
          </p:cNvCxnSpPr>
          <p:nvPr/>
        </p:nvCxnSpPr>
        <p:spPr>
          <a:xfrm>
            <a:off x="621269" y="5824584"/>
            <a:ext cx="0" cy="279007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A4912D2-4D26-41B7-B9FE-620909DE0B5F}"/>
              </a:ext>
            </a:extLst>
          </p:cNvPr>
          <p:cNvCxnSpPr/>
          <p:nvPr/>
        </p:nvCxnSpPr>
        <p:spPr>
          <a:xfrm>
            <a:off x="2711330" y="6044740"/>
            <a:ext cx="0" cy="30064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FF8ECD84-F245-4A9D-BBC6-7728E6F7865A}"/>
              </a:ext>
            </a:extLst>
          </p:cNvPr>
          <p:cNvCxnSpPr>
            <a:cxnSpLocks/>
          </p:cNvCxnSpPr>
          <p:nvPr/>
        </p:nvCxnSpPr>
        <p:spPr>
          <a:xfrm>
            <a:off x="5191462" y="5824584"/>
            <a:ext cx="0" cy="52079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5700353-6198-429B-9A49-666DCE4D23F2}"/>
              </a:ext>
            </a:extLst>
          </p:cNvPr>
          <p:cNvCxnSpPr>
            <a:cxnSpLocks/>
          </p:cNvCxnSpPr>
          <p:nvPr/>
        </p:nvCxnSpPr>
        <p:spPr>
          <a:xfrm flipV="1">
            <a:off x="2694123" y="6340021"/>
            <a:ext cx="2472050" cy="536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E0BB3ED9-A1C8-47C2-9AD9-F644768AA07F}"/>
              </a:ext>
            </a:extLst>
          </p:cNvPr>
          <p:cNvCxnSpPr/>
          <p:nvPr/>
        </p:nvCxnSpPr>
        <p:spPr>
          <a:xfrm>
            <a:off x="3099943" y="6345382"/>
            <a:ext cx="0" cy="31016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EA96494A-87BD-4131-90B2-7A5C54E2CC10}"/>
              </a:ext>
            </a:extLst>
          </p:cNvPr>
          <p:cNvCxnSpPr/>
          <p:nvPr/>
        </p:nvCxnSpPr>
        <p:spPr>
          <a:xfrm>
            <a:off x="3786812" y="6340021"/>
            <a:ext cx="0" cy="31016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254D9264-D90F-4519-A2E7-FEE5F688B5FC}"/>
              </a:ext>
            </a:extLst>
          </p:cNvPr>
          <p:cNvCxnSpPr/>
          <p:nvPr/>
        </p:nvCxnSpPr>
        <p:spPr>
          <a:xfrm>
            <a:off x="4475854" y="6340021"/>
            <a:ext cx="0" cy="31016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48A1401F-F197-4F5E-B069-9CFECE27B9AD}"/>
              </a:ext>
            </a:extLst>
          </p:cNvPr>
          <p:cNvCxnSpPr/>
          <p:nvPr/>
        </p:nvCxnSpPr>
        <p:spPr>
          <a:xfrm>
            <a:off x="5204261" y="6340021"/>
            <a:ext cx="0" cy="31016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E84D7EF-FBD0-4D0F-8088-BF987111AB5B}"/>
              </a:ext>
            </a:extLst>
          </p:cNvPr>
          <p:cNvCxnSpPr/>
          <p:nvPr/>
        </p:nvCxnSpPr>
        <p:spPr>
          <a:xfrm>
            <a:off x="6075219" y="3436706"/>
            <a:ext cx="15687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B701466-1C21-4F59-9E00-3A14E287F679}"/>
              </a:ext>
            </a:extLst>
          </p:cNvPr>
          <p:cNvCxnSpPr>
            <a:cxnSpLocks/>
          </p:cNvCxnSpPr>
          <p:nvPr/>
        </p:nvCxnSpPr>
        <p:spPr>
          <a:xfrm flipH="1">
            <a:off x="7642025" y="3436706"/>
            <a:ext cx="1949" cy="321347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EC27D903-63AD-48E5-870D-2FBB44F35A01}"/>
              </a:ext>
            </a:extLst>
          </p:cNvPr>
          <p:cNvCxnSpPr>
            <a:cxnSpLocks/>
          </p:cNvCxnSpPr>
          <p:nvPr/>
        </p:nvCxnSpPr>
        <p:spPr>
          <a:xfrm>
            <a:off x="7704605" y="7495405"/>
            <a:ext cx="0" cy="111925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rrow: Down 44">
            <a:extLst>
              <a:ext uri="{FF2B5EF4-FFF2-40B4-BE49-F238E27FC236}">
                <a16:creationId xmlns:a16="http://schemas.microsoft.com/office/drawing/2014/main" id="{304AF179-7782-4313-9AEE-507D84728AD4}"/>
              </a:ext>
            </a:extLst>
          </p:cNvPr>
          <p:cNvSpPr/>
          <p:nvPr/>
        </p:nvSpPr>
        <p:spPr>
          <a:xfrm>
            <a:off x="3400745" y="8327204"/>
            <a:ext cx="387621" cy="2874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799E0617-225F-4356-B020-7E29EB2E189A}"/>
              </a:ext>
            </a:extLst>
          </p:cNvPr>
          <p:cNvCxnSpPr>
            <a:cxnSpLocks/>
          </p:cNvCxnSpPr>
          <p:nvPr/>
        </p:nvCxnSpPr>
        <p:spPr>
          <a:xfrm flipH="1">
            <a:off x="1863990" y="9036524"/>
            <a:ext cx="2036589" cy="2213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DF9CC4EA-1E39-416E-B878-B771B1B34F47}"/>
              </a:ext>
            </a:extLst>
          </p:cNvPr>
          <p:cNvCxnSpPr>
            <a:cxnSpLocks/>
          </p:cNvCxnSpPr>
          <p:nvPr/>
        </p:nvCxnSpPr>
        <p:spPr>
          <a:xfrm>
            <a:off x="3900579" y="9036524"/>
            <a:ext cx="5319" cy="2763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7FFF978E-B907-4586-B8A6-D65E49FD67BE}"/>
              </a:ext>
            </a:extLst>
          </p:cNvPr>
          <p:cNvCxnSpPr>
            <a:cxnSpLocks/>
          </p:cNvCxnSpPr>
          <p:nvPr/>
        </p:nvCxnSpPr>
        <p:spPr>
          <a:xfrm>
            <a:off x="3851843" y="9036524"/>
            <a:ext cx="2040386" cy="2213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25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1904</TotalTime>
  <Words>134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charley dowsell</dc:creator>
  <cp:lastModifiedBy>Cross, Helen</cp:lastModifiedBy>
  <cp:revision>13</cp:revision>
  <dcterms:created xsi:type="dcterms:W3CDTF">2021-12-13T15:20:15Z</dcterms:created>
  <dcterms:modified xsi:type="dcterms:W3CDTF">2022-02-28T12:35:38Z</dcterms:modified>
</cp:coreProperties>
</file>