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36" r:id="rId3"/>
    <p:sldId id="329" r:id="rId4"/>
    <p:sldId id="337" r:id="rId5"/>
    <p:sldId id="315" r:id="rId6"/>
    <p:sldId id="265" r:id="rId7"/>
    <p:sldId id="346" r:id="rId8"/>
    <p:sldId id="270" r:id="rId9"/>
    <p:sldId id="271" r:id="rId10"/>
    <p:sldId id="293" r:id="rId11"/>
    <p:sldId id="328" r:id="rId12"/>
    <p:sldId id="301" r:id="rId13"/>
    <p:sldId id="324" r:id="rId14"/>
    <p:sldId id="347" r:id="rId15"/>
    <p:sldId id="343" r:id="rId16"/>
    <p:sldId id="342" r:id="rId17"/>
    <p:sldId id="320" r:id="rId18"/>
    <p:sldId id="319" r:id="rId19"/>
    <p:sldId id="308" r:id="rId20"/>
    <p:sldId id="322" r:id="rId21"/>
    <p:sldId id="348" r:id="rId22"/>
    <p:sldId id="3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3657" autoAdjust="0"/>
  </p:normalViewPr>
  <p:slideViewPr>
    <p:cSldViewPr snapToGrid="0">
      <p:cViewPr varScale="1">
        <p:scale>
          <a:sx n="59" d="100"/>
          <a:sy n="59" d="100"/>
        </p:scale>
        <p:origin x="7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ad.ucl.ac.uk\homej\utnvhej\keynote_Reading\Copy%20of%20grah_needs_labels_BW.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6601821831096E-2"/>
          <c:y val="3.0157687135248291E-2"/>
          <c:w val="0.93980131619576968"/>
          <c:h val="0.86838222511266261"/>
        </c:manualLayout>
      </c:layout>
      <c:lineChart>
        <c:grouping val="standard"/>
        <c:varyColors val="0"/>
        <c:ser>
          <c:idx val="0"/>
          <c:order val="0"/>
          <c:spPr>
            <a:ln w="28575" cap="rnd">
              <a:solidFill>
                <a:schemeClr val="accent1"/>
              </a:solidFill>
              <a:round/>
            </a:ln>
            <a:effectLst/>
          </c:spPr>
          <c:marker>
            <c:symbol val="none"/>
          </c:marker>
          <c:cat>
            <c:strRef>
              <c:f>Sheet1!$A$2:$A$153</c:f>
              <c:strCache>
                <c:ptCount val="151"/>
                <c:pt idx="0">
                  <c:v>1871</c:v>
                </c:pt>
                <c:pt idx="1">
                  <c:v>1872</c:v>
                </c:pt>
                <c:pt idx="2">
                  <c:v>1873</c:v>
                </c:pt>
                <c:pt idx="3">
                  <c:v>1874</c:v>
                </c:pt>
                <c:pt idx="4">
                  <c:v>1875</c:v>
                </c:pt>
                <c:pt idx="5">
                  <c:v>1876</c:v>
                </c:pt>
                <c:pt idx="6">
                  <c:v>1877</c:v>
                </c:pt>
                <c:pt idx="7">
                  <c:v>1878</c:v>
                </c:pt>
                <c:pt idx="8">
                  <c:v>1879</c:v>
                </c:pt>
                <c:pt idx="9">
                  <c:v>1880</c:v>
                </c:pt>
                <c:pt idx="10">
                  <c:v>1881</c:v>
                </c:pt>
                <c:pt idx="11">
                  <c:v>1882</c:v>
                </c:pt>
                <c:pt idx="12">
                  <c:v>1883</c:v>
                </c:pt>
                <c:pt idx="13">
                  <c:v>1884</c:v>
                </c:pt>
                <c:pt idx="14">
                  <c:v>1885</c:v>
                </c:pt>
                <c:pt idx="15">
                  <c:v>1886</c:v>
                </c:pt>
                <c:pt idx="16">
                  <c:v>1887</c:v>
                </c:pt>
                <c:pt idx="17">
                  <c:v>1888</c:v>
                </c:pt>
                <c:pt idx="18">
                  <c:v>1889</c:v>
                </c:pt>
                <c:pt idx="19">
                  <c:v>1890</c:v>
                </c:pt>
                <c:pt idx="20">
                  <c:v>1891</c:v>
                </c:pt>
                <c:pt idx="21">
                  <c:v>1892</c:v>
                </c:pt>
                <c:pt idx="22">
                  <c:v>1893</c:v>
                </c:pt>
                <c:pt idx="23">
                  <c:v>1894</c:v>
                </c:pt>
                <c:pt idx="24">
                  <c:v>1895</c:v>
                </c:pt>
                <c:pt idx="25">
                  <c:v>1896</c:v>
                </c:pt>
                <c:pt idx="26">
                  <c:v>1897</c:v>
                </c:pt>
                <c:pt idx="27">
                  <c:v>1898</c:v>
                </c:pt>
                <c:pt idx="28">
                  <c:v>1899</c:v>
                </c:pt>
                <c:pt idx="29">
                  <c:v>1900</c:v>
                </c:pt>
                <c:pt idx="30">
                  <c:v>1901</c:v>
                </c:pt>
                <c:pt idx="31">
                  <c:v>1902</c:v>
                </c:pt>
                <c:pt idx="32">
                  <c:v>1903</c:v>
                </c:pt>
                <c:pt idx="33">
                  <c:v>1904</c:v>
                </c:pt>
                <c:pt idx="34">
                  <c:v>1905</c:v>
                </c:pt>
                <c:pt idx="35">
                  <c:v>1906</c:v>
                </c:pt>
                <c:pt idx="36">
                  <c:v>1907</c:v>
                </c:pt>
                <c:pt idx="37">
                  <c:v>1908</c:v>
                </c:pt>
                <c:pt idx="38">
                  <c:v>1909</c:v>
                </c:pt>
                <c:pt idx="39">
                  <c:v>1910</c:v>
                </c:pt>
                <c:pt idx="40">
                  <c:v>1911</c:v>
                </c:pt>
                <c:pt idx="41">
                  <c:v>1912</c:v>
                </c:pt>
                <c:pt idx="42">
                  <c:v>1913</c:v>
                </c:pt>
                <c:pt idx="43">
                  <c:v>1914</c:v>
                </c:pt>
                <c:pt idx="44">
                  <c:v>1915</c:v>
                </c:pt>
                <c:pt idx="45">
                  <c:v>1916</c:v>
                </c:pt>
                <c:pt idx="46">
                  <c:v>1917</c:v>
                </c:pt>
                <c:pt idx="47">
                  <c:v>1918</c:v>
                </c:pt>
                <c:pt idx="48">
                  <c:v>1919</c:v>
                </c:pt>
                <c:pt idx="49">
                  <c:v>1920</c:v>
                </c:pt>
                <c:pt idx="50">
                  <c:v>1921</c:v>
                </c:pt>
                <c:pt idx="51">
                  <c:v>1922</c:v>
                </c:pt>
                <c:pt idx="52">
                  <c:v>1923</c:v>
                </c:pt>
                <c:pt idx="53">
                  <c:v>1924</c:v>
                </c:pt>
                <c:pt idx="54">
                  <c:v>1925</c:v>
                </c:pt>
                <c:pt idx="55">
                  <c:v>1926</c:v>
                </c:pt>
                <c:pt idx="56">
                  <c:v>1927</c:v>
                </c:pt>
                <c:pt idx="57">
                  <c:v>1928</c:v>
                </c:pt>
                <c:pt idx="58">
                  <c:v>1929</c:v>
                </c:pt>
                <c:pt idx="59">
                  <c:v>1930</c:v>
                </c:pt>
                <c:pt idx="60">
                  <c:v>1931</c:v>
                </c:pt>
                <c:pt idx="61">
                  <c:v>1932</c:v>
                </c:pt>
                <c:pt idx="62">
                  <c:v>1933</c:v>
                </c:pt>
                <c:pt idx="63">
                  <c:v>1934</c:v>
                </c:pt>
                <c:pt idx="64">
                  <c:v>1935</c:v>
                </c:pt>
                <c:pt idx="65">
                  <c:v>1936</c:v>
                </c:pt>
                <c:pt idx="66">
                  <c:v>1937</c:v>
                </c:pt>
                <c:pt idx="67">
                  <c:v>1938</c:v>
                </c:pt>
                <c:pt idx="68">
                  <c:v>1939</c:v>
                </c:pt>
                <c:pt idx="69">
                  <c:v>1940</c:v>
                </c:pt>
                <c:pt idx="70">
                  <c:v>1941</c:v>
                </c:pt>
                <c:pt idx="71">
                  <c:v>1942</c:v>
                </c:pt>
                <c:pt idx="72">
                  <c:v>1943</c:v>
                </c:pt>
                <c:pt idx="73">
                  <c:v>1944</c:v>
                </c:pt>
                <c:pt idx="74">
                  <c:v>1945</c:v>
                </c:pt>
                <c:pt idx="75">
                  <c:v>1946</c:v>
                </c:pt>
                <c:pt idx="76">
                  <c:v>1947</c:v>
                </c:pt>
                <c:pt idx="77">
                  <c:v>1948</c:v>
                </c:pt>
                <c:pt idx="78">
                  <c:v>1949</c:v>
                </c:pt>
                <c:pt idx="79">
                  <c:v>1950</c:v>
                </c:pt>
                <c:pt idx="80">
                  <c:v>1951</c:v>
                </c:pt>
                <c:pt idx="81">
                  <c:v>1952</c:v>
                </c:pt>
                <c:pt idx="82">
                  <c:v>1953</c:v>
                </c:pt>
                <c:pt idx="83">
                  <c:v>1954</c:v>
                </c:pt>
                <c:pt idx="84">
                  <c:v>1955</c:v>
                </c:pt>
                <c:pt idx="85">
                  <c:v>1956</c:v>
                </c:pt>
                <c:pt idx="86">
                  <c:v>1957</c:v>
                </c:pt>
                <c:pt idx="87">
                  <c:v>1958</c:v>
                </c:pt>
                <c:pt idx="88">
                  <c:v>1959</c:v>
                </c:pt>
                <c:pt idx="89">
                  <c:v>1960</c:v>
                </c:pt>
                <c:pt idx="90">
                  <c:v>1961</c:v>
                </c:pt>
                <c:pt idx="91">
                  <c:v>1962</c:v>
                </c:pt>
                <c:pt idx="92">
                  <c:v>1963</c:v>
                </c:pt>
                <c:pt idx="93">
                  <c:v>1964</c:v>
                </c:pt>
                <c:pt idx="94">
                  <c:v>1965</c:v>
                </c:pt>
                <c:pt idx="95">
                  <c:v>1966</c:v>
                </c:pt>
                <c:pt idx="96">
                  <c:v>1967</c:v>
                </c:pt>
                <c:pt idx="97">
                  <c:v>1968</c:v>
                </c:pt>
                <c:pt idx="98">
                  <c:v>1969</c:v>
                </c:pt>
                <c:pt idx="99">
                  <c:v>1970</c:v>
                </c:pt>
                <c:pt idx="100">
                  <c:v>1971</c:v>
                </c:pt>
                <c:pt idx="101">
                  <c:v>1972</c:v>
                </c:pt>
                <c:pt idx="102">
                  <c:v>1973</c:v>
                </c:pt>
                <c:pt idx="103">
                  <c:v>1974</c:v>
                </c:pt>
                <c:pt idx="104">
                  <c:v>1975</c:v>
                </c:pt>
                <c:pt idx="105">
                  <c:v>1976</c:v>
                </c:pt>
                <c:pt idx="106">
                  <c:v>1977</c:v>
                </c:pt>
                <c:pt idx="107">
                  <c:v>1978</c:v>
                </c:pt>
                <c:pt idx="108">
                  <c:v>1979</c:v>
                </c:pt>
                <c:pt idx="109">
                  <c:v>1980</c:v>
                </c:pt>
                <c:pt idx="110">
                  <c:v>1981</c:v>
                </c:pt>
                <c:pt idx="111">
                  <c:v>1982</c:v>
                </c:pt>
                <c:pt idx="112">
                  <c:v>1983</c:v>
                </c:pt>
                <c:pt idx="113">
                  <c:v>1984</c:v>
                </c:pt>
                <c:pt idx="114">
                  <c:v>1985</c:v>
                </c:pt>
                <c:pt idx="115">
                  <c:v>1986</c:v>
                </c:pt>
                <c:pt idx="116">
                  <c:v>1987</c:v>
                </c:pt>
                <c:pt idx="117">
                  <c:v>1988</c:v>
                </c:pt>
                <c:pt idx="118">
                  <c:v>1989</c:v>
                </c:pt>
                <c:pt idx="119">
                  <c:v>1990</c:v>
                </c:pt>
                <c:pt idx="120">
                  <c:v>1991</c:v>
                </c:pt>
                <c:pt idx="121">
                  <c:v>1992</c:v>
                </c:pt>
                <c:pt idx="122">
                  <c:v>1993</c:v>
                </c:pt>
                <c:pt idx="123">
                  <c:v>1994</c:v>
                </c:pt>
                <c:pt idx="124">
                  <c:v>1995</c:v>
                </c:pt>
                <c:pt idx="125">
                  <c:v>1996</c:v>
                </c:pt>
                <c:pt idx="126">
                  <c:v>1997</c:v>
                </c:pt>
                <c:pt idx="127">
                  <c:v>1998</c:v>
                </c:pt>
                <c:pt idx="128">
                  <c:v>1999</c:v>
                </c:pt>
                <c:pt idx="129">
                  <c:v>2000</c:v>
                </c:pt>
                <c:pt idx="130">
                  <c:v>2001</c:v>
                </c:pt>
                <c:pt idx="131">
                  <c:v>2002</c:v>
                </c:pt>
                <c:pt idx="132">
                  <c:v>2003</c:v>
                </c:pt>
                <c:pt idx="133">
                  <c:v>2004</c:v>
                </c:pt>
                <c:pt idx="134">
                  <c:v>2005</c:v>
                </c:pt>
                <c:pt idx="135">
                  <c:v>2006</c:v>
                </c:pt>
                <c:pt idx="136">
                  <c:v>2007</c:v>
                </c:pt>
                <c:pt idx="137">
                  <c:v>2008</c:v>
                </c:pt>
                <c:pt idx="138">
                  <c:v>2009</c:v>
                </c:pt>
                <c:pt idx="139">
                  <c:v>2010</c:v>
                </c:pt>
                <c:pt idx="140">
                  <c:v>2011</c:v>
                </c:pt>
                <c:pt idx="141">
                  <c:v>2012</c:v>
                </c:pt>
                <c:pt idx="142">
                  <c:v>2013</c:v>
                </c:pt>
                <c:pt idx="143">
                  <c:v>2014</c:v>
                </c:pt>
                <c:pt idx="144">
                  <c:v>2015</c:v>
                </c:pt>
                <c:pt idx="145">
                  <c:v>2016</c:v>
                </c:pt>
                <c:pt idx="146">
                  <c:v>2017</c:v>
                </c:pt>
                <c:pt idx="147">
                  <c:v>2018</c:v>
                </c:pt>
                <c:pt idx="148">
                  <c:v>2019</c:v>
                </c:pt>
                <c:pt idx="149">
                  <c:v>2020</c:v>
                </c:pt>
                <c:pt idx="150">
                  <c:v>2021</c:v>
                </c:pt>
              </c:strCache>
            </c:strRef>
          </c:cat>
          <c:val>
            <c:numRef>
              <c:f>Sheet1!$B$2:$B$153</c:f>
              <c:numCache>
                <c:formatCode>General</c:formatCode>
                <c:ptCount val="152"/>
                <c:pt idx="0">
                  <c:v>4.8499999999999996</c:v>
                </c:pt>
                <c:pt idx="1">
                  <c:v>4.8899999999999997</c:v>
                </c:pt>
                <c:pt idx="2">
                  <c:v>4.9400000000000004</c:v>
                </c:pt>
                <c:pt idx="3">
                  <c:v>4.93</c:v>
                </c:pt>
                <c:pt idx="4">
                  <c:v>4.92</c:v>
                </c:pt>
                <c:pt idx="5">
                  <c:v>4.9000000000000004</c:v>
                </c:pt>
                <c:pt idx="6">
                  <c:v>4.8899999999999997</c:v>
                </c:pt>
                <c:pt idx="7">
                  <c:v>4.88</c:v>
                </c:pt>
                <c:pt idx="8">
                  <c:v>4.8099999999999996</c:v>
                </c:pt>
                <c:pt idx="9">
                  <c:v>4.75</c:v>
                </c:pt>
                <c:pt idx="10">
                  <c:v>4.68</c:v>
                </c:pt>
                <c:pt idx="11">
                  <c:v>4.62</c:v>
                </c:pt>
                <c:pt idx="12">
                  <c:v>4.55</c:v>
                </c:pt>
                <c:pt idx="13">
                  <c:v>4.47</c:v>
                </c:pt>
                <c:pt idx="14">
                  <c:v>4.3899999999999997</c:v>
                </c:pt>
                <c:pt idx="15">
                  <c:v>4.32</c:v>
                </c:pt>
                <c:pt idx="16">
                  <c:v>4.24</c:v>
                </c:pt>
                <c:pt idx="17">
                  <c:v>4.16</c:v>
                </c:pt>
                <c:pt idx="18">
                  <c:v>4.1100000000000003</c:v>
                </c:pt>
                <c:pt idx="19">
                  <c:v>4.0599999999999996</c:v>
                </c:pt>
                <c:pt idx="20">
                  <c:v>4</c:v>
                </c:pt>
                <c:pt idx="21">
                  <c:v>3.95</c:v>
                </c:pt>
                <c:pt idx="22">
                  <c:v>3.9</c:v>
                </c:pt>
                <c:pt idx="23">
                  <c:v>3.84</c:v>
                </c:pt>
                <c:pt idx="24">
                  <c:v>3.79</c:v>
                </c:pt>
                <c:pt idx="25">
                  <c:v>3.73</c:v>
                </c:pt>
                <c:pt idx="26">
                  <c:v>3.68</c:v>
                </c:pt>
                <c:pt idx="27">
                  <c:v>3.62</c:v>
                </c:pt>
                <c:pt idx="28">
                  <c:v>3.58</c:v>
                </c:pt>
                <c:pt idx="29">
                  <c:v>3.53</c:v>
                </c:pt>
                <c:pt idx="30">
                  <c:v>3.49</c:v>
                </c:pt>
                <c:pt idx="31">
                  <c:v>3.44</c:v>
                </c:pt>
                <c:pt idx="32">
                  <c:v>3.4</c:v>
                </c:pt>
                <c:pt idx="33">
                  <c:v>3.35</c:v>
                </c:pt>
                <c:pt idx="34">
                  <c:v>3.3</c:v>
                </c:pt>
                <c:pt idx="35">
                  <c:v>3.24</c:v>
                </c:pt>
                <c:pt idx="36">
                  <c:v>3.19</c:v>
                </c:pt>
                <c:pt idx="37">
                  <c:v>3.14</c:v>
                </c:pt>
                <c:pt idx="38">
                  <c:v>3.07</c:v>
                </c:pt>
                <c:pt idx="39">
                  <c:v>2.99</c:v>
                </c:pt>
                <c:pt idx="40">
                  <c:v>2.92</c:v>
                </c:pt>
                <c:pt idx="41">
                  <c:v>2.9</c:v>
                </c:pt>
                <c:pt idx="42">
                  <c:v>2.93</c:v>
                </c:pt>
                <c:pt idx="43">
                  <c:v>2.88</c:v>
                </c:pt>
                <c:pt idx="44">
                  <c:v>2.59</c:v>
                </c:pt>
                <c:pt idx="45">
                  <c:v>2.6</c:v>
                </c:pt>
                <c:pt idx="46">
                  <c:v>2.1</c:v>
                </c:pt>
                <c:pt idx="47">
                  <c:v>2.0299999999999998</c:v>
                </c:pt>
                <c:pt idx="48">
                  <c:v>2.31</c:v>
                </c:pt>
                <c:pt idx="49">
                  <c:v>3.08</c:v>
                </c:pt>
                <c:pt idx="50">
                  <c:v>2.69</c:v>
                </c:pt>
                <c:pt idx="51">
                  <c:v>2.44</c:v>
                </c:pt>
                <c:pt idx="52">
                  <c:v>2.38</c:v>
                </c:pt>
                <c:pt idx="53">
                  <c:v>2.2799999999999998</c:v>
                </c:pt>
                <c:pt idx="54">
                  <c:v>2.2000000000000002</c:v>
                </c:pt>
                <c:pt idx="55">
                  <c:v>2.15</c:v>
                </c:pt>
                <c:pt idx="56">
                  <c:v>2.0099999999999998</c:v>
                </c:pt>
                <c:pt idx="57">
                  <c:v>2.0099999999999998</c:v>
                </c:pt>
                <c:pt idx="58">
                  <c:v>1.95</c:v>
                </c:pt>
                <c:pt idx="59">
                  <c:v>1.95</c:v>
                </c:pt>
                <c:pt idx="60">
                  <c:v>1.89</c:v>
                </c:pt>
                <c:pt idx="61">
                  <c:v>1.83</c:v>
                </c:pt>
                <c:pt idx="62">
                  <c:v>1.72</c:v>
                </c:pt>
                <c:pt idx="63">
                  <c:v>1.76</c:v>
                </c:pt>
                <c:pt idx="64">
                  <c:v>1.75</c:v>
                </c:pt>
                <c:pt idx="65">
                  <c:v>1.77</c:v>
                </c:pt>
                <c:pt idx="66">
                  <c:v>1.79</c:v>
                </c:pt>
                <c:pt idx="67">
                  <c:v>1.84</c:v>
                </c:pt>
                <c:pt idx="68" formatCode="0.00">
                  <c:v>1.82</c:v>
                </c:pt>
                <c:pt idx="69" formatCode="0.00">
                  <c:v>1.75</c:v>
                </c:pt>
                <c:pt idx="70" formatCode="0.00">
                  <c:v>1.73</c:v>
                </c:pt>
                <c:pt idx="71" formatCode="0.00">
                  <c:v>1.94</c:v>
                </c:pt>
                <c:pt idx="72" formatCode="0.00">
                  <c:v>2.02</c:v>
                </c:pt>
                <c:pt idx="73" formatCode="0.00">
                  <c:v>2.2400000000000002</c:v>
                </c:pt>
                <c:pt idx="74" formatCode="0.00">
                  <c:v>2.04</c:v>
                </c:pt>
                <c:pt idx="75" formatCode="0.00">
                  <c:v>2.4700000000000002</c:v>
                </c:pt>
                <c:pt idx="76" formatCode="0.00">
                  <c:v>2.68</c:v>
                </c:pt>
                <c:pt idx="77" formatCode="0.00">
                  <c:v>2.38</c:v>
                </c:pt>
                <c:pt idx="78" formatCode="0.00">
                  <c:v>2.27</c:v>
                </c:pt>
                <c:pt idx="79" formatCode="0.00">
                  <c:v>2.1800000000000002</c:v>
                </c:pt>
                <c:pt idx="80" formatCode="0.00">
                  <c:v>2.14</c:v>
                </c:pt>
                <c:pt idx="81" formatCode="0.00">
                  <c:v>2.16</c:v>
                </c:pt>
                <c:pt idx="82" formatCode="0.00">
                  <c:v>2.2200000000000002</c:v>
                </c:pt>
                <c:pt idx="83" formatCode="0.00">
                  <c:v>2.21</c:v>
                </c:pt>
                <c:pt idx="84" formatCode="0.00">
                  <c:v>2.2200000000000002</c:v>
                </c:pt>
                <c:pt idx="85" formatCode="0.00">
                  <c:v>2.35</c:v>
                </c:pt>
                <c:pt idx="86" formatCode="0.00">
                  <c:v>2.4500000000000002</c:v>
                </c:pt>
                <c:pt idx="87" formatCode="0.00">
                  <c:v>2.52</c:v>
                </c:pt>
                <c:pt idx="88" formatCode="0.00">
                  <c:v>2.56</c:v>
                </c:pt>
                <c:pt idx="89" formatCode="0.00">
                  <c:v>2.68</c:v>
                </c:pt>
                <c:pt idx="90" formatCode="0.00">
                  <c:v>2.77</c:v>
                </c:pt>
                <c:pt idx="91" formatCode="0.00">
                  <c:v>2.85</c:v>
                </c:pt>
                <c:pt idx="92" formatCode="0.00">
                  <c:v>2.88</c:v>
                </c:pt>
                <c:pt idx="93" formatCode="0.00">
                  <c:v>2.93</c:v>
                </c:pt>
                <c:pt idx="94" formatCode="0.00">
                  <c:v>2.85</c:v>
                </c:pt>
                <c:pt idx="95" formatCode="0.00">
                  <c:v>2.75</c:v>
                </c:pt>
                <c:pt idx="96" formatCode="0.00">
                  <c:v>2.65</c:v>
                </c:pt>
                <c:pt idx="97" formatCode="0.00">
                  <c:v>2.57</c:v>
                </c:pt>
                <c:pt idx="98" formatCode="0.00">
                  <c:v>2.4700000000000002</c:v>
                </c:pt>
                <c:pt idx="99" formatCode="0.00">
                  <c:v>2.4</c:v>
                </c:pt>
                <c:pt idx="100" formatCode="0.00">
                  <c:v>2.37</c:v>
                </c:pt>
                <c:pt idx="101" formatCode="0.00">
                  <c:v>2.17</c:v>
                </c:pt>
                <c:pt idx="102" formatCode="0.00">
                  <c:v>2</c:v>
                </c:pt>
                <c:pt idx="103" formatCode="0.00">
                  <c:v>1.89</c:v>
                </c:pt>
                <c:pt idx="104" formatCode="0.00">
                  <c:v>1.78</c:v>
                </c:pt>
                <c:pt idx="105" formatCode="0.00">
                  <c:v>1.71</c:v>
                </c:pt>
                <c:pt idx="106" formatCode="0.00">
                  <c:v>1.66</c:v>
                </c:pt>
                <c:pt idx="107" formatCode="0.00">
                  <c:v>1.73</c:v>
                </c:pt>
                <c:pt idx="108" formatCode="0.00">
                  <c:v>1.84</c:v>
                </c:pt>
                <c:pt idx="109" formatCode="0.00">
                  <c:v>1.88</c:v>
                </c:pt>
                <c:pt idx="110" formatCode="0.00">
                  <c:v>1.8</c:v>
                </c:pt>
                <c:pt idx="111" formatCode="0.00">
                  <c:v>1.76</c:v>
                </c:pt>
                <c:pt idx="112" formatCode="0.00">
                  <c:v>1.76</c:v>
                </c:pt>
                <c:pt idx="113" formatCode="0.00">
                  <c:v>1.75</c:v>
                </c:pt>
                <c:pt idx="114" formatCode="0.00">
                  <c:v>1.78</c:v>
                </c:pt>
                <c:pt idx="115" formatCode="0.00">
                  <c:v>1.77</c:v>
                </c:pt>
                <c:pt idx="116" formatCode="0.00">
                  <c:v>1.81</c:v>
                </c:pt>
                <c:pt idx="117" formatCode="0.00">
                  <c:v>1.82</c:v>
                </c:pt>
                <c:pt idx="118" formatCode="0.00">
                  <c:v>1.8</c:v>
                </c:pt>
                <c:pt idx="119" formatCode="0.00">
                  <c:v>1.84</c:v>
                </c:pt>
                <c:pt idx="120" formatCode="0.00">
                  <c:v>1.82</c:v>
                </c:pt>
                <c:pt idx="121" formatCode="0.00">
                  <c:v>1.8</c:v>
                </c:pt>
                <c:pt idx="122" formatCode="0.00">
                  <c:v>1.76</c:v>
                </c:pt>
                <c:pt idx="123" formatCode="0.00">
                  <c:v>1.75</c:v>
                </c:pt>
                <c:pt idx="124" formatCode="0.00">
                  <c:v>1.72</c:v>
                </c:pt>
                <c:pt idx="125" formatCode="0.00">
                  <c:v>1.74</c:v>
                </c:pt>
                <c:pt idx="126" formatCode="0.00">
                  <c:v>1.73</c:v>
                </c:pt>
                <c:pt idx="127" formatCode="0.00">
                  <c:v>1.73</c:v>
                </c:pt>
                <c:pt idx="128" formatCode="0.00">
                  <c:v>1.7</c:v>
                </c:pt>
                <c:pt idx="129" formatCode="0.00">
                  <c:v>1.65</c:v>
                </c:pt>
                <c:pt idx="130" formatCode="0.00">
                  <c:v>1.63</c:v>
                </c:pt>
                <c:pt idx="131" formatCode="0.00">
                  <c:v>1.64</c:v>
                </c:pt>
                <c:pt idx="132" formatCode="0.00">
                  <c:v>1.72</c:v>
                </c:pt>
                <c:pt idx="133" formatCode="0.00">
                  <c:v>1.77</c:v>
                </c:pt>
                <c:pt idx="134" formatCode="0.00">
                  <c:v>1.77</c:v>
                </c:pt>
                <c:pt idx="135" formatCode="0.00">
                  <c:v>1.83</c:v>
                </c:pt>
                <c:pt idx="136" formatCode="0.00">
                  <c:v>1.88</c:v>
                </c:pt>
                <c:pt idx="137" formatCode="0.00">
                  <c:v>1.92</c:v>
                </c:pt>
                <c:pt idx="138" formatCode="0.00">
                  <c:v>1.9</c:v>
                </c:pt>
                <c:pt idx="139" formatCode="0.00">
                  <c:v>1.94</c:v>
                </c:pt>
                <c:pt idx="140" formatCode="0.00">
                  <c:v>1.93</c:v>
                </c:pt>
                <c:pt idx="141" formatCode="0.00">
                  <c:v>1.94</c:v>
                </c:pt>
                <c:pt idx="142" formatCode="0.00">
                  <c:v>1.85</c:v>
                </c:pt>
                <c:pt idx="143" formatCode="0.00">
                  <c:v>1.83</c:v>
                </c:pt>
                <c:pt idx="144" formatCode="0.00">
                  <c:v>1.82</c:v>
                </c:pt>
                <c:pt idx="145" formatCode="0.00">
                  <c:v>1.81</c:v>
                </c:pt>
                <c:pt idx="146" formatCode="0.00">
                  <c:v>1.76</c:v>
                </c:pt>
                <c:pt idx="147" formatCode="0.00">
                  <c:v>1.7</c:v>
                </c:pt>
                <c:pt idx="148" formatCode="0.00">
                  <c:v>1.65</c:v>
                </c:pt>
                <c:pt idx="149" formatCode="0.00">
                  <c:v>1.58</c:v>
                </c:pt>
                <c:pt idx="150" formatCode="0.00">
                  <c:v>1.61</c:v>
                </c:pt>
              </c:numCache>
            </c:numRef>
          </c:val>
          <c:smooth val="0"/>
          <c:extLst>
            <c:ext xmlns:c16="http://schemas.microsoft.com/office/drawing/2014/chart" uri="{C3380CC4-5D6E-409C-BE32-E72D297353CC}">
              <c16:uniqueId val="{00000000-18B5-4656-8E4D-FAEA4F243C73}"/>
            </c:ext>
          </c:extLst>
        </c:ser>
        <c:dLbls>
          <c:showLegendKey val="0"/>
          <c:showVal val="0"/>
          <c:showCatName val="0"/>
          <c:showSerName val="0"/>
          <c:showPercent val="0"/>
          <c:showBubbleSize val="0"/>
        </c:dLbls>
        <c:smooth val="0"/>
        <c:axId val="588474976"/>
        <c:axId val="588472064"/>
      </c:lineChart>
      <c:catAx>
        <c:axId val="58847497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8472064"/>
        <c:crosses val="autoZero"/>
        <c:auto val="1"/>
        <c:lblAlgn val="ctr"/>
        <c:lblOffset val="100"/>
        <c:tickLblSkip val="10"/>
        <c:tickMarkSkip val="10"/>
        <c:noMultiLvlLbl val="0"/>
      </c:catAx>
      <c:valAx>
        <c:axId val="58847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8474976"/>
        <c:crossesAt val="1"/>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0314960629923"/>
          <c:y val="9.5978594316657576E-2"/>
          <c:w val="0.85841907261592298"/>
          <c:h val="0.61498432487605714"/>
        </c:manualLayout>
      </c:layout>
      <c:barChart>
        <c:barDir val="col"/>
        <c:grouping val="clustered"/>
        <c:varyColors val="0"/>
        <c:ser>
          <c:idx val="0"/>
          <c:order val="0"/>
          <c:tx>
            <c:strRef>
              <c:f>'uk hybrid data (2)'!$B$2</c:f>
              <c:strCache>
                <c:ptCount val="1"/>
                <c:pt idx="0">
                  <c:v> All Econ Active</c:v>
                </c:pt>
              </c:strCache>
            </c:strRef>
          </c:tx>
          <c:spPr>
            <a:solidFill>
              <a:schemeClr val="accent6">
                <a:lumMod val="75000"/>
              </a:schemeClr>
            </a:solidFill>
            <a:ln w="19050">
              <a:solidFill>
                <a:schemeClr val="accent1"/>
              </a:solidFill>
            </a:ln>
            <a:effectLst/>
          </c:spPr>
          <c:invertIfNegative val="0"/>
          <c:cat>
            <c:strRef>
              <c:f>'uk hybrid data (2)'!$A$3:$A$17</c:f>
              <c:strCache>
                <c:ptCount val="15"/>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1991</c:v>
                </c:pt>
                <c:pt idx="13">
                  <c:v>2001</c:v>
                </c:pt>
                <c:pt idx="14">
                  <c:v>2011</c:v>
                </c:pt>
              </c:strCache>
            </c:strRef>
          </c:cat>
          <c:val>
            <c:numRef>
              <c:f>'uk hybrid data (2)'!$B$3:$B$17</c:f>
              <c:numCache>
                <c:formatCode>General</c:formatCode>
                <c:ptCount val="15"/>
                <c:pt idx="0">
                  <c:v>34.5</c:v>
                </c:pt>
                <c:pt idx="1">
                  <c:v>33.1</c:v>
                </c:pt>
                <c:pt idx="2">
                  <c:v>33.5</c:v>
                </c:pt>
                <c:pt idx="3">
                  <c:v>33.9</c:v>
                </c:pt>
                <c:pt idx="4">
                  <c:v>32.5</c:v>
                </c:pt>
                <c:pt idx="5">
                  <c:v>30.6</c:v>
                </c:pt>
                <c:pt idx="6">
                  <c:v>31.6</c:v>
                </c:pt>
                <c:pt idx="8">
                  <c:v>36.299999999999997</c:v>
                </c:pt>
                <c:pt idx="9">
                  <c:v>41</c:v>
                </c:pt>
                <c:pt idx="10">
                  <c:v>51.5</c:v>
                </c:pt>
                <c:pt idx="11">
                  <c:v>57.7</c:v>
                </c:pt>
                <c:pt idx="12">
                  <c:v>64</c:v>
                </c:pt>
                <c:pt idx="13">
                  <c:v>67.900000000000006</c:v>
                </c:pt>
                <c:pt idx="14">
                  <c:v>73.599999999999994</c:v>
                </c:pt>
              </c:numCache>
            </c:numRef>
          </c:val>
          <c:extLst>
            <c:ext xmlns:c16="http://schemas.microsoft.com/office/drawing/2014/chart" uri="{C3380CC4-5D6E-409C-BE32-E72D297353CC}">
              <c16:uniqueId val="{00000000-C7CA-49D1-9234-CA240AD49FD4}"/>
            </c:ext>
          </c:extLst>
        </c:ser>
        <c:ser>
          <c:idx val="1"/>
          <c:order val="1"/>
          <c:tx>
            <c:strRef>
              <c:f>'uk hybrid data (2)'!$C$2</c:f>
              <c:strCache>
                <c:ptCount val="1"/>
                <c:pt idx="0">
                  <c:v>Married</c:v>
                </c:pt>
              </c:strCache>
            </c:strRef>
          </c:tx>
          <c:spPr>
            <a:solidFill>
              <a:srgbClr val="7030A0"/>
            </a:solidFill>
            <a:ln>
              <a:noFill/>
            </a:ln>
            <a:effectLst/>
          </c:spPr>
          <c:invertIfNegative val="0"/>
          <c:cat>
            <c:strRef>
              <c:f>'uk hybrid data (2)'!$A$3:$A$17</c:f>
              <c:strCache>
                <c:ptCount val="15"/>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1991</c:v>
                </c:pt>
                <c:pt idx="13">
                  <c:v>2001</c:v>
                </c:pt>
                <c:pt idx="14">
                  <c:v>2011</c:v>
                </c:pt>
              </c:strCache>
            </c:strRef>
          </c:cat>
          <c:val>
            <c:numRef>
              <c:f>'uk hybrid data (2)'!$C$3:$C$17</c:f>
              <c:numCache>
                <c:formatCode>General</c:formatCode>
                <c:ptCount val="15"/>
                <c:pt idx="3">
                  <c:v>13</c:v>
                </c:pt>
                <c:pt idx="4">
                  <c:v>10.5</c:v>
                </c:pt>
                <c:pt idx="5">
                  <c:v>9.4</c:v>
                </c:pt>
                <c:pt idx="6">
                  <c:v>10.9</c:v>
                </c:pt>
                <c:pt idx="8">
                  <c:v>23.2</c:v>
                </c:pt>
                <c:pt idx="9">
                  <c:v>31.6</c:v>
                </c:pt>
                <c:pt idx="10">
                  <c:v>45.9</c:v>
                </c:pt>
                <c:pt idx="11">
                  <c:v>54</c:v>
                </c:pt>
                <c:pt idx="12">
                  <c:v>62.3</c:v>
                </c:pt>
              </c:numCache>
            </c:numRef>
          </c:val>
          <c:extLst>
            <c:ext xmlns:c16="http://schemas.microsoft.com/office/drawing/2014/chart" uri="{C3380CC4-5D6E-409C-BE32-E72D297353CC}">
              <c16:uniqueId val="{00000001-C7CA-49D1-9234-CA240AD49FD4}"/>
            </c:ext>
          </c:extLst>
        </c:ser>
        <c:ser>
          <c:idx val="4"/>
          <c:order val="2"/>
          <c:tx>
            <c:strRef>
              <c:f>'uk hybrid data (2)'!$F$2</c:f>
              <c:strCache>
                <c:ptCount val="1"/>
                <c:pt idx="0">
                  <c:v>Part-time work</c:v>
                </c:pt>
              </c:strCache>
            </c:strRef>
          </c:tx>
          <c:spPr>
            <a:solidFill>
              <a:srgbClr val="92D050"/>
            </a:solidFill>
            <a:ln>
              <a:noFill/>
            </a:ln>
            <a:effectLst/>
          </c:spPr>
          <c:invertIfNegative val="0"/>
          <c:cat>
            <c:strRef>
              <c:f>'uk hybrid data (2)'!$A$3:$A$17</c:f>
              <c:strCache>
                <c:ptCount val="15"/>
                <c:pt idx="0">
                  <c:v>1871</c:v>
                </c:pt>
                <c:pt idx="1">
                  <c:v>1881</c:v>
                </c:pt>
                <c:pt idx="2">
                  <c:v>1891</c:v>
                </c:pt>
                <c:pt idx="3">
                  <c:v>1901</c:v>
                </c:pt>
                <c:pt idx="4">
                  <c:v>1911</c:v>
                </c:pt>
                <c:pt idx="5">
                  <c:v>1921</c:v>
                </c:pt>
                <c:pt idx="6">
                  <c:v>1931</c:v>
                </c:pt>
                <c:pt idx="7">
                  <c:v>1941</c:v>
                </c:pt>
                <c:pt idx="8">
                  <c:v>1951</c:v>
                </c:pt>
                <c:pt idx="9">
                  <c:v>1961</c:v>
                </c:pt>
                <c:pt idx="10">
                  <c:v>1971</c:v>
                </c:pt>
                <c:pt idx="11">
                  <c:v>1981</c:v>
                </c:pt>
                <c:pt idx="12">
                  <c:v>1991</c:v>
                </c:pt>
                <c:pt idx="13">
                  <c:v>2001</c:v>
                </c:pt>
                <c:pt idx="14">
                  <c:v>2011</c:v>
                </c:pt>
              </c:strCache>
            </c:strRef>
          </c:cat>
          <c:val>
            <c:numRef>
              <c:f>'uk hybrid data (2)'!$F$3:$F$17</c:f>
              <c:numCache>
                <c:formatCode>General</c:formatCode>
                <c:ptCount val="15"/>
                <c:pt idx="8">
                  <c:v>5.2</c:v>
                </c:pt>
                <c:pt idx="9">
                  <c:v>10.199999999999999</c:v>
                </c:pt>
                <c:pt idx="10">
                  <c:v>20.2</c:v>
                </c:pt>
                <c:pt idx="11">
                  <c:v>22.4</c:v>
                </c:pt>
                <c:pt idx="12">
                  <c:v>21.3</c:v>
                </c:pt>
                <c:pt idx="13">
                  <c:v>23.5</c:v>
                </c:pt>
                <c:pt idx="14">
                  <c:v>25.8</c:v>
                </c:pt>
              </c:numCache>
            </c:numRef>
          </c:val>
          <c:extLst>
            <c:ext xmlns:c16="http://schemas.microsoft.com/office/drawing/2014/chart" uri="{C3380CC4-5D6E-409C-BE32-E72D297353CC}">
              <c16:uniqueId val="{00000002-C7CA-49D1-9234-CA240AD49FD4}"/>
            </c:ext>
          </c:extLst>
        </c:ser>
        <c:dLbls>
          <c:showLegendKey val="0"/>
          <c:showVal val="0"/>
          <c:showCatName val="0"/>
          <c:showSerName val="0"/>
          <c:showPercent val="0"/>
          <c:showBubbleSize val="0"/>
        </c:dLbls>
        <c:gapWidth val="219"/>
        <c:overlap val="-27"/>
        <c:axId val="288027344"/>
        <c:axId val="288024432"/>
      </c:barChart>
      <c:catAx>
        <c:axId val="28802734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Census Year</a:t>
                </a:r>
              </a:p>
              <a:p>
                <a:pPr>
                  <a:defRPr/>
                </a:pPr>
                <a:endParaRPr lang="en-US"/>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024432"/>
        <c:crosses val="autoZero"/>
        <c:auto val="1"/>
        <c:lblAlgn val="ctr"/>
        <c:lblOffset val="100"/>
        <c:noMultiLvlLbl val="0"/>
      </c:catAx>
      <c:valAx>
        <c:axId val="28802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 of women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02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aseline="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69816272965873E-2"/>
          <c:y val="0.16245370370370371"/>
          <c:w val="0.66874472212712543"/>
          <c:h val="0.72088764946048411"/>
        </c:manualLayout>
      </c:layout>
      <c:barChart>
        <c:barDir val="col"/>
        <c:grouping val="clustered"/>
        <c:varyColors val="0"/>
        <c:ser>
          <c:idx val="0"/>
          <c:order val="0"/>
          <c:tx>
            <c:strRef>
              <c:f>Sheet1!$B$1</c:f>
              <c:strCache>
                <c:ptCount val="1"/>
                <c:pt idx="0">
                  <c:v>Man</c:v>
                </c:pt>
              </c:strCache>
            </c:strRef>
          </c:tx>
          <c:spPr>
            <a:solidFill>
              <a:schemeClr val="accent1"/>
            </a:solidFill>
            <a:ln>
              <a:noFill/>
            </a:ln>
            <a:effectLst/>
          </c:spPr>
          <c:invertIfNegative val="0"/>
          <c:cat>
            <c:strRef>
              <c:f>Sheet1!$A$2:$A$4</c:f>
              <c:strCache>
                <c:ptCount val="3"/>
                <c:pt idx="0">
                  <c:v>Low</c:v>
                </c:pt>
                <c:pt idx="1">
                  <c:v>Mid</c:v>
                </c:pt>
                <c:pt idx="2">
                  <c:v>High</c:v>
                </c:pt>
              </c:strCache>
            </c:strRef>
          </c:cat>
          <c:val>
            <c:numRef>
              <c:f>Sheet1!$B$2:$B$4</c:f>
              <c:numCache>
                <c:formatCode>General</c:formatCode>
                <c:ptCount val="3"/>
                <c:pt idx="0">
                  <c:v>731</c:v>
                </c:pt>
                <c:pt idx="1">
                  <c:v>891</c:v>
                </c:pt>
                <c:pt idx="2">
                  <c:v>1333</c:v>
                </c:pt>
              </c:numCache>
            </c:numRef>
          </c:val>
          <c:extLst>
            <c:ext xmlns:c16="http://schemas.microsoft.com/office/drawing/2014/chart" uri="{C3380CC4-5D6E-409C-BE32-E72D297353CC}">
              <c16:uniqueId val="{00000000-EB20-4908-9820-75AF72C43D3F}"/>
            </c:ext>
          </c:extLst>
        </c:ser>
        <c:ser>
          <c:idx val="1"/>
          <c:order val="1"/>
          <c:tx>
            <c:strRef>
              <c:f>Sheet1!$C$1</c:f>
              <c:strCache>
                <c:ptCount val="1"/>
                <c:pt idx="0">
                  <c:v>Man same hours</c:v>
                </c:pt>
              </c:strCache>
            </c:strRef>
          </c:tx>
          <c:spPr>
            <a:solidFill>
              <a:schemeClr val="accent1">
                <a:lumMod val="60000"/>
                <a:lumOff val="40000"/>
              </a:schemeClr>
            </a:solidFill>
            <a:ln>
              <a:noFill/>
            </a:ln>
            <a:effectLst/>
          </c:spPr>
          <c:invertIfNegative val="0"/>
          <c:cat>
            <c:strRef>
              <c:f>Sheet1!$A$2:$A$4</c:f>
              <c:strCache>
                <c:ptCount val="3"/>
                <c:pt idx="0">
                  <c:v>Low</c:v>
                </c:pt>
                <c:pt idx="1">
                  <c:v>Mid</c:v>
                </c:pt>
                <c:pt idx="2">
                  <c:v>High</c:v>
                </c:pt>
              </c:strCache>
            </c:strRef>
          </c:cat>
          <c:val>
            <c:numRef>
              <c:f>Sheet1!$C$2:$C$4</c:f>
              <c:numCache>
                <c:formatCode>General</c:formatCode>
                <c:ptCount val="3"/>
                <c:pt idx="0">
                  <c:v>603</c:v>
                </c:pt>
                <c:pt idx="1">
                  <c:v>787</c:v>
                </c:pt>
                <c:pt idx="2">
                  <c:v>1273</c:v>
                </c:pt>
              </c:numCache>
            </c:numRef>
          </c:val>
          <c:extLst>
            <c:ext xmlns:c16="http://schemas.microsoft.com/office/drawing/2014/chart" uri="{C3380CC4-5D6E-409C-BE32-E72D297353CC}">
              <c16:uniqueId val="{00000001-EB20-4908-9820-75AF72C43D3F}"/>
            </c:ext>
          </c:extLst>
        </c:ser>
        <c:ser>
          <c:idx val="2"/>
          <c:order val="2"/>
          <c:tx>
            <c:strRef>
              <c:f>Sheet1!$D$1</c:f>
              <c:strCache>
                <c:ptCount val="1"/>
                <c:pt idx="0">
                  <c:v>Childless woman</c:v>
                </c:pt>
              </c:strCache>
            </c:strRef>
          </c:tx>
          <c:spPr>
            <a:solidFill>
              <a:srgbClr val="FFC000"/>
            </a:solidFill>
            <a:ln>
              <a:noFill/>
            </a:ln>
            <a:effectLst/>
          </c:spPr>
          <c:invertIfNegative val="0"/>
          <c:cat>
            <c:strRef>
              <c:f>Sheet1!$A$2:$A$4</c:f>
              <c:strCache>
                <c:ptCount val="3"/>
                <c:pt idx="0">
                  <c:v>Low</c:v>
                </c:pt>
                <c:pt idx="1">
                  <c:v>Mid</c:v>
                </c:pt>
                <c:pt idx="2">
                  <c:v>High</c:v>
                </c:pt>
              </c:strCache>
            </c:strRef>
          </c:cat>
          <c:val>
            <c:numRef>
              <c:f>Sheet1!$D$2:$D$4</c:f>
              <c:numCache>
                <c:formatCode>0</c:formatCode>
                <c:ptCount val="3"/>
                <c:pt idx="0">
                  <c:v>534.1</c:v>
                </c:pt>
                <c:pt idx="1">
                  <c:v>650.28</c:v>
                </c:pt>
                <c:pt idx="2">
                  <c:v>1190.02</c:v>
                </c:pt>
              </c:numCache>
            </c:numRef>
          </c:val>
          <c:extLst>
            <c:ext xmlns:c16="http://schemas.microsoft.com/office/drawing/2014/chart" uri="{C3380CC4-5D6E-409C-BE32-E72D297353CC}">
              <c16:uniqueId val="{00000002-EB20-4908-9820-75AF72C43D3F}"/>
            </c:ext>
          </c:extLst>
        </c:ser>
        <c:ser>
          <c:idx val="3"/>
          <c:order val="3"/>
          <c:tx>
            <c:strRef>
              <c:f>Sheet1!$E$1</c:f>
              <c:strCache>
                <c:ptCount val="1"/>
                <c:pt idx="0">
                  <c:v>Married mother of 2</c:v>
                </c:pt>
              </c:strCache>
            </c:strRef>
          </c:tx>
          <c:spPr>
            <a:solidFill>
              <a:srgbClr val="92D050"/>
            </a:solidFill>
            <a:ln>
              <a:noFill/>
            </a:ln>
            <a:effectLst/>
          </c:spPr>
          <c:invertIfNegative val="0"/>
          <c:cat>
            <c:strRef>
              <c:f>Sheet1!$A$2:$A$4</c:f>
              <c:strCache>
                <c:ptCount val="3"/>
                <c:pt idx="0">
                  <c:v>Low</c:v>
                </c:pt>
                <c:pt idx="1">
                  <c:v>Mid</c:v>
                </c:pt>
                <c:pt idx="2">
                  <c:v>High</c:v>
                </c:pt>
              </c:strCache>
            </c:strRef>
          </c:cat>
          <c:val>
            <c:numRef>
              <c:f>Sheet1!$E$2:$E$4</c:f>
              <c:numCache>
                <c:formatCode>0</c:formatCode>
                <c:ptCount val="3"/>
                <c:pt idx="0">
                  <c:v>249.02</c:v>
                </c:pt>
                <c:pt idx="1">
                  <c:v>510.07</c:v>
                </c:pt>
                <c:pt idx="2">
                  <c:v>1171.32</c:v>
                </c:pt>
              </c:numCache>
            </c:numRef>
          </c:val>
          <c:extLst>
            <c:ext xmlns:c16="http://schemas.microsoft.com/office/drawing/2014/chart" uri="{C3380CC4-5D6E-409C-BE32-E72D297353CC}">
              <c16:uniqueId val="{00000003-EB20-4908-9820-75AF72C43D3F}"/>
            </c:ext>
          </c:extLst>
        </c:ser>
        <c:ser>
          <c:idx val="4"/>
          <c:order val="4"/>
          <c:tx>
            <c:strRef>
              <c:f>Sheet1!$F$1</c:f>
              <c:strCache>
                <c:ptCount val="1"/>
                <c:pt idx="0">
                  <c:v>Married mother of 4</c:v>
                </c:pt>
              </c:strCache>
            </c:strRef>
          </c:tx>
          <c:spPr>
            <a:solidFill>
              <a:schemeClr val="accent6">
                <a:lumMod val="75000"/>
              </a:schemeClr>
            </a:solidFill>
            <a:ln>
              <a:noFill/>
            </a:ln>
            <a:effectLst/>
          </c:spPr>
          <c:invertIfNegative val="0"/>
          <c:cat>
            <c:strRef>
              <c:f>Sheet1!$A$2:$A$4</c:f>
              <c:strCache>
                <c:ptCount val="3"/>
                <c:pt idx="0">
                  <c:v>Low</c:v>
                </c:pt>
                <c:pt idx="1">
                  <c:v>Mid</c:v>
                </c:pt>
                <c:pt idx="2">
                  <c:v>High</c:v>
                </c:pt>
              </c:strCache>
            </c:strRef>
          </c:cat>
          <c:val>
            <c:numRef>
              <c:f>Sheet1!$F$2:$F$4</c:f>
              <c:numCache>
                <c:formatCode>0</c:formatCode>
                <c:ptCount val="3"/>
                <c:pt idx="0">
                  <c:v>92.67</c:v>
                </c:pt>
                <c:pt idx="1">
                  <c:v>236.55</c:v>
                </c:pt>
                <c:pt idx="2">
                  <c:v>1099.95</c:v>
                </c:pt>
              </c:numCache>
            </c:numRef>
          </c:val>
          <c:extLst>
            <c:ext xmlns:c16="http://schemas.microsoft.com/office/drawing/2014/chart" uri="{C3380CC4-5D6E-409C-BE32-E72D297353CC}">
              <c16:uniqueId val="{00000004-EB20-4908-9820-75AF72C43D3F}"/>
            </c:ext>
          </c:extLst>
        </c:ser>
        <c:dLbls>
          <c:showLegendKey val="0"/>
          <c:showVal val="0"/>
          <c:showCatName val="0"/>
          <c:showSerName val="0"/>
          <c:showPercent val="0"/>
          <c:showBubbleSize val="0"/>
        </c:dLbls>
        <c:gapWidth val="219"/>
        <c:overlap val="-27"/>
        <c:axId val="1541074415"/>
        <c:axId val="1541067343"/>
      </c:barChart>
      <c:catAx>
        <c:axId val="154107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1067343"/>
        <c:crosses val="autoZero"/>
        <c:auto val="1"/>
        <c:lblAlgn val="ctr"/>
        <c:lblOffset val="100"/>
        <c:noMultiLvlLbl val="0"/>
      </c:catAx>
      <c:valAx>
        <c:axId val="1541067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£’000s </a:t>
                </a:r>
                <a:r>
                  <a:rPr lang="en-US"/>
                  <a:t>1999 prices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10744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8991240555042"/>
          <c:y val="8.0251013448632044E-2"/>
          <c:w val="0.67709996072482526"/>
          <c:h val="0.82612649441170716"/>
        </c:manualLayout>
      </c:layout>
      <c:scatterChart>
        <c:scatterStyle val="lineMarker"/>
        <c:varyColors val="0"/>
        <c:ser>
          <c:idx val="0"/>
          <c:order val="0"/>
          <c:tx>
            <c:strRef>
              <c:f>'Sheet1 (2)'!$C$3:$C$30</c:f>
              <c:strCache>
                <c:ptCount val="28"/>
                <c:pt idx="0">
                  <c:v>SE</c:v>
                </c:pt>
                <c:pt idx="1">
                  <c:v>FI</c:v>
                </c:pt>
                <c:pt idx="2">
                  <c:v>SK</c:v>
                </c:pt>
                <c:pt idx="3">
                  <c:v>SI </c:v>
                </c:pt>
                <c:pt idx="4">
                  <c:v>RU</c:v>
                </c:pt>
                <c:pt idx="5">
                  <c:v>PT</c:v>
                </c:pt>
                <c:pt idx="6">
                  <c:v>PL</c:v>
                </c:pt>
                <c:pt idx="7">
                  <c:v>AT</c:v>
                </c:pt>
                <c:pt idx="8">
                  <c:v>NL</c:v>
                </c:pt>
                <c:pt idx="9">
                  <c:v>MT</c:v>
                </c:pt>
                <c:pt idx="10">
                  <c:v>HU</c:v>
                </c:pt>
                <c:pt idx="11">
                  <c:v>LU</c:v>
                </c:pt>
                <c:pt idx="12">
                  <c:v>LT</c:v>
                </c:pt>
                <c:pt idx="13">
                  <c:v>LV</c:v>
                </c:pt>
                <c:pt idx="14">
                  <c:v>CY</c:v>
                </c:pt>
                <c:pt idx="15">
                  <c:v>IT</c:v>
                </c:pt>
                <c:pt idx="16">
                  <c:v>HR</c:v>
                </c:pt>
                <c:pt idx="17">
                  <c:v>FR</c:v>
                </c:pt>
                <c:pt idx="18">
                  <c:v>ES</c:v>
                </c:pt>
                <c:pt idx="19">
                  <c:v>EL</c:v>
                </c:pt>
                <c:pt idx="20">
                  <c:v>IE</c:v>
                </c:pt>
                <c:pt idx="21">
                  <c:v>EE</c:v>
                </c:pt>
                <c:pt idx="22">
                  <c:v>DE</c:v>
                </c:pt>
                <c:pt idx="23">
                  <c:v>DK</c:v>
                </c:pt>
                <c:pt idx="24">
                  <c:v>CZ</c:v>
                </c:pt>
                <c:pt idx="25">
                  <c:v>BG</c:v>
                </c:pt>
                <c:pt idx="26">
                  <c:v>BE</c:v>
                </c:pt>
                <c:pt idx="27">
                  <c:v>UK</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tx>
                <c:rich>
                  <a:bodyPr/>
                  <a:lstStyle/>
                  <a:p>
                    <a:fld id="{F769058C-9C30-45DA-99B3-A27A87B06B9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88F-47C4-A993-9639EB2AC64C}"/>
                </c:ext>
              </c:extLst>
            </c:dLbl>
            <c:dLbl>
              <c:idx val="1"/>
              <c:tx>
                <c:rich>
                  <a:bodyPr/>
                  <a:lstStyle/>
                  <a:p>
                    <a:fld id="{8CF198DF-9F22-4931-93FF-23B9670984E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8F-47C4-A993-9639EB2AC64C}"/>
                </c:ext>
              </c:extLst>
            </c:dLbl>
            <c:dLbl>
              <c:idx val="2"/>
              <c:tx>
                <c:rich>
                  <a:bodyPr/>
                  <a:lstStyle/>
                  <a:p>
                    <a:fld id="{E5644BB9-A973-4148-85DD-D6C9B2B7AA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88F-47C4-A993-9639EB2AC64C}"/>
                </c:ext>
              </c:extLst>
            </c:dLbl>
            <c:dLbl>
              <c:idx val="3"/>
              <c:tx>
                <c:rich>
                  <a:bodyPr/>
                  <a:lstStyle/>
                  <a:p>
                    <a:fld id="{71B6633C-9AAB-47CE-816B-607DDF01E5E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88F-47C4-A993-9639EB2AC64C}"/>
                </c:ext>
              </c:extLst>
            </c:dLbl>
            <c:dLbl>
              <c:idx val="4"/>
              <c:tx>
                <c:rich>
                  <a:bodyPr/>
                  <a:lstStyle/>
                  <a:p>
                    <a:fld id="{D5557C03-143D-4482-B072-B158DF4C470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88F-47C4-A993-9639EB2AC64C}"/>
                </c:ext>
              </c:extLst>
            </c:dLbl>
            <c:dLbl>
              <c:idx val="5"/>
              <c:tx>
                <c:rich>
                  <a:bodyPr/>
                  <a:lstStyle/>
                  <a:p>
                    <a:fld id="{25E1265C-DB80-4430-BC83-82427D4EA99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8F-47C4-A993-9639EB2AC64C}"/>
                </c:ext>
              </c:extLst>
            </c:dLbl>
            <c:dLbl>
              <c:idx val="6"/>
              <c:tx>
                <c:rich>
                  <a:bodyPr/>
                  <a:lstStyle/>
                  <a:p>
                    <a:fld id="{92A9E3D4-8F7A-4095-94C5-58C93FFFCE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88F-47C4-A993-9639EB2AC64C}"/>
                </c:ext>
              </c:extLst>
            </c:dLbl>
            <c:dLbl>
              <c:idx val="7"/>
              <c:tx>
                <c:rich>
                  <a:bodyPr/>
                  <a:lstStyle/>
                  <a:p>
                    <a:fld id="{FB08FF1D-EE83-4395-A7A0-25AE311D9D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88F-47C4-A993-9639EB2AC64C}"/>
                </c:ext>
              </c:extLst>
            </c:dLbl>
            <c:dLbl>
              <c:idx val="8"/>
              <c:tx>
                <c:rich>
                  <a:bodyPr/>
                  <a:lstStyle/>
                  <a:p>
                    <a:fld id="{5C32CD18-D5AC-4203-B587-8E69CDF8B9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88F-47C4-A993-9639EB2AC64C}"/>
                </c:ext>
              </c:extLst>
            </c:dLbl>
            <c:dLbl>
              <c:idx val="9"/>
              <c:tx>
                <c:rich>
                  <a:bodyPr/>
                  <a:lstStyle/>
                  <a:p>
                    <a:fld id="{0E8DCA39-4215-4ABE-B248-5458EBA09B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88F-47C4-A993-9639EB2AC64C}"/>
                </c:ext>
              </c:extLst>
            </c:dLbl>
            <c:dLbl>
              <c:idx val="10"/>
              <c:tx>
                <c:rich>
                  <a:bodyPr/>
                  <a:lstStyle/>
                  <a:p>
                    <a:fld id="{E14AECDC-7A68-4126-87B0-322FA8FFCBA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88F-47C4-A993-9639EB2AC64C}"/>
                </c:ext>
              </c:extLst>
            </c:dLbl>
            <c:dLbl>
              <c:idx val="11"/>
              <c:tx>
                <c:rich>
                  <a:bodyPr/>
                  <a:lstStyle/>
                  <a:p>
                    <a:fld id="{C97AB97E-C2AD-4C86-926D-C16637976A9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88F-47C4-A993-9639EB2AC64C}"/>
                </c:ext>
              </c:extLst>
            </c:dLbl>
            <c:dLbl>
              <c:idx val="12"/>
              <c:tx>
                <c:rich>
                  <a:bodyPr/>
                  <a:lstStyle/>
                  <a:p>
                    <a:fld id="{60DF7D3D-81D7-4E48-A903-46AF58FDA2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88F-47C4-A993-9639EB2AC64C}"/>
                </c:ext>
              </c:extLst>
            </c:dLbl>
            <c:dLbl>
              <c:idx val="13"/>
              <c:tx>
                <c:rich>
                  <a:bodyPr/>
                  <a:lstStyle/>
                  <a:p>
                    <a:fld id="{21CD1947-9812-4B19-AF17-7A4F55A0757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88F-47C4-A993-9639EB2AC64C}"/>
                </c:ext>
              </c:extLst>
            </c:dLbl>
            <c:dLbl>
              <c:idx val="14"/>
              <c:tx>
                <c:rich>
                  <a:bodyPr/>
                  <a:lstStyle/>
                  <a:p>
                    <a:fld id="{2AE6A214-B799-43CA-ACE3-A7785BBEED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88F-47C4-A993-9639EB2AC64C}"/>
                </c:ext>
              </c:extLst>
            </c:dLbl>
            <c:dLbl>
              <c:idx val="15"/>
              <c:tx>
                <c:rich>
                  <a:bodyPr/>
                  <a:lstStyle/>
                  <a:p>
                    <a:fld id="{45AD2F20-3F1E-4149-B256-2F560A03258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88F-47C4-A993-9639EB2AC64C}"/>
                </c:ext>
              </c:extLst>
            </c:dLbl>
            <c:dLbl>
              <c:idx val="16"/>
              <c:tx>
                <c:rich>
                  <a:bodyPr/>
                  <a:lstStyle/>
                  <a:p>
                    <a:fld id="{E5AE6C70-E0B4-4FA3-8770-CFB416B0C5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88F-47C4-A993-9639EB2AC64C}"/>
                </c:ext>
              </c:extLst>
            </c:dLbl>
            <c:dLbl>
              <c:idx val="17"/>
              <c:tx>
                <c:rich>
                  <a:bodyPr/>
                  <a:lstStyle/>
                  <a:p>
                    <a:fld id="{20F4F5D1-F099-4B48-ABFC-999426A45A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88F-47C4-A993-9639EB2AC64C}"/>
                </c:ext>
              </c:extLst>
            </c:dLbl>
            <c:dLbl>
              <c:idx val="18"/>
              <c:tx>
                <c:rich>
                  <a:bodyPr/>
                  <a:lstStyle/>
                  <a:p>
                    <a:fld id="{0AAF3B60-4C34-4FA2-A3A2-AFE9C290BDF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88F-47C4-A993-9639EB2AC64C}"/>
                </c:ext>
              </c:extLst>
            </c:dLbl>
            <c:dLbl>
              <c:idx val="19"/>
              <c:tx>
                <c:rich>
                  <a:bodyPr/>
                  <a:lstStyle/>
                  <a:p>
                    <a:fld id="{CAD8EEB6-3E14-46B0-8E8C-B2F4A55FA10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88F-47C4-A993-9639EB2AC64C}"/>
                </c:ext>
              </c:extLst>
            </c:dLbl>
            <c:dLbl>
              <c:idx val="20"/>
              <c:tx>
                <c:rich>
                  <a:bodyPr/>
                  <a:lstStyle/>
                  <a:p>
                    <a:fld id="{166E3EE8-133B-4908-B881-B1F0DEA228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88F-47C4-A993-9639EB2AC64C}"/>
                </c:ext>
              </c:extLst>
            </c:dLbl>
            <c:dLbl>
              <c:idx val="21"/>
              <c:tx>
                <c:rich>
                  <a:bodyPr/>
                  <a:lstStyle/>
                  <a:p>
                    <a:fld id="{A1155FD1-3FB9-4671-ABA3-1AFBCD1B06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88F-47C4-A993-9639EB2AC64C}"/>
                </c:ext>
              </c:extLst>
            </c:dLbl>
            <c:dLbl>
              <c:idx val="22"/>
              <c:tx>
                <c:rich>
                  <a:bodyPr/>
                  <a:lstStyle/>
                  <a:p>
                    <a:fld id="{5EA865A4-2453-4CAB-B737-087906DE4F7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88F-47C4-A993-9639EB2AC64C}"/>
                </c:ext>
              </c:extLst>
            </c:dLbl>
            <c:dLbl>
              <c:idx val="23"/>
              <c:tx>
                <c:rich>
                  <a:bodyPr/>
                  <a:lstStyle/>
                  <a:p>
                    <a:fld id="{C23239DA-CF62-4DDD-BDF1-B4F4FA5AF26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88F-47C4-A993-9639EB2AC64C}"/>
                </c:ext>
              </c:extLst>
            </c:dLbl>
            <c:dLbl>
              <c:idx val="24"/>
              <c:tx>
                <c:rich>
                  <a:bodyPr/>
                  <a:lstStyle/>
                  <a:p>
                    <a:fld id="{E81D7AD8-E9BB-42AC-B5A2-A3EF7816775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88F-47C4-A993-9639EB2AC64C}"/>
                </c:ext>
              </c:extLst>
            </c:dLbl>
            <c:dLbl>
              <c:idx val="25"/>
              <c:tx>
                <c:rich>
                  <a:bodyPr/>
                  <a:lstStyle/>
                  <a:p>
                    <a:fld id="{3053A305-AE61-42FE-BCEF-B4E678569A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88F-47C4-A993-9639EB2AC64C}"/>
                </c:ext>
              </c:extLst>
            </c:dLbl>
            <c:dLbl>
              <c:idx val="26"/>
              <c:tx>
                <c:rich>
                  <a:bodyPr/>
                  <a:lstStyle/>
                  <a:p>
                    <a:fld id="{930D2DB2-0977-4774-9C18-EFAD1D5D5B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88F-47C4-A993-9639EB2AC64C}"/>
                </c:ext>
              </c:extLst>
            </c:dLbl>
            <c:dLbl>
              <c:idx val="27"/>
              <c:tx>
                <c:rich>
                  <a:bodyPr/>
                  <a:lstStyle/>
                  <a:p>
                    <a:fld id="{8C374C17-E2B8-47F7-A989-026F14555B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F88F-47C4-A993-9639EB2AC64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7030A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spPr>
              <a:ln w="47625" cap="rnd">
                <a:solidFill>
                  <a:schemeClr val="accent1"/>
                </a:solidFill>
                <a:prstDash val="sysDot"/>
              </a:ln>
              <a:effectLst/>
            </c:spPr>
            <c:trendlineType val="linear"/>
            <c:dispRSqr val="0"/>
            <c:dispEq val="0"/>
          </c:trendline>
          <c:xVal>
            <c:numRef>
              <c:f>'Sheet1 (2)'!$D$3:$D$30</c:f>
              <c:numCache>
                <c:formatCode>General</c:formatCode>
                <c:ptCount val="28"/>
                <c:pt idx="0">
                  <c:v>83.6</c:v>
                </c:pt>
                <c:pt idx="1">
                  <c:v>73.400000000000006</c:v>
                </c:pt>
                <c:pt idx="2">
                  <c:v>54.1</c:v>
                </c:pt>
                <c:pt idx="3">
                  <c:v>68.3</c:v>
                </c:pt>
                <c:pt idx="4">
                  <c:v>54.4</c:v>
                </c:pt>
                <c:pt idx="5">
                  <c:v>59.9</c:v>
                </c:pt>
                <c:pt idx="6">
                  <c:v>55.2</c:v>
                </c:pt>
                <c:pt idx="7">
                  <c:v>65.3</c:v>
                </c:pt>
                <c:pt idx="8">
                  <c:v>72.099999999999994</c:v>
                </c:pt>
                <c:pt idx="9">
                  <c:v>62.5</c:v>
                </c:pt>
                <c:pt idx="10">
                  <c:v>51.9</c:v>
                </c:pt>
                <c:pt idx="11">
                  <c:v>69.2</c:v>
                </c:pt>
                <c:pt idx="12">
                  <c:v>55.5</c:v>
                </c:pt>
                <c:pt idx="13">
                  <c:v>59.7</c:v>
                </c:pt>
                <c:pt idx="14">
                  <c:v>56.3</c:v>
                </c:pt>
                <c:pt idx="15" formatCode="0.0">
                  <c:v>63</c:v>
                </c:pt>
                <c:pt idx="16">
                  <c:v>55.6</c:v>
                </c:pt>
                <c:pt idx="17">
                  <c:v>74.599999999999994</c:v>
                </c:pt>
                <c:pt idx="18">
                  <c:v>70.099999999999994</c:v>
                </c:pt>
                <c:pt idx="19">
                  <c:v>51.2</c:v>
                </c:pt>
                <c:pt idx="20">
                  <c:v>71.3</c:v>
                </c:pt>
                <c:pt idx="21">
                  <c:v>54.8</c:v>
                </c:pt>
                <c:pt idx="22">
                  <c:v>66.900000000000006</c:v>
                </c:pt>
                <c:pt idx="23">
                  <c:v>77.5</c:v>
                </c:pt>
                <c:pt idx="24">
                  <c:v>55.7</c:v>
                </c:pt>
                <c:pt idx="25">
                  <c:v>58.8</c:v>
                </c:pt>
                <c:pt idx="26">
                  <c:v>71.099999999999994</c:v>
                </c:pt>
                <c:pt idx="27">
                  <c:v>72.2</c:v>
                </c:pt>
              </c:numCache>
            </c:numRef>
          </c:xVal>
          <c:yVal>
            <c:numRef>
              <c:f>'Sheet1 (2)'!$E$3:$E$30</c:f>
              <c:numCache>
                <c:formatCode>General</c:formatCode>
                <c:ptCount val="28"/>
                <c:pt idx="0">
                  <c:v>1.78</c:v>
                </c:pt>
                <c:pt idx="1">
                  <c:v>1.49</c:v>
                </c:pt>
                <c:pt idx="2">
                  <c:v>1.52</c:v>
                </c:pt>
                <c:pt idx="3">
                  <c:v>1.62</c:v>
                </c:pt>
                <c:pt idx="4">
                  <c:v>1.71</c:v>
                </c:pt>
                <c:pt idx="5">
                  <c:v>1.38</c:v>
                </c:pt>
                <c:pt idx="6">
                  <c:v>1.48</c:v>
                </c:pt>
                <c:pt idx="7">
                  <c:v>1.52</c:v>
                </c:pt>
                <c:pt idx="8">
                  <c:v>1.62</c:v>
                </c:pt>
                <c:pt idx="9">
                  <c:v>1.26</c:v>
                </c:pt>
                <c:pt idx="10">
                  <c:v>1.54</c:v>
                </c:pt>
                <c:pt idx="11">
                  <c:v>1.39</c:v>
                </c:pt>
                <c:pt idx="12">
                  <c:v>1.63</c:v>
                </c:pt>
                <c:pt idx="13">
                  <c:v>1.69</c:v>
                </c:pt>
                <c:pt idx="14">
                  <c:v>1.32</c:v>
                </c:pt>
                <c:pt idx="15">
                  <c:v>1.32</c:v>
                </c:pt>
                <c:pt idx="16">
                  <c:v>1.42</c:v>
                </c:pt>
                <c:pt idx="17">
                  <c:v>1.9</c:v>
                </c:pt>
                <c:pt idx="18">
                  <c:v>1.34</c:v>
                </c:pt>
                <c:pt idx="19">
                  <c:v>1.35</c:v>
                </c:pt>
                <c:pt idx="20">
                  <c:v>1.77</c:v>
                </c:pt>
                <c:pt idx="21">
                  <c:v>1.59</c:v>
                </c:pt>
                <c:pt idx="22">
                  <c:v>1.57</c:v>
                </c:pt>
                <c:pt idx="23">
                  <c:v>1.75</c:v>
                </c:pt>
                <c:pt idx="24">
                  <c:v>1.69</c:v>
                </c:pt>
                <c:pt idx="25">
                  <c:v>1.6</c:v>
                </c:pt>
                <c:pt idx="26">
                  <c:v>1.65</c:v>
                </c:pt>
                <c:pt idx="27">
                  <c:v>1.74</c:v>
                </c:pt>
              </c:numCache>
            </c:numRef>
          </c:yVal>
          <c:smooth val="0"/>
          <c:extLst>
            <c:ext xmlns:c15="http://schemas.microsoft.com/office/drawing/2012/chart" uri="{02D57815-91ED-43cb-92C2-25804820EDAC}">
              <c15:datalabelsRange>
                <c15:f>'Sheet1 (2)'!$C$3:$C$30</c15:f>
                <c15:dlblRangeCache>
                  <c:ptCount val="28"/>
                  <c:pt idx="0">
                    <c:v>SE</c:v>
                  </c:pt>
                  <c:pt idx="1">
                    <c:v>FI</c:v>
                  </c:pt>
                  <c:pt idx="2">
                    <c:v>SK</c:v>
                  </c:pt>
                  <c:pt idx="3">
                    <c:v>SI </c:v>
                  </c:pt>
                  <c:pt idx="4">
                    <c:v>RU</c:v>
                  </c:pt>
                  <c:pt idx="5">
                    <c:v>PT</c:v>
                  </c:pt>
                  <c:pt idx="6">
                    <c:v>PL</c:v>
                  </c:pt>
                  <c:pt idx="7">
                    <c:v>AT</c:v>
                  </c:pt>
                  <c:pt idx="8">
                    <c:v>NL</c:v>
                  </c:pt>
                  <c:pt idx="9">
                    <c:v>MT</c:v>
                  </c:pt>
                  <c:pt idx="10">
                    <c:v>HU</c:v>
                  </c:pt>
                  <c:pt idx="11">
                    <c:v>LU</c:v>
                  </c:pt>
                  <c:pt idx="12">
                    <c:v>LT</c:v>
                  </c:pt>
                  <c:pt idx="13">
                    <c:v>LV</c:v>
                  </c:pt>
                  <c:pt idx="14">
                    <c:v>CY</c:v>
                  </c:pt>
                  <c:pt idx="15">
                    <c:v>IT</c:v>
                  </c:pt>
                  <c:pt idx="16">
                    <c:v>HR</c:v>
                  </c:pt>
                  <c:pt idx="17">
                    <c:v>FR</c:v>
                  </c:pt>
                  <c:pt idx="18">
                    <c:v>ES</c:v>
                  </c:pt>
                  <c:pt idx="19">
                    <c:v>EL</c:v>
                  </c:pt>
                  <c:pt idx="20">
                    <c:v>IE</c:v>
                  </c:pt>
                  <c:pt idx="21">
                    <c:v>EE</c:v>
                  </c:pt>
                  <c:pt idx="22">
                    <c:v>DE</c:v>
                  </c:pt>
                  <c:pt idx="23">
                    <c:v>DK</c:v>
                  </c:pt>
                  <c:pt idx="24">
                    <c:v>CZ</c:v>
                  </c:pt>
                  <c:pt idx="25">
                    <c:v>BG</c:v>
                  </c:pt>
                  <c:pt idx="26">
                    <c:v>BE</c:v>
                  </c:pt>
                  <c:pt idx="27">
                    <c:v>UK</c:v>
                  </c:pt>
                </c15:dlblRangeCache>
              </c15:datalabelsRange>
            </c:ext>
            <c:ext xmlns:c16="http://schemas.microsoft.com/office/drawing/2014/chart" uri="{C3380CC4-5D6E-409C-BE32-E72D297353CC}">
              <c16:uniqueId val="{0000001C-F88F-47C4-A993-9639EB2AC64C}"/>
            </c:ext>
          </c:extLst>
        </c:ser>
        <c:dLbls>
          <c:showLegendKey val="0"/>
          <c:showVal val="0"/>
          <c:showCatName val="0"/>
          <c:showSerName val="0"/>
          <c:showPercent val="0"/>
          <c:showBubbleSize val="0"/>
        </c:dLbls>
        <c:axId val="122759503"/>
        <c:axId val="122760335"/>
      </c:scatterChart>
      <c:valAx>
        <c:axId val="122759503"/>
        <c:scaling>
          <c:orientation val="minMax"/>
          <c:max val="85"/>
          <c:min val="5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i="0" baseline="0" dirty="0">
                    <a:solidFill>
                      <a:srgbClr val="00B050"/>
                    </a:solidFill>
                    <a:effectLst/>
                  </a:rPr>
                  <a:t>Gender Equality Index 2017 conditions</a:t>
                </a:r>
                <a:endParaRPr lang="en-GB" sz="2000" baseline="0" dirty="0">
                  <a:solidFill>
                    <a:srgbClr val="00B050"/>
                  </a:solidFill>
                  <a:effectLst/>
                </a:endParaRPr>
              </a:p>
            </c:rich>
          </c:tx>
          <c:layout>
            <c:manualLayout>
              <c:xMode val="edge"/>
              <c:yMode val="edge"/>
              <c:x val="0.315224387173549"/>
              <c:y val="0.9183888949579561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22760335"/>
        <c:crosses val="autoZero"/>
        <c:crossBetween val="midCat"/>
      </c:valAx>
      <c:valAx>
        <c:axId val="122760335"/>
        <c:scaling>
          <c:orientation val="minMax"/>
          <c:min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rgbClr val="C00000"/>
                    </a:solidFill>
                    <a:latin typeface="+mn-lt"/>
                    <a:ea typeface="+mn-ea"/>
                    <a:cs typeface="+mn-cs"/>
                  </a:defRPr>
                </a:pPr>
                <a:r>
                  <a:rPr lang="en-US" sz="2000" b="0" i="0" baseline="0" dirty="0">
                    <a:solidFill>
                      <a:srgbClr val="C00000"/>
                    </a:solidFill>
                    <a:effectLst/>
                  </a:rPr>
                  <a:t>Children born per woman, 2017</a:t>
                </a:r>
                <a:endParaRPr lang="en-GB" sz="2000" baseline="0" dirty="0">
                  <a:solidFill>
                    <a:srgbClr val="C0000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2000">
                    <a:solidFill>
                      <a:srgbClr val="C00000"/>
                    </a:solidFill>
                  </a:defRPr>
                </a:pPr>
                <a:endParaRPr lang="en-GB" sz="2000" baseline="0" dirty="0">
                  <a:solidFill>
                    <a:srgbClr val="C00000"/>
                  </a:solidFill>
                </a:endParaRPr>
              </a:p>
            </c:rich>
          </c:tx>
          <c:layout>
            <c:manualLayout>
              <c:xMode val="edge"/>
              <c:yMode val="edge"/>
              <c:x val="9.2794356625794058E-4"/>
              <c:y val="0.24377765897258888"/>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rgbClr val="C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2759503"/>
        <c:crosses val="autoZero"/>
        <c:crossBetween val="midCat"/>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0.14973</cdr:x>
      <cdr:y>0.48966</cdr:y>
    </cdr:from>
    <cdr:to>
      <cdr:x>0.36597</cdr:x>
      <cdr:y>0.83681</cdr:y>
    </cdr:to>
    <cdr:sp macro="" textlink="">
      <cdr:nvSpPr>
        <cdr:cNvPr id="3" name="TextBox 2">
          <a:extLst xmlns:a="http://schemas.openxmlformats.org/drawingml/2006/main">
            <a:ext uri="{FF2B5EF4-FFF2-40B4-BE49-F238E27FC236}">
              <a16:creationId xmlns:a16="http://schemas.microsoft.com/office/drawing/2014/main" id="{BFC57298-512C-4CC4-92CF-85F3EF860956}"/>
            </a:ext>
          </a:extLst>
        </cdr:cNvPr>
        <cdr:cNvSpPr txBox="1"/>
      </cdr:nvSpPr>
      <cdr:spPr>
        <a:xfrm xmlns:a="http://schemas.openxmlformats.org/drawingml/2006/main">
          <a:off x="1574494" y="2346592"/>
          <a:ext cx="2273900" cy="16636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more</a:t>
          </a:r>
        </a:p>
        <a:p xmlns:a="http://schemas.openxmlformats.org/drawingml/2006/main">
          <a:r>
            <a:rPr lang="en-US" sz="1100" dirty="0"/>
            <a:t>hours</a:t>
          </a:r>
        </a:p>
        <a:p xmlns:a="http://schemas.openxmlformats.org/drawingml/2006/main">
          <a:endParaRPr lang="en-US" sz="1100" dirty="0"/>
        </a:p>
      </cdr:txBody>
    </cdr:sp>
  </cdr:relSizeAnchor>
  <cdr:relSizeAnchor xmlns:cdr="http://schemas.openxmlformats.org/drawingml/2006/chartDrawing">
    <cdr:from>
      <cdr:x>0.35625</cdr:x>
      <cdr:y>0.47801</cdr:y>
    </cdr:from>
    <cdr:to>
      <cdr:x>0.55625</cdr:x>
      <cdr:y>0.54977</cdr:y>
    </cdr:to>
    <cdr:sp macro="" textlink="">
      <cdr:nvSpPr>
        <cdr:cNvPr id="4" name="TextBox 3">
          <a:extLst xmlns:a="http://schemas.openxmlformats.org/drawingml/2006/main">
            <a:ext uri="{FF2B5EF4-FFF2-40B4-BE49-F238E27FC236}">
              <a16:creationId xmlns:a16="http://schemas.microsoft.com/office/drawing/2014/main" id="{D431FB03-0F1C-49BB-A905-25D55A83DE88}"/>
            </a:ext>
          </a:extLst>
        </cdr:cNvPr>
        <cdr:cNvSpPr txBox="1"/>
      </cdr:nvSpPr>
      <cdr:spPr>
        <a:xfrm xmlns:a="http://schemas.openxmlformats.org/drawingml/2006/main">
          <a:off x="1628775" y="1311275"/>
          <a:ext cx="914400" cy="196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0.60208</cdr:x>
      <cdr:y>0.22338</cdr:y>
    </cdr:from>
    <cdr:to>
      <cdr:x>0.80208</cdr:x>
      <cdr:y>0.28125</cdr:y>
    </cdr:to>
    <cdr:sp macro="" textlink="">
      <cdr:nvSpPr>
        <cdr:cNvPr id="5" name="TextBox 4">
          <a:extLst xmlns:a="http://schemas.openxmlformats.org/drawingml/2006/main">
            <a:ext uri="{FF2B5EF4-FFF2-40B4-BE49-F238E27FC236}">
              <a16:creationId xmlns:a16="http://schemas.microsoft.com/office/drawing/2014/main" id="{F2CCD0C6-3622-49C7-B6D7-D46881C515F4}"/>
            </a:ext>
          </a:extLst>
        </cdr:cNvPr>
        <cdr:cNvSpPr txBox="1"/>
      </cdr:nvSpPr>
      <cdr:spPr>
        <a:xfrm xmlns:a="http://schemas.openxmlformats.org/drawingml/2006/main">
          <a:off x="2752725" y="612775"/>
          <a:ext cx="914400" cy="158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0.60208</cdr:x>
      <cdr:y>0.20486</cdr:y>
    </cdr:from>
    <cdr:to>
      <cdr:x>0.80208</cdr:x>
      <cdr:y>0.5706</cdr:y>
    </cdr:to>
    <cdr:sp macro="" textlink="">
      <cdr:nvSpPr>
        <cdr:cNvPr id="6" name="TextBox 5">
          <a:extLst xmlns:a="http://schemas.openxmlformats.org/drawingml/2006/main">
            <a:ext uri="{FF2B5EF4-FFF2-40B4-BE49-F238E27FC236}">
              <a16:creationId xmlns:a16="http://schemas.microsoft.com/office/drawing/2014/main" id="{61620252-A716-43A9-ABF7-7BA8154494D3}"/>
            </a:ext>
          </a:extLst>
        </cdr:cNvPr>
        <cdr:cNvSpPr txBox="1"/>
      </cdr:nvSpPr>
      <cdr:spPr>
        <a:xfrm xmlns:a="http://schemas.openxmlformats.org/drawingml/2006/main">
          <a:off x="2752725" y="561975"/>
          <a:ext cx="914400" cy="10033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0.63375</cdr:x>
      <cdr:y>0.18391</cdr:y>
    </cdr:from>
    <cdr:to>
      <cdr:x>0.80347</cdr:x>
      <cdr:y>0.32184</cdr:y>
    </cdr:to>
    <cdr:sp macro="" textlink="">
      <cdr:nvSpPr>
        <cdr:cNvPr id="7" name="TextBox 6">
          <a:extLst xmlns:a="http://schemas.openxmlformats.org/drawingml/2006/main">
            <a:ext uri="{FF2B5EF4-FFF2-40B4-BE49-F238E27FC236}">
              <a16:creationId xmlns:a16="http://schemas.microsoft.com/office/drawing/2014/main" id="{8C526CDE-F7BF-4B79-A096-6F40B91B302E}"/>
            </a:ext>
          </a:extLst>
        </cdr:cNvPr>
        <cdr:cNvSpPr txBox="1"/>
      </cdr:nvSpPr>
      <cdr:spPr>
        <a:xfrm xmlns:a="http://schemas.openxmlformats.org/drawingml/2006/main">
          <a:off x="6664287" y="881349"/>
          <a:ext cx="1784682" cy="6610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Pay</a:t>
          </a:r>
        </a:p>
        <a:p xmlns:a="http://schemas.openxmlformats.org/drawingml/2006/main">
          <a:r>
            <a:rPr lang="en-US" sz="1100" baseline="0" dirty="0"/>
            <a:t> gap</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6AC04-8137-4367-BD28-DCC953926CA5}" type="datetimeFigureOut">
              <a:rPr lang="en-US" smtClean="0"/>
              <a:t>6/5/2022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7481F-BD2E-4D31-B48A-51432733CAB8}" type="slidenum">
              <a:rPr lang="en-US" smtClean="0"/>
              <a:t>‹#›</a:t>
            </a:fld>
            <a:endParaRPr lang="en-US"/>
          </a:p>
        </p:txBody>
      </p:sp>
    </p:spTree>
    <p:extLst>
      <p:ext uri="{BB962C8B-B14F-4D97-AF65-F5344CB8AC3E}">
        <p14:creationId xmlns:p14="http://schemas.microsoft.com/office/powerpoint/2010/main" val="323762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activity rate did</a:t>
            </a:r>
            <a:r>
              <a:rPr lang="en-GB" baseline="0" dirty="0"/>
              <a:t> not rise before 1940s Sole male breadwinner.. Then we see  married </a:t>
            </a:r>
            <a:r>
              <a:rPr lang="en-GB" baseline="0" dirty="0" err="1"/>
              <a:t>wormen</a:t>
            </a:r>
            <a:r>
              <a:rPr lang="en-GB" baseline="0" dirty="0"/>
              <a:t> joining the  labour force post war until </a:t>
            </a:r>
            <a:r>
              <a:rPr lang="en-GB" baseline="0" dirty="0" err="1"/>
              <a:t>reching</a:t>
            </a:r>
            <a:r>
              <a:rPr lang="en-GB" baseline="0" dirty="0"/>
              <a:t> the same level as non-married.,  ca 67% throughout.  Emergence of part-time work, largely by married women accounts for growth 1951-1981 and remains a substantial  minority of all female employment </a:t>
            </a:r>
            <a:endParaRPr lang="en-US" dirty="0"/>
          </a:p>
        </p:txBody>
      </p:sp>
      <p:sp>
        <p:nvSpPr>
          <p:cNvPr id="4" name="Slide Number Placeholder 3"/>
          <p:cNvSpPr>
            <a:spLocks noGrp="1"/>
          </p:cNvSpPr>
          <p:nvPr>
            <p:ph type="sldNum" sz="quarter" idx="10"/>
          </p:nvPr>
        </p:nvSpPr>
        <p:spPr/>
        <p:txBody>
          <a:bodyPr/>
          <a:lstStyle/>
          <a:p>
            <a:fld id="{5E87481F-BD2E-4D31-B48A-51432733CAB8}" type="slidenum">
              <a:rPr lang="en-US" smtClean="0"/>
              <a:t>5</a:t>
            </a:fld>
            <a:endParaRPr lang="en-US"/>
          </a:p>
        </p:txBody>
      </p:sp>
    </p:spTree>
    <p:extLst>
      <p:ext uri="{BB962C8B-B14F-4D97-AF65-F5344CB8AC3E}">
        <p14:creationId xmlns:p14="http://schemas.microsoft.com/office/powerpoint/2010/main" val="197114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7481F-BD2E-4D31-B48A-51432733CAB8}" type="slidenum">
              <a:rPr lang="en-US" smtClean="0"/>
              <a:t>6</a:t>
            </a:fld>
            <a:endParaRPr lang="en-US"/>
          </a:p>
        </p:txBody>
      </p:sp>
    </p:spTree>
    <p:extLst>
      <p:ext uri="{BB962C8B-B14F-4D97-AF65-F5344CB8AC3E}">
        <p14:creationId xmlns:p14="http://schemas.microsoft.com/office/powerpoint/2010/main" val="424709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EA44B-7670-4030-AF77-AA6F7442273A}" type="slidenum">
              <a:rPr lang="en-US" altLang="en-US"/>
              <a:pPr/>
              <a:t>8</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en-US">
                <a:cs typeface="Times New Roman" panose="02020603050405020304" pitchFamily="18" charset="0"/>
              </a:rPr>
              <a:t>The same pattern of social divergence appeared in BHPS in the 1990s, in the study we did for the Women’s Unit of the Cabinet Office (Rake ed. 2000).  This used a simulation model developed over a number of years from my first attempt to quanitify the cah opportunity cost of childbearing in Britain ( Joshi 1990). The model relies on generating employment and earnings histories for ‘typical’ individuals.  It is based on stylised biographical assumptions and the parameters of  models fitted to cross-sectional earnings and participation data, along with a summary of labour market experience . Past work experience helps predict wages which help predict employment and feed into estimated income. The simulation assigns a woman to employment in any year when her predicted probability of employment exceed 50 per cent, and to full-time or part-time work according to whichever is more likely.  Unlike Calhoun and Espenshade’s (1988) estimates of lifetime earnings foregone by US mothers, it does not attempt to simulate a whole population. Details of the method are set out in the appendix of the Cabinet Office report ( Rake(ed) 2000) and in Davies et al( 2000).  This method has also been applied to France, Germany and Sweden, (Joshi and Davies 1992, Davies and Joshi 1994), and by Dankmeyer (1996) to the Netherlands. In comparison with our 1980-based model for Britain, Germany and the Netherlands looked fairly similar, but mothers’ foregone earnings were much smaller in France and Sweden, as they also appeared in the US on the different methodology of Calhoun and Espenshade.</a:t>
            </a:r>
            <a:r>
              <a:rPr lang="en-US" altLang="en-US">
                <a:solidFill>
                  <a:srgbClr val="339966"/>
                </a:solidFill>
                <a:cs typeface="Times New Roman" panose="02020603050405020304" pitchFamily="18" charset="0"/>
              </a:rPr>
              <a:t> </a:t>
            </a:r>
            <a:r>
              <a:rPr lang="en-US" altLang="en-US">
                <a:cs typeface="Times New Roman" panose="02020603050405020304" pitchFamily="18" charset="0"/>
              </a:rPr>
              <a:t>Our simulations of earnings lost to motherhood, based on 1994 data, are very similar to the 1980-based ‘Tale of Mrs Typical ‘ (Joshi et al 1996), but only for some groups of women.  These are the low skilled, and indeed the mid-skilled if they embark on childbearing early, i.e. up to their mid-twenties. </a:t>
            </a:r>
          </a:p>
          <a:p>
            <a:endParaRPr lang="en-US" altLang="en-US"/>
          </a:p>
        </p:txBody>
      </p:sp>
    </p:spTree>
    <p:extLst>
      <p:ext uri="{BB962C8B-B14F-4D97-AF65-F5344CB8AC3E}">
        <p14:creationId xmlns:p14="http://schemas.microsoft.com/office/powerpoint/2010/main" val="272113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315E3-EB17-4260-B345-07932FE64522}" type="slidenum">
              <a:rPr lang="en-US" altLang="en-US"/>
              <a:pPr/>
              <a:t>9</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a:cs typeface="Times New Roman" panose="02020603050405020304" pitchFamily="18" charset="0"/>
              </a:rPr>
              <a:t>The gross earnings profiles constructed for the hypothetical low skilled woman using parameters from the 1990s. She is assumed to have her first child at age 23 and to take a nine-year break from employment, if she has two children. She returns to the labour market initially part-time, and when she eventually resumes full-time employment, her pay does not reach the level it would have done had she remained childless and in uninterrupted employment.  The earnings trajectory of such a childless counterpart is plotted in the solid black line. The area between this solid line and the others represents forgone earnings for each number of children. For two children this amounts to 58% of earnings after the year of the first birth.  </a:t>
            </a:r>
          </a:p>
          <a:p>
            <a:endParaRPr lang="en-US" altLang="en-US"/>
          </a:p>
          <a:p>
            <a:endParaRPr lang="en-US" altLang="en-US"/>
          </a:p>
        </p:txBody>
      </p:sp>
    </p:spTree>
    <p:extLst>
      <p:ext uri="{BB962C8B-B14F-4D97-AF65-F5344CB8AC3E}">
        <p14:creationId xmlns:p14="http://schemas.microsoft.com/office/powerpoint/2010/main" val="147357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E2F91-4EAD-42AB-9ACF-0D1651B74083}" type="slidenum">
              <a:rPr lang="en-US" altLang="en-US"/>
              <a:pPr/>
              <a:t>10</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en-US">
                <a:cs typeface="Times New Roman" panose="02020603050405020304" pitchFamily="18" charset="0"/>
              </a:rPr>
              <a:t>Women with degrees had become more numerous by the 1990s and they were also likely to defer motherhood until at least age 30, as assumed here. For them  the simulated earning loss from motherhood is minimal. There is no loss of earnings at all associated with the first birth at age 30 ( assuming maternity leave during full-time employment is fully paid),  for a second birth there is one year of part-time employment assumed, and two years at each of the third and fourth children for the hypothetical mother of four.  In the case of the latter it can be seen how earnings drop after each interruption, and that when she returns to full-time employment her wages are, for some years, marginally below those of graduate women with no or fewer children. Nevertheless the earnings conceded to motherhood by either of the graduate mothers are on a much smaller scale than by the less educated  women. These ‘earnings regained’ are likely to be partly offset by increased expenditure on childcare. Women with high earning power are more likely to be afford unsubsidised private services, and more likely unable to afford not to make them..</a:t>
            </a:r>
          </a:p>
          <a:p>
            <a:endParaRPr lang="en-US" altLang="en-US"/>
          </a:p>
        </p:txBody>
      </p:sp>
    </p:spTree>
    <p:extLst>
      <p:ext uri="{BB962C8B-B14F-4D97-AF65-F5344CB8AC3E}">
        <p14:creationId xmlns:p14="http://schemas.microsoft.com/office/powerpoint/2010/main" val="219455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7481F-BD2E-4D31-B48A-51432733CAB8}" type="slidenum">
              <a:rPr lang="en-US" smtClean="0"/>
              <a:t>13</a:t>
            </a:fld>
            <a:endParaRPr lang="en-US"/>
          </a:p>
        </p:txBody>
      </p:sp>
    </p:spTree>
    <p:extLst>
      <p:ext uri="{BB962C8B-B14F-4D97-AF65-F5344CB8AC3E}">
        <p14:creationId xmlns:p14="http://schemas.microsoft.com/office/powerpoint/2010/main" val="403373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7481F-BD2E-4D31-B48A-51432733CAB8}" type="slidenum">
              <a:rPr lang="en-US" smtClean="0"/>
              <a:t>16</a:t>
            </a:fld>
            <a:endParaRPr lang="en-US"/>
          </a:p>
        </p:txBody>
      </p:sp>
    </p:spTree>
    <p:extLst>
      <p:ext uri="{BB962C8B-B14F-4D97-AF65-F5344CB8AC3E}">
        <p14:creationId xmlns:p14="http://schemas.microsoft.com/office/powerpoint/2010/main" val="349486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8F3B80-0884-4F4A-A969-122CB08049EA}" type="datetimeFigureOut">
              <a:rPr lang="en-US" smtClean="0"/>
              <a:t>6/5/2022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310902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F3B80-0884-4F4A-A969-122CB08049EA}" type="datetimeFigureOut">
              <a:rPr lang="en-US" smtClean="0"/>
              <a:t>6/5/2022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26684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F3B80-0884-4F4A-A969-122CB08049EA}" type="datetimeFigureOut">
              <a:rPr lang="en-US" smtClean="0"/>
              <a:t>6/5/2022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388527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B62E9391-5169-4DE7-982E-F131A778F8A5}" type="slidenum">
              <a:rPr lang="en-US" altLang="en-US"/>
              <a:pPr/>
              <a:t>‹#›</a:t>
            </a:fld>
            <a:endParaRPr lang="en-US" altLang="en-US"/>
          </a:p>
        </p:txBody>
      </p:sp>
    </p:spTree>
    <p:extLst>
      <p:ext uri="{BB962C8B-B14F-4D97-AF65-F5344CB8AC3E}">
        <p14:creationId xmlns:p14="http://schemas.microsoft.com/office/powerpoint/2010/main" val="312439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F3B80-0884-4F4A-A969-122CB08049EA}" type="datetimeFigureOut">
              <a:rPr lang="en-US" smtClean="0"/>
              <a:t>6/5/2022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21645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8F3B80-0884-4F4A-A969-122CB08049EA}" type="datetimeFigureOut">
              <a:rPr lang="en-US" smtClean="0"/>
              <a:t>6/5/2022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51439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8F3B80-0884-4F4A-A969-122CB08049EA}" type="datetimeFigureOut">
              <a:rPr lang="en-US" smtClean="0"/>
              <a:t>6/5/2022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421320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8F3B80-0884-4F4A-A969-122CB08049EA}" type="datetimeFigureOut">
              <a:rPr lang="en-US" smtClean="0"/>
              <a:t>6/5/2022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265340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8F3B80-0884-4F4A-A969-122CB08049EA}" type="datetimeFigureOut">
              <a:rPr lang="en-US" smtClean="0"/>
              <a:t>6/5/2022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322354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F3B80-0884-4F4A-A969-122CB08049EA}" type="datetimeFigureOut">
              <a:rPr lang="en-US" smtClean="0"/>
              <a:t>6/5/2022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210795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8F3B80-0884-4F4A-A969-122CB08049EA}" type="datetimeFigureOut">
              <a:rPr lang="en-US" smtClean="0"/>
              <a:t>6/5/2022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400076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8F3B80-0884-4F4A-A969-122CB08049EA}" type="datetimeFigureOut">
              <a:rPr lang="en-US" smtClean="0"/>
              <a:t>6/5/2022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CCB37-959D-4B49-AD49-6D274609A939}" type="slidenum">
              <a:rPr lang="en-US" smtClean="0"/>
              <a:t>‹#›</a:t>
            </a:fld>
            <a:endParaRPr lang="en-US"/>
          </a:p>
        </p:txBody>
      </p:sp>
    </p:spTree>
    <p:extLst>
      <p:ext uri="{BB962C8B-B14F-4D97-AF65-F5344CB8AC3E}">
        <p14:creationId xmlns:p14="http://schemas.microsoft.com/office/powerpoint/2010/main" val="185571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F3B80-0884-4F4A-A969-122CB08049EA}" type="datetimeFigureOut">
              <a:rPr lang="en-US" smtClean="0"/>
              <a:t>6/5/2022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CCB37-959D-4B49-AD49-6D274609A939}" type="slidenum">
              <a:rPr lang="en-US" smtClean="0"/>
              <a:t>‹#›</a:t>
            </a:fld>
            <a:endParaRPr lang="en-US"/>
          </a:p>
        </p:txBody>
      </p:sp>
    </p:spTree>
    <p:extLst>
      <p:ext uri="{BB962C8B-B14F-4D97-AF65-F5344CB8AC3E}">
        <p14:creationId xmlns:p14="http://schemas.microsoft.com/office/powerpoint/2010/main" val="312546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JOSHI,%20H%20(2013%20The%20Myth%20of%20the%20Working%20Mother,%20IOE%20blog%20https:/blogs.ucl.ac.uk/ioe/2013/06/21/the-myth-of-the-working-mother-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Parenthood and Paid Work: </a:t>
            </a:r>
            <a:r>
              <a:rPr lang="en-GB" sz="4400" b="1" dirty="0"/>
              <a:t>compatibility in the British Economy</a:t>
            </a:r>
            <a:endParaRPr lang="en-US" sz="4400" dirty="0"/>
          </a:p>
        </p:txBody>
      </p:sp>
      <p:sp>
        <p:nvSpPr>
          <p:cNvPr id="3" name="Subtitle 2"/>
          <p:cNvSpPr>
            <a:spLocks noGrp="1"/>
          </p:cNvSpPr>
          <p:nvPr>
            <p:ph type="subTitle" idx="1"/>
          </p:nvPr>
        </p:nvSpPr>
        <p:spPr/>
        <p:txBody>
          <a:bodyPr>
            <a:normAutofit lnSpcReduction="10000"/>
          </a:bodyPr>
          <a:lstStyle/>
          <a:p>
            <a:r>
              <a:rPr lang="en-GB" dirty="0"/>
              <a:t>Heather Joshi, UCL Social Research Institute.</a:t>
            </a:r>
          </a:p>
          <a:p>
            <a:r>
              <a:rPr lang="en-GB" dirty="0"/>
              <a:t>Birkbeck Department of Economics, </a:t>
            </a:r>
          </a:p>
          <a:p>
            <a:r>
              <a:rPr lang="en-US" dirty="0"/>
              <a:t>50</a:t>
            </a:r>
            <a:r>
              <a:rPr lang="en-US" baseline="30000" dirty="0"/>
              <a:t>th</a:t>
            </a:r>
            <a:r>
              <a:rPr lang="en-US" dirty="0"/>
              <a:t> Anniversary Conference</a:t>
            </a:r>
            <a:br>
              <a:rPr lang="en-US" dirty="0"/>
            </a:br>
            <a:endParaRPr lang="en-US" dirty="0"/>
          </a:p>
        </p:txBody>
      </p:sp>
    </p:spTree>
    <p:extLst>
      <p:ext uri="{BB962C8B-B14F-4D97-AF65-F5344CB8AC3E}">
        <p14:creationId xmlns:p14="http://schemas.microsoft.com/office/powerpoint/2010/main" val="337557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AABBE43-6919-4F4F-84F8-7C509B71DF68}"/>
              </a:ext>
            </a:extLst>
          </p:cNvPr>
          <p:cNvGrpSpPr>
            <a:grpSpLocks noChangeAspect="1"/>
          </p:cNvGrpSpPr>
          <p:nvPr/>
        </p:nvGrpSpPr>
        <p:grpSpPr bwMode="auto">
          <a:xfrm>
            <a:off x="2144713" y="681038"/>
            <a:ext cx="7467600" cy="5715000"/>
            <a:chOff x="1351" y="429"/>
            <a:chExt cx="4704" cy="3600"/>
          </a:xfrm>
        </p:grpSpPr>
        <p:sp>
          <p:nvSpPr>
            <p:cNvPr id="3" name="AutoShape 3">
              <a:extLst>
                <a:ext uri="{FF2B5EF4-FFF2-40B4-BE49-F238E27FC236}">
                  <a16:creationId xmlns:a16="http://schemas.microsoft.com/office/drawing/2014/main" id="{5AE6BDFF-C979-41BD-A2C1-129629053B2D}"/>
                </a:ext>
              </a:extLst>
            </p:cNvPr>
            <p:cNvSpPr>
              <a:spLocks noChangeAspect="1" noChangeArrowheads="1" noTextEdit="1"/>
            </p:cNvSpPr>
            <p:nvPr/>
          </p:nvSpPr>
          <p:spPr bwMode="auto">
            <a:xfrm>
              <a:off x="1351" y="429"/>
              <a:ext cx="4704"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205">
              <a:extLst>
                <a:ext uri="{FF2B5EF4-FFF2-40B4-BE49-F238E27FC236}">
                  <a16:creationId xmlns:a16="http://schemas.microsoft.com/office/drawing/2014/main" id="{CA1F17D8-A5FC-4B7D-A212-53723EA3E53F}"/>
                </a:ext>
              </a:extLst>
            </p:cNvPr>
            <p:cNvGrpSpPr>
              <a:grpSpLocks/>
            </p:cNvGrpSpPr>
            <p:nvPr/>
          </p:nvGrpSpPr>
          <p:grpSpPr bwMode="auto">
            <a:xfrm>
              <a:off x="1396" y="473"/>
              <a:ext cx="4614" cy="3516"/>
              <a:chOff x="1396" y="473"/>
              <a:chExt cx="4614" cy="3516"/>
            </a:xfrm>
          </p:grpSpPr>
          <p:sp>
            <p:nvSpPr>
              <p:cNvPr id="50455" name="Rectangle 5">
                <a:extLst>
                  <a:ext uri="{FF2B5EF4-FFF2-40B4-BE49-F238E27FC236}">
                    <a16:creationId xmlns:a16="http://schemas.microsoft.com/office/drawing/2014/main" id="{169203D8-D6E1-4A05-A470-CBA5B50B0ABD}"/>
                  </a:ext>
                </a:extLst>
              </p:cNvPr>
              <p:cNvSpPr>
                <a:spLocks noChangeArrowheads="1"/>
              </p:cNvSpPr>
              <p:nvPr/>
            </p:nvSpPr>
            <p:spPr bwMode="auto">
              <a:xfrm>
                <a:off x="1396" y="473"/>
                <a:ext cx="4614" cy="3516"/>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56" name="Line 6">
                <a:extLst>
                  <a:ext uri="{FF2B5EF4-FFF2-40B4-BE49-F238E27FC236}">
                    <a16:creationId xmlns:a16="http://schemas.microsoft.com/office/drawing/2014/main" id="{92E1D2AC-452E-48BE-AD3D-89FBB078AFB5}"/>
                  </a:ext>
                </a:extLst>
              </p:cNvPr>
              <p:cNvSpPr>
                <a:spLocks noChangeShapeType="1"/>
              </p:cNvSpPr>
              <p:nvPr/>
            </p:nvSpPr>
            <p:spPr bwMode="auto">
              <a:xfrm>
                <a:off x="1998" y="1341"/>
                <a:ext cx="0" cy="207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57" name="Line 7">
                <a:extLst>
                  <a:ext uri="{FF2B5EF4-FFF2-40B4-BE49-F238E27FC236}">
                    <a16:creationId xmlns:a16="http://schemas.microsoft.com/office/drawing/2014/main" id="{D0B49081-AA0D-4B99-B739-55CA36E7FAC6}"/>
                  </a:ext>
                </a:extLst>
              </p:cNvPr>
              <p:cNvSpPr>
                <a:spLocks noChangeShapeType="1"/>
              </p:cNvSpPr>
              <p:nvPr/>
            </p:nvSpPr>
            <p:spPr bwMode="auto">
              <a:xfrm>
                <a:off x="1957" y="3413"/>
                <a:ext cx="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58" name="Line 8">
                <a:extLst>
                  <a:ext uri="{FF2B5EF4-FFF2-40B4-BE49-F238E27FC236}">
                    <a16:creationId xmlns:a16="http://schemas.microsoft.com/office/drawing/2014/main" id="{14011E39-0A71-46BC-8E0F-5AEE14624031}"/>
                  </a:ext>
                </a:extLst>
              </p:cNvPr>
              <p:cNvSpPr>
                <a:spLocks noChangeShapeType="1"/>
              </p:cNvSpPr>
              <p:nvPr/>
            </p:nvSpPr>
            <p:spPr bwMode="auto">
              <a:xfrm>
                <a:off x="1957" y="3117"/>
                <a:ext cx="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59" name="Line 9">
                <a:extLst>
                  <a:ext uri="{FF2B5EF4-FFF2-40B4-BE49-F238E27FC236}">
                    <a16:creationId xmlns:a16="http://schemas.microsoft.com/office/drawing/2014/main" id="{794C10A1-D687-4F54-9A58-1310FC37AB93}"/>
                  </a:ext>
                </a:extLst>
              </p:cNvPr>
              <p:cNvSpPr>
                <a:spLocks noChangeShapeType="1"/>
              </p:cNvSpPr>
              <p:nvPr/>
            </p:nvSpPr>
            <p:spPr bwMode="auto">
              <a:xfrm>
                <a:off x="1957" y="2821"/>
                <a:ext cx="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0" name="Line 10">
                <a:extLst>
                  <a:ext uri="{FF2B5EF4-FFF2-40B4-BE49-F238E27FC236}">
                    <a16:creationId xmlns:a16="http://schemas.microsoft.com/office/drawing/2014/main" id="{B89FF974-C282-4D18-A619-35CDAF00B84B}"/>
                  </a:ext>
                </a:extLst>
              </p:cNvPr>
              <p:cNvSpPr>
                <a:spLocks noChangeShapeType="1"/>
              </p:cNvSpPr>
              <p:nvPr/>
            </p:nvSpPr>
            <p:spPr bwMode="auto">
              <a:xfrm>
                <a:off x="1957" y="2525"/>
                <a:ext cx="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1" name="Line 11">
                <a:extLst>
                  <a:ext uri="{FF2B5EF4-FFF2-40B4-BE49-F238E27FC236}">
                    <a16:creationId xmlns:a16="http://schemas.microsoft.com/office/drawing/2014/main" id="{9C004C36-5A88-4708-B107-DA929C54E6AE}"/>
                  </a:ext>
                </a:extLst>
              </p:cNvPr>
              <p:cNvSpPr>
                <a:spLocks noChangeShapeType="1"/>
              </p:cNvSpPr>
              <p:nvPr/>
            </p:nvSpPr>
            <p:spPr bwMode="auto">
              <a:xfrm>
                <a:off x="1957" y="2229"/>
                <a:ext cx="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2" name="Line 12">
                <a:extLst>
                  <a:ext uri="{FF2B5EF4-FFF2-40B4-BE49-F238E27FC236}">
                    <a16:creationId xmlns:a16="http://schemas.microsoft.com/office/drawing/2014/main" id="{A95FE0B0-0FE1-489E-845E-01DEFE033EC9}"/>
                  </a:ext>
                </a:extLst>
              </p:cNvPr>
              <p:cNvSpPr>
                <a:spLocks noChangeShapeType="1"/>
              </p:cNvSpPr>
              <p:nvPr/>
            </p:nvSpPr>
            <p:spPr bwMode="auto">
              <a:xfrm>
                <a:off x="1957" y="1933"/>
                <a:ext cx="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3" name="Line 13">
                <a:extLst>
                  <a:ext uri="{FF2B5EF4-FFF2-40B4-BE49-F238E27FC236}">
                    <a16:creationId xmlns:a16="http://schemas.microsoft.com/office/drawing/2014/main" id="{926156A8-D770-451A-ABBE-6C3077FB2CB9}"/>
                  </a:ext>
                </a:extLst>
              </p:cNvPr>
              <p:cNvSpPr>
                <a:spLocks noChangeShapeType="1"/>
              </p:cNvSpPr>
              <p:nvPr/>
            </p:nvSpPr>
            <p:spPr bwMode="auto">
              <a:xfrm>
                <a:off x="1957" y="1637"/>
                <a:ext cx="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4" name="Line 14">
                <a:extLst>
                  <a:ext uri="{FF2B5EF4-FFF2-40B4-BE49-F238E27FC236}">
                    <a16:creationId xmlns:a16="http://schemas.microsoft.com/office/drawing/2014/main" id="{3E871951-3EBD-4520-AFAF-11B9AEC78533}"/>
                  </a:ext>
                </a:extLst>
              </p:cNvPr>
              <p:cNvSpPr>
                <a:spLocks noChangeShapeType="1"/>
              </p:cNvSpPr>
              <p:nvPr/>
            </p:nvSpPr>
            <p:spPr bwMode="auto">
              <a:xfrm>
                <a:off x="1957" y="1341"/>
                <a:ext cx="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5" name="Line 15">
                <a:extLst>
                  <a:ext uri="{FF2B5EF4-FFF2-40B4-BE49-F238E27FC236}">
                    <a16:creationId xmlns:a16="http://schemas.microsoft.com/office/drawing/2014/main" id="{9C50ADE0-929C-4DDF-9DA4-AA67DF539084}"/>
                  </a:ext>
                </a:extLst>
              </p:cNvPr>
              <p:cNvSpPr>
                <a:spLocks noChangeShapeType="1"/>
              </p:cNvSpPr>
              <p:nvPr/>
            </p:nvSpPr>
            <p:spPr bwMode="auto">
              <a:xfrm>
                <a:off x="1998" y="3413"/>
                <a:ext cx="271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6" name="Line 16">
                <a:extLst>
                  <a:ext uri="{FF2B5EF4-FFF2-40B4-BE49-F238E27FC236}">
                    <a16:creationId xmlns:a16="http://schemas.microsoft.com/office/drawing/2014/main" id="{A6FCF07C-165C-4E8F-9896-E28261428994}"/>
                  </a:ext>
                </a:extLst>
              </p:cNvPr>
              <p:cNvSpPr>
                <a:spLocks noChangeShapeType="1"/>
              </p:cNvSpPr>
              <p:nvPr/>
            </p:nvSpPr>
            <p:spPr bwMode="auto">
              <a:xfrm flipV="1">
                <a:off x="1998" y="3373"/>
                <a:ext cx="0" cy="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7" name="Line 17">
                <a:extLst>
                  <a:ext uri="{FF2B5EF4-FFF2-40B4-BE49-F238E27FC236}">
                    <a16:creationId xmlns:a16="http://schemas.microsoft.com/office/drawing/2014/main" id="{EA87EC49-FF07-49DB-8C7F-E0B70E39665F}"/>
                  </a:ext>
                </a:extLst>
              </p:cNvPr>
              <p:cNvSpPr>
                <a:spLocks noChangeShapeType="1"/>
              </p:cNvSpPr>
              <p:nvPr/>
            </p:nvSpPr>
            <p:spPr bwMode="auto">
              <a:xfrm flipV="1">
                <a:off x="2306" y="3373"/>
                <a:ext cx="0" cy="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8" name="Line 18">
                <a:extLst>
                  <a:ext uri="{FF2B5EF4-FFF2-40B4-BE49-F238E27FC236}">
                    <a16:creationId xmlns:a16="http://schemas.microsoft.com/office/drawing/2014/main" id="{2157118E-AD07-4499-9D76-A42ADBA29117}"/>
                  </a:ext>
                </a:extLst>
              </p:cNvPr>
              <p:cNvSpPr>
                <a:spLocks noChangeShapeType="1"/>
              </p:cNvSpPr>
              <p:nvPr/>
            </p:nvSpPr>
            <p:spPr bwMode="auto">
              <a:xfrm flipV="1">
                <a:off x="2617" y="3373"/>
                <a:ext cx="0" cy="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69" name="Line 19">
                <a:extLst>
                  <a:ext uri="{FF2B5EF4-FFF2-40B4-BE49-F238E27FC236}">
                    <a16:creationId xmlns:a16="http://schemas.microsoft.com/office/drawing/2014/main" id="{AC6FDA9C-FB9B-4BAD-AF5E-0D7A4216B27C}"/>
                  </a:ext>
                </a:extLst>
              </p:cNvPr>
              <p:cNvSpPr>
                <a:spLocks noChangeShapeType="1"/>
              </p:cNvSpPr>
              <p:nvPr/>
            </p:nvSpPr>
            <p:spPr bwMode="auto">
              <a:xfrm flipV="1">
                <a:off x="2924" y="3373"/>
                <a:ext cx="0" cy="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70" name="Line 20">
                <a:extLst>
                  <a:ext uri="{FF2B5EF4-FFF2-40B4-BE49-F238E27FC236}">
                    <a16:creationId xmlns:a16="http://schemas.microsoft.com/office/drawing/2014/main" id="{F2D7053D-179B-4BFA-9E1B-891400C9E2BA}"/>
                  </a:ext>
                </a:extLst>
              </p:cNvPr>
              <p:cNvSpPr>
                <a:spLocks noChangeShapeType="1"/>
              </p:cNvSpPr>
              <p:nvPr/>
            </p:nvSpPr>
            <p:spPr bwMode="auto">
              <a:xfrm flipV="1">
                <a:off x="3232" y="3373"/>
                <a:ext cx="0" cy="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71" name="Line 21">
                <a:extLst>
                  <a:ext uri="{FF2B5EF4-FFF2-40B4-BE49-F238E27FC236}">
                    <a16:creationId xmlns:a16="http://schemas.microsoft.com/office/drawing/2014/main" id="{20A2CEDD-3CA2-4B2B-9E58-B162155272A1}"/>
                  </a:ext>
                </a:extLst>
              </p:cNvPr>
              <p:cNvSpPr>
                <a:spLocks noChangeShapeType="1"/>
              </p:cNvSpPr>
              <p:nvPr/>
            </p:nvSpPr>
            <p:spPr bwMode="auto">
              <a:xfrm flipV="1">
                <a:off x="3543" y="3373"/>
                <a:ext cx="0" cy="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72" name="Line 22">
                <a:extLst>
                  <a:ext uri="{FF2B5EF4-FFF2-40B4-BE49-F238E27FC236}">
                    <a16:creationId xmlns:a16="http://schemas.microsoft.com/office/drawing/2014/main" id="{34E7A545-7D66-453F-9AB0-FD16AF9453C8}"/>
                  </a:ext>
                </a:extLst>
              </p:cNvPr>
              <p:cNvSpPr>
                <a:spLocks noChangeShapeType="1"/>
              </p:cNvSpPr>
              <p:nvPr/>
            </p:nvSpPr>
            <p:spPr bwMode="auto">
              <a:xfrm flipV="1">
                <a:off x="3851" y="3373"/>
                <a:ext cx="0" cy="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73" name="Line 23">
                <a:extLst>
                  <a:ext uri="{FF2B5EF4-FFF2-40B4-BE49-F238E27FC236}">
                    <a16:creationId xmlns:a16="http://schemas.microsoft.com/office/drawing/2014/main" id="{4B82BC68-A935-42DD-88E9-021847782782}"/>
                  </a:ext>
                </a:extLst>
              </p:cNvPr>
              <p:cNvSpPr>
                <a:spLocks noChangeShapeType="1"/>
              </p:cNvSpPr>
              <p:nvPr/>
            </p:nvSpPr>
            <p:spPr bwMode="auto">
              <a:xfrm flipV="1">
                <a:off x="4158" y="3373"/>
                <a:ext cx="0" cy="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74" name="Line 24">
                <a:extLst>
                  <a:ext uri="{FF2B5EF4-FFF2-40B4-BE49-F238E27FC236}">
                    <a16:creationId xmlns:a16="http://schemas.microsoft.com/office/drawing/2014/main" id="{3C127984-E67C-43DC-AD7F-2B478519676C}"/>
                  </a:ext>
                </a:extLst>
              </p:cNvPr>
              <p:cNvSpPr>
                <a:spLocks noChangeShapeType="1"/>
              </p:cNvSpPr>
              <p:nvPr/>
            </p:nvSpPr>
            <p:spPr bwMode="auto">
              <a:xfrm flipV="1">
                <a:off x="4469" y="3373"/>
                <a:ext cx="0" cy="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75" name="Freeform 25">
                <a:extLst>
                  <a:ext uri="{FF2B5EF4-FFF2-40B4-BE49-F238E27FC236}">
                    <a16:creationId xmlns:a16="http://schemas.microsoft.com/office/drawing/2014/main" id="{7800BC03-0D9E-4C66-B278-AB3597FC4F1E}"/>
                  </a:ext>
                </a:extLst>
              </p:cNvPr>
              <p:cNvSpPr>
                <a:spLocks/>
              </p:cNvSpPr>
              <p:nvPr/>
            </p:nvSpPr>
            <p:spPr bwMode="auto">
              <a:xfrm>
                <a:off x="1986" y="3253"/>
                <a:ext cx="41" cy="172"/>
              </a:xfrm>
              <a:custGeom>
                <a:avLst/>
                <a:gdLst>
                  <a:gd name="T0" fmla="*/ 0 w 41"/>
                  <a:gd name="T1" fmla="*/ 168 h 172"/>
                  <a:gd name="T2" fmla="*/ 17 w 41"/>
                  <a:gd name="T3" fmla="*/ 0 h 172"/>
                  <a:gd name="T4" fmla="*/ 41 w 41"/>
                  <a:gd name="T5" fmla="*/ 4 h 172"/>
                  <a:gd name="T6" fmla="*/ 25 w 41"/>
                  <a:gd name="T7" fmla="*/ 172 h 172"/>
                  <a:gd name="T8" fmla="*/ 0 w 41"/>
                  <a:gd name="T9" fmla="*/ 168 h 172"/>
                </a:gdLst>
                <a:ahLst/>
                <a:cxnLst>
                  <a:cxn ang="0">
                    <a:pos x="T0" y="T1"/>
                  </a:cxn>
                  <a:cxn ang="0">
                    <a:pos x="T2" y="T3"/>
                  </a:cxn>
                  <a:cxn ang="0">
                    <a:pos x="T4" y="T5"/>
                  </a:cxn>
                  <a:cxn ang="0">
                    <a:pos x="T6" y="T7"/>
                  </a:cxn>
                  <a:cxn ang="0">
                    <a:pos x="T8" y="T9"/>
                  </a:cxn>
                </a:cxnLst>
                <a:rect l="0" t="0" r="r" b="b"/>
                <a:pathLst>
                  <a:path w="41" h="172">
                    <a:moveTo>
                      <a:pt x="0" y="168"/>
                    </a:moveTo>
                    <a:lnTo>
                      <a:pt x="17" y="0"/>
                    </a:lnTo>
                    <a:lnTo>
                      <a:pt x="41" y="4"/>
                    </a:lnTo>
                    <a:lnTo>
                      <a:pt x="25" y="172"/>
                    </a:lnTo>
                    <a:lnTo>
                      <a:pt x="0" y="1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76" name="Freeform 26">
                <a:extLst>
                  <a:ext uri="{FF2B5EF4-FFF2-40B4-BE49-F238E27FC236}">
                    <a16:creationId xmlns:a16="http://schemas.microsoft.com/office/drawing/2014/main" id="{73F39412-3C58-42E3-A414-E513D2AF4B75}"/>
                  </a:ext>
                </a:extLst>
              </p:cNvPr>
              <p:cNvSpPr>
                <a:spLocks/>
              </p:cNvSpPr>
              <p:nvPr/>
            </p:nvSpPr>
            <p:spPr bwMode="auto">
              <a:xfrm>
                <a:off x="2011" y="2989"/>
                <a:ext cx="41" cy="172"/>
              </a:xfrm>
              <a:custGeom>
                <a:avLst/>
                <a:gdLst>
                  <a:gd name="T0" fmla="*/ 0 w 41"/>
                  <a:gd name="T1" fmla="*/ 168 h 172"/>
                  <a:gd name="T2" fmla="*/ 16 w 41"/>
                  <a:gd name="T3" fmla="*/ 0 h 172"/>
                  <a:gd name="T4" fmla="*/ 41 w 41"/>
                  <a:gd name="T5" fmla="*/ 4 h 172"/>
                  <a:gd name="T6" fmla="*/ 24 w 41"/>
                  <a:gd name="T7" fmla="*/ 172 h 172"/>
                  <a:gd name="T8" fmla="*/ 0 w 41"/>
                  <a:gd name="T9" fmla="*/ 168 h 172"/>
                </a:gdLst>
                <a:ahLst/>
                <a:cxnLst>
                  <a:cxn ang="0">
                    <a:pos x="T0" y="T1"/>
                  </a:cxn>
                  <a:cxn ang="0">
                    <a:pos x="T2" y="T3"/>
                  </a:cxn>
                  <a:cxn ang="0">
                    <a:pos x="T4" y="T5"/>
                  </a:cxn>
                  <a:cxn ang="0">
                    <a:pos x="T6" y="T7"/>
                  </a:cxn>
                  <a:cxn ang="0">
                    <a:pos x="T8" y="T9"/>
                  </a:cxn>
                </a:cxnLst>
                <a:rect l="0" t="0" r="r" b="b"/>
                <a:pathLst>
                  <a:path w="41" h="172">
                    <a:moveTo>
                      <a:pt x="0" y="168"/>
                    </a:moveTo>
                    <a:lnTo>
                      <a:pt x="16" y="0"/>
                    </a:lnTo>
                    <a:lnTo>
                      <a:pt x="41" y="4"/>
                    </a:lnTo>
                    <a:lnTo>
                      <a:pt x="24" y="172"/>
                    </a:lnTo>
                    <a:lnTo>
                      <a:pt x="0" y="1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77" name="Freeform 27">
                <a:extLst>
                  <a:ext uri="{FF2B5EF4-FFF2-40B4-BE49-F238E27FC236}">
                    <a16:creationId xmlns:a16="http://schemas.microsoft.com/office/drawing/2014/main" id="{D64D3C58-CA41-4643-A822-6C3D632E1FEF}"/>
                  </a:ext>
                </a:extLst>
              </p:cNvPr>
              <p:cNvSpPr>
                <a:spLocks/>
              </p:cNvSpPr>
              <p:nvPr/>
            </p:nvSpPr>
            <p:spPr bwMode="auto">
              <a:xfrm>
                <a:off x="2035" y="2781"/>
                <a:ext cx="37" cy="116"/>
              </a:xfrm>
              <a:custGeom>
                <a:avLst/>
                <a:gdLst>
                  <a:gd name="T0" fmla="*/ 0 w 37"/>
                  <a:gd name="T1" fmla="*/ 112 h 116"/>
                  <a:gd name="T2" fmla="*/ 13 w 37"/>
                  <a:gd name="T3" fmla="*/ 0 h 116"/>
                  <a:gd name="T4" fmla="*/ 37 w 37"/>
                  <a:gd name="T5" fmla="*/ 4 h 116"/>
                  <a:gd name="T6" fmla="*/ 25 w 37"/>
                  <a:gd name="T7" fmla="*/ 116 h 116"/>
                  <a:gd name="T8" fmla="*/ 0 w 37"/>
                  <a:gd name="T9" fmla="*/ 112 h 116"/>
                </a:gdLst>
                <a:ahLst/>
                <a:cxnLst>
                  <a:cxn ang="0">
                    <a:pos x="T0" y="T1"/>
                  </a:cxn>
                  <a:cxn ang="0">
                    <a:pos x="T2" y="T3"/>
                  </a:cxn>
                  <a:cxn ang="0">
                    <a:pos x="T4" y="T5"/>
                  </a:cxn>
                  <a:cxn ang="0">
                    <a:pos x="T6" y="T7"/>
                  </a:cxn>
                  <a:cxn ang="0">
                    <a:pos x="T8" y="T9"/>
                  </a:cxn>
                </a:cxnLst>
                <a:rect l="0" t="0" r="r" b="b"/>
                <a:pathLst>
                  <a:path w="37" h="116">
                    <a:moveTo>
                      <a:pt x="0" y="112"/>
                    </a:moveTo>
                    <a:lnTo>
                      <a:pt x="13" y="0"/>
                    </a:lnTo>
                    <a:lnTo>
                      <a:pt x="37" y="4"/>
                    </a:lnTo>
                    <a:lnTo>
                      <a:pt x="25" y="116"/>
                    </a:lnTo>
                    <a:lnTo>
                      <a:pt x="0" y="1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78" name="Freeform 28">
                <a:extLst>
                  <a:ext uri="{FF2B5EF4-FFF2-40B4-BE49-F238E27FC236}">
                    <a16:creationId xmlns:a16="http://schemas.microsoft.com/office/drawing/2014/main" id="{66C8916A-C8C8-4717-98BC-D1BF0232374B}"/>
                  </a:ext>
                </a:extLst>
              </p:cNvPr>
              <p:cNvSpPr>
                <a:spLocks/>
              </p:cNvSpPr>
              <p:nvPr/>
            </p:nvSpPr>
            <p:spPr bwMode="auto">
              <a:xfrm>
                <a:off x="2048" y="2665"/>
                <a:ext cx="86" cy="148"/>
              </a:xfrm>
              <a:custGeom>
                <a:avLst/>
                <a:gdLst>
                  <a:gd name="T0" fmla="*/ 0 w 86"/>
                  <a:gd name="T1" fmla="*/ 144 h 148"/>
                  <a:gd name="T2" fmla="*/ 61 w 86"/>
                  <a:gd name="T3" fmla="*/ 0 h 148"/>
                  <a:gd name="T4" fmla="*/ 86 w 86"/>
                  <a:gd name="T5" fmla="*/ 4 h 148"/>
                  <a:gd name="T6" fmla="*/ 24 w 86"/>
                  <a:gd name="T7" fmla="*/ 148 h 148"/>
                  <a:gd name="T8" fmla="*/ 0 w 86"/>
                  <a:gd name="T9" fmla="*/ 144 h 148"/>
                </a:gdLst>
                <a:ahLst/>
                <a:cxnLst>
                  <a:cxn ang="0">
                    <a:pos x="T0" y="T1"/>
                  </a:cxn>
                  <a:cxn ang="0">
                    <a:pos x="T2" y="T3"/>
                  </a:cxn>
                  <a:cxn ang="0">
                    <a:pos x="T4" y="T5"/>
                  </a:cxn>
                  <a:cxn ang="0">
                    <a:pos x="T6" y="T7"/>
                  </a:cxn>
                  <a:cxn ang="0">
                    <a:pos x="T8" y="T9"/>
                  </a:cxn>
                </a:cxnLst>
                <a:rect l="0" t="0" r="r" b="b"/>
                <a:pathLst>
                  <a:path w="86" h="148">
                    <a:moveTo>
                      <a:pt x="0" y="144"/>
                    </a:moveTo>
                    <a:lnTo>
                      <a:pt x="61" y="0"/>
                    </a:lnTo>
                    <a:lnTo>
                      <a:pt x="86" y="4"/>
                    </a:lnTo>
                    <a:lnTo>
                      <a:pt x="24" y="148"/>
                    </a:lnTo>
                    <a:lnTo>
                      <a:pt x="0" y="1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79" name="Freeform 29">
                <a:extLst>
                  <a:ext uri="{FF2B5EF4-FFF2-40B4-BE49-F238E27FC236}">
                    <a16:creationId xmlns:a16="http://schemas.microsoft.com/office/drawing/2014/main" id="{1D36F333-AED0-4606-BFA9-46B1784CFC89}"/>
                  </a:ext>
                </a:extLst>
              </p:cNvPr>
              <p:cNvSpPr>
                <a:spLocks/>
              </p:cNvSpPr>
              <p:nvPr/>
            </p:nvSpPr>
            <p:spPr bwMode="auto">
              <a:xfrm>
                <a:off x="2109" y="2553"/>
                <a:ext cx="86" cy="148"/>
              </a:xfrm>
              <a:custGeom>
                <a:avLst/>
                <a:gdLst>
                  <a:gd name="T0" fmla="*/ 0 w 86"/>
                  <a:gd name="T1" fmla="*/ 144 h 148"/>
                  <a:gd name="T2" fmla="*/ 62 w 86"/>
                  <a:gd name="T3" fmla="*/ 0 h 148"/>
                  <a:gd name="T4" fmla="*/ 86 w 86"/>
                  <a:gd name="T5" fmla="*/ 4 h 148"/>
                  <a:gd name="T6" fmla="*/ 25 w 86"/>
                  <a:gd name="T7" fmla="*/ 148 h 148"/>
                  <a:gd name="T8" fmla="*/ 0 w 86"/>
                  <a:gd name="T9" fmla="*/ 144 h 148"/>
                </a:gdLst>
                <a:ahLst/>
                <a:cxnLst>
                  <a:cxn ang="0">
                    <a:pos x="T0" y="T1"/>
                  </a:cxn>
                  <a:cxn ang="0">
                    <a:pos x="T2" y="T3"/>
                  </a:cxn>
                  <a:cxn ang="0">
                    <a:pos x="T4" y="T5"/>
                  </a:cxn>
                  <a:cxn ang="0">
                    <a:pos x="T6" y="T7"/>
                  </a:cxn>
                  <a:cxn ang="0">
                    <a:pos x="T8" y="T9"/>
                  </a:cxn>
                </a:cxnLst>
                <a:rect l="0" t="0" r="r" b="b"/>
                <a:pathLst>
                  <a:path w="86" h="148">
                    <a:moveTo>
                      <a:pt x="0" y="144"/>
                    </a:moveTo>
                    <a:lnTo>
                      <a:pt x="62" y="0"/>
                    </a:lnTo>
                    <a:lnTo>
                      <a:pt x="86" y="4"/>
                    </a:lnTo>
                    <a:lnTo>
                      <a:pt x="25" y="148"/>
                    </a:lnTo>
                    <a:lnTo>
                      <a:pt x="0" y="1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0" name="Freeform 30">
                <a:extLst>
                  <a:ext uri="{FF2B5EF4-FFF2-40B4-BE49-F238E27FC236}">
                    <a16:creationId xmlns:a16="http://schemas.microsoft.com/office/drawing/2014/main" id="{B748EA39-F868-4FE6-BF6E-EDA3DCCA942C}"/>
                  </a:ext>
                </a:extLst>
              </p:cNvPr>
              <p:cNvSpPr>
                <a:spLocks/>
              </p:cNvSpPr>
              <p:nvPr/>
            </p:nvSpPr>
            <p:spPr bwMode="auto">
              <a:xfrm>
                <a:off x="2171" y="2441"/>
                <a:ext cx="86" cy="148"/>
              </a:xfrm>
              <a:custGeom>
                <a:avLst/>
                <a:gdLst>
                  <a:gd name="T0" fmla="*/ 0 w 86"/>
                  <a:gd name="T1" fmla="*/ 144 h 148"/>
                  <a:gd name="T2" fmla="*/ 61 w 86"/>
                  <a:gd name="T3" fmla="*/ 0 h 148"/>
                  <a:gd name="T4" fmla="*/ 86 w 86"/>
                  <a:gd name="T5" fmla="*/ 4 h 148"/>
                  <a:gd name="T6" fmla="*/ 24 w 86"/>
                  <a:gd name="T7" fmla="*/ 148 h 148"/>
                  <a:gd name="T8" fmla="*/ 0 w 86"/>
                  <a:gd name="T9" fmla="*/ 144 h 148"/>
                </a:gdLst>
                <a:ahLst/>
                <a:cxnLst>
                  <a:cxn ang="0">
                    <a:pos x="T0" y="T1"/>
                  </a:cxn>
                  <a:cxn ang="0">
                    <a:pos x="T2" y="T3"/>
                  </a:cxn>
                  <a:cxn ang="0">
                    <a:pos x="T4" y="T5"/>
                  </a:cxn>
                  <a:cxn ang="0">
                    <a:pos x="T6" y="T7"/>
                  </a:cxn>
                  <a:cxn ang="0">
                    <a:pos x="T8" y="T9"/>
                  </a:cxn>
                </a:cxnLst>
                <a:rect l="0" t="0" r="r" b="b"/>
                <a:pathLst>
                  <a:path w="86" h="148">
                    <a:moveTo>
                      <a:pt x="0" y="144"/>
                    </a:moveTo>
                    <a:lnTo>
                      <a:pt x="61" y="0"/>
                    </a:lnTo>
                    <a:lnTo>
                      <a:pt x="86" y="4"/>
                    </a:lnTo>
                    <a:lnTo>
                      <a:pt x="24" y="148"/>
                    </a:lnTo>
                    <a:lnTo>
                      <a:pt x="0" y="1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1" name="Freeform 31">
                <a:extLst>
                  <a:ext uri="{FF2B5EF4-FFF2-40B4-BE49-F238E27FC236}">
                    <a16:creationId xmlns:a16="http://schemas.microsoft.com/office/drawing/2014/main" id="{F9724E97-9208-430C-B0AB-46D6CA449F47}"/>
                  </a:ext>
                </a:extLst>
              </p:cNvPr>
              <p:cNvSpPr>
                <a:spLocks/>
              </p:cNvSpPr>
              <p:nvPr/>
            </p:nvSpPr>
            <p:spPr bwMode="auto">
              <a:xfrm>
                <a:off x="2232" y="2333"/>
                <a:ext cx="86" cy="144"/>
              </a:xfrm>
              <a:custGeom>
                <a:avLst/>
                <a:gdLst>
                  <a:gd name="T0" fmla="*/ 0 w 86"/>
                  <a:gd name="T1" fmla="*/ 140 h 144"/>
                  <a:gd name="T2" fmla="*/ 61 w 86"/>
                  <a:gd name="T3" fmla="*/ 0 h 144"/>
                  <a:gd name="T4" fmla="*/ 86 w 86"/>
                  <a:gd name="T5" fmla="*/ 4 h 144"/>
                  <a:gd name="T6" fmla="*/ 25 w 86"/>
                  <a:gd name="T7" fmla="*/ 144 h 144"/>
                  <a:gd name="T8" fmla="*/ 0 w 86"/>
                  <a:gd name="T9" fmla="*/ 140 h 144"/>
                </a:gdLst>
                <a:ahLst/>
                <a:cxnLst>
                  <a:cxn ang="0">
                    <a:pos x="T0" y="T1"/>
                  </a:cxn>
                  <a:cxn ang="0">
                    <a:pos x="T2" y="T3"/>
                  </a:cxn>
                  <a:cxn ang="0">
                    <a:pos x="T4" y="T5"/>
                  </a:cxn>
                  <a:cxn ang="0">
                    <a:pos x="T6" y="T7"/>
                  </a:cxn>
                  <a:cxn ang="0">
                    <a:pos x="T8" y="T9"/>
                  </a:cxn>
                </a:cxnLst>
                <a:rect l="0" t="0" r="r" b="b"/>
                <a:pathLst>
                  <a:path w="86" h="144">
                    <a:moveTo>
                      <a:pt x="0" y="140"/>
                    </a:moveTo>
                    <a:lnTo>
                      <a:pt x="61" y="0"/>
                    </a:lnTo>
                    <a:lnTo>
                      <a:pt x="86" y="4"/>
                    </a:lnTo>
                    <a:lnTo>
                      <a:pt x="25" y="144"/>
                    </a:lnTo>
                    <a:lnTo>
                      <a:pt x="0" y="1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2" name="Freeform 32">
                <a:extLst>
                  <a:ext uri="{FF2B5EF4-FFF2-40B4-BE49-F238E27FC236}">
                    <a16:creationId xmlns:a16="http://schemas.microsoft.com/office/drawing/2014/main" id="{A4768C64-E78D-41A0-94A0-416B2E250066}"/>
                  </a:ext>
                </a:extLst>
              </p:cNvPr>
              <p:cNvSpPr>
                <a:spLocks/>
              </p:cNvSpPr>
              <p:nvPr/>
            </p:nvSpPr>
            <p:spPr bwMode="auto">
              <a:xfrm>
                <a:off x="2293" y="2233"/>
                <a:ext cx="86" cy="136"/>
              </a:xfrm>
              <a:custGeom>
                <a:avLst/>
                <a:gdLst>
                  <a:gd name="T0" fmla="*/ 0 w 86"/>
                  <a:gd name="T1" fmla="*/ 132 h 136"/>
                  <a:gd name="T2" fmla="*/ 62 w 86"/>
                  <a:gd name="T3" fmla="*/ 0 h 136"/>
                  <a:gd name="T4" fmla="*/ 86 w 86"/>
                  <a:gd name="T5" fmla="*/ 4 h 136"/>
                  <a:gd name="T6" fmla="*/ 25 w 86"/>
                  <a:gd name="T7" fmla="*/ 136 h 136"/>
                  <a:gd name="T8" fmla="*/ 0 w 86"/>
                  <a:gd name="T9" fmla="*/ 132 h 136"/>
                </a:gdLst>
                <a:ahLst/>
                <a:cxnLst>
                  <a:cxn ang="0">
                    <a:pos x="T0" y="T1"/>
                  </a:cxn>
                  <a:cxn ang="0">
                    <a:pos x="T2" y="T3"/>
                  </a:cxn>
                  <a:cxn ang="0">
                    <a:pos x="T4" y="T5"/>
                  </a:cxn>
                  <a:cxn ang="0">
                    <a:pos x="T6" y="T7"/>
                  </a:cxn>
                  <a:cxn ang="0">
                    <a:pos x="T8" y="T9"/>
                  </a:cxn>
                </a:cxnLst>
                <a:rect l="0" t="0" r="r" b="b"/>
                <a:pathLst>
                  <a:path w="86" h="136">
                    <a:moveTo>
                      <a:pt x="0" y="132"/>
                    </a:moveTo>
                    <a:lnTo>
                      <a:pt x="62" y="0"/>
                    </a:lnTo>
                    <a:lnTo>
                      <a:pt x="86" y="4"/>
                    </a:lnTo>
                    <a:lnTo>
                      <a:pt x="25" y="136"/>
                    </a:lnTo>
                    <a:lnTo>
                      <a:pt x="0" y="13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3" name="Freeform 33">
                <a:extLst>
                  <a:ext uri="{FF2B5EF4-FFF2-40B4-BE49-F238E27FC236}">
                    <a16:creationId xmlns:a16="http://schemas.microsoft.com/office/drawing/2014/main" id="{6B59A09C-9DD8-434E-9E36-5D7567A7C4D1}"/>
                  </a:ext>
                </a:extLst>
              </p:cNvPr>
              <p:cNvSpPr>
                <a:spLocks/>
              </p:cNvSpPr>
              <p:nvPr/>
            </p:nvSpPr>
            <p:spPr bwMode="auto">
              <a:xfrm>
                <a:off x="2355" y="2141"/>
                <a:ext cx="86" cy="128"/>
              </a:xfrm>
              <a:custGeom>
                <a:avLst/>
                <a:gdLst>
                  <a:gd name="T0" fmla="*/ 0 w 86"/>
                  <a:gd name="T1" fmla="*/ 124 h 128"/>
                  <a:gd name="T2" fmla="*/ 61 w 86"/>
                  <a:gd name="T3" fmla="*/ 0 h 128"/>
                  <a:gd name="T4" fmla="*/ 86 w 86"/>
                  <a:gd name="T5" fmla="*/ 4 h 128"/>
                  <a:gd name="T6" fmla="*/ 24 w 86"/>
                  <a:gd name="T7" fmla="*/ 128 h 128"/>
                  <a:gd name="T8" fmla="*/ 0 w 86"/>
                  <a:gd name="T9" fmla="*/ 124 h 128"/>
                </a:gdLst>
                <a:ahLst/>
                <a:cxnLst>
                  <a:cxn ang="0">
                    <a:pos x="T0" y="T1"/>
                  </a:cxn>
                  <a:cxn ang="0">
                    <a:pos x="T2" y="T3"/>
                  </a:cxn>
                  <a:cxn ang="0">
                    <a:pos x="T4" y="T5"/>
                  </a:cxn>
                  <a:cxn ang="0">
                    <a:pos x="T6" y="T7"/>
                  </a:cxn>
                  <a:cxn ang="0">
                    <a:pos x="T8" y="T9"/>
                  </a:cxn>
                </a:cxnLst>
                <a:rect l="0" t="0" r="r" b="b"/>
                <a:pathLst>
                  <a:path w="86" h="128">
                    <a:moveTo>
                      <a:pt x="0" y="124"/>
                    </a:moveTo>
                    <a:lnTo>
                      <a:pt x="61" y="0"/>
                    </a:lnTo>
                    <a:lnTo>
                      <a:pt x="86" y="4"/>
                    </a:lnTo>
                    <a:lnTo>
                      <a:pt x="24" y="128"/>
                    </a:lnTo>
                    <a:lnTo>
                      <a:pt x="0" y="1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4" name="Freeform 34">
                <a:extLst>
                  <a:ext uri="{FF2B5EF4-FFF2-40B4-BE49-F238E27FC236}">
                    <a16:creationId xmlns:a16="http://schemas.microsoft.com/office/drawing/2014/main" id="{F6F3DBEB-8AAA-4864-AD5F-ADB00A032854}"/>
                  </a:ext>
                </a:extLst>
              </p:cNvPr>
              <p:cNvSpPr>
                <a:spLocks/>
              </p:cNvSpPr>
              <p:nvPr/>
            </p:nvSpPr>
            <p:spPr bwMode="auto">
              <a:xfrm>
                <a:off x="2416" y="2057"/>
                <a:ext cx="95" cy="120"/>
              </a:xfrm>
              <a:custGeom>
                <a:avLst/>
                <a:gdLst>
                  <a:gd name="T0" fmla="*/ 0 w 95"/>
                  <a:gd name="T1" fmla="*/ 116 h 120"/>
                  <a:gd name="T2" fmla="*/ 66 w 95"/>
                  <a:gd name="T3" fmla="*/ 0 h 120"/>
                  <a:gd name="T4" fmla="*/ 95 w 95"/>
                  <a:gd name="T5" fmla="*/ 4 h 120"/>
                  <a:gd name="T6" fmla="*/ 29 w 95"/>
                  <a:gd name="T7" fmla="*/ 120 h 120"/>
                  <a:gd name="T8" fmla="*/ 0 w 95"/>
                  <a:gd name="T9" fmla="*/ 116 h 120"/>
                </a:gdLst>
                <a:ahLst/>
                <a:cxnLst>
                  <a:cxn ang="0">
                    <a:pos x="T0" y="T1"/>
                  </a:cxn>
                  <a:cxn ang="0">
                    <a:pos x="T2" y="T3"/>
                  </a:cxn>
                  <a:cxn ang="0">
                    <a:pos x="T4" y="T5"/>
                  </a:cxn>
                  <a:cxn ang="0">
                    <a:pos x="T6" y="T7"/>
                  </a:cxn>
                  <a:cxn ang="0">
                    <a:pos x="T8" y="T9"/>
                  </a:cxn>
                </a:cxnLst>
                <a:rect l="0" t="0" r="r" b="b"/>
                <a:pathLst>
                  <a:path w="95" h="120">
                    <a:moveTo>
                      <a:pt x="0" y="116"/>
                    </a:moveTo>
                    <a:lnTo>
                      <a:pt x="66" y="0"/>
                    </a:lnTo>
                    <a:lnTo>
                      <a:pt x="95" y="4"/>
                    </a:lnTo>
                    <a:lnTo>
                      <a:pt x="29" y="120"/>
                    </a:lnTo>
                    <a:lnTo>
                      <a:pt x="0" y="11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5" name="Freeform 35">
                <a:extLst>
                  <a:ext uri="{FF2B5EF4-FFF2-40B4-BE49-F238E27FC236}">
                    <a16:creationId xmlns:a16="http://schemas.microsoft.com/office/drawing/2014/main" id="{FF24C165-5985-49F8-A95C-5F52AB15C7C7}"/>
                  </a:ext>
                </a:extLst>
              </p:cNvPr>
              <p:cNvSpPr>
                <a:spLocks/>
              </p:cNvSpPr>
              <p:nvPr/>
            </p:nvSpPr>
            <p:spPr bwMode="auto">
              <a:xfrm>
                <a:off x="2482" y="1981"/>
                <a:ext cx="90" cy="112"/>
              </a:xfrm>
              <a:custGeom>
                <a:avLst/>
                <a:gdLst>
                  <a:gd name="T0" fmla="*/ 0 w 90"/>
                  <a:gd name="T1" fmla="*/ 108 h 112"/>
                  <a:gd name="T2" fmla="*/ 61 w 90"/>
                  <a:gd name="T3" fmla="*/ 0 h 112"/>
                  <a:gd name="T4" fmla="*/ 90 w 90"/>
                  <a:gd name="T5" fmla="*/ 4 h 112"/>
                  <a:gd name="T6" fmla="*/ 29 w 90"/>
                  <a:gd name="T7" fmla="*/ 112 h 112"/>
                  <a:gd name="T8" fmla="*/ 0 w 90"/>
                  <a:gd name="T9" fmla="*/ 108 h 112"/>
                </a:gdLst>
                <a:ahLst/>
                <a:cxnLst>
                  <a:cxn ang="0">
                    <a:pos x="T0" y="T1"/>
                  </a:cxn>
                  <a:cxn ang="0">
                    <a:pos x="T2" y="T3"/>
                  </a:cxn>
                  <a:cxn ang="0">
                    <a:pos x="T4" y="T5"/>
                  </a:cxn>
                  <a:cxn ang="0">
                    <a:pos x="T6" y="T7"/>
                  </a:cxn>
                  <a:cxn ang="0">
                    <a:pos x="T8" y="T9"/>
                  </a:cxn>
                </a:cxnLst>
                <a:rect l="0" t="0" r="r" b="b"/>
                <a:pathLst>
                  <a:path w="90" h="112">
                    <a:moveTo>
                      <a:pt x="0" y="108"/>
                    </a:moveTo>
                    <a:lnTo>
                      <a:pt x="61" y="0"/>
                    </a:lnTo>
                    <a:lnTo>
                      <a:pt x="90" y="4"/>
                    </a:lnTo>
                    <a:lnTo>
                      <a:pt x="29" y="112"/>
                    </a:lnTo>
                    <a:lnTo>
                      <a:pt x="0" y="1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6" name="Freeform 36">
                <a:extLst>
                  <a:ext uri="{FF2B5EF4-FFF2-40B4-BE49-F238E27FC236}">
                    <a16:creationId xmlns:a16="http://schemas.microsoft.com/office/drawing/2014/main" id="{612C72C6-B624-41E2-B564-58B137E0148A}"/>
                  </a:ext>
                </a:extLst>
              </p:cNvPr>
              <p:cNvSpPr>
                <a:spLocks/>
              </p:cNvSpPr>
              <p:nvPr/>
            </p:nvSpPr>
            <p:spPr bwMode="auto">
              <a:xfrm>
                <a:off x="2543" y="1917"/>
                <a:ext cx="91" cy="100"/>
              </a:xfrm>
              <a:custGeom>
                <a:avLst/>
                <a:gdLst>
                  <a:gd name="T0" fmla="*/ 0 w 91"/>
                  <a:gd name="T1" fmla="*/ 96 h 100"/>
                  <a:gd name="T2" fmla="*/ 62 w 91"/>
                  <a:gd name="T3" fmla="*/ 0 h 100"/>
                  <a:gd name="T4" fmla="*/ 91 w 91"/>
                  <a:gd name="T5" fmla="*/ 4 h 100"/>
                  <a:gd name="T6" fmla="*/ 29 w 91"/>
                  <a:gd name="T7" fmla="*/ 100 h 100"/>
                  <a:gd name="T8" fmla="*/ 0 w 91"/>
                  <a:gd name="T9" fmla="*/ 96 h 100"/>
                </a:gdLst>
                <a:ahLst/>
                <a:cxnLst>
                  <a:cxn ang="0">
                    <a:pos x="T0" y="T1"/>
                  </a:cxn>
                  <a:cxn ang="0">
                    <a:pos x="T2" y="T3"/>
                  </a:cxn>
                  <a:cxn ang="0">
                    <a:pos x="T4" y="T5"/>
                  </a:cxn>
                  <a:cxn ang="0">
                    <a:pos x="T6" y="T7"/>
                  </a:cxn>
                  <a:cxn ang="0">
                    <a:pos x="T8" y="T9"/>
                  </a:cxn>
                </a:cxnLst>
                <a:rect l="0" t="0" r="r" b="b"/>
                <a:pathLst>
                  <a:path w="91" h="100">
                    <a:moveTo>
                      <a:pt x="0" y="96"/>
                    </a:moveTo>
                    <a:lnTo>
                      <a:pt x="62" y="0"/>
                    </a:lnTo>
                    <a:lnTo>
                      <a:pt x="91" y="4"/>
                    </a:lnTo>
                    <a:lnTo>
                      <a:pt x="29" y="100"/>
                    </a:lnTo>
                    <a:lnTo>
                      <a:pt x="0" y="9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7" name="Freeform 37">
                <a:extLst>
                  <a:ext uri="{FF2B5EF4-FFF2-40B4-BE49-F238E27FC236}">
                    <a16:creationId xmlns:a16="http://schemas.microsoft.com/office/drawing/2014/main" id="{4A2F2224-A08F-495B-A4D2-246134A911A6}"/>
                  </a:ext>
                </a:extLst>
              </p:cNvPr>
              <p:cNvSpPr>
                <a:spLocks/>
              </p:cNvSpPr>
              <p:nvPr/>
            </p:nvSpPr>
            <p:spPr bwMode="auto">
              <a:xfrm>
                <a:off x="2601" y="1873"/>
                <a:ext cx="90" cy="80"/>
              </a:xfrm>
              <a:custGeom>
                <a:avLst/>
                <a:gdLst>
                  <a:gd name="T0" fmla="*/ 0 w 90"/>
                  <a:gd name="T1" fmla="*/ 52 h 80"/>
                  <a:gd name="T2" fmla="*/ 86 w 90"/>
                  <a:gd name="T3" fmla="*/ 0 h 80"/>
                  <a:gd name="T4" fmla="*/ 90 w 90"/>
                  <a:gd name="T5" fmla="*/ 28 h 80"/>
                  <a:gd name="T6" fmla="*/ 4 w 90"/>
                  <a:gd name="T7" fmla="*/ 80 h 80"/>
                  <a:gd name="T8" fmla="*/ 0 w 90"/>
                  <a:gd name="T9" fmla="*/ 52 h 80"/>
                </a:gdLst>
                <a:ahLst/>
                <a:cxnLst>
                  <a:cxn ang="0">
                    <a:pos x="T0" y="T1"/>
                  </a:cxn>
                  <a:cxn ang="0">
                    <a:pos x="T2" y="T3"/>
                  </a:cxn>
                  <a:cxn ang="0">
                    <a:pos x="T4" y="T5"/>
                  </a:cxn>
                  <a:cxn ang="0">
                    <a:pos x="T6" y="T7"/>
                  </a:cxn>
                  <a:cxn ang="0">
                    <a:pos x="T8" y="T9"/>
                  </a:cxn>
                </a:cxnLst>
                <a:rect l="0" t="0" r="r" b="b"/>
                <a:pathLst>
                  <a:path w="90" h="80">
                    <a:moveTo>
                      <a:pt x="0" y="52"/>
                    </a:moveTo>
                    <a:lnTo>
                      <a:pt x="86" y="0"/>
                    </a:lnTo>
                    <a:lnTo>
                      <a:pt x="90" y="28"/>
                    </a:lnTo>
                    <a:lnTo>
                      <a:pt x="4" y="80"/>
                    </a:lnTo>
                    <a:lnTo>
                      <a:pt x="0" y="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8" name="Freeform 38">
                <a:extLst>
                  <a:ext uri="{FF2B5EF4-FFF2-40B4-BE49-F238E27FC236}">
                    <a16:creationId xmlns:a16="http://schemas.microsoft.com/office/drawing/2014/main" id="{8E59F4AF-509D-4B9D-9F94-C6F6BFA08A1F}"/>
                  </a:ext>
                </a:extLst>
              </p:cNvPr>
              <p:cNvSpPr>
                <a:spLocks/>
              </p:cNvSpPr>
              <p:nvPr/>
            </p:nvSpPr>
            <p:spPr bwMode="auto">
              <a:xfrm>
                <a:off x="2662" y="1829"/>
                <a:ext cx="90" cy="72"/>
              </a:xfrm>
              <a:custGeom>
                <a:avLst/>
                <a:gdLst>
                  <a:gd name="T0" fmla="*/ 0 w 90"/>
                  <a:gd name="T1" fmla="*/ 44 h 72"/>
                  <a:gd name="T2" fmla="*/ 86 w 90"/>
                  <a:gd name="T3" fmla="*/ 0 h 72"/>
                  <a:gd name="T4" fmla="*/ 90 w 90"/>
                  <a:gd name="T5" fmla="*/ 28 h 72"/>
                  <a:gd name="T6" fmla="*/ 4 w 90"/>
                  <a:gd name="T7" fmla="*/ 72 h 72"/>
                  <a:gd name="T8" fmla="*/ 0 w 90"/>
                  <a:gd name="T9" fmla="*/ 44 h 72"/>
                </a:gdLst>
                <a:ahLst/>
                <a:cxnLst>
                  <a:cxn ang="0">
                    <a:pos x="T0" y="T1"/>
                  </a:cxn>
                  <a:cxn ang="0">
                    <a:pos x="T2" y="T3"/>
                  </a:cxn>
                  <a:cxn ang="0">
                    <a:pos x="T4" y="T5"/>
                  </a:cxn>
                  <a:cxn ang="0">
                    <a:pos x="T6" y="T7"/>
                  </a:cxn>
                  <a:cxn ang="0">
                    <a:pos x="T8" y="T9"/>
                  </a:cxn>
                </a:cxnLst>
                <a:rect l="0" t="0" r="r" b="b"/>
                <a:pathLst>
                  <a:path w="90" h="72">
                    <a:moveTo>
                      <a:pt x="0" y="44"/>
                    </a:moveTo>
                    <a:lnTo>
                      <a:pt x="86" y="0"/>
                    </a:lnTo>
                    <a:lnTo>
                      <a:pt x="90" y="28"/>
                    </a:lnTo>
                    <a:lnTo>
                      <a:pt x="4" y="72"/>
                    </a:lnTo>
                    <a:lnTo>
                      <a:pt x="0" y="4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9" name="Freeform 39">
                <a:extLst>
                  <a:ext uri="{FF2B5EF4-FFF2-40B4-BE49-F238E27FC236}">
                    <a16:creationId xmlns:a16="http://schemas.microsoft.com/office/drawing/2014/main" id="{757BC606-CD72-4F54-8732-AFD1F8D0FD13}"/>
                  </a:ext>
                </a:extLst>
              </p:cNvPr>
              <p:cNvSpPr>
                <a:spLocks/>
              </p:cNvSpPr>
              <p:nvPr/>
            </p:nvSpPr>
            <p:spPr bwMode="auto">
              <a:xfrm>
                <a:off x="2724" y="1793"/>
                <a:ext cx="90" cy="60"/>
              </a:xfrm>
              <a:custGeom>
                <a:avLst/>
                <a:gdLst>
                  <a:gd name="T0" fmla="*/ 0 w 90"/>
                  <a:gd name="T1" fmla="*/ 36 h 60"/>
                  <a:gd name="T2" fmla="*/ 86 w 90"/>
                  <a:gd name="T3" fmla="*/ 0 h 60"/>
                  <a:gd name="T4" fmla="*/ 90 w 90"/>
                  <a:gd name="T5" fmla="*/ 24 h 60"/>
                  <a:gd name="T6" fmla="*/ 4 w 90"/>
                  <a:gd name="T7" fmla="*/ 60 h 60"/>
                  <a:gd name="T8" fmla="*/ 0 w 90"/>
                  <a:gd name="T9" fmla="*/ 36 h 60"/>
                </a:gdLst>
                <a:ahLst/>
                <a:cxnLst>
                  <a:cxn ang="0">
                    <a:pos x="T0" y="T1"/>
                  </a:cxn>
                  <a:cxn ang="0">
                    <a:pos x="T2" y="T3"/>
                  </a:cxn>
                  <a:cxn ang="0">
                    <a:pos x="T4" y="T5"/>
                  </a:cxn>
                  <a:cxn ang="0">
                    <a:pos x="T6" y="T7"/>
                  </a:cxn>
                  <a:cxn ang="0">
                    <a:pos x="T8" y="T9"/>
                  </a:cxn>
                </a:cxnLst>
                <a:rect l="0" t="0" r="r" b="b"/>
                <a:pathLst>
                  <a:path w="90" h="60">
                    <a:moveTo>
                      <a:pt x="0" y="36"/>
                    </a:moveTo>
                    <a:lnTo>
                      <a:pt x="86" y="0"/>
                    </a:lnTo>
                    <a:lnTo>
                      <a:pt x="90" y="24"/>
                    </a:lnTo>
                    <a:lnTo>
                      <a:pt x="4" y="60"/>
                    </a:lnTo>
                    <a:lnTo>
                      <a:pt x="0" y="3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0" name="Freeform 40">
                <a:extLst>
                  <a:ext uri="{FF2B5EF4-FFF2-40B4-BE49-F238E27FC236}">
                    <a16:creationId xmlns:a16="http://schemas.microsoft.com/office/drawing/2014/main" id="{75D69D88-4D68-4DC9-BB02-573486488D5B}"/>
                  </a:ext>
                </a:extLst>
              </p:cNvPr>
              <p:cNvSpPr>
                <a:spLocks/>
              </p:cNvSpPr>
              <p:nvPr/>
            </p:nvSpPr>
            <p:spPr bwMode="auto">
              <a:xfrm>
                <a:off x="2785" y="1765"/>
                <a:ext cx="90" cy="52"/>
              </a:xfrm>
              <a:custGeom>
                <a:avLst/>
                <a:gdLst>
                  <a:gd name="T0" fmla="*/ 0 w 90"/>
                  <a:gd name="T1" fmla="*/ 28 h 52"/>
                  <a:gd name="T2" fmla="*/ 86 w 90"/>
                  <a:gd name="T3" fmla="*/ 0 h 52"/>
                  <a:gd name="T4" fmla="*/ 90 w 90"/>
                  <a:gd name="T5" fmla="*/ 24 h 52"/>
                  <a:gd name="T6" fmla="*/ 4 w 90"/>
                  <a:gd name="T7" fmla="*/ 52 h 52"/>
                  <a:gd name="T8" fmla="*/ 0 w 90"/>
                  <a:gd name="T9" fmla="*/ 28 h 52"/>
                </a:gdLst>
                <a:ahLst/>
                <a:cxnLst>
                  <a:cxn ang="0">
                    <a:pos x="T0" y="T1"/>
                  </a:cxn>
                  <a:cxn ang="0">
                    <a:pos x="T2" y="T3"/>
                  </a:cxn>
                  <a:cxn ang="0">
                    <a:pos x="T4" y="T5"/>
                  </a:cxn>
                  <a:cxn ang="0">
                    <a:pos x="T6" y="T7"/>
                  </a:cxn>
                  <a:cxn ang="0">
                    <a:pos x="T8" y="T9"/>
                  </a:cxn>
                </a:cxnLst>
                <a:rect l="0" t="0" r="r" b="b"/>
                <a:pathLst>
                  <a:path w="90" h="52">
                    <a:moveTo>
                      <a:pt x="0" y="28"/>
                    </a:moveTo>
                    <a:lnTo>
                      <a:pt x="86" y="0"/>
                    </a:lnTo>
                    <a:lnTo>
                      <a:pt x="90" y="24"/>
                    </a:lnTo>
                    <a:lnTo>
                      <a:pt x="4" y="52"/>
                    </a:lnTo>
                    <a:lnTo>
                      <a:pt x="0" y="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1" name="Freeform 41">
                <a:extLst>
                  <a:ext uri="{FF2B5EF4-FFF2-40B4-BE49-F238E27FC236}">
                    <a16:creationId xmlns:a16="http://schemas.microsoft.com/office/drawing/2014/main" id="{6E4D9C72-B6E1-43C6-908D-79479CE85B44}"/>
                  </a:ext>
                </a:extLst>
              </p:cNvPr>
              <p:cNvSpPr>
                <a:spLocks/>
              </p:cNvSpPr>
              <p:nvPr/>
            </p:nvSpPr>
            <p:spPr bwMode="auto">
              <a:xfrm>
                <a:off x="2847" y="1741"/>
                <a:ext cx="90" cy="48"/>
              </a:xfrm>
              <a:custGeom>
                <a:avLst/>
                <a:gdLst>
                  <a:gd name="T0" fmla="*/ 0 w 90"/>
                  <a:gd name="T1" fmla="*/ 24 h 48"/>
                  <a:gd name="T2" fmla="*/ 86 w 90"/>
                  <a:gd name="T3" fmla="*/ 0 h 48"/>
                  <a:gd name="T4" fmla="*/ 90 w 90"/>
                  <a:gd name="T5" fmla="*/ 24 h 48"/>
                  <a:gd name="T6" fmla="*/ 4 w 90"/>
                  <a:gd name="T7" fmla="*/ 48 h 48"/>
                  <a:gd name="T8" fmla="*/ 0 w 90"/>
                  <a:gd name="T9" fmla="*/ 24 h 48"/>
                </a:gdLst>
                <a:ahLst/>
                <a:cxnLst>
                  <a:cxn ang="0">
                    <a:pos x="T0" y="T1"/>
                  </a:cxn>
                  <a:cxn ang="0">
                    <a:pos x="T2" y="T3"/>
                  </a:cxn>
                  <a:cxn ang="0">
                    <a:pos x="T4" y="T5"/>
                  </a:cxn>
                  <a:cxn ang="0">
                    <a:pos x="T6" y="T7"/>
                  </a:cxn>
                  <a:cxn ang="0">
                    <a:pos x="T8" y="T9"/>
                  </a:cxn>
                </a:cxnLst>
                <a:rect l="0" t="0" r="r" b="b"/>
                <a:pathLst>
                  <a:path w="90" h="48">
                    <a:moveTo>
                      <a:pt x="0" y="24"/>
                    </a:moveTo>
                    <a:lnTo>
                      <a:pt x="86" y="0"/>
                    </a:lnTo>
                    <a:lnTo>
                      <a:pt x="90" y="24"/>
                    </a:lnTo>
                    <a:lnTo>
                      <a:pt x="4" y="48"/>
                    </a:lnTo>
                    <a:lnTo>
                      <a:pt x="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2" name="Freeform 42">
                <a:extLst>
                  <a:ext uri="{FF2B5EF4-FFF2-40B4-BE49-F238E27FC236}">
                    <a16:creationId xmlns:a16="http://schemas.microsoft.com/office/drawing/2014/main" id="{1B712438-BAFF-4A3C-A700-19124A7516A0}"/>
                  </a:ext>
                </a:extLst>
              </p:cNvPr>
              <p:cNvSpPr>
                <a:spLocks/>
              </p:cNvSpPr>
              <p:nvPr/>
            </p:nvSpPr>
            <p:spPr bwMode="auto">
              <a:xfrm>
                <a:off x="2908" y="1725"/>
                <a:ext cx="90" cy="40"/>
              </a:xfrm>
              <a:custGeom>
                <a:avLst/>
                <a:gdLst>
                  <a:gd name="T0" fmla="*/ 0 w 90"/>
                  <a:gd name="T1" fmla="*/ 16 h 40"/>
                  <a:gd name="T2" fmla="*/ 86 w 90"/>
                  <a:gd name="T3" fmla="*/ 0 h 40"/>
                  <a:gd name="T4" fmla="*/ 90 w 90"/>
                  <a:gd name="T5" fmla="*/ 24 h 40"/>
                  <a:gd name="T6" fmla="*/ 4 w 90"/>
                  <a:gd name="T7" fmla="*/ 40 h 40"/>
                  <a:gd name="T8" fmla="*/ 0 w 90"/>
                  <a:gd name="T9" fmla="*/ 16 h 40"/>
                </a:gdLst>
                <a:ahLst/>
                <a:cxnLst>
                  <a:cxn ang="0">
                    <a:pos x="T0" y="T1"/>
                  </a:cxn>
                  <a:cxn ang="0">
                    <a:pos x="T2" y="T3"/>
                  </a:cxn>
                  <a:cxn ang="0">
                    <a:pos x="T4" y="T5"/>
                  </a:cxn>
                  <a:cxn ang="0">
                    <a:pos x="T6" y="T7"/>
                  </a:cxn>
                  <a:cxn ang="0">
                    <a:pos x="T8" y="T9"/>
                  </a:cxn>
                </a:cxnLst>
                <a:rect l="0" t="0" r="r" b="b"/>
                <a:pathLst>
                  <a:path w="90" h="40">
                    <a:moveTo>
                      <a:pt x="0" y="16"/>
                    </a:moveTo>
                    <a:lnTo>
                      <a:pt x="86" y="0"/>
                    </a:lnTo>
                    <a:lnTo>
                      <a:pt x="90" y="24"/>
                    </a:lnTo>
                    <a:lnTo>
                      <a:pt x="4" y="40"/>
                    </a:lnTo>
                    <a:lnTo>
                      <a:pt x="0" y="1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3" name="Freeform 43">
                <a:extLst>
                  <a:ext uri="{FF2B5EF4-FFF2-40B4-BE49-F238E27FC236}">
                    <a16:creationId xmlns:a16="http://schemas.microsoft.com/office/drawing/2014/main" id="{0561112C-5B44-432B-AFB7-68C9B4DADA5A}"/>
                  </a:ext>
                </a:extLst>
              </p:cNvPr>
              <p:cNvSpPr>
                <a:spLocks/>
              </p:cNvSpPr>
              <p:nvPr/>
            </p:nvSpPr>
            <p:spPr bwMode="auto">
              <a:xfrm>
                <a:off x="2970" y="1709"/>
                <a:ext cx="90" cy="40"/>
              </a:xfrm>
              <a:custGeom>
                <a:avLst/>
                <a:gdLst>
                  <a:gd name="T0" fmla="*/ 0 w 90"/>
                  <a:gd name="T1" fmla="*/ 16 h 40"/>
                  <a:gd name="T2" fmla="*/ 86 w 90"/>
                  <a:gd name="T3" fmla="*/ 0 h 40"/>
                  <a:gd name="T4" fmla="*/ 90 w 90"/>
                  <a:gd name="T5" fmla="*/ 24 h 40"/>
                  <a:gd name="T6" fmla="*/ 4 w 90"/>
                  <a:gd name="T7" fmla="*/ 40 h 40"/>
                  <a:gd name="T8" fmla="*/ 0 w 90"/>
                  <a:gd name="T9" fmla="*/ 16 h 40"/>
                </a:gdLst>
                <a:ahLst/>
                <a:cxnLst>
                  <a:cxn ang="0">
                    <a:pos x="T0" y="T1"/>
                  </a:cxn>
                  <a:cxn ang="0">
                    <a:pos x="T2" y="T3"/>
                  </a:cxn>
                  <a:cxn ang="0">
                    <a:pos x="T4" y="T5"/>
                  </a:cxn>
                  <a:cxn ang="0">
                    <a:pos x="T6" y="T7"/>
                  </a:cxn>
                  <a:cxn ang="0">
                    <a:pos x="T8" y="T9"/>
                  </a:cxn>
                </a:cxnLst>
                <a:rect l="0" t="0" r="r" b="b"/>
                <a:pathLst>
                  <a:path w="90" h="40">
                    <a:moveTo>
                      <a:pt x="0" y="16"/>
                    </a:moveTo>
                    <a:lnTo>
                      <a:pt x="86" y="0"/>
                    </a:lnTo>
                    <a:lnTo>
                      <a:pt x="90" y="24"/>
                    </a:lnTo>
                    <a:lnTo>
                      <a:pt x="4" y="40"/>
                    </a:lnTo>
                    <a:lnTo>
                      <a:pt x="0" y="1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4" name="Freeform 44">
                <a:extLst>
                  <a:ext uri="{FF2B5EF4-FFF2-40B4-BE49-F238E27FC236}">
                    <a16:creationId xmlns:a16="http://schemas.microsoft.com/office/drawing/2014/main" id="{9119D95B-52FE-4F29-8BA5-7E217C073129}"/>
                  </a:ext>
                </a:extLst>
              </p:cNvPr>
              <p:cNvSpPr>
                <a:spLocks/>
              </p:cNvSpPr>
              <p:nvPr/>
            </p:nvSpPr>
            <p:spPr bwMode="auto">
              <a:xfrm>
                <a:off x="3031" y="1701"/>
                <a:ext cx="90" cy="32"/>
              </a:xfrm>
              <a:custGeom>
                <a:avLst/>
                <a:gdLst>
                  <a:gd name="T0" fmla="*/ 0 w 90"/>
                  <a:gd name="T1" fmla="*/ 8 h 32"/>
                  <a:gd name="T2" fmla="*/ 86 w 90"/>
                  <a:gd name="T3" fmla="*/ 0 h 32"/>
                  <a:gd name="T4" fmla="*/ 90 w 90"/>
                  <a:gd name="T5" fmla="*/ 24 h 32"/>
                  <a:gd name="T6" fmla="*/ 4 w 90"/>
                  <a:gd name="T7" fmla="*/ 32 h 32"/>
                  <a:gd name="T8" fmla="*/ 0 w 90"/>
                  <a:gd name="T9" fmla="*/ 8 h 32"/>
                </a:gdLst>
                <a:ahLst/>
                <a:cxnLst>
                  <a:cxn ang="0">
                    <a:pos x="T0" y="T1"/>
                  </a:cxn>
                  <a:cxn ang="0">
                    <a:pos x="T2" y="T3"/>
                  </a:cxn>
                  <a:cxn ang="0">
                    <a:pos x="T4" y="T5"/>
                  </a:cxn>
                  <a:cxn ang="0">
                    <a:pos x="T6" y="T7"/>
                  </a:cxn>
                  <a:cxn ang="0">
                    <a:pos x="T8" y="T9"/>
                  </a:cxn>
                </a:cxnLst>
                <a:rect l="0" t="0" r="r" b="b"/>
                <a:pathLst>
                  <a:path w="90" h="32">
                    <a:moveTo>
                      <a:pt x="0" y="8"/>
                    </a:moveTo>
                    <a:lnTo>
                      <a:pt x="86" y="0"/>
                    </a:lnTo>
                    <a:lnTo>
                      <a:pt x="90" y="24"/>
                    </a:lnTo>
                    <a:lnTo>
                      <a:pt x="4" y="32"/>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5" name="Freeform 45">
                <a:extLst>
                  <a:ext uri="{FF2B5EF4-FFF2-40B4-BE49-F238E27FC236}">
                    <a16:creationId xmlns:a16="http://schemas.microsoft.com/office/drawing/2014/main" id="{F34E521C-3A29-47A6-A86F-DEA528EAAA64}"/>
                  </a:ext>
                </a:extLst>
              </p:cNvPr>
              <p:cNvSpPr>
                <a:spLocks/>
              </p:cNvSpPr>
              <p:nvPr/>
            </p:nvSpPr>
            <p:spPr bwMode="auto">
              <a:xfrm>
                <a:off x="3092" y="1693"/>
                <a:ext cx="91" cy="32"/>
              </a:xfrm>
              <a:custGeom>
                <a:avLst/>
                <a:gdLst>
                  <a:gd name="T0" fmla="*/ 0 w 91"/>
                  <a:gd name="T1" fmla="*/ 8 h 32"/>
                  <a:gd name="T2" fmla="*/ 87 w 91"/>
                  <a:gd name="T3" fmla="*/ 0 h 32"/>
                  <a:gd name="T4" fmla="*/ 91 w 91"/>
                  <a:gd name="T5" fmla="*/ 24 h 32"/>
                  <a:gd name="T6" fmla="*/ 5 w 91"/>
                  <a:gd name="T7" fmla="*/ 32 h 32"/>
                  <a:gd name="T8" fmla="*/ 0 w 91"/>
                  <a:gd name="T9" fmla="*/ 8 h 32"/>
                </a:gdLst>
                <a:ahLst/>
                <a:cxnLst>
                  <a:cxn ang="0">
                    <a:pos x="T0" y="T1"/>
                  </a:cxn>
                  <a:cxn ang="0">
                    <a:pos x="T2" y="T3"/>
                  </a:cxn>
                  <a:cxn ang="0">
                    <a:pos x="T4" y="T5"/>
                  </a:cxn>
                  <a:cxn ang="0">
                    <a:pos x="T6" y="T7"/>
                  </a:cxn>
                  <a:cxn ang="0">
                    <a:pos x="T8" y="T9"/>
                  </a:cxn>
                </a:cxnLst>
                <a:rect l="0" t="0" r="r" b="b"/>
                <a:pathLst>
                  <a:path w="91" h="32">
                    <a:moveTo>
                      <a:pt x="0" y="8"/>
                    </a:moveTo>
                    <a:lnTo>
                      <a:pt x="87" y="0"/>
                    </a:lnTo>
                    <a:lnTo>
                      <a:pt x="91" y="24"/>
                    </a:lnTo>
                    <a:lnTo>
                      <a:pt x="5" y="32"/>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6" name="Freeform 46">
                <a:extLst>
                  <a:ext uri="{FF2B5EF4-FFF2-40B4-BE49-F238E27FC236}">
                    <a16:creationId xmlns:a16="http://schemas.microsoft.com/office/drawing/2014/main" id="{1E3E9B03-3BF7-4019-A47F-50ABB1D27D1A}"/>
                  </a:ext>
                </a:extLst>
              </p:cNvPr>
              <p:cNvSpPr>
                <a:spLocks/>
              </p:cNvSpPr>
              <p:nvPr/>
            </p:nvSpPr>
            <p:spPr bwMode="auto">
              <a:xfrm>
                <a:off x="3154" y="1685"/>
                <a:ext cx="90" cy="32"/>
              </a:xfrm>
              <a:custGeom>
                <a:avLst/>
                <a:gdLst>
                  <a:gd name="T0" fmla="*/ 0 w 90"/>
                  <a:gd name="T1" fmla="*/ 8 h 32"/>
                  <a:gd name="T2" fmla="*/ 86 w 90"/>
                  <a:gd name="T3" fmla="*/ 0 h 32"/>
                  <a:gd name="T4" fmla="*/ 90 w 90"/>
                  <a:gd name="T5" fmla="*/ 24 h 32"/>
                  <a:gd name="T6" fmla="*/ 4 w 90"/>
                  <a:gd name="T7" fmla="*/ 32 h 32"/>
                  <a:gd name="T8" fmla="*/ 0 w 90"/>
                  <a:gd name="T9" fmla="*/ 8 h 32"/>
                </a:gdLst>
                <a:ahLst/>
                <a:cxnLst>
                  <a:cxn ang="0">
                    <a:pos x="T0" y="T1"/>
                  </a:cxn>
                  <a:cxn ang="0">
                    <a:pos x="T2" y="T3"/>
                  </a:cxn>
                  <a:cxn ang="0">
                    <a:pos x="T4" y="T5"/>
                  </a:cxn>
                  <a:cxn ang="0">
                    <a:pos x="T6" y="T7"/>
                  </a:cxn>
                  <a:cxn ang="0">
                    <a:pos x="T8" y="T9"/>
                  </a:cxn>
                </a:cxnLst>
                <a:rect l="0" t="0" r="r" b="b"/>
                <a:pathLst>
                  <a:path w="90" h="32">
                    <a:moveTo>
                      <a:pt x="0" y="8"/>
                    </a:moveTo>
                    <a:lnTo>
                      <a:pt x="86" y="0"/>
                    </a:lnTo>
                    <a:lnTo>
                      <a:pt x="90" y="24"/>
                    </a:lnTo>
                    <a:lnTo>
                      <a:pt x="4" y="32"/>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7" name="Freeform 47">
                <a:extLst>
                  <a:ext uri="{FF2B5EF4-FFF2-40B4-BE49-F238E27FC236}">
                    <a16:creationId xmlns:a16="http://schemas.microsoft.com/office/drawing/2014/main" id="{03112EDA-80FE-40AF-9EF8-28B087A4A2FB}"/>
                  </a:ext>
                </a:extLst>
              </p:cNvPr>
              <p:cNvSpPr>
                <a:spLocks/>
              </p:cNvSpPr>
              <p:nvPr/>
            </p:nvSpPr>
            <p:spPr bwMode="auto">
              <a:xfrm>
                <a:off x="3215" y="1677"/>
                <a:ext cx="91" cy="32"/>
              </a:xfrm>
              <a:custGeom>
                <a:avLst/>
                <a:gdLst>
                  <a:gd name="T0" fmla="*/ 0 w 91"/>
                  <a:gd name="T1" fmla="*/ 8 h 32"/>
                  <a:gd name="T2" fmla="*/ 86 w 91"/>
                  <a:gd name="T3" fmla="*/ 0 h 32"/>
                  <a:gd name="T4" fmla="*/ 91 w 91"/>
                  <a:gd name="T5" fmla="*/ 24 h 32"/>
                  <a:gd name="T6" fmla="*/ 4 w 91"/>
                  <a:gd name="T7" fmla="*/ 32 h 32"/>
                  <a:gd name="T8" fmla="*/ 0 w 91"/>
                  <a:gd name="T9" fmla="*/ 8 h 32"/>
                </a:gdLst>
                <a:ahLst/>
                <a:cxnLst>
                  <a:cxn ang="0">
                    <a:pos x="T0" y="T1"/>
                  </a:cxn>
                  <a:cxn ang="0">
                    <a:pos x="T2" y="T3"/>
                  </a:cxn>
                  <a:cxn ang="0">
                    <a:pos x="T4" y="T5"/>
                  </a:cxn>
                  <a:cxn ang="0">
                    <a:pos x="T6" y="T7"/>
                  </a:cxn>
                  <a:cxn ang="0">
                    <a:pos x="T8" y="T9"/>
                  </a:cxn>
                </a:cxnLst>
                <a:rect l="0" t="0" r="r" b="b"/>
                <a:pathLst>
                  <a:path w="91" h="32">
                    <a:moveTo>
                      <a:pt x="0" y="8"/>
                    </a:moveTo>
                    <a:lnTo>
                      <a:pt x="86" y="0"/>
                    </a:lnTo>
                    <a:lnTo>
                      <a:pt x="91" y="24"/>
                    </a:lnTo>
                    <a:lnTo>
                      <a:pt x="4" y="32"/>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8" name="Freeform 48">
                <a:extLst>
                  <a:ext uri="{FF2B5EF4-FFF2-40B4-BE49-F238E27FC236}">
                    <a16:creationId xmlns:a16="http://schemas.microsoft.com/office/drawing/2014/main" id="{F3767897-47D8-4253-8E26-A995200E0314}"/>
                  </a:ext>
                </a:extLst>
              </p:cNvPr>
              <p:cNvSpPr>
                <a:spLocks/>
              </p:cNvSpPr>
              <p:nvPr/>
            </p:nvSpPr>
            <p:spPr bwMode="auto">
              <a:xfrm>
                <a:off x="3277" y="1673"/>
                <a:ext cx="94" cy="28"/>
              </a:xfrm>
              <a:custGeom>
                <a:avLst/>
                <a:gdLst>
                  <a:gd name="T0" fmla="*/ 0 w 94"/>
                  <a:gd name="T1" fmla="*/ 4 h 28"/>
                  <a:gd name="T2" fmla="*/ 90 w 94"/>
                  <a:gd name="T3" fmla="*/ 0 h 28"/>
                  <a:gd name="T4" fmla="*/ 94 w 94"/>
                  <a:gd name="T5" fmla="*/ 24 h 28"/>
                  <a:gd name="T6" fmla="*/ 4 w 94"/>
                  <a:gd name="T7" fmla="*/ 28 h 28"/>
                  <a:gd name="T8" fmla="*/ 0 w 94"/>
                  <a:gd name="T9" fmla="*/ 4 h 28"/>
                </a:gdLst>
                <a:ahLst/>
                <a:cxnLst>
                  <a:cxn ang="0">
                    <a:pos x="T0" y="T1"/>
                  </a:cxn>
                  <a:cxn ang="0">
                    <a:pos x="T2" y="T3"/>
                  </a:cxn>
                  <a:cxn ang="0">
                    <a:pos x="T4" y="T5"/>
                  </a:cxn>
                  <a:cxn ang="0">
                    <a:pos x="T6" y="T7"/>
                  </a:cxn>
                  <a:cxn ang="0">
                    <a:pos x="T8" y="T9"/>
                  </a:cxn>
                </a:cxnLst>
                <a:rect l="0" t="0" r="r" b="b"/>
                <a:pathLst>
                  <a:path w="94" h="28">
                    <a:moveTo>
                      <a:pt x="0" y="4"/>
                    </a:moveTo>
                    <a:lnTo>
                      <a:pt x="90" y="0"/>
                    </a:lnTo>
                    <a:lnTo>
                      <a:pt x="94" y="24"/>
                    </a:lnTo>
                    <a:lnTo>
                      <a:pt x="4" y="28"/>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9" name="Freeform 49">
                <a:extLst>
                  <a:ext uri="{FF2B5EF4-FFF2-40B4-BE49-F238E27FC236}">
                    <a16:creationId xmlns:a16="http://schemas.microsoft.com/office/drawing/2014/main" id="{4B123864-B73B-4160-AF7D-63F858B70644}"/>
                  </a:ext>
                </a:extLst>
              </p:cNvPr>
              <p:cNvSpPr>
                <a:spLocks/>
              </p:cNvSpPr>
              <p:nvPr/>
            </p:nvSpPr>
            <p:spPr bwMode="auto">
              <a:xfrm>
                <a:off x="3342" y="1665"/>
                <a:ext cx="91" cy="32"/>
              </a:xfrm>
              <a:custGeom>
                <a:avLst/>
                <a:gdLst>
                  <a:gd name="T0" fmla="*/ 0 w 91"/>
                  <a:gd name="T1" fmla="*/ 8 h 32"/>
                  <a:gd name="T2" fmla="*/ 86 w 91"/>
                  <a:gd name="T3" fmla="*/ 0 h 32"/>
                  <a:gd name="T4" fmla="*/ 91 w 91"/>
                  <a:gd name="T5" fmla="*/ 24 h 32"/>
                  <a:gd name="T6" fmla="*/ 5 w 91"/>
                  <a:gd name="T7" fmla="*/ 32 h 32"/>
                  <a:gd name="T8" fmla="*/ 0 w 91"/>
                  <a:gd name="T9" fmla="*/ 8 h 32"/>
                </a:gdLst>
                <a:ahLst/>
                <a:cxnLst>
                  <a:cxn ang="0">
                    <a:pos x="T0" y="T1"/>
                  </a:cxn>
                  <a:cxn ang="0">
                    <a:pos x="T2" y="T3"/>
                  </a:cxn>
                  <a:cxn ang="0">
                    <a:pos x="T4" y="T5"/>
                  </a:cxn>
                  <a:cxn ang="0">
                    <a:pos x="T6" y="T7"/>
                  </a:cxn>
                  <a:cxn ang="0">
                    <a:pos x="T8" y="T9"/>
                  </a:cxn>
                </a:cxnLst>
                <a:rect l="0" t="0" r="r" b="b"/>
                <a:pathLst>
                  <a:path w="91" h="32">
                    <a:moveTo>
                      <a:pt x="0" y="8"/>
                    </a:moveTo>
                    <a:lnTo>
                      <a:pt x="86" y="0"/>
                    </a:lnTo>
                    <a:lnTo>
                      <a:pt x="91" y="24"/>
                    </a:lnTo>
                    <a:lnTo>
                      <a:pt x="5" y="32"/>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0" name="Freeform 50">
                <a:extLst>
                  <a:ext uri="{FF2B5EF4-FFF2-40B4-BE49-F238E27FC236}">
                    <a16:creationId xmlns:a16="http://schemas.microsoft.com/office/drawing/2014/main" id="{A08756E4-7A79-4465-B2F4-EF63F03E8ED5}"/>
                  </a:ext>
                </a:extLst>
              </p:cNvPr>
              <p:cNvSpPr>
                <a:spLocks/>
              </p:cNvSpPr>
              <p:nvPr/>
            </p:nvSpPr>
            <p:spPr bwMode="auto">
              <a:xfrm>
                <a:off x="3404" y="1657"/>
                <a:ext cx="90" cy="32"/>
              </a:xfrm>
              <a:custGeom>
                <a:avLst/>
                <a:gdLst>
                  <a:gd name="T0" fmla="*/ 0 w 90"/>
                  <a:gd name="T1" fmla="*/ 8 h 32"/>
                  <a:gd name="T2" fmla="*/ 86 w 90"/>
                  <a:gd name="T3" fmla="*/ 0 h 32"/>
                  <a:gd name="T4" fmla="*/ 90 w 90"/>
                  <a:gd name="T5" fmla="*/ 24 h 32"/>
                  <a:gd name="T6" fmla="*/ 4 w 90"/>
                  <a:gd name="T7" fmla="*/ 32 h 32"/>
                  <a:gd name="T8" fmla="*/ 0 w 90"/>
                  <a:gd name="T9" fmla="*/ 8 h 32"/>
                </a:gdLst>
                <a:ahLst/>
                <a:cxnLst>
                  <a:cxn ang="0">
                    <a:pos x="T0" y="T1"/>
                  </a:cxn>
                  <a:cxn ang="0">
                    <a:pos x="T2" y="T3"/>
                  </a:cxn>
                  <a:cxn ang="0">
                    <a:pos x="T4" y="T5"/>
                  </a:cxn>
                  <a:cxn ang="0">
                    <a:pos x="T6" y="T7"/>
                  </a:cxn>
                  <a:cxn ang="0">
                    <a:pos x="T8" y="T9"/>
                  </a:cxn>
                </a:cxnLst>
                <a:rect l="0" t="0" r="r" b="b"/>
                <a:pathLst>
                  <a:path w="90" h="32">
                    <a:moveTo>
                      <a:pt x="0" y="8"/>
                    </a:moveTo>
                    <a:lnTo>
                      <a:pt x="86" y="0"/>
                    </a:lnTo>
                    <a:lnTo>
                      <a:pt x="90" y="24"/>
                    </a:lnTo>
                    <a:lnTo>
                      <a:pt x="4" y="32"/>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1" name="Freeform 51">
                <a:extLst>
                  <a:ext uri="{FF2B5EF4-FFF2-40B4-BE49-F238E27FC236}">
                    <a16:creationId xmlns:a16="http://schemas.microsoft.com/office/drawing/2014/main" id="{AC6E41EF-F049-478F-9D91-E051D819D086}"/>
                  </a:ext>
                </a:extLst>
              </p:cNvPr>
              <p:cNvSpPr>
                <a:spLocks/>
              </p:cNvSpPr>
              <p:nvPr/>
            </p:nvSpPr>
            <p:spPr bwMode="auto">
              <a:xfrm>
                <a:off x="3465" y="1645"/>
                <a:ext cx="90" cy="36"/>
              </a:xfrm>
              <a:custGeom>
                <a:avLst/>
                <a:gdLst>
                  <a:gd name="T0" fmla="*/ 0 w 90"/>
                  <a:gd name="T1" fmla="*/ 12 h 36"/>
                  <a:gd name="T2" fmla="*/ 86 w 90"/>
                  <a:gd name="T3" fmla="*/ 0 h 36"/>
                  <a:gd name="T4" fmla="*/ 90 w 90"/>
                  <a:gd name="T5" fmla="*/ 24 h 36"/>
                  <a:gd name="T6" fmla="*/ 4 w 90"/>
                  <a:gd name="T7" fmla="*/ 36 h 36"/>
                  <a:gd name="T8" fmla="*/ 0 w 90"/>
                  <a:gd name="T9" fmla="*/ 12 h 36"/>
                </a:gdLst>
                <a:ahLst/>
                <a:cxnLst>
                  <a:cxn ang="0">
                    <a:pos x="T0" y="T1"/>
                  </a:cxn>
                  <a:cxn ang="0">
                    <a:pos x="T2" y="T3"/>
                  </a:cxn>
                  <a:cxn ang="0">
                    <a:pos x="T4" y="T5"/>
                  </a:cxn>
                  <a:cxn ang="0">
                    <a:pos x="T6" y="T7"/>
                  </a:cxn>
                  <a:cxn ang="0">
                    <a:pos x="T8" y="T9"/>
                  </a:cxn>
                </a:cxnLst>
                <a:rect l="0" t="0" r="r" b="b"/>
                <a:pathLst>
                  <a:path w="90" h="36">
                    <a:moveTo>
                      <a:pt x="0" y="12"/>
                    </a:moveTo>
                    <a:lnTo>
                      <a:pt x="86" y="0"/>
                    </a:lnTo>
                    <a:lnTo>
                      <a:pt x="90" y="24"/>
                    </a:lnTo>
                    <a:lnTo>
                      <a:pt x="4" y="36"/>
                    </a:lnTo>
                    <a:lnTo>
                      <a:pt x="0"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2" name="Freeform 52">
                <a:extLst>
                  <a:ext uri="{FF2B5EF4-FFF2-40B4-BE49-F238E27FC236}">
                    <a16:creationId xmlns:a16="http://schemas.microsoft.com/office/drawing/2014/main" id="{DB6B74E9-BF48-4A97-AF3B-A86025DA5AEB}"/>
                  </a:ext>
                </a:extLst>
              </p:cNvPr>
              <p:cNvSpPr>
                <a:spLocks/>
              </p:cNvSpPr>
              <p:nvPr/>
            </p:nvSpPr>
            <p:spPr bwMode="auto">
              <a:xfrm>
                <a:off x="3527" y="1637"/>
                <a:ext cx="90" cy="32"/>
              </a:xfrm>
              <a:custGeom>
                <a:avLst/>
                <a:gdLst>
                  <a:gd name="T0" fmla="*/ 0 w 90"/>
                  <a:gd name="T1" fmla="*/ 8 h 32"/>
                  <a:gd name="T2" fmla="*/ 86 w 90"/>
                  <a:gd name="T3" fmla="*/ 0 h 32"/>
                  <a:gd name="T4" fmla="*/ 90 w 90"/>
                  <a:gd name="T5" fmla="*/ 24 h 32"/>
                  <a:gd name="T6" fmla="*/ 4 w 90"/>
                  <a:gd name="T7" fmla="*/ 32 h 32"/>
                  <a:gd name="T8" fmla="*/ 0 w 90"/>
                  <a:gd name="T9" fmla="*/ 8 h 32"/>
                </a:gdLst>
                <a:ahLst/>
                <a:cxnLst>
                  <a:cxn ang="0">
                    <a:pos x="T0" y="T1"/>
                  </a:cxn>
                  <a:cxn ang="0">
                    <a:pos x="T2" y="T3"/>
                  </a:cxn>
                  <a:cxn ang="0">
                    <a:pos x="T4" y="T5"/>
                  </a:cxn>
                  <a:cxn ang="0">
                    <a:pos x="T6" y="T7"/>
                  </a:cxn>
                  <a:cxn ang="0">
                    <a:pos x="T8" y="T9"/>
                  </a:cxn>
                </a:cxnLst>
                <a:rect l="0" t="0" r="r" b="b"/>
                <a:pathLst>
                  <a:path w="90" h="32">
                    <a:moveTo>
                      <a:pt x="0" y="8"/>
                    </a:moveTo>
                    <a:lnTo>
                      <a:pt x="86" y="0"/>
                    </a:lnTo>
                    <a:lnTo>
                      <a:pt x="90" y="24"/>
                    </a:lnTo>
                    <a:lnTo>
                      <a:pt x="4" y="32"/>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3" name="Freeform 53">
                <a:extLst>
                  <a:ext uri="{FF2B5EF4-FFF2-40B4-BE49-F238E27FC236}">
                    <a16:creationId xmlns:a16="http://schemas.microsoft.com/office/drawing/2014/main" id="{915CDE9B-B2D1-4E1E-845E-70B964CC9F51}"/>
                  </a:ext>
                </a:extLst>
              </p:cNvPr>
              <p:cNvSpPr>
                <a:spLocks/>
              </p:cNvSpPr>
              <p:nvPr/>
            </p:nvSpPr>
            <p:spPr bwMode="auto">
              <a:xfrm>
                <a:off x="3588" y="1625"/>
                <a:ext cx="90" cy="36"/>
              </a:xfrm>
              <a:custGeom>
                <a:avLst/>
                <a:gdLst>
                  <a:gd name="T0" fmla="*/ 0 w 90"/>
                  <a:gd name="T1" fmla="*/ 12 h 36"/>
                  <a:gd name="T2" fmla="*/ 86 w 90"/>
                  <a:gd name="T3" fmla="*/ 0 h 36"/>
                  <a:gd name="T4" fmla="*/ 90 w 90"/>
                  <a:gd name="T5" fmla="*/ 24 h 36"/>
                  <a:gd name="T6" fmla="*/ 4 w 90"/>
                  <a:gd name="T7" fmla="*/ 36 h 36"/>
                  <a:gd name="T8" fmla="*/ 0 w 90"/>
                  <a:gd name="T9" fmla="*/ 12 h 36"/>
                </a:gdLst>
                <a:ahLst/>
                <a:cxnLst>
                  <a:cxn ang="0">
                    <a:pos x="T0" y="T1"/>
                  </a:cxn>
                  <a:cxn ang="0">
                    <a:pos x="T2" y="T3"/>
                  </a:cxn>
                  <a:cxn ang="0">
                    <a:pos x="T4" y="T5"/>
                  </a:cxn>
                  <a:cxn ang="0">
                    <a:pos x="T6" y="T7"/>
                  </a:cxn>
                  <a:cxn ang="0">
                    <a:pos x="T8" y="T9"/>
                  </a:cxn>
                </a:cxnLst>
                <a:rect l="0" t="0" r="r" b="b"/>
                <a:pathLst>
                  <a:path w="90" h="36">
                    <a:moveTo>
                      <a:pt x="0" y="12"/>
                    </a:moveTo>
                    <a:lnTo>
                      <a:pt x="86" y="0"/>
                    </a:lnTo>
                    <a:lnTo>
                      <a:pt x="90" y="24"/>
                    </a:lnTo>
                    <a:lnTo>
                      <a:pt x="4" y="36"/>
                    </a:lnTo>
                    <a:lnTo>
                      <a:pt x="0"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4" name="Freeform 54">
                <a:extLst>
                  <a:ext uri="{FF2B5EF4-FFF2-40B4-BE49-F238E27FC236}">
                    <a16:creationId xmlns:a16="http://schemas.microsoft.com/office/drawing/2014/main" id="{E3438F7B-2DC1-4D67-900A-FE1EE9C8E6F1}"/>
                  </a:ext>
                </a:extLst>
              </p:cNvPr>
              <p:cNvSpPr>
                <a:spLocks/>
              </p:cNvSpPr>
              <p:nvPr/>
            </p:nvSpPr>
            <p:spPr bwMode="auto">
              <a:xfrm>
                <a:off x="3650" y="1613"/>
                <a:ext cx="90" cy="36"/>
              </a:xfrm>
              <a:custGeom>
                <a:avLst/>
                <a:gdLst>
                  <a:gd name="T0" fmla="*/ 0 w 90"/>
                  <a:gd name="T1" fmla="*/ 12 h 36"/>
                  <a:gd name="T2" fmla="*/ 86 w 90"/>
                  <a:gd name="T3" fmla="*/ 0 h 36"/>
                  <a:gd name="T4" fmla="*/ 90 w 90"/>
                  <a:gd name="T5" fmla="*/ 24 h 36"/>
                  <a:gd name="T6" fmla="*/ 4 w 90"/>
                  <a:gd name="T7" fmla="*/ 36 h 36"/>
                  <a:gd name="T8" fmla="*/ 0 w 90"/>
                  <a:gd name="T9" fmla="*/ 12 h 36"/>
                </a:gdLst>
                <a:ahLst/>
                <a:cxnLst>
                  <a:cxn ang="0">
                    <a:pos x="T0" y="T1"/>
                  </a:cxn>
                  <a:cxn ang="0">
                    <a:pos x="T2" y="T3"/>
                  </a:cxn>
                  <a:cxn ang="0">
                    <a:pos x="T4" y="T5"/>
                  </a:cxn>
                  <a:cxn ang="0">
                    <a:pos x="T6" y="T7"/>
                  </a:cxn>
                  <a:cxn ang="0">
                    <a:pos x="T8" y="T9"/>
                  </a:cxn>
                </a:cxnLst>
                <a:rect l="0" t="0" r="r" b="b"/>
                <a:pathLst>
                  <a:path w="90" h="36">
                    <a:moveTo>
                      <a:pt x="0" y="12"/>
                    </a:moveTo>
                    <a:lnTo>
                      <a:pt x="86" y="0"/>
                    </a:lnTo>
                    <a:lnTo>
                      <a:pt x="90" y="24"/>
                    </a:lnTo>
                    <a:lnTo>
                      <a:pt x="4" y="36"/>
                    </a:lnTo>
                    <a:lnTo>
                      <a:pt x="0"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5" name="Freeform 55">
                <a:extLst>
                  <a:ext uri="{FF2B5EF4-FFF2-40B4-BE49-F238E27FC236}">
                    <a16:creationId xmlns:a16="http://schemas.microsoft.com/office/drawing/2014/main" id="{B42CCD27-5BE2-48BF-97E7-3F80EA15BE6A}"/>
                  </a:ext>
                </a:extLst>
              </p:cNvPr>
              <p:cNvSpPr>
                <a:spLocks/>
              </p:cNvSpPr>
              <p:nvPr/>
            </p:nvSpPr>
            <p:spPr bwMode="auto">
              <a:xfrm>
                <a:off x="3711" y="1605"/>
                <a:ext cx="90" cy="32"/>
              </a:xfrm>
              <a:custGeom>
                <a:avLst/>
                <a:gdLst>
                  <a:gd name="T0" fmla="*/ 0 w 90"/>
                  <a:gd name="T1" fmla="*/ 8 h 32"/>
                  <a:gd name="T2" fmla="*/ 86 w 90"/>
                  <a:gd name="T3" fmla="*/ 0 h 32"/>
                  <a:gd name="T4" fmla="*/ 90 w 90"/>
                  <a:gd name="T5" fmla="*/ 24 h 32"/>
                  <a:gd name="T6" fmla="*/ 4 w 90"/>
                  <a:gd name="T7" fmla="*/ 32 h 32"/>
                  <a:gd name="T8" fmla="*/ 0 w 90"/>
                  <a:gd name="T9" fmla="*/ 8 h 32"/>
                </a:gdLst>
                <a:ahLst/>
                <a:cxnLst>
                  <a:cxn ang="0">
                    <a:pos x="T0" y="T1"/>
                  </a:cxn>
                  <a:cxn ang="0">
                    <a:pos x="T2" y="T3"/>
                  </a:cxn>
                  <a:cxn ang="0">
                    <a:pos x="T4" y="T5"/>
                  </a:cxn>
                  <a:cxn ang="0">
                    <a:pos x="T6" y="T7"/>
                  </a:cxn>
                  <a:cxn ang="0">
                    <a:pos x="T8" y="T9"/>
                  </a:cxn>
                </a:cxnLst>
                <a:rect l="0" t="0" r="r" b="b"/>
                <a:pathLst>
                  <a:path w="90" h="32">
                    <a:moveTo>
                      <a:pt x="0" y="8"/>
                    </a:moveTo>
                    <a:lnTo>
                      <a:pt x="86" y="0"/>
                    </a:lnTo>
                    <a:lnTo>
                      <a:pt x="90" y="24"/>
                    </a:lnTo>
                    <a:lnTo>
                      <a:pt x="4" y="32"/>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6" name="Freeform 56">
                <a:extLst>
                  <a:ext uri="{FF2B5EF4-FFF2-40B4-BE49-F238E27FC236}">
                    <a16:creationId xmlns:a16="http://schemas.microsoft.com/office/drawing/2014/main" id="{832F5EB1-AC7B-465B-ACB1-B6506F4A6203}"/>
                  </a:ext>
                </a:extLst>
              </p:cNvPr>
              <p:cNvSpPr>
                <a:spLocks/>
              </p:cNvSpPr>
              <p:nvPr/>
            </p:nvSpPr>
            <p:spPr bwMode="auto">
              <a:xfrm>
                <a:off x="3773" y="1593"/>
                <a:ext cx="90" cy="36"/>
              </a:xfrm>
              <a:custGeom>
                <a:avLst/>
                <a:gdLst>
                  <a:gd name="T0" fmla="*/ 0 w 90"/>
                  <a:gd name="T1" fmla="*/ 12 h 36"/>
                  <a:gd name="T2" fmla="*/ 86 w 90"/>
                  <a:gd name="T3" fmla="*/ 0 h 36"/>
                  <a:gd name="T4" fmla="*/ 90 w 90"/>
                  <a:gd name="T5" fmla="*/ 24 h 36"/>
                  <a:gd name="T6" fmla="*/ 4 w 90"/>
                  <a:gd name="T7" fmla="*/ 36 h 36"/>
                  <a:gd name="T8" fmla="*/ 0 w 90"/>
                  <a:gd name="T9" fmla="*/ 12 h 36"/>
                </a:gdLst>
                <a:ahLst/>
                <a:cxnLst>
                  <a:cxn ang="0">
                    <a:pos x="T0" y="T1"/>
                  </a:cxn>
                  <a:cxn ang="0">
                    <a:pos x="T2" y="T3"/>
                  </a:cxn>
                  <a:cxn ang="0">
                    <a:pos x="T4" y="T5"/>
                  </a:cxn>
                  <a:cxn ang="0">
                    <a:pos x="T6" y="T7"/>
                  </a:cxn>
                  <a:cxn ang="0">
                    <a:pos x="T8" y="T9"/>
                  </a:cxn>
                </a:cxnLst>
                <a:rect l="0" t="0" r="r" b="b"/>
                <a:pathLst>
                  <a:path w="90" h="36">
                    <a:moveTo>
                      <a:pt x="0" y="12"/>
                    </a:moveTo>
                    <a:lnTo>
                      <a:pt x="86" y="0"/>
                    </a:lnTo>
                    <a:lnTo>
                      <a:pt x="90" y="24"/>
                    </a:lnTo>
                    <a:lnTo>
                      <a:pt x="4" y="36"/>
                    </a:lnTo>
                    <a:lnTo>
                      <a:pt x="0"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7" name="Freeform 57">
                <a:extLst>
                  <a:ext uri="{FF2B5EF4-FFF2-40B4-BE49-F238E27FC236}">
                    <a16:creationId xmlns:a16="http://schemas.microsoft.com/office/drawing/2014/main" id="{25AF0C93-AB32-4340-A31E-F969ECB4D6F6}"/>
                  </a:ext>
                </a:extLst>
              </p:cNvPr>
              <p:cNvSpPr>
                <a:spLocks/>
              </p:cNvSpPr>
              <p:nvPr/>
            </p:nvSpPr>
            <p:spPr bwMode="auto">
              <a:xfrm>
                <a:off x="3834" y="1585"/>
                <a:ext cx="90" cy="32"/>
              </a:xfrm>
              <a:custGeom>
                <a:avLst/>
                <a:gdLst>
                  <a:gd name="T0" fmla="*/ 0 w 90"/>
                  <a:gd name="T1" fmla="*/ 8 h 32"/>
                  <a:gd name="T2" fmla="*/ 86 w 90"/>
                  <a:gd name="T3" fmla="*/ 0 h 32"/>
                  <a:gd name="T4" fmla="*/ 90 w 90"/>
                  <a:gd name="T5" fmla="*/ 24 h 32"/>
                  <a:gd name="T6" fmla="*/ 4 w 90"/>
                  <a:gd name="T7" fmla="*/ 32 h 32"/>
                  <a:gd name="T8" fmla="*/ 0 w 90"/>
                  <a:gd name="T9" fmla="*/ 8 h 32"/>
                </a:gdLst>
                <a:ahLst/>
                <a:cxnLst>
                  <a:cxn ang="0">
                    <a:pos x="T0" y="T1"/>
                  </a:cxn>
                  <a:cxn ang="0">
                    <a:pos x="T2" y="T3"/>
                  </a:cxn>
                  <a:cxn ang="0">
                    <a:pos x="T4" y="T5"/>
                  </a:cxn>
                  <a:cxn ang="0">
                    <a:pos x="T6" y="T7"/>
                  </a:cxn>
                  <a:cxn ang="0">
                    <a:pos x="T8" y="T9"/>
                  </a:cxn>
                </a:cxnLst>
                <a:rect l="0" t="0" r="r" b="b"/>
                <a:pathLst>
                  <a:path w="90" h="32">
                    <a:moveTo>
                      <a:pt x="0" y="8"/>
                    </a:moveTo>
                    <a:lnTo>
                      <a:pt x="86" y="0"/>
                    </a:lnTo>
                    <a:lnTo>
                      <a:pt x="90" y="24"/>
                    </a:lnTo>
                    <a:lnTo>
                      <a:pt x="4" y="32"/>
                    </a:lnTo>
                    <a:lnTo>
                      <a:pt x="0"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8" name="Freeform 58">
                <a:extLst>
                  <a:ext uri="{FF2B5EF4-FFF2-40B4-BE49-F238E27FC236}">
                    <a16:creationId xmlns:a16="http://schemas.microsoft.com/office/drawing/2014/main" id="{82ADFB63-1CBB-43B9-B022-FAC0D5D53480}"/>
                  </a:ext>
                </a:extLst>
              </p:cNvPr>
              <p:cNvSpPr>
                <a:spLocks/>
              </p:cNvSpPr>
              <p:nvPr/>
            </p:nvSpPr>
            <p:spPr bwMode="auto">
              <a:xfrm>
                <a:off x="3896" y="1581"/>
                <a:ext cx="90" cy="28"/>
              </a:xfrm>
              <a:custGeom>
                <a:avLst/>
                <a:gdLst>
                  <a:gd name="T0" fmla="*/ 0 w 90"/>
                  <a:gd name="T1" fmla="*/ 4 h 28"/>
                  <a:gd name="T2" fmla="*/ 86 w 90"/>
                  <a:gd name="T3" fmla="*/ 0 h 28"/>
                  <a:gd name="T4" fmla="*/ 90 w 90"/>
                  <a:gd name="T5" fmla="*/ 24 h 28"/>
                  <a:gd name="T6" fmla="*/ 4 w 90"/>
                  <a:gd name="T7" fmla="*/ 28 h 28"/>
                  <a:gd name="T8" fmla="*/ 0 w 90"/>
                  <a:gd name="T9" fmla="*/ 4 h 28"/>
                </a:gdLst>
                <a:ahLst/>
                <a:cxnLst>
                  <a:cxn ang="0">
                    <a:pos x="T0" y="T1"/>
                  </a:cxn>
                  <a:cxn ang="0">
                    <a:pos x="T2" y="T3"/>
                  </a:cxn>
                  <a:cxn ang="0">
                    <a:pos x="T4" y="T5"/>
                  </a:cxn>
                  <a:cxn ang="0">
                    <a:pos x="T6" y="T7"/>
                  </a:cxn>
                  <a:cxn ang="0">
                    <a:pos x="T8" y="T9"/>
                  </a:cxn>
                </a:cxnLst>
                <a:rect l="0" t="0" r="r" b="b"/>
                <a:pathLst>
                  <a:path w="90" h="28">
                    <a:moveTo>
                      <a:pt x="0" y="4"/>
                    </a:moveTo>
                    <a:lnTo>
                      <a:pt x="86" y="0"/>
                    </a:lnTo>
                    <a:lnTo>
                      <a:pt x="90" y="24"/>
                    </a:lnTo>
                    <a:lnTo>
                      <a:pt x="4" y="28"/>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9" name="Freeform 59">
                <a:extLst>
                  <a:ext uri="{FF2B5EF4-FFF2-40B4-BE49-F238E27FC236}">
                    <a16:creationId xmlns:a16="http://schemas.microsoft.com/office/drawing/2014/main" id="{ECDC2086-6C73-45F8-98A3-4BFF7B2A5BC2}"/>
                  </a:ext>
                </a:extLst>
              </p:cNvPr>
              <p:cNvSpPr>
                <a:spLocks/>
              </p:cNvSpPr>
              <p:nvPr/>
            </p:nvSpPr>
            <p:spPr bwMode="auto">
              <a:xfrm>
                <a:off x="3957" y="1577"/>
                <a:ext cx="90" cy="28"/>
              </a:xfrm>
              <a:custGeom>
                <a:avLst/>
                <a:gdLst>
                  <a:gd name="T0" fmla="*/ 0 w 90"/>
                  <a:gd name="T1" fmla="*/ 4 h 28"/>
                  <a:gd name="T2" fmla="*/ 86 w 90"/>
                  <a:gd name="T3" fmla="*/ 0 h 28"/>
                  <a:gd name="T4" fmla="*/ 90 w 90"/>
                  <a:gd name="T5" fmla="*/ 24 h 28"/>
                  <a:gd name="T6" fmla="*/ 4 w 90"/>
                  <a:gd name="T7" fmla="*/ 28 h 28"/>
                  <a:gd name="T8" fmla="*/ 0 w 90"/>
                  <a:gd name="T9" fmla="*/ 4 h 28"/>
                </a:gdLst>
                <a:ahLst/>
                <a:cxnLst>
                  <a:cxn ang="0">
                    <a:pos x="T0" y="T1"/>
                  </a:cxn>
                  <a:cxn ang="0">
                    <a:pos x="T2" y="T3"/>
                  </a:cxn>
                  <a:cxn ang="0">
                    <a:pos x="T4" y="T5"/>
                  </a:cxn>
                  <a:cxn ang="0">
                    <a:pos x="T6" y="T7"/>
                  </a:cxn>
                  <a:cxn ang="0">
                    <a:pos x="T8" y="T9"/>
                  </a:cxn>
                </a:cxnLst>
                <a:rect l="0" t="0" r="r" b="b"/>
                <a:pathLst>
                  <a:path w="90" h="28">
                    <a:moveTo>
                      <a:pt x="0" y="4"/>
                    </a:moveTo>
                    <a:lnTo>
                      <a:pt x="86" y="0"/>
                    </a:lnTo>
                    <a:lnTo>
                      <a:pt x="90" y="24"/>
                    </a:lnTo>
                    <a:lnTo>
                      <a:pt x="4" y="28"/>
                    </a:lnTo>
                    <a:lnTo>
                      <a:pt x="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0" name="Rectangle 60">
                <a:extLst>
                  <a:ext uri="{FF2B5EF4-FFF2-40B4-BE49-F238E27FC236}">
                    <a16:creationId xmlns:a16="http://schemas.microsoft.com/office/drawing/2014/main" id="{4AAC9A87-78DA-4BB0-B2AF-7364111F65D2}"/>
                  </a:ext>
                </a:extLst>
              </p:cNvPr>
              <p:cNvSpPr>
                <a:spLocks noChangeArrowheads="1"/>
              </p:cNvSpPr>
              <p:nvPr/>
            </p:nvSpPr>
            <p:spPr bwMode="auto">
              <a:xfrm>
                <a:off x="4023" y="1577"/>
                <a:ext cx="86"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1" name="Rectangle 61">
                <a:extLst>
                  <a:ext uri="{FF2B5EF4-FFF2-40B4-BE49-F238E27FC236}">
                    <a16:creationId xmlns:a16="http://schemas.microsoft.com/office/drawing/2014/main" id="{9EC63B1B-3E84-4E4B-AEF3-DB530D7038A8}"/>
                  </a:ext>
                </a:extLst>
              </p:cNvPr>
              <p:cNvSpPr>
                <a:spLocks noChangeArrowheads="1"/>
              </p:cNvSpPr>
              <p:nvPr/>
            </p:nvSpPr>
            <p:spPr bwMode="auto">
              <a:xfrm>
                <a:off x="4084" y="1577"/>
                <a:ext cx="86"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2" name="Rectangle 62">
                <a:extLst>
                  <a:ext uri="{FF2B5EF4-FFF2-40B4-BE49-F238E27FC236}">
                    <a16:creationId xmlns:a16="http://schemas.microsoft.com/office/drawing/2014/main" id="{3BE2B715-BBB0-46C4-989B-5C9914891AA6}"/>
                  </a:ext>
                </a:extLst>
              </p:cNvPr>
              <p:cNvSpPr>
                <a:spLocks noChangeArrowheads="1"/>
              </p:cNvSpPr>
              <p:nvPr/>
            </p:nvSpPr>
            <p:spPr bwMode="auto">
              <a:xfrm>
                <a:off x="4146" y="1577"/>
                <a:ext cx="86"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3" name="Rectangle 63">
                <a:extLst>
                  <a:ext uri="{FF2B5EF4-FFF2-40B4-BE49-F238E27FC236}">
                    <a16:creationId xmlns:a16="http://schemas.microsoft.com/office/drawing/2014/main" id="{234BFF0B-4606-43CB-9391-C47E6C312BAF}"/>
                  </a:ext>
                </a:extLst>
              </p:cNvPr>
              <p:cNvSpPr>
                <a:spLocks noChangeArrowheads="1"/>
              </p:cNvSpPr>
              <p:nvPr/>
            </p:nvSpPr>
            <p:spPr bwMode="auto">
              <a:xfrm>
                <a:off x="4207" y="1577"/>
                <a:ext cx="90"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4" name="Rectangle 64">
                <a:extLst>
                  <a:ext uri="{FF2B5EF4-FFF2-40B4-BE49-F238E27FC236}">
                    <a16:creationId xmlns:a16="http://schemas.microsoft.com/office/drawing/2014/main" id="{743BBEC2-15FF-4392-BAA6-3116D75E5F7C}"/>
                  </a:ext>
                </a:extLst>
              </p:cNvPr>
              <p:cNvSpPr>
                <a:spLocks noChangeArrowheads="1"/>
              </p:cNvSpPr>
              <p:nvPr/>
            </p:nvSpPr>
            <p:spPr bwMode="auto">
              <a:xfrm>
                <a:off x="4273" y="1577"/>
                <a:ext cx="86"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5" name="Rectangle 65">
                <a:extLst>
                  <a:ext uri="{FF2B5EF4-FFF2-40B4-BE49-F238E27FC236}">
                    <a16:creationId xmlns:a16="http://schemas.microsoft.com/office/drawing/2014/main" id="{CDDEBAFA-37D0-4FC5-9DA4-41D911DD64D2}"/>
                  </a:ext>
                </a:extLst>
              </p:cNvPr>
              <p:cNvSpPr>
                <a:spLocks noChangeArrowheads="1"/>
              </p:cNvSpPr>
              <p:nvPr/>
            </p:nvSpPr>
            <p:spPr bwMode="auto">
              <a:xfrm>
                <a:off x="4334" y="1577"/>
                <a:ext cx="86"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6" name="Rectangle 66">
                <a:extLst>
                  <a:ext uri="{FF2B5EF4-FFF2-40B4-BE49-F238E27FC236}">
                    <a16:creationId xmlns:a16="http://schemas.microsoft.com/office/drawing/2014/main" id="{09737D4D-2467-43D3-8203-66973DF89E33}"/>
                  </a:ext>
                </a:extLst>
              </p:cNvPr>
              <p:cNvSpPr>
                <a:spLocks noChangeArrowheads="1"/>
              </p:cNvSpPr>
              <p:nvPr/>
            </p:nvSpPr>
            <p:spPr bwMode="auto">
              <a:xfrm>
                <a:off x="4395" y="1577"/>
                <a:ext cx="87"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7" name="Rectangle 67">
                <a:extLst>
                  <a:ext uri="{FF2B5EF4-FFF2-40B4-BE49-F238E27FC236}">
                    <a16:creationId xmlns:a16="http://schemas.microsoft.com/office/drawing/2014/main" id="{188B42C7-9A39-4C2F-9465-538045DCAECE}"/>
                  </a:ext>
                </a:extLst>
              </p:cNvPr>
              <p:cNvSpPr>
                <a:spLocks noChangeArrowheads="1"/>
              </p:cNvSpPr>
              <p:nvPr/>
            </p:nvSpPr>
            <p:spPr bwMode="auto">
              <a:xfrm>
                <a:off x="4457" y="1577"/>
                <a:ext cx="86"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8" name="Rectangle 68">
                <a:extLst>
                  <a:ext uri="{FF2B5EF4-FFF2-40B4-BE49-F238E27FC236}">
                    <a16:creationId xmlns:a16="http://schemas.microsoft.com/office/drawing/2014/main" id="{98AEEF9D-E56B-427F-9772-EE5AEC1E8D23}"/>
                  </a:ext>
                </a:extLst>
              </p:cNvPr>
              <p:cNvSpPr>
                <a:spLocks noChangeArrowheads="1"/>
              </p:cNvSpPr>
              <p:nvPr/>
            </p:nvSpPr>
            <p:spPr bwMode="auto">
              <a:xfrm>
                <a:off x="4518" y="1577"/>
                <a:ext cx="86"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9" name="Rectangle 69">
                <a:extLst>
                  <a:ext uri="{FF2B5EF4-FFF2-40B4-BE49-F238E27FC236}">
                    <a16:creationId xmlns:a16="http://schemas.microsoft.com/office/drawing/2014/main" id="{7F19DBCF-3678-4780-9583-C9FE8C039BA0}"/>
                  </a:ext>
                </a:extLst>
              </p:cNvPr>
              <p:cNvSpPr>
                <a:spLocks noChangeArrowheads="1"/>
              </p:cNvSpPr>
              <p:nvPr/>
            </p:nvSpPr>
            <p:spPr bwMode="auto">
              <a:xfrm>
                <a:off x="4580" y="1577"/>
                <a:ext cx="86"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20" name="Rectangle 70">
                <a:extLst>
                  <a:ext uri="{FF2B5EF4-FFF2-40B4-BE49-F238E27FC236}">
                    <a16:creationId xmlns:a16="http://schemas.microsoft.com/office/drawing/2014/main" id="{AB675228-4A32-4896-82AB-AAD2EC32D8DD}"/>
                  </a:ext>
                </a:extLst>
              </p:cNvPr>
              <p:cNvSpPr>
                <a:spLocks noChangeArrowheads="1"/>
              </p:cNvSpPr>
              <p:nvPr/>
            </p:nvSpPr>
            <p:spPr bwMode="auto">
              <a:xfrm>
                <a:off x="4641" y="1577"/>
                <a:ext cx="86"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21" name="Line 71">
                <a:extLst>
                  <a:ext uri="{FF2B5EF4-FFF2-40B4-BE49-F238E27FC236}">
                    <a16:creationId xmlns:a16="http://schemas.microsoft.com/office/drawing/2014/main" id="{65D99EE4-6E17-4995-AFB4-E11DA3DF7864}"/>
                  </a:ext>
                </a:extLst>
              </p:cNvPr>
              <p:cNvSpPr>
                <a:spLocks noChangeShapeType="1"/>
              </p:cNvSpPr>
              <p:nvPr/>
            </p:nvSpPr>
            <p:spPr bwMode="auto">
              <a:xfrm flipV="1">
                <a:off x="1998" y="2797"/>
                <a:ext cx="62" cy="616"/>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22" name="Line 72">
                <a:extLst>
                  <a:ext uri="{FF2B5EF4-FFF2-40B4-BE49-F238E27FC236}">
                    <a16:creationId xmlns:a16="http://schemas.microsoft.com/office/drawing/2014/main" id="{A56A5030-9356-4C91-8A69-BF81EFE86210}"/>
                  </a:ext>
                </a:extLst>
              </p:cNvPr>
              <p:cNvSpPr>
                <a:spLocks noChangeShapeType="1"/>
              </p:cNvSpPr>
              <p:nvPr/>
            </p:nvSpPr>
            <p:spPr bwMode="auto">
              <a:xfrm flipV="1">
                <a:off x="2060" y="2685"/>
                <a:ext cx="61" cy="112"/>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23" name="Line 73">
                <a:extLst>
                  <a:ext uri="{FF2B5EF4-FFF2-40B4-BE49-F238E27FC236}">
                    <a16:creationId xmlns:a16="http://schemas.microsoft.com/office/drawing/2014/main" id="{06661805-BA11-456D-A6D7-2FA13DD9A606}"/>
                  </a:ext>
                </a:extLst>
              </p:cNvPr>
              <p:cNvSpPr>
                <a:spLocks noChangeShapeType="1"/>
              </p:cNvSpPr>
              <p:nvPr/>
            </p:nvSpPr>
            <p:spPr bwMode="auto">
              <a:xfrm flipV="1">
                <a:off x="2121" y="2573"/>
                <a:ext cx="62" cy="112"/>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24" name="Line 74">
                <a:extLst>
                  <a:ext uri="{FF2B5EF4-FFF2-40B4-BE49-F238E27FC236}">
                    <a16:creationId xmlns:a16="http://schemas.microsoft.com/office/drawing/2014/main" id="{A60581E3-0603-4987-B255-EBD873F13F78}"/>
                  </a:ext>
                </a:extLst>
              </p:cNvPr>
              <p:cNvSpPr>
                <a:spLocks noChangeShapeType="1"/>
              </p:cNvSpPr>
              <p:nvPr/>
            </p:nvSpPr>
            <p:spPr bwMode="auto">
              <a:xfrm flipV="1">
                <a:off x="2183" y="2461"/>
                <a:ext cx="61" cy="112"/>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25" name="Line 75">
                <a:extLst>
                  <a:ext uri="{FF2B5EF4-FFF2-40B4-BE49-F238E27FC236}">
                    <a16:creationId xmlns:a16="http://schemas.microsoft.com/office/drawing/2014/main" id="{526B8B29-5AF4-4043-96B8-21CA7FAB2FE5}"/>
                  </a:ext>
                </a:extLst>
              </p:cNvPr>
              <p:cNvSpPr>
                <a:spLocks noChangeShapeType="1"/>
              </p:cNvSpPr>
              <p:nvPr/>
            </p:nvSpPr>
            <p:spPr bwMode="auto">
              <a:xfrm flipV="1">
                <a:off x="2244" y="2353"/>
                <a:ext cx="62" cy="108"/>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26" name="Line 76">
                <a:extLst>
                  <a:ext uri="{FF2B5EF4-FFF2-40B4-BE49-F238E27FC236}">
                    <a16:creationId xmlns:a16="http://schemas.microsoft.com/office/drawing/2014/main" id="{D5EDB9DC-E0AA-4C50-9CE4-721595D3C377}"/>
                  </a:ext>
                </a:extLst>
              </p:cNvPr>
              <p:cNvSpPr>
                <a:spLocks noChangeShapeType="1"/>
              </p:cNvSpPr>
              <p:nvPr/>
            </p:nvSpPr>
            <p:spPr bwMode="auto">
              <a:xfrm flipV="1">
                <a:off x="2306" y="2253"/>
                <a:ext cx="61" cy="10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27" name="Line 77">
                <a:extLst>
                  <a:ext uri="{FF2B5EF4-FFF2-40B4-BE49-F238E27FC236}">
                    <a16:creationId xmlns:a16="http://schemas.microsoft.com/office/drawing/2014/main" id="{E0A6983F-5897-4D7F-A48A-3BA15EBFC758}"/>
                  </a:ext>
                </a:extLst>
              </p:cNvPr>
              <p:cNvSpPr>
                <a:spLocks noChangeShapeType="1"/>
              </p:cNvSpPr>
              <p:nvPr/>
            </p:nvSpPr>
            <p:spPr bwMode="auto">
              <a:xfrm flipV="1">
                <a:off x="2367" y="2161"/>
                <a:ext cx="62" cy="92"/>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28" name="Line 78">
                <a:extLst>
                  <a:ext uri="{FF2B5EF4-FFF2-40B4-BE49-F238E27FC236}">
                    <a16:creationId xmlns:a16="http://schemas.microsoft.com/office/drawing/2014/main" id="{BED59A88-8B6B-4170-A071-8936D1F20D6A}"/>
                  </a:ext>
                </a:extLst>
              </p:cNvPr>
              <p:cNvSpPr>
                <a:spLocks noChangeShapeType="1"/>
              </p:cNvSpPr>
              <p:nvPr/>
            </p:nvSpPr>
            <p:spPr bwMode="auto">
              <a:xfrm flipV="1">
                <a:off x="2429" y="2077"/>
                <a:ext cx="65" cy="84"/>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29" name="Line 79">
                <a:extLst>
                  <a:ext uri="{FF2B5EF4-FFF2-40B4-BE49-F238E27FC236}">
                    <a16:creationId xmlns:a16="http://schemas.microsoft.com/office/drawing/2014/main" id="{70B53E64-0DFB-4886-AD86-BB735D4870ED}"/>
                  </a:ext>
                </a:extLst>
              </p:cNvPr>
              <p:cNvSpPr>
                <a:spLocks noChangeShapeType="1"/>
              </p:cNvSpPr>
              <p:nvPr/>
            </p:nvSpPr>
            <p:spPr bwMode="auto">
              <a:xfrm flipV="1">
                <a:off x="2494" y="2001"/>
                <a:ext cx="62" cy="76"/>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30" name="Line 80">
                <a:extLst>
                  <a:ext uri="{FF2B5EF4-FFF2-40B4-BE49-F238E27FC236}">
                    <a16:creationId xmlns:a16="http://schemas.microsoft.com/office/drawing/2014/main" id="{0FE611D6-FB16-4B2B-A8C7-A202035A35D7}"/>
                  </a:ext>
                </a:extLst>
              </p:cNvPr>
              <p:cNvSpPr>
                <a:spLocks noChangeShapeType="1"/>
              </p:cNvSpPr>
              <p:nvPr/>
            </p:nvSpPr>
            <p:spPr bwMode="auto">
              <a:xfrm flipV="1">
                <a:off x="2556" y="1937"/>
                <a:ext cx="61" cy="64"/>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31" name="Line 81">
                <a:extLst>
                  <a:ext uri="{FF2B5EF4-FFF2-40B4-BE49-F238E27FC236}">
                    <a16:creationId xmlns:a16="http://schemas.microsoft.com/office/drawing/2014/main" id="{FB9B4E80-AEFC-452C-9294-AA9978055E20}"/>
                  </a:ext>
                </a:extLst>
              </p:cNvPr>
              <p:cNvSpPr>
                <a:spLocks noChangeShapeType="1"/>
              </p:cNvSpPr>
              <p:nvPr/>
            </p:nvSpPr>
            <p:spPr bwMode="auto">
              <a:xfrm flipV="1">
                <a:off x="2617" y="1885"/>
                <a:ext cx="62" cy="52"/>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32" name="Line 82">
                <a:extLst>
                  <a:ext uri="{FF2B5EF4-FFF2-40B4-BE49-F238E27FC236}">
                    <a16:creationId xmlns:a16="http://schemas.microsoft.com/office/drawing/2014/main" id="{898DD68D-398E-4DEC-ABA7-FE4AF289AC1F}"/>
                  </a:ext>
                </a:extLst>
              </p:cNvPr>
              <p:cNvSpPr>
                <a:spLocks noChangeShapeType="1"/>
              </p:cNvSpPr>
              <p:nvPr/>
            </p:nvSpPr>
            <p:spPr bwMode="auto">
              <a:xfrm flipV="1">
                <a:off x="2679" y="1841"/>
                <a:ext cx="61" cy="44"/>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33" name="Line 83">
                <a:extLst>
                  <a:ext uri="{FF2B5EF4-FFF2-40B4-BE49-F238E27FC236}">
                    <a16:creationId xmlns:a16="http://schemas.microsoft.com/office/drawing/2014/main" id="{9EC9F29D-1766-4725-801B-DCDAD02A6037}"/>
                  </a:ext>
                </a:extLst>
              </p:cNvPr>
              <p:cNvSpPr>
                <a:spLocks noChangeShapeType="1"/>
              </p:cNvSpPr>
              <p:nvPr/>
            </p:nvSpPr>
            <p:spPr bwMode="auto">
              <a:xfrm flipV="1">
                <a:off x="2740" y="1805"/>
                <a:ext cx="62" cy="36"/>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34" name="Line 84">
                <a:extLst>
                  <a:ext uri="{FF2B5EF4-FFF2-40B4-BE49-F238E27FC236}">
                    <a16:creationId xmlns:a16="http://schemas.microsoft.com/office/drawing/2014/main" id="{ECC4BEAD-E4B3-42D7-95B9-43DBA84DEDFE}"/>
                  </a:ext>
                </a:extLst>
              </p:cNvPr>
              <p:cNvSpPr>
                <a:spLocks noChangeShapeType="1"/>
              </p:cNvSpPr>
              <p:nvPr/>
            </p:nvSpPr>
            <p:spPr bwMode="auto">
              <a:xfrm>
                <a:off x="2802" y="1805"/>
                <a:ext cx="61" cy="892"/>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35" name="Line 85">
                <a:extLst>
                  <a:ext uri="{FF2B5EF4-FFF2-40B4-BE49-F238E27FC236}">
                    <a16:creationId xmlns:a16="http://schemas.microsoft.com/office/drawing/2014/main" id="{26FE30BC-E552-442D-B82E-A9A9ABE8C3E5}"/>
                  </a:ext>
                </a:extLst>
              </p:cNvPr>
              <p:cNvSpPr>
                <a:spLocks noChangeShapeType="1"/>
              </p:cNvSpPr>
              <p:nvPr/>
            </p:nvSpPr>
            <p:spPr bwMode="auto">
              <a:xfrm flipV="1">
                <a:off x="2863" y="1777"/>
                <a:ext cx="61" cy="92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36" name="Line 86">
                <a:extLst>
                  <a:ext uri="{FF2B5EF4-FFF2-40B4-BE49-F238E27FC236}">
                    <a16:creationId xmlns:a16="http://schemas.microsoft.com/office/drawing/2014/main" id="{98F1146F-9388-4E01-9A86-433B23E2CBE1}"/>
                  </a:ext>
                </a:extLst>
              </p:cNvPr>
              <p:cNvSpPr>
                <a:spLocks noChangeShapeType="1"/>
              </p:cNvSpPr>
              <p:nvPr/>
            </p:nvSpPr>
            <p:spPr bwMode="auto">
              <a:xfrm flipV="1">
                <a:off x="2924" y="1753"/>
                <a:ext cx="62" cy="24"/>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37" name="Line 87">
                <a:extLst>
                  <a:ext uri="{FF2B5EF4-FFF2-40B4-BE49-F238E27FC236}">
                    <a16:creationId xmlns:a16="http://schemas.microsoft.com/office/drawing/2014/main" id="{E7D13D84-592E-4625-9A0D-0E7DAE35E9BD}"/>
                  </a:ext>
                </a:extLst>
              </p:cNvPr>
              <p:cNvSpPr>
                <a:spLocks noChangeShapeType="1"/>
              </p:cNvSpPr>
              <p:nvPr/>
            </p:nvSpPr>
            <p:spPr bwMode="auto">
              <a:xfrm flipV="1">
                <a:off x="2986" y="1737"/>
                <a:ext cx="61" cy="16"/>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38" name="Line 88">
                <a:extLst>
                  <a:ext uri="{FF2B5EF4-FFF2-40B4-BE49-F238E27FC236}">
                    <a16:creationId xmlns:a16="http://schemas.microsoft.com/office/drawing/2014/main" id="{61F2EE7F-0B37-43E0-9324-F034E15E5E9B}"/>
                  </a:ext>
                </a:extLst>
              </p:cNvPr>
              <p:cNvSpPr>
                <a:spLocks noChangeShapeType="1"/>
              </p:cNvSpPr>
              <p:nvPr/>
            </p:nvSpPr>
            <p:spPr bwMode="auto">
              <a:xfrm flipV="1">
                <a:off x="3047" y="1721"/>
                <a:ext cx="62" cy="16"/>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39" name="Line 89">
                <a:extLst>
                  <a:ext uri="{FF2B5EF4-FFF2-40B4-BE49-F238E27FC236}">
                    <a16:creationId xmlns:a16="http://schemas.microsoft.com/office/drawing/2014/main" id="{A6F3DE42-45D2-4F08-8472-AC4CE90A5CCF}"/>
                  </a:ext>
                </a:extLst>
              </p:cNvPr>
              <p:cNvSpPr>
                <a:spLocks noChangeShapeType="1"/>
              </p:cNvSpPr>
              <p:nvPr/>
            </p:nvSpPr>
            <p:spPr bwMode="auto">
              <a:xfrm flipV="1">
                <a:off x="3109" y="1713"/>
                <a:ext cx="61" cy="8"/>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40" name="Line 90">
                <a:extLst>
                  <a:ext uri="{FF2B5EF4-FFF2-40B4-BE49-F238E27FC236}">
                    <a16:creationId xmlns:a16="http://schemas.microsoft.com/office/drawing/2014/main" id="{7279DC2D-3ABC-4F5E-A60F-3C6DDF6DF19A}"/>
                  </a:ext>
                </a:extLst>
              </p:cNvPr>
              <p:cNvSpPr>
                <a:spLocks noChangeShapeType="1"/>
              </p:cNvSpPr>
              <p:nvPr/>
            </p:nvSpPr>
            <p:spPr bwMode="auto">
              <a:xfrm flipV="1">
                <a:off x="3170" y="1705"/>
                <a:ext cx="62" cy="8"/>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41" name="Line 91">
                <a:extLst>
                  <a:ext uri="{FF2B5EF4-FFF2-40B4-BE49-F238E27FC236}">
                    <a16:creationId xmlns:a16="http://schemas.microsoft.com/office/drawing/2014/main" id="{1E1C03FF-433B-4B9E-9CDD-608059B05FAD}"/>
                  </a:ext>
                </a:extLst>
              </p:cNvPr>
              <p:cNvSpPr>
                <a:spLocks noChangeShapeType="1"/>
              </p:cNvSpPr>
              <p:nvPr/>
            </p:nvSpPr>
            <p:spPr bwMode="auto">
              <a:xfrm flipV="1">
                <a:off x="3232" y="1697"/>
                <a:ext cx="61" cy="8"/>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42" name="Line 92">
                <a:extLst>
                  <a:ext uri="{FF2B5EF4-FFF2-40B4-BE49-F238E27FC236}">
                    <a16:creationId xmlns:a16="http://schemas.microsoft.com/office/drawing/2014/main" id="{7B571809-D778-40D9-AC33-34CC1D3FB802}"/>
                  </a:ext>
                </a:extLst>
              </p:cNvPr>
              <p:cNvSpPr>
                <a:spLocks noChangeShapeType="1"/>
              </p:cNvSpPr>
              <p:nvPr/>
            </p:nvSpPr>
            <p:spPr bwMode="auto">
              <a:xfrm flipV="1">
                <a:off x="3293" y="1689"/>
                <a:ext cx="66" cy="8"/>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43" name="Line 93">
                <a:extLst>
                  <a:ext uri="{FF2B5EF4-FFF2-40B4-BE49-F238E27FC236}">
                    <a16:creationId xmlns:a16="http://schemas.microsoft.com/office/drawing/2014/main" id="{825EEA4E-1013-4F4F-B092-C166BADC5414}"/>
                  </a:ext>
                </a:extLst>
              </p:cNvPr>
              <p:cNvSpPr>
                <a:spLocks noChangeShapeType="1"/>
              </p:cNvSpPr>
              <p:nvPr/>
            </p:nvSpPr>
            <p:spPr bwMode="auto">
              <a:xfrm flipV="1">
                <a:off x="3359" y="1685"/>
                <a:ext cx="61" cy="4"/>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44" name="Line 94">
                <a:extLst>
                  <a:ext uri="{FF2B5EF4-FFF2-40B4-BE49-F238E27FC236}">
                    <a16:creationId xmlns:a16="http://schemas.microsoft.com/office/drawing/2014/main" id="{A0C7CDA0-B86C-48CB-B0A0-1D58438BA477}"/>
                  </a:ext>
                </a:extLst>
              </p:cNvPr>
              <p:cNvSpPr>
                <a:spLocks noChangeShapeType="1"/>
              </p:cNvSpPr>
              <p:nvPr/>
            </p:nvSpPr>
            <p:spPr bwMode="auto">
              <a:xfrm flipV="1">
                <a:off x="3420" y="1677"/>
                <a:ext cx="62" cy="8"/>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45" name="Line 95">
                <a:extLst>
                  <a:ext uri="{FF2B5EF4-FFF2-40B4-BE49-F238E27FC236}">
                    <a16:creationId xmlns:a16="http://schemas.microsoft.com/office/drawing/2014/main" id="{3A95F3EF-881D-486D-BA42-E9D957327BA4}"/>
                  </a:ext>
                </a:extLst>
              </p:cNvPr>
              <p:cNvSpPr>
                <a:spLocks noChangeShapeType="1"/>
              </p:cNvSpPr>
              <p:nvPr/>
            </p:nvSpPr>
            <p:spPr bwMode="auto">
              <a:xfrm flipV="1">
                <a:off x="3482" y="1669"/>
                <a:ext cx="61" cy="8"/>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46" name="Line 96">
                <a:extLst>
                  <a:ext uri="{FF2B5EF4-FFF2-40B4-BE49-F238E27FC236}">
                    <a16:creationId xmlns:a16="http://schemas.microsoft.com/office/drawing/2014/main" id="{1B2CD013-3783-4134-B583-3A3698F3E10E}"/>
                  </a:ext>
                </a:extLst>
              </p:cNvPr>
              <p:cNvSpPr>
                <a:spLocks noChangeShapeType="1"/>
              </p:cNvSpPr>
              <p:nvPr/>
            </p:nvSpPr>
            <p:spPr bwMode="auto">
              <a:xfrm flipV="1">
                <a:off x="3543" y="1657"/>
                <a:ext cx="62" cy="12"/>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47" name="Line 97">
                <a:extLst>
                  <a:ext uri="{FF2B5EF4-FFF2-40B4-BE49-F238E27FC236}">
                    <a16:creationId xmlns:a16="http://schemas.microsoft.com/office/drawing/2014/main" id="{A1B36BA8-4694-47E7-BE23-0ABF7957D7BE}"/>
                  </a:ext>
                </a:extLst>
              </p:cNvPr>
              <p:cNvSpPr>
                <a:spLocks noChangeShapeType="1"/>
              </p:cNvSpPr>
              <p:nvPr/>
            </p:nvSpPr>
            <p:spPr bwMode="auto">
              <a:xfrm flipV="1">
                <a:off x="3605" y="1649"/>
                <a:ext cx="61" cy="8"/>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48" name="Line 98">
                <a:extLst>
                  <a:ext uri="{FF2B5EF4-FFF2-40B4-BE49-F238E27FC236}">
                    <a16:creationId xmlns:a16="http://schemas.microsoft.com/office/drawing/2014/main" id="{ADED3794-FC46-409A-9DFE-DC914B32ECFF}"/>
                  </a:ext>
                </a:extLst>
              </p:cNvPr>
              <p:cNvSpPr>
                <a:spLocks noChangeShapeType="1"/>
              </p:cNvSpPr>
              <p:nvPr/>
            </p:nvSpPr>
            <p:spPr bwMode="auto">
              <a:xfrm flipV="1">
                <a:off x="3666" y="1637"/>
                <a:ext cx="62" cy="12"/>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49" name="Line 99">
                <a:extLst>
                  <a:ext uri="{FF2B5EF4-FFF2-40B4-BE49-F238E27FC236}">
                    <a16:creationId xmlns:a16="http://schemas.microsoft.com/office/drawing/2014/main" id="{A4E6F160-A3D0-44B9-A78C-E308485076CC}"/>
                  </a:ext>
                </a:extLst>
              </p:cNvPr>
              <p:cNvSpPr>
                <a:spLocks noChangeShapeType="1"/>
              </p:cNvSpPr>
              <p:nvPr/>
            </p:nvSpPr>
            <p:spPr bwMode="auto">
              <a:xfrm flipV="1">
                <a:off x="3728" y="1625"/>
                <a:ext cx="61" cy="12"/>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50" name="Line 100">
                <a:extLst>
                  <a:ext uri="{FF2B5EF4-FFF2-40B4-BE49-F238E27FC236}">
                    <a16:creationId xmlns:a16="http://schemas.microsoft.com/office/drawing/2014/main" id="{301C7B82-AF83-46F2-8354-46C4DA4248DC}"/>
                  </a:ext>
                </a:extLst>
              </p:cNvPr>
              <p:cNvSpPr>
                <a:spLocks noChangeShapeType="1"/>
              </p:cNvSpPr>
              <p:nvPr/>
            </p:nvSpPr>
            <p:spPr bwMode="auto">
              <a:xfrm flipV="1">
                <a:off x="3789" y="1617"/>
                <a:ext cx="62" cy="8"/>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51" name="Line 101">
                <a:extLst>
                  <a:ext uri="{FF2B5EF4-FFF2-40B4-BE49-F238E27FC236}">
                    <a16:creationId xmlns:a16="http://schemas.microsoft.com/office/drawing/2014/main" id="{B586389E-FCB4-408B-8BC0-99B9A12AAFB1}"/>
                  </a:ext>
                </a:extLst>
              </p:cNvPr>
              <p:cNvSpPr>
                <a:spLocks noChangeShapeType="1"/>
              </p:cNvSpPr>
              <p:nvPr/>
            </p:nvSpPr>
            <p:spPr bwMode="auto">
              <a:xfrm flipV="1">
                <a:off x="3851" y="1605"/>
                <a:ext cx="61" cy="12"/>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52" name="Line 102">
                <a:extLst>
                  <a:ext uri="{FF2B5EF4-FFF2-40B4-BE49-F238E27FC236}">
                    <a16:creationId xmlns:a16="http://schemas.microsoft.com/office/drawing/2014/main" id="{CE2CFBA8-B1EB-4592-8845-2DEE04C0F3A7}"/>
                  </a:ext>
                </a:extLst>
              </p:cNvPr>
              <p:cNvSpPr>
                <a:spLocks noChangeShapeType="1"/>
              </p:cNvSpPr>
              <p:nvPr/>
            </p:nvSpPr>
            <p:spPr bwMode="auto">
              <a:xfrm flipV="1">
                <a:off x="3912" y="1597"/>
                <a:ext cx="61" cy="8"/>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53" name="Line 103">
                <a:extLst>
                  <a:ext uri="{FF2B5EF4-FFF2-40B4-BE49-F238E27FC236}">
                    <a16:creationId xmlns:a16="http://schemas.microsoft.com/office/drawing/2014/main" id="{00798C66-9919-469B-9281-4E08C2080278}"/>
                  </a:ext>
                </a:extLst>
              </p:cNvPr>
              <p:cNvSpPr>
                <a:spLocks noChangeShapeType="1"/>
              </p:cNvSpPr>
              <p:nvPr/>
            </p:nvSpPr>
            <p:spPr bwMode="auto">
              <a:xfrm flipV="1">
                <a:off x="3973" y="1593"/>
                <a:ext cx="62" cy="4"/>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54" name="Line 104">
                <a:extLst>
                  <a:ext uri="{FF2B5EF4-FFF2-40B4-BE49-F238E27FC236}">
                    <a16:creationId xmlns:a16="http://schemas.microsoft.com/office/drawing/2014/main" id="{9D48E24B-2EA7-482F-8B27-6F9F5A37351F}"/>
                  </a:ext>
                </a:extLst>
              </p:cNvPr>
              <p:cNvSpPr>
                <a:spLocks noChangeShapeType="1"/>
              </p:cNvSpPr>
              <p:nvPr/>
            </p:nvSpPr>
            <p:spPr bwMode="auto">
              <a:xfrm flipV="1">
                <a:off x="4035" y="1589"/>
                <a:ext cx="61" cy="4"/>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55" name="Line 105">
                <a:extLst>
                  <a:ext uri="{FF2B5EF4-FFF2-40B4-BE49-F238E27FC236}">
                    <a16:creationId xmlns:a16="http://schemas.microsoft.com/office/drawing/2014/main" id="{8335E5C3-D678-48E1-93C9-DB4351AA21AF}"/>
                  </a:ext>
                </a:extLst>
              </p:cNvPr>
              <p:cNvSpPr>
                <a:spLocks noChangeShapeType="1"/>
              </p:cNvSpPr>
              <p:nvPr/>
            </p:nvSpPr>
            <p:spPr bwMode="auto">
              <a:xfrm>
                <a:off x="4096" y="1589"/>
                <a:ext cx="62"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56" name="Line 106">
                <a:extLst>
                  <a:ext uri="{FF2B5EF4-FFF2-40B4-BE49-F238E27FC236}">
                    <a16:creationId xmlns:a16="http://schemas.microsoft.com/office/drawing/2014/main" id="{34CDF202-D194-4199-888E-26A6E68B2C17}"/>
                  </a:ext>
                </a:extLst>
              </p:cNvPr>
              <p:cNvSpPr>
                <a:spLocks noChangeShapeType="1"/>
              </p:cNvSpPr>
              <p:nvPr/>
            </p:nvSpPr>
            <p:spPr bwMode="auto">
              <a:xfrm>
                <a:off x="4158" y="1589"/>
                <a:ext cx="61"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57" name="Line 107">
                <a:extLst>
                  <a:ext uri="{FF2B5EF4-FFF2-40B4-BE49-F238E27FC236}">
                    <a16:creationId xmlns:a16="http://schemas.microsoft.com/office/drawing/2014/main" id="{4331BFE5-AD78-421A-B899-7B37C735187A}"/>
                  </a:ext>
                </a:extLst>
              </p:cNvPr>
              <p:cNvSpPr>
                <a:spLocks noChangeShapeType="1"/>
              </p:cNvSpPr>
              <p:nvPr/>
            </p:nvSpPr>
            <p:spPr bwMode="auto">
              <a:xfrm>
                <a:off x="4219" y="1589"/>
                <a:ext cx="66"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58" name="Line 108">
                <a:extLst>
                  <a:ext uri="{FF2B5EF4-FFF2-40B4-BE49-F238E27FC236}">
                    <a16:creationId xmlns:a16="http://schemas.microsoft.com/office/drawing/2014/main" id="{D2CEFC17-C1E6-4E88-B1E6-397A29777555}"/>
                  </a:ext>
                </a:extLst>
              </p:cNvPr>
              <p:cNvSpPr>
                <a:spLocks noChangeShapeType="1"/>
              </p:cNvSpPr>
              <p:nvPr/>
            </p:nvSpPr>
            <p:spPr bwMode="auto">
              <a:xfrm>
                <a:off x="4285" y="1589"/>
                <a:ext cx="61"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59" name="Line 109">
                <a:extLst>
                  <a:ext uri="{FF2B5EF4-FFF2-40B4-BE49-F238E27FC236}">
                    <a16:creationId xmlns:a16="http://schemas.microsoft.com/office/drawing/2014/main" id="{7F807E56-17E3-4C1D-BE13-9F8B0AF6CC0E}"/>
                  </a:ext>
                </a:extLst>
              </p:cNvPr>
              <p:cNvSpPr>
                <a:spLocks noChangeShapeType="1"/>
              </p:cNvSpPr>
              <p:nvPr/>
            </p:nvSpPr>
            <p:spPr bwMode="auto">
              <a:xfrm>
                <a:off x="4346" y="1589"/>
                <a:ext cx="62"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60" name="Line 110">
                <a:extLst>
                  <a:ext uri="{FF2B5EF4-FFF2-40B4-BE49-F238E27FC236}">
                    <a16:creationId xmlns:a16="http://schemas.microsoft.com/office/drawing/2014/main" id="{1B038A60-DE03-4947-9251-8775B8DBA5B0}"/>
                  </a:ext>
                </a:extLst>
              </p:cNvPr>
              <p:cNvSpPr>
                <a:spLocks noChangeShapeType="1"/>
              </p:cNvSpPr>
              <p:nvPr/>
            </p:nvSpPr>
            <p:spPr bwMode="auto">
              <a:xfrm>
                <a:off x="4408" y="1589"/>
                <a:ext cx="61"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61" name="Line 111">
                <a:extLst>
                  <a:ext uri="{FF2B5EF4-FFF2-40B4-BE49-F238E27FC236}">
                    <a16:creationId xmlns:a16="http://schemas.microsoft.com/office/drawing/2014/main" id="{E822BE43-DE1F-4D79-B500-59A78B27D071}"/>
                  </a:ext>
                </a:extLst>
              </p:cNvPr>
              <p:cNvSpPr>
                <a:spLocks noChangeShapeType="1"/>
              </p:cNvSpPr>
              <p:nvPr/>
            </p:nvSpPr>
            <p:spPr bwMode="auto">
              <a:xfrm>
                <a:off x="4469" y="1589"/>
                <a:ext cx="62"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62" name="Line 112">
                <a:extLst>
                  <a:ext uri="{FF2B5EF4-FFF2-40B4-BE49-F238E27FC236}">
                    <a16:creationId xmlns:a16="http://schemas.microsoft.com/office/drawing/2014/main" id="{EF01A214-51AE-48CF-A29A-2B115FCEAD6B}"/>
                  </a:ext>
                </a:extLst>
              </p:cNvPr>
              <p:cNvSpPr>
                <a:spLocks noChangeShapeType="1"/>
              </p:cNvSpPr>
              <p:nvPr/>
            </p:nvSpPr>
            <p:spPr bwMode="auto">
              <a:xfrm>
                <a:off x="4531" y="1589"/>
                <a:ext cx="61"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63" name="Line 113">
                <a:extLst>
                  <a:ext uri="{FF2B5EF4-FFF2-40B4-BE49-F238E27FC236}">
                    <a16:creationId xmlns:a16="http://schemas.microsoft.com/office/drawing/2014/main" id="{1844DE19-F17E-4CDE-A535-AA30DB48B6E6}"/>
                  </a:ext>
                </a:extLst>
              </p:cNvPr>
              <p:cNvSpPr>
                <a:spLocks noChangeShapeType="1"/>
              </p:cNvSpPr>
              <p:nvPr/>
            </p:nvSpPr>
            <p:spPr bwMode="auto">
              <a:xfrm>
                <a:off x="4592" y="1589"/>
                <a:ext cx="62"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64" name="Line 114">
                <a:extLst>
                  <a:ext uri="{FF2B5EF4-FFF2-40B4-BE49-F238E27FC236}">
                    <a16:creationId xmlns:a16="http://schemas.microsoft.com/office/drawing/2014/main" id="{DC6485B4-DFCC-4C39-B249-EAD614354312}"/>
                  </a:ext>
                </a:extLst>
              </p:cNvPr>
              <p:cNvSpPr>
                <a:spLocks noChangeShapeType="1"/>
              </p:cNvSpPr>
              <p:nvPr/>
            </p:nvSpPr>
            <p:spPr bwMode="auto">
              <a:xfrm>
                <a:off x="4654" y="1589"/>
                <a:ext cx="61"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65" name="Freeform 115">
                <a:extLst>
                  <a:ext uri="{FF2B5EF4-FFF2-40B4-BE49-F238E27FC236}">
                    <a16:creationId xmlns:a16="http://schemas.microsoft.com/office/drawing/2014/main" id="{617759A8-1664-4565-BD8F-50C06996C25A}"/>
                  </a:ext>
                </a:extLst>
              </p:cNvPr>
              <p:cNvSpPr>
                <a:spLocks/>
              </p:cNvSpPr>
              <p:nvPr/>
            </p:nvSpPr>
            <p:spPr bwMode="auto">
              <a:xfrm>
                <a:off x="1990" y="3385"/>
                <a:ext cx="21" cy="36"/>
              </a:xfrm>
              <a:custGeom>
                <a:avLst/>
                <a:gdLst>
                  <a:gd name="T0" fmla="*/ 0 w 21"/>
                  <a:gd name="T1" fmla="*/ 32 h 36"/>
                  <a:gd name="T2" fmla="*/ 4 w 21"/>
                  <a:gd name="T3" fmla="*/ 0 h 36"/>
                  <a:gd name="T4" fmla="*/ 21 w 21"/>
                  <a:gd name="T5" fmla="*/ 4 h 36"/>
                  <a:gd name="T6" fmla="*/ 17 w 21"/>
                  <a:gd name="T7" fmla="*/ 36 h 36"/>
                  <a:gd name="T8" fmla="*/ 0 w 21"/>
                  <a:gd name="T9" fmla="*/ 32 h 36"/>
                </a:gdLst>
                <a:ahLst/>
                <a:cxnLst>
                  <a:cxn ang="0">
                    <a:pos x="T0" y="T1"/>
                  </a:cxn>
                  <a:cxn ang="0">
                    <a:pos x="T2" y="T3"/>
                  </a:cxn>
                  <a:cxn ang="0">
                    <a:pos x="T4" y="T5"/>
                  </a:cxn>
                  <a:cxn ang="0">
                    <a:pos x="T6" y="T7"/>
                  </a:cxn>
                  <a:cxn ang="0">
                    <a:pos x="T8" y="T9"/>
                  </a:cxn>
                </a:cxnLst>
                <a:rect l="0" t="0" r="r" b="b"/>
                <a:pathLst>
                  <a:path w="21" h="36">
                    <a:moveTo>
                      <a:pt x="0" y="32"/>
                    </a:moveTo>
                    <a:lnTo>
                      <a:pt x="4" y="0"/>
                    </a:lnTo>
                    <a:lnTo>
                      <a:pt x="21" y="4"/>
                    </a:lnTo>
                    <a:lnTo>
                      <a:pt x="17"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66" name="Freeform 116">
                <a:extLst>
                  <a:ext uri="{FF2B5EF4-FFF2-40B4-BE49-F238E27FC236}">
                    <a16:creationId xmlns:a16="http://schemas.microsoft.com/office/drawing/2014/main" id="{6FC5DDBF-C38F-4FB6-907C-9F4C00016178}"/>
                  </a:ext>
                </a:extLst>
              </p:cNvPr>
              <p:cNvSpPr>
                <a:spLocks/>
              </p:cNvSpPr>
              <p:nvPr/>
            </p:nvSpPr>
            <p:spPr bwMode="auto">
              <a:xfrm>
                <a:off x="1998" y="3289"/>
                <a:ext cx="21" cy="36"/>
              </a:xfrm>
              <a:custGeom>
                <a:avLst/>
                <a:gdLst>
                  <a:gd name="T0" fmla="*/ 0 w 21"/>
                  <a:gd name="T1" fmla="*/ 32 h 36"/>
                  <a:gd name="T2" fmla="*/ 5 w 21"/>
                  <a:gd name="T3" fmla="*/ 0 h 36"/>
                  <a:gd name="T4" fmla="*/ 21 w 21"/>
                  <a:gd name="T5" fmla="*/ 4 h 36"/>
                  <a:gd name="T6" fmla="*/ 17 w 21"/>
                  <a:gd name="T7" fmla="*/ 36 h 36"/>
                  <a:gd name="T8" fmla="*/ 0 w 21"/>
                  <a:gd name="T9" fmla="*/ 32 h 36"/>
                </a:gdLst>
                <a:ahLst/>
                <a:cxnLst>
                  <a:cxn ang="0">
                    <a:pos x="T0" y="T1"/>
                  </a:cxn>
                  <a:cxn ang="0">
                    <a:pos x="T2" y="T3"/>
                  </a:cxn>
                  <a:cxn ang="0">
                    <a:pos x="T4" y="T5"/>
                  </a:cxn>
                  <a:cxn ang="0">
                    <a:pos x="T6" y="T7"/>
                  </a:cxn>
                  <a:cxn ang="0">
                    <a:pos x="T8" y="T9"/>
                  </a:cxn>
                </a:cxnLst>
                <a:rect l="0" t="0" r="r" b="b"/>
                <a:pathLst>
                  <a:path w="21" h="36">
                    <a:moveTo>
                      <a:pt x="0" y="32"/>
                    </a:moveTo>
                    <a:lnTo>
                      <a:pt x="5" y="0"/>
                    </a:lnTo>
                    <a:lnTo>
                      <a:pt x="21" y="4"/>
                    </a:lnTo>
                    <a:lnTo>
                      <a:pt x="17"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67" name="Rectangle 117">
                <a:extLst>
                  <a:ext uri="{FF2B5EF4-FFF2-40B4-BE49-F238E27FC236}">
                    <a16:creationId xmlns:a16="http://schemas.microsoft.com/office/drawing/2014/main" id="{1A2D7939-C296-4D71-AD91-F8C8BF6EE2F2}"/>
                  </a:ext>
                </a:extLst>
              </p:cNvPr>
              <p:cNvSpPr>
                <a:spLocks noChangeArrowheads="1"/>
              </p:cNvSpPr>
              <p:nvPr/>
            </p:nvSpPr>
            <p:spPr bwMode="auto">
              <a:xfrm>
                <a:off x="2011" y="3197"/>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68" name="Freeform 118">
                <a:extLst>
                  <a:ext uri="{FF2B5EF4-FFF2-40B4-BE49-F238E27FC236}">
                    <a16:creationId xmlns:a16="http://schemas.microsoft.com/office/drawing/2014/main" id="{B5A3C713-A319-40DF-8C3F-D9938F164D81}"/>
                  </a:ext>
                </a:extLst>
              </p:cNvPr>
              <p:cNvSpPr>
                <a:spLocks/>
              </p:cNvSpPr>
              <p:nvPr/>
            </p:nvSpPr>
            <p:spPr bwMode="auto">
              <a:xfrm>
                <a:off x="2019" y="3097"/>
                <a:ext cx="20" cy="36"/>
              </a:xfrm>
              <a:custGeom>
                <a:avLst/>
                <a:gdLst>
                  <a:gd name="T0" fmla="*/ 0 w 20"/>
                  <a:gd name="T1" fmla="*/ 32 h 36"/>
                  <a:gd name="T2" fmla="*/ 4 w 20"/>
                  <a:gd name="T3" fmla="*/ 0 h 36"/>
                  <a:gd name="T4" fmla="*/ 20 w 20"/>
                  <a:gd name="T5" fmla="*/ 4 h 36"/>
                  <a:gd name="T6" fmla="*/ 16 w 20"/>
                  <a:gd name="T7" fmla="*/ 36 h 36"/>
                  <a:gd name="T8" fmla="*/ 0 w 20"/>
                  <a:gd name="T9" fmla="*/ 32 h 36"/>
                </a:gdLst>
                <a:ahLst/>
                <a:cxnLst>
                  <a:cxn ang="0">
                    <a:pos x="T0" y="T1"/>
                  </a:cxn>
                  <a:cxn ang="0">
                    <a:pos x="T2" y="T3"/>
                  </a:cxn>
                  <a:cxn ang="0">
                    <a:pos x="T4" y="T5"/>
                  </a:cxn>
                  <a:cxn ang="0">
                    <a:pos x="T6" y="T7"/>
                  </a:cxn>
                  <a:cxn ang="0">
                    <a:pos x="T8" y="T9"/>
                  </a:cxn>
                </a:cxnLst>
                <a:rect l="0" t="0" r="r" b="b"/>
                <a:pathLst>
                  <a:path w="20" h="36">
                    <a:moveTo>
                      <a:pt x="0" y="32"/>
                    </a:moveTo>
                    <a:lnTo>
                      <a:pt x="4" y="0"/>
                    </a:lnTo>
                    <a:lnTo>
                      <a:pt x="20"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69" name="Freeform 119">
                <a:extLst>
                  <a:ext uri="{FF2B5EF4-FFF2-40B4-BE49-F238E27FC236}">
                    <a16:creationId xmlns:a16="http://schemas.microsoft.com/office/drawing/2014/main" id="{6CE755F1-402B-4E0A-9028-9BFA003D26F4}"/>
                  </a:ext>
                </a:extLst>
              </p:cNvPr>
              <p:cNvSpPr>
                <a:spLocks/>
              </p:cNvSpPr>
              <p:nvPr/>
            </p:nvSpPr>
            <p:spPr bwMode="auto">
              <a:xfrm>
                <a:off x="2027" y="3001"/>
                <a:ext cx="21" cy="36"/>
              </a:xfrm>
              <a:custGeom>
                <a:avLst/>
                <a:gdLst>
                  <a:gd name="T0" fmla="*/ 0 w 21"/>
                  <a:gd name="T1" fmla="*/ 32 h 36"/>
                  <a:gd name="T2" fmla="*/ 4 w 21"/>
                  <a:gd name="T3" fmla="*/ 0 h 36"/>
                  <a:gd name="T4" fmla="*/ 21 w 21"/>
                  <a:gd name="T5" fmla="*/ 4 h 36"/>
                  <a:gd name="T6" fmla="*/ 16 w 21"/>
                  <a:gd name="T7" fmla="*/ 36 h 36"/>
                  <a:gd name="T8" fmla="*/ 0 w 21"/>
                  <a:gd name="T9" fmla="*/ 32 h 36"/>
                </a:gdLst>
                <a:ahLst/>
                <a:cxnLst>
                  <a:cxn ang="0">
                    <a:pos x="T0" y="T1"/>
                  </a:cxn>
                  <a:cxn ang="0">
                    <a:pos x="T2" y="T3"/>
                  </a:cxn>
                  <a:cxn ang="0">
                    <a:pos x="T4" y="T5"/>
                  </a:cxn>
                  <a:cxn ang="0">
                    <a:pos x="T6" y="T7"/>
                  </a:cxn>
                  <a:cxn ang="0">
                    <a:pos x="T8" y="T9"/>
                  </a:cxn>
                </a:cxnLst>
                <a:rect l="0" t="0" r="r" b="b"/>
                <a:pathLst>
                  <a:path w="21" h="36">
                    <a:moveTo>
                      <a:pt x="0" y="32"/>
                    </a:moveTo>
                    <a:lnTo>
                      <a:pt x="4" y="0"/>
                    </a:lnTo>
                    <a:lnTo>
                      <a:pt x="21"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0" name="Freeform 120">
                <a:extLst>
                  <a:ext uri="{FF2B5EF4-FFF2-40B4-BE49-F238E27FC236}">
                    <a16:creationId xmlns:a16="http://schemas.microsoft.com/office/drawing/2014/main" id="{F63EADF8-99A0-42A9-BBE4-143BFEC77D40}"/>
                  </a:ext>
                </a:extLst>
              </p:cNvPr>
              <p:cNvSpPr>
                <a:spLocks/>
              </p:cNvSpPr>
              <p:nvPr/>
            </p:nvSpPr>
            <p:spPr bwMode="auto">
              <a:xfrm>
                <a:off x="2035" y="2905"/>
                <a:ext cx="21" cy="36"/>
              </a:xfrm>
              <a:custGeom>
                <a:avLst/>
                <a:gdLst>
                  <a:gd name="T0" fmla="*/ 0 w 21"/>
                  <a:gd name="T1" fmla="*/ 32 h 36"/>
                  <a:gd name="T2" fmla="*/ 4 w 21"/>
                  <a:gd name="T3" fmla="*/ 0 h 36"/>
                  <a:gd name="T4" fmla="*/ 21 w 21"/>
                  <a:gd name="T5" fmla="*/ 4 h 36"/>
                  <a:gd name="T6" fmla="*/ 17 w 21"/>
                  <a:gd name="T7" fmla="*/ 36 h 36"/>
                  <a:gd name="T8" fmla="*/ 0 w 21"/>
                  <a:gd name="T9" fmla="*/ 32 h 36"/>
                </a:gdLst>
                <a:ahLst/>
                <a:cxnLst>
                  <a:cxn ang="0">
                    <a:pos x="T0" y="T1"/>
                  </a:cxn>
                  <a:cxn ang="0">
                    <a:pos x="T2" y="T3"/>
                  </a:cxn>
                  <a:cxn ang="0">
                    <a:pos x="T4" y="T5"/>
                  </a:cxn>
                  <a:cxn ang="0">
                    <a:pos x="T6" y="T7"/>
                  </a:cxn>
                  <a:cxn ang="0">
                    <a:pos x="T8" y="T9"/>
                  </a:cxn>
                </a:cxnLst>
                <a:rect l="0" t="0" r="r" b="b"/>
                <a:pathLst>
                  <a:path w="21" h="36">
                    <a:moveTo>
                      <a:pt x="0" y="32"/>
                    </a:moveTo>
                    <a:lnTo>
                      <a:pt x="4" y="0"/>
                    </a:lnTo>
                    <a:lnTo>
                      <a:pt x="21" y="4"/>
                    </a:lnTo>
                    <a:lnTo>
                      <a:pt x="17"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1" name="Rectangle 121">
                <a:extLst>
                  <a:ext uri="{FF2B5EF4-FFF2-40B4-BE49-F238E27FC236}">
                    <a16:creationId xmlns:a16="http://schemas.microsoft.com/office/drawing/2014/main" id="{33CC70BA-5D48-414D-8D30-A84A1A4341D0}"/>
                  </a:ext>
                </a:extLst>
              </p:cNvPr>
              <p:cNvSpPr>
                <a:spLocks noChangeArrowheads="1"/>
              </p:cNvSpPr>
              <p:nvPr/>
            </p:nvSpPr>
            <p:spPr bwMode="auto">
              <a:xfrm>
                <a:off x="2048" y="2813"/>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2" name="Freeform 122">
                <a:extLst>
                  <a:ext uri="{FF2B5EF4-FFF2-40B4-BE49-F238E27FC236}">
                    <a16:creationId xmlns:a16="http://schemas.microsoft.com/office/drawing/2014/main" id="{93B574CF-88CA-440B-9E1E-9D89B2A9F548}"/>
                  </a:ext>
                </a:extLst>
              </p:cNvPr>
              <p:cNvSpPr>
                <a:spLocks/>
              </p:cNvSpPr>
              <p:nvPr/>
            </p:nvSpPr>
            <p:spPr bwMode="auto">
              <a:xfrm>
                <a:off x="2052" y="2777"/>
                <a:ext cx="28" cy="32"/>
              </a:xfrm>
              <a:custGeom>
                <a:avLst/>
                <a:gdLst>
                  <a:gd name="T0" fmla="*/ 0 w 28"/>
                  <a:gd name="T1" fmla="*/ 28 h 32"/>
                  <a:gd name="T2" fmla="*/ 12 w 28"/>
                  <a:gd name="T3" fmla="*/ 0 h 32"/>
                  <a:gd name="T4" fmla="*/ 28 w 28"/>
                  <a:gd name="T5" fmla="*/ 4 h 32"/>
                  <a:gd name="T6" fmla="*/ 16 w 28"/>
                  <a:gd name="T7" fmla="*/ 32 h 32"/>
                  <a:gd name="T8" fmla="*/ 0 w 28"/>
                  <a:gd name="T9" fmla="*/ 28 h 32"/>
                </a:gdLst>
                <a:ahLst/>
                <a:cxnLst>
                  <a:cxn ang="0">
                    <a:pos x="T0" y="T1"/>
                  </a:cxn>
                  <a:cxn ang="0">
                    <a:pos x="T2" y="T3"/>
                  </a:cxn>
                  <a:cxn ang="0">
                    <a:pos x="T4" y="T5"/>
                  </a:cxn>
                  <a:cxn ang="0">
                    <a:pos x="T6" y="T7"/>
                  </a:cxn>
                  <a:cxn ang="0">
                    <a:pos x="T8" y="T9"/>
                  </a:cxn>
                </a:cxnLst>
                <a:rect l="0" t="0" r="r" b="b"/>
                <a:pathLst>
                  <a:path w="28" h="32">
                    <a:moveTo>
                      <a:pt x="0" y="28"/>
                    </a:moveTo>
                    <a:lnTo>
                      <a:pt x="12" y="0"/>
                    </a:lnTo>
                    <a:lnTo>
                      <a:pt x="28" y="4"/>
                    </a:lnTo>
                    <a:lnTo>
                      <a:pt x="16"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3" name="Freeform 123">
                <a:extLst>
                  <a:ext uri="{FF2B5EF4-FFF2-40B4-BE49-F238E27FC236}">
                    <a16:creationId xmlns:a16="http://schemas.microsoft.com/office/drawing/2014/main" id="{392A04C0-58AB-48AA-A12D-1991EC12C8A9}"/>
                  </a:ext>
                </a:extLst>
              </p:cNvPr>
              <p:cNvSpPr>
                <a:spLocks/>
              </p:cNvSpPr>
              <p:nvPr/>
            </p:nvSpPr>
            <p:spPr bwMode="auto">
              <a:xfrm>
                <a:off x="2093" y="2689"/>
                <a:ext cx="28" cy="32"/>
              </a:xfrm>
              <a:custGeom>
                <a:avLst/>
                <a:gdLst>
                  <a:gd name="T0" fmla="*/ 0 w 28"/>
                  <a:gd name="T1" fmla="*/ 28 h 32"/>
                  <a:gd name="T2" fmla="*/ 12 w 28"/>
                  <a:gd name="T3" fmla="*/ 0 h 32"/>
                  <a:gd name="T4" fmla="*/ 28 w 28"/>
                  <a:gd name="T5" fmla="*/ 4 h 32"/>
                  <a:gd name="T6" fmla="*/ 16 w 28"/>
                  <a:gd name="T7" fmla="*/ 32 h 32"/>
                  <a:gd name="T8" fmla="*/ 0 w 28"/>
                  <a:gd name="T9" fmla="*/ 28 h 32"/>
                </a:gdLst>
                <a:ahLst/>
                <a:cxnLst>
                  <a:cxn ang="0">
                    <a:pos x="T0" y="T1"/>
                  </a:cxn>
                  <a:cxn ang="0">
                    <a:pos x="T2" y="T3"/>
                  </a:cxn>
                  <a:cxn ang="0">
                    <a:pos x="T4" y="T5"/>
                  </a:cxn>
                  <a:cxn ang="0">
                    <a:pos x="T6" y="T7"/>
                  </a:cxn>
                  <a:cxn ang="0">
                    <a:pos x="T8" y="T9"/>
                  </a:cxn>
                </a:cxnLst>
                <a:rect l="0" t="0" r="r" b="b"/>
                <a:pathLst>
                  <a:path w="28" h="32">
                    <a:moveTo>
                      <a:pt x="0" y="28"/>
                    </a:moveTo>
                    <a:lnTo>
                      <a:pt x="12" y="0"/>
                    </a:lnTo>
                    <a:lnTo>
                      <a:pt x="28" y="4"/>
                    </a:lnTo>
                    <a:lnTo>
                      <a:pt x="16"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4" name="Freeform 124">
                <a:extLst>
                  <a:ext uri="{FF2B5EF4-FFF2-40B4-BE49-F238E27FC236}">
                    <a16:creationId xmlns:a16="http://schemas.microsoft.com/office/drawing/2014/main" id="{98D4F3E2-58E5-47C9-98B3-45F03E2A2866}"/>
                  </a:ext>
                </a:extLst>
              </p:cNvPr>
              <p:cNvSpPr>
                <a:spLocks/>
              </p:cNvSpPr>
              <p:nvPr/>
            </p:nvSpPr>
            <p:spPr bwMode="auto">
              <a:xfrm>
                <a:off x="2113" y="2665"/>
                <a:ext cx="29" cy="32"/>
              </a:xfrm>
              <a:custGeom>
                <a:avLst/>
                <a:gdLst>
                  <a:gd name="T0" fmla="*/ 0 w 29"/>
                  <a:gd name="T1" fmla="*/ 28 h 32"/>
                  <a:gd name="T2" fmla="*/ 12 w 29"/>
                  <a:gd name="T3" fmla="*/ 0 h 32"/>
                  <a:gd name="T4" fmla="*/ 29 w 29"/>
                  <a:gd name="T5" fmla="*/ 4 h 32"/>
                  <a:gd name="T6" fmla="*/ 17 w 29"/>
                  <a:gd name="T7" fmla="*/ 32 h 32"/>
                  <a:gd name="T8" fmla="*/ 0 w 29"/>
                  <a:gd name="T9" fmla="*/ 28 h 32"/>
                </a:gdLst>
                <a:ahLst/>
                <a:cxnLst>
                  <a:cxn ang="0">
                    <a:pos x="T0" y="T1"/>
                  </a:cxn>
                  <a:cxn ang="0">
                    <a:pos x="T2" y="T3"/>
                  </a:cxn>
                  <a:cxn ang="0">
                    <a:pos x="T4" y="T5"/>
                  </a:cxn>
                  <a:cxn ang="0">
                    <a:pos x="T6" y="T7"/>
                  </a:cxn>
                  <a:cxn ang="0">
                    <a:pos x="T8" y="T9"/>
                  </a:cxn>
                </a:cxnLst>
                <a:rect l="0" t="0" r="r" b="b"/>
                <a:pathLst>
                  <a:path w="29" h="32">
                    <a:moveTo>
                      <a:pt x="0" y="28"/>
                    </a:moveTo>
                    <a:lnTo>
                      <a:pt x="12" y="0"/>
                    </a:lnTo>
                    <a:lnTo>
                      <a:pt x="29" y="4"/>
                    </a:lnTo>
                    <a:lnTo>
                      <a:pt x="17"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5" name="Freeform 125">
                <a:extLst>
                  <a:ext uri="{FF2B5EF4-FFF2-40B4-BE49-F238E27FC236}">
                    <a16:creationId xmlns:a16="http://schemas.microsoft.com/office/drawing/2014/main" id="{A116FE3D-DC88-4E99-A52E-51687B62E54A}"/>
                  </a:ext>
                </a:extLst>
              </p:cNvPr>
              <p:cNvSpPr>
                <a:spLocks/>
              </p:cNvSpPr>
              <p:nvPr/>
            </p:nvSpPr>
            <p:spPr bwMode="auto">
              <a:xfrm>
                <a:off x="2154" y="2577"/>
                <a:ext cx="29" cy="32"/>
              </a:xfrm>
              <a:custGeom>
                <a:avLst/>
                <a:gdLst>
                  <a:gd name="T0" fmla="*/ 0 w 29"/>
                  <a:gd name="T1" fmla="*/ 28 h 32"/>
                  <a:gd name="T2" fmla="*/ 12 w 29"/>
                  <a:gd name="T3" fmla="*/ 0 h 32"/>
                  <a:gd name="T4" fmla="*/ 29 w 29"/>
                  <a:gd name="T5" fmla="*/ 4 h 32"/>
                  <a:gd name="T6" fmla="*/ 17 w 29"/>
                  <a:gd name="T7" fmla="*/ 32 h 32"/>
                  <a:gd name="T8" fmla="*/ 0 w 29"/>
                  <a:gd name="T9" fmla="*/ 28 h 32"/>
                </a:gdLst>
                <a:ahLst/>
                <a:cxnLst>
                  <a:cxn ang="0">
                    <a:pos x="T0" y="T1"/>
                  </a:cxn>
                  <a:cxn ang="0">
                    <a:pos x="T2" y="T3"/>
                  </a:cxn>
                  <a:cxn ang="0">
                    <a:pos x="T4" y="T5"/>
                  </a:cxn>
                  <a:cxn ang="0">
                    <a:pos x="T6" y="T7"/>
                  </a:cxn>
                  <a:cxn ang="0">
                    <a:pos x="T8" y="T9"/>
                  </a:cxn>
                </a:cxnLst>
                <a:rect l="0" t="0" r="r" b="b"/>
                <a:pathLst>
                  <a:path w="29" h="32">
                    <a:moveTo>
                      <a:pt x="0" y="28"/>
                    </a:moveTo>
                    <a:lnTo>
                      <a:pt x="12" y="0"/>
                    </a:lnTo>
                    <a:lnTo>
                      <a:pt x="29" y="4"/>
                    </a:lnTo>
                    <a:lnTo>
                      <a:pt x="17"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6" name="Freeform 126">
                <a:extLst>
                  <a:ext uri="{FF2B5EF4-FFF2-40B4-BE49-F238E27FC236}">
                    <a16:creationId xmlns:a16="http://schemas.microsoft.com/office/drawing/2014/main" id="{9D9B0427-D6B3-4BFE-A782-A7DE4E4C1484}"/>
                  </a:ext>
                </a:extLst>
              </p:cNvPr>
              <p:cNvSpPr>
                <a:spLocks/>
              </p:cNvSpPr>
              <p:nvPr/>
            </p:nvSpPr>
            <p:spPr bwMode="auto">
              <a:xfrm>
                <a:off x="2175" y="2553"/>
                <a:ext cx="28" cy="32"/>
              </a:xfrm>
              <a:custGeom>
                <a:avLst/>
                <a:gdLst>
                  <a:gd name="T0" fmla="*/ 0 w 28"/>
                  <a:gd name="T1" fmla="*/ 28 h 32"/>
                  <a:gd name="T2" fmla="*/ 12 w 28"/>
                  <a:gd name="T3" fmla="*/ 0 h 32"/>
                  <a:gd name="T4" fmla="*/ 28 w 28"/>
                  <a:gd name="T5" fmla="*/ 4 h 32"/>
                  <a:gd name="T6" fmla="*/ 16 w 28"/>
                  <a:gd name="T7" fmla="*/ 32 h 32"/>
                  <a:gd name="T8" fmla="*/ 0 w 28"/>
                  <a:gd name="T9" fmla="*/ 28 h 32"/>
                </a:gdLst>
                <a:ahLst/>
                <a:cxnLst>
                  <a:cxn ang="0">
                    <a:pos x="T0" y="T1"/>
                  </a:cxn>
                  <a:cxn ang="0">
                    <a:pos x="T2" y="T3"/>
                  </a:cxn>
                  <a:cxn ang="0">
                    <a:pos x="T4" y="T5"/>
                  </a:cxn>
                  <a:cxn ang="0">
                    <a:pos x="T6" y="T7"/>
                  </a:cxn>
                  <a:cxn ang="0">
                    <a:pos x="T8" y="T9"/>
                  </a:cxn>
                </a:cxnLst>
                <a:rect l="0" t="0" r="r" b="b"/>
                <a:pathLst>
                  <a:path w="28" h="32">
                    <a:moveTo>
                      <a:pt x="0" y="28"/>
                    </a:moveTo>
                    <a:lnTo>
                      <a:pt x="12" y="0"/>
                    </a:lnTo>
                    <a:lnTo>
                      <a:pt x="28" y="4"/>
                    </a:lnTo>
                    <a:lnTo>
                      <a:pt x="16"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7" name="Freeform 127">
                <a:extLst>
                  <a:ext uri="{FF2B5EF4-FFF2-40B4-BE49-F238E27FC236}">
                    <a16:creationId xmlns:a16="http://schemas.microsoft.com/office/drawing/2014/main" id="{485E44E3-1C44-4AEA-B2FF-70B4FF362D78}"/>
                  </a:ext>
                </a:extLst>
              </p:cNvPr>
              <p:cNvSpPr>
                <a:spLocks/>
              </p:cNvSpPr>
              <p:nvPr/>
            </p:nvSpPr>
            <p:spPr bwMode="auto">
              <a:xfrm>
                <a:off x="2216" y="2465"/>
                <a:ext cx="28" cy="32"/>
              </a:xfrm>
              <a:custGeom>
                <a:avLst/>
                <a:gdLst>
                  <a:gd name="T0" fmla="*/ 0 w 28"/>
                  <a:gd name="T1" fmla="*/ 28 h 32"/>
                  <a:gd name="T2" fmla="*/ 12 w 28"/>
                  <a:gd name="T3" fmla="*/ 0 h 32"/>
                  <a:gd name="T4" fmla="*/ 28 w 28"/>
                  <a:gd name="T5" fmla="*/ 4 h 32"/>
                  <a:gd name="T6" fmla="*/ 16 w 28"/>
                  <a:gd name="T7" fmla="*/ 32 h 32"/>
                  <a:gd name="T8" fmla="*/ 0 w 28"/>
                  <a:gd name="T9" fmla="*/ 28 h 32"/>
                </a:gdLst>
                <a:ahLst/>
                <a:cxnLst>
                  <a:cxn ang="0">
                    <a:pos x="T0" y="T1"/>
                  </a:cxn>
                  <a:cxn ang="0">
                    <a:pos x="T2" y="T3"/>
                  </a:cxn>
                  <a:cxn ang="0">
                    <a:pos x="T4" y="T5"/>
                  </a:cxn>
                  <a:cxn ang="0">
                    <a:pos x="T6" y="T7"/>
                  </a:cxn>
                  <a:cxn ang="0">
                    <a:pos x="T8" y="T9"/>
                  </a:cxn>
                </a:cxnLst>
                <a:rect l="0" t="0" r="r" b="b"/>
                <a:pathLst>
                  <a:path w="28" h="32">
                    <a:moveTo>
                      <a:pt x="0" y="28"/>
                    </a:moveTo>
                    <a:lnTo>
                      <a:pt x="12" y="0"/>
                    </a:lnTo>
                    <a:lnTo>
                      <a:pt x="28" y="4"/>
                    </a:lnTo>
                    <a:lnTo>
                      <a:pt x="16"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8" name="Freeform 128">
                <a:extLst>
                  <a:ext uri="{FF2B5EF4-FFF2-40B4-BE49-F238E27FC236}">
                    <a16:creationId xmlns:a16="http://schemas.microsoft.com/office/drawing/2014/main" id="{2496D42E-0668-4767-8FAF-6C83F678AE60}"/>
                  </a:ext>
                </a:extLst>
              </p:cNvPr>
              <p:cNvSpPr>
                <a:spLocks/>
              </p:cNvSpPr>
              <p:nvPr/>
            </p:nvSpPr>
            <p:spPr bwMode="auto">
              <a:xfrm>
                <a:off x="2236" y="2441"/>
                <a:ext cx="29" cy="32"/>
              </a:xfrm>
              <a:custGeom>
                <a:avLst/>
                <a:gdLst>
                  <a:gd name="T0" fmla="*/ 0 w 29"/>
                  <a:gd name="T1" fmla="*/ 28 h 32"/>
                  <a:gd name="T2" fmla="*/ 12 w 29"/>
                  <a:gd name="T3" fmla="*/ 0 h 32"/>
                  <a:gd name="T4" fmla="*/ 29 w 29"/>
                  <a:gd name="T5" fmla="*/ 4 h 32"/>
                  <a:gd name="T6" fmla="*/ 16 w 29"/>
                  <a:gd name="T7" fmla="*/ 32 h 32"/>
                  <a:gd name="T8" fmla="*/ 0 w 29"/>
                  <a:gd name="T9" fmla="*/ 28 h 32"/>
                </a:gdLst>
                <a:ahLst/>
                <a:cxnLst>
                  <a:cxn ang="0">
                    <a:pos x="T0" y="T1"/>
                  </a:cxn>
                  <a:cxn ang="0">
                    <a:pos x="T2" y="T3"/>
                  </a:cxn>
                  <a:cxn ang="0">
                    <a:pos x="T4" y="T5"/>
                  </a:cxn>
                  <a:cxn ang="0">
                    <a:pos x="T6" y="T7"/>
                  </a:cxn>
                  <a:cxn ang="0">
                    <a:pos x="T8" y="T9"/>
                  </a:cxn>
                </a:cxnLst>
                <a:rect l="0" t="0" r="r" b="b"/>
                <a:pathLst>
                  <a:path w="29" h="32">
                    <a:moveTo>
                      <a:pt x="0" y="28"/>
                    </a:moveTo>
                    <a:lnTo>
                      <a:pt x="12" y="0"/>
                    </a:lnTo>
                    <a:lnTo>
                      <a:pt x="29" y="4"/>
                    </a:lnTo>
                    <a:lnTo>
                      <a:pt x="16"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9" name="Freeform 129">
                <a:extLst>
                  <a:ext uri="{FF2B5EF4-FFF2-40B4-BE49-F238E27FC236}">
                    <a16:creationId xmlns:a16="http://schemas.microsoft.com/office/drawing/2014/main" id="{B64C03CE-A2B2-4513-81E7-CB2A9E0E2072}"/>
                  </a:ext>
                </a:extLst>
              </p:cNvPr>
              <p:cNvSpPr>
                <a:spLocks/>
              </p:cNvSpPr>
              <p:nvPr/>
            </p:nvSpPr>
            <p:spPr bwMode="auto">
              <a:xfrm>
                <a:off x="2277" y="2353"/>
                <a:ext cx="29" cy="32"/>
              </a:xfrm>
              <a:custGeom>
                <a:avLst/>
                <a:gdLst>
                  <a:gd name="T0" fmla="*/ 0 w 29"/>
                  <a:gd name="T1" fmla="*/ 28 h 32"/>
                  <a:gd name="T2" fmla="*/ 12 w 29"/>
                  <a:gd name="T3" fmla="*/ 0 h 32"/>
                  <a:gd name="T4" fmla="*/ 29 w 29"/>
                  <a:gd name="T5" fmla="*/ 4 h 32"/>
                  <a:gd name="T6" fmla="*/ 16 w 29"/>
                  <a:gd name="T7" fmla="*/ 32 h 32"/>
                  <a:gd name="T8" fmla="*/ 0 w 29"/>
                  <a:gd name="T9" fmla="*/ 28 h 32"/>
                </a:gdLst>
                <a:ahLst/>
                <a:cxnLst>
                  <a:cxn ang="0">
                    <a:pos x="T0" y="T1"/>
                  </a:cxn>
                  <a:cxn ang="0">
                    <a:pos x="T2" y="T3"/>
                  </a:cxn>
                  <a:cxn ang="0">
                    <a:pos x="T4" y="T5"/>
                  </a:cxn>
                  <a:cxn ang="0">
                    <a:pos x="T6" y="T7"/>
                  </a:cxn>
                  <a:cxn ang="0">
                    <a:pos x="T8" y="T9"/>
                  </a:cxn>
                </a:cxnLst>
                <a:rect l="0" t="0" r="r" b="b"/>
                <a:pathLst>
                  <a:path w="29" h="32">
                    <a:moveTo>
                      <a:pt x="0" y="28"/>
                    </a:moveTo>
                    <a:lnTo>
                      <a:pt x="12" y="0"/>
                    </a:lnTo>
                    <a:lnTo>
                      <a:pt x="29" y="4"/>
                    </a:lnTo>
                    <a:lnTo>
                      <a:pt x="16"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0" name="Freeform 130">
                <a:extLst>
                  <a:ext uri="{FF2B5EF4-FFF2-40B4-BE49-F238E27FC236}">
                    <a16:creationId xmlns:a16="http://schemas.microsoft.com/office/drawing/2014/main" id="{2B4DEF01-0865-4085-B3FA-0712796D0C0D}"/>
                  </a:ext>
                </a:extLst>
              </p:cNvPr>
              <p:cNvSpPr>
                <a:spLocks/>
              </p:cNvSpPr>
              <p:nvPr/>
            </p:nvSpPr>
            <p:spPr bwMode="auto">
              <a:xfrm>
                <a:off x="2298" y="2333"/>
                <a:ext cx="36" cy="32"/>
              </a:xfrm>
              <a:custGeom>
                <a:avLst/>
                <a:gdLst>
                  <a:gd name="T0" fmla="*/ 0 w 36"/>
                  <a:gd name="T1" fmla="*/ 28 h 32"/>
                  <a:gd name="T2" fmla="*/ 16 w 36"/>
                  <a:gd name="T3" fmla="*/ 0 h 32"/>
                  <a:gd name="T4" fmla="*/ 36 w 36"/>
                  <a:gd name="T5" fmla="*/ 4 h 32"/>
                  <a:gd name="T6" fmla="*/ 20 w 36"/>
                  <a:gd name="T7" fmla="*/ 32 h 32"/>
                  <a:gd name="T8" fmla="*/ 0 w 36"/>
                  <a:gd name="T9" fmla="*/ 28 h 32"/>
                </a:gdLst>
                <a:ahLst/>
                <a:cxnLst>
                  <a:cxn ang="0">
                    <a:pos x="T0" y="T1"/>
                  </a:cxn>
                  <a:cxn ang="0">
                    <a:pos x="T2" y="T3"/>
                  </a:cxn>
                  <a:cxn ang="0">
                    <a:pos x="T4" y="T5"/>
                  </a:cxn>
                  <a:cxn ang="0">
                    <a:pos x="T6" y="T7"/>
                  </a:cxn>
                  <a:cxn ang="0">
                    <a:pos x="T8" y="T9"/>
                  </a:cxn>
                </a:cxnLst>
                <a:rect l="0" t="0" r="r" b="b"/>
                <a:pathLst>
                  <a:path w="36" h="32">
                    <a:moveTo>
                      <a:pt x="0" y="28"/>
                    </a:moveTo>
                    <a:lnTo>
                      <a:pt x="16" y="0"/>
                    </a:lnTo>
                    <a:lnTo>
                      <a:pt x="36" y="4"/>
                    </a:lnTo>
                    <a:lnTo>
                      <a:pt x="20"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1" name="Freeform 131">
                <a:extLst>
                  <a:ext uri="{FF2B5EF4-FFF2-40B4-BE49-F238E27FC236}">
                    <a16:creationId xmlns:a16="http://schemas.microsoft.com/office/drawing/2014/main" id="{E1454FCF-4C23-4B25-B3E7-ADE750867FA7}"/>
                  </a:ext>
                </a:extLst>
              </p:cNvPr>
              <p:cNvSpPr>
                <a:spLocks/>
              </p:cNvSpPr>
              <p:nvPr/>
            </p:nvSpPr>
            <p:spPr bwMode="auto">
              <a:xfrm>
                <a:off x="2343" y="2245"/>
                <a:ext cx="28" cy="32"/>
              </a:xfrm>
              <a:custGeom>
                <a:avLst/>
                <a:gdLst>
                  <a:gd name="T0" fmla="*/ 0 w 28"/>
                  <a:gd name="T1" fmla="*/ 28 h 32"/>
                  <a:gd name="T2" fmla="*/ 12 w 28"/>
                  <a:gd name="T3" fmla="*/ 0 h 32"/>
                  <a:gd name="T4" fmla="*/ 28 w 28"/>
                  <a:gd name="T5" fmla="*/ 4 h 32"/>
                  <a:gd name="T6" fmla="*/ 16 w 28"/>
                  <a:gd name="T7" fmla="*/ 32 h 32"/>
                  <a:gd name="T8" fmla="*/ 0 w 28"/>
                  <a:gd name="T9" fmla="*/ 28 h 32"/>
                </a:gdLst>
                <a:ahLst/>
                <a:cxnLst>
                  <a:cxn ang="0">
                    <a:pos x="T0" y="T1"/>
                  </a:cxn>
                  <a:cxn ang="0">
                    <a:pos x="T2" y="T3"/>
                  </a:cxn>
                  <a:cxn ang="0">
                    <a:pos x="T4" y="T5"/>
                  </a:cxn>
                  <a:cxn ang="0">
                    <a:pos x="T6" y="T7"/>
                  </a:cxn>
                  <a:cxn ang="0">
                    <a:pos x="T8" y="T9"/>
                  </a:cxn>
                </a:cxnLst>
                <a:rect l="0" t="0" r="r" b="b"/>
                <a:pathLst>
                  <a:path w="28" h="32">
                    <a:moveTo>
                      <a:pt x="0" y="28"/>
                    </a:moveTo>
                    <a:lnTo>
                      <a:pt x="12" y="0"/>
                    </a:lnTo>
                    <a:lnTo>
                      <a:pt x="28" y="4"/>
                    </a:lnTo>
                    <a:lnTo>
                      <a:pt x="16"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2" name="Freeform 132">
                <a:extLst>
                  <a:ext uri="{FF2B5EF4-FFF2-40B4-BE49-F238E27FC236}">
                    <a16:creationId xmlns:a16="http://schemas.microsoft.com/office/drawing/2014/main" id="{10354D23-F01F-4BEE-80D6-320931245F8F}"/>
                  </a:ext>
                </a:extLst>
              </p:cNvPr>
              <p:cNvSpPr>
                <a:spLocks/>
              </p:cNvSpPr>
              <p:nvPr/>
            </p:nvSpPr>
            <p:spPr bwMode="auto">
              <a:xfrm>
                <a:off x="2359" y="2233"/>
                <a:ext cx="37" cy="32"/>
              </a:xfrm>
              <a:custGeom>
                <a:avLst/>
                <a:gdLst>
                  <a:gd name="T0" fmla="*/ 0 w 37"/>
                  <a:gd name="T1" fmla="*/ 28 h 32"/>
                  <a:gd name="T2" fmla="*/ 16 w 37"/>
                  <a:gd name="T3" fmla="*/ 0 h 32"/>
                  <a:gd name="T4" fmla="*/ 37 w 37"/>
                  <a:gd name="T5" fmla="*/ 4 h 32"/>
                  <a:gd name="T6" fmla="*/ 20 w 37"/>
                  <a:gd name="T7" fmla="*/ 32 h 32"/>
                  <a:gd name="T8" fmla="*/ 0 w 37"/>
                  <a:gd name="T9" fmla="*/ 28 h 32"/>
                </a:gdLst>
                <a:ahLst/>
                <a:cxnLst>
                  <a:cxn ang="0">
                    <a:pos x="T0" y="T1"/>
                  </a:cxn>
                  <a:cxn ang="0">
                    <a:pos x="T2" y="T3"/>
                  </a:cxn>
                  <a:cxn ang="0">
                    <a:pos x="T4" y="T5"/>
                  </a:cxn>
                  <a:cxn ang="0">
                    <a:pos x="T6" y="T7"/>
                  </a:cxn>
                  <a:cxn ang="0">
                    <a:pos x="T8" y="T9"/>
                  </a:cxn>
                </a:cxnLst>
                <a:rect l="0" t="0" r="r" b="b"/>
                <a:pathLst>
                  <a:path w="37" h="32">
                    <a:moveTo>
                      <a:pt x="0" y="28"/>
                    </a:moveTo>
                    <a:lnTo>
                      <a:pt x="16" y="0"/>
                    </a:lnTo>
                    <a:lnTo>
                      <a:pt x="37" y="4"/>
                    </a:lnTo>
                    <a:lnTo>
                      <a:pt x="20"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3" name="Freeform 133">
                <a:extLst>
                  <a:ext uri="{FF2B5EF4-FFF2-40B4-BE49-F238E27FC236}">
                    <a16:creationId xmlns:a16="http://schemas.microsoft.com/office/drawing/2014/main" id="{9F130A64-1224-4DD1-8E9A-E2C90480310E}"/>
                  </a:ext>
                </a:extLst>
              </p:cNvPr>
              <p:cNvSpPr>
                <a:spLocks/>
              </p:cNvSpPr>
              <p:nvPr/>
            </p:nvSpPr>
            <p:spPr bwMode="auto">
              <a:xfrm>
                <a:off x="2404" y="2145"/>
                <a:ext cx="37" cy="32"/>
              </a:xfrm>
              <a:custGeom>
                <a:avLst/>
                <a:gdLst>
                  <a:gd name="T0" fmla="*/ 0 w 37"/>
                  <a:gd name="T1" fmla="*/ 28 h 32"/>
                  <a:gd name="T2" fmla="*/ 16 w 37"/>
                  <a:gd name="T3" fmla="*/ 0 h 32"/>
                  <a:gd name="T4" fmla="*/ 37 w 37"/>
                  <a:gd name="T5" fmla="*/ 4 h 32"/>
                  <a:gd name="T6" fmla="*/ 21 w 37"/>
                  <a:gd name="T7" fmla="*/ 32 h 32"/>
                  <a:gd name="T8" fmla="*/ 0 w 37"/>
                  <a:gd name="T9" fmla="*/ 28 h 32"/>
                </a:gdLst>
                <a:ahLst/>
                <a:cxnLst>
                  <a:cxn ang="0">
                    <a:pos x="T0" y="T1"/>
                  </a:cxn>
                  <a:cxn ang="0">
                    <a:pos x="T2" y="T3"/>
                  </a:cxn>
                  <a:cxn ang="0">
                    <a:pos x="T4" y="T5"/>
                  </a:cxn>
                  <a:cxn ang="0">
                    <a:pos x="T6" y="T7"/>
                  </a:cxn>
                  <a:cxn ang="0">
                    <a:pos x="T8" y="T9"/>
                  </a:cxn>
                </a:cxnLst>
                <a:rect l="0" t="0" r="r" b="b"/>
                <a:pathLst>
                  <a:path w="37" h="32">
                    <a:moveTo>
                      <a:pt x="0" y="28"/>
                    </a:moveTo>
                    <a:lnTo>
                      <a:pt x="16" y="0"/>
                    </a:lnTo>
                    <a:lnTo>
                      <a:pt x="37" y="4"/>
                    </a:lnTo>
                    <a:lnTo>
                      <a:pt x="21"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4" name="Freeform 134">
                <a:extLst>
                  <a:ext uri="{FF2B5EF4-FFF2-40B4-BE49-F238E27FC236}">
                    <a16:creationId xmlns:a16="http://schemas.microsoft.com/office/drawing/2014/main" id="{80A3C8CF-0A6A-45DC-B038-485FBF302649}"/>
                  </a:ext>
                </a:extLst>
              </p:cNvPr>
              <p:cNvSpPr>
                <a:spLocks/>
              </p:cNvSpPr>
              <p:nvPr/>
            </p:nvSpPr>
            <p:spPr bwMode="auto">
              <a:xfrm>
                <a:off x="2420" y="2141"/>
                <a:ext cx="37" cy="32"/>
              </a:xfrm>
              <a:custGeom>
                <a:avLst/>
                <a:gdLst>
                  <a:gd name="T0" fmla="*/ 0 w 37"/>
                  <a:gd name="T1" fmla="*/ 28 h 32"/>
                  <a:gd name="T2" fmla="*/ 17 w 37"/>
                  <a:gd name="T3" fmla="*/ 0 h 32"/>
                  <a:gd name="T4" fmla="*/ 37 w 37"/>
                  <a:gd name="T5" fmla="*/ 4 h 32"/>
                  <a:gd name="T6" fmla="*/ 21 w 37"/>
                  <a:gd name="T7" fmla="*/ 32 h 32"/>
                  <a:gd name="T8" fmla="*/ 0 w 37"/>
                  <a:gd name="T9" fmla="*/ 28 h 32"/>
                </a:gdLst>
                <a:ahLst/>
                <a:cxnLst>
                  <a:cxn ang="0">
                    <a:pos x="T0" y="T1"/>
                  </a:cxn>
                  <a:cxn ang="0">
                    <a:pos x="T2" y="T3"/>
                  </a:cxn>
                  <a:cxn ang="0">
                    <a:pos x="T4" y="T5"/>
                  </a:cxn>
                  <a:cxn ang="0">
                    <a:pos x="T6" y="T7"/>
                  </a:cxn>
                  <a:cxn ang="0">
                    <a:pos x="T8" y="T9"/>
                  </a:cxn>
                </a:cxnLst>
                <a:rect l="0" t="0" r="r" b="b"/>
                <a:pathLst>
                  <a:path w="37" h="32">
                    <a:moveTo>
                      <a:pt x="0" y="28"/>
                    </a:moveTo>
                    <a:lnTo>
                      <a:pt x="17" y="0"/>
                    </a:lnTo>
                    <a:lnTo>
                      <a:pt x="37" y="4"/>
                    </a:lnTo>
                    <a:lnTo>
                      <a:pt x="21"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5" name="Freeform 135">
                <a:extLst>
                  <a:ext uri="{FF2B5EF4-FFF2-40B4-BE49-F238E27FC236}">
                    <a16:creationId xmlns:a16="http://schemas.microsoft.com/office/drawing/2014/main" id="{2E563D03-146F-4C1C-B9C7-21D50F524753}"/>
                  </a:ext>
                </a:extLst>
              </p:cNvPr>
              <p:cNvSpPr>
                <a:spLocks/>
              </p:cNvSpPr>
              <p:nvPr/>
            </p:nvSpPr>
            <p:spPr bwMode="auto">
              <a:xfrm>
                <a:off x="2470" y="2061"/>
                <a:ext cx="37" cy="28"/>
              </a:xfrm>
              <a:custGeom>
                <a:avLst/>
                <a:gdLst>
                  <a:gd name="T0" fmla="*/ 0 w 37"/>
                  <a:gd name="T1" fmla="*/ 24 h 28"/>
                  <a:gd name="T2" fmla="*/ 16 w 37"/>
                  <a:gd name="T3" fmla="*/ 0 h 28"/>
                  <a:gd name="T4" fmla="*/ 37 w 37"/>
                  <a:gd name="T5" fmla="*/ 4 h 28"/>
                  <a:gd name="T6" fmla="*/ 20 w 37"/>
                  <a:gd name="T7" fmla="*/ 28 h 28"/>
                  <a:gd name="T8" fmla="*/ 0 w 37"/>
                  <a:gd name="T9" fmla="*/ 24 h 28"/>
                </a:gdLst>
                <a:ahLst/>
                <a:cxnLst>
                  <a:cxn ang="0">
                    <a:pos x="T0" y="T1"/>
                  </a:cxn>
                  <a:cxn ang="0">
                    <a:pos x="T2" y="T3"/>
                  </a:cxn>
                  <a:cxn ang="0">
                    <a:pos x="T4" y="T5"/>
                  </a:cxn>
                  <a:cxn ang="0">
                    <a:pos x="T6" y="T7"/>
                  </a:cxn>
                  <a:cxn ang="0">
                    <a:pos x="T8" y="T9"/>
                  </a:cxn>
                </a:cxnLst>
                <a:rect l="0" t="0" r="r" b="b"/>
                <a:pathLst>
                  <a:path w="37" h="28">
                    <a:moveTo>
                      <a:pt x="0" y="24"/>
                    </a:moveTo>
                    <a:lnTo>
                      <a:pt x="16" y="0"/>
                    </a:lnTo>
                    <a:lnTo>
                      <a:pt x="37" y="4"/>
                    </a:lnTo>
                    <a:lnTo>
                      <a:pt x="20" y="28"/>
                    </a:lnTo>
                    <a:lnTo>
                      <a:pt x="0" y="2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6" name="Freeform 136">
                <a:extLst>
                  <a:ext uri="{FF2B5EF4-FFF2-40B4-BE49-F238E27FC236}">
                    <a16:creationId xmlns:a16="http://schemas.microsoft.com/office/drawing/2014/main" id="{6A577B4A-A957-413A-89AD-AE037F32C4AE}"/>
                  </a:ext>
                </a:extLst>
              </p:cNvPr>
              <p:cNvSpPr>
                <a:spLocks/>
              </p:cNvSpPr>
              <p:nvPr/>
            </p:nvSpPr>
            <p:spPr bwMode="auto">
              <a:xfrm>
                <a:off x="2486" y="2057"/>
                <a:ext cx="37" cy="32"/>
              </a:xfrm>
              <a:custGeom>
                <a:avLst/>
                <a:gdLst>
                  <a:gd name="T0" fmla="*/ 0 w 37"/>
                  <a:gd name="T1" fmla="*/ 28 h 32"/>
                  <a:gd name="T2" fmla="*/ 16 w 37"/>
                  <a:gd name="T3" fmla="*/ 0 h 32"/>
                  <a:gd name="T4" fmla="*/ 37 w 37"/>
                  <a:gd name="T5" fmla="*/ 4 h 32"/>
                  <a:gd name="T6" fmla="*/ 21 w 37"/>
                  <a:gd name="T7" fmla="*/ 32 h 32"/>
                  <a:gd name="T8" fmla="*/ 0 w 37"/>
                  <a:gd name="T9" fmla="*/ 28 h 32"/>
                </a:gdLst>
                <a:ahLst/>
                <a:cxnLst>
                  <a:cxn ang="0">
                    <a:pos x="T0" y="T1"/>
                  </a:cxn>
                  <a:cxn ang="0">
                    <a:pos x="T2" y="T3"/>
                  </a:cxn>
                  <a:cxn ang="0">
                    <a:pos x="T4" y="T5"/>
                  </a:cxn>
                  <a:cxn ang="0">
                    <a:pos x="T6" y="T7"/>
                  </a:cxn>
                  <a:cxn ang="0">
                    <a:pos x="T8" y="T9"/>
                  </a:cxn>
                </a:cxnLst>
                <a:rect l="0" t="0" r="r" b="b"/>
                <a:pathLst>
                  <a:path w="37" h="32">
                    <a:moveTo>
                      <a:pt x="0" y="28"/>
                    </a:moveTo>
                    <a:lnTo>
                      <a:pt x="16" y="0"/>
                    </a:lnTo>
                    <a:lnTo>
                      <a:pt x="37" y="4"/>
                    </a:lnTo>
                    <a:lnTo>
                      <a:pt x="21"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7" name="Freeform 137">
                <a:extLst>
                  <a:ext uri="{FF2B5EF4-FFF2-40B4-BE49-F238E27FC236}">
                    <a16:creationId xmlns:a16="http://schemas.microsoft.com/office/drawing/2014/main" id="{E09E7DD6-608D-4B2D-AE3E-8E001D76C2D2}"/>
                  </a:ext>
                </a:extLst>
              </p:cNvPr>
              <p:cNvSpPr>
                <a:spLocks/>
              </p:cNvSpPr>
              <p:nvPr/>
            </p:nvSpPr>
            <p:spPr bwMode="auto">
              <a:xfrm>
                <a:off x="2535" y="1985"/>
                <a:ext cx="33" cy="20"/>
              </a:xfrm>
              <a:custGeom>
                <a:avLst/>
                <a:gdLst>
                  <a:gd name="T0" fmla="*/ 0 w 33"/>
                  <a:gd name="T1" fmla="*/ 16 h 20"/>
                  <a:gd name="T2" fmla="*/ 12 w 33"/>
                  <a:gd name="T3" fmla="*/ 0 h 20"/>
                  <a:gd name="T4" fmla="*/ 33 w 33"/>
                  <a:gd name="T5" fmla="*/ 4 h 20"/>
                  <a:gd name="T6" fmla="*/ 21 w 33"/>
                  <a:gd name="T7" fmla="*/ 20 h 20"/>
                  <a:gd name="T8" fmla="*/ 0 w 33"/>
                  <a:gd name="T9" fmla="*/ 16 h 20"/>
                </a:gdLst>
                <a:ahLst/>
                <a:cxnLst>
                  <a:cxn ang="0">
                    <a:pos x="T0" y="T1"/>
                  </a:cxn>
                  <a:cxn ang="0">
                    <a:pos x="T2" y="T3"/>
                  </a:cxn>
                  <a:cxn ang="0">
                    <a:pos x="T4" y="T5"/>
                  </a:cxn>
                  <a:cxn ang="0">
                    <a:pos x="T6" y="T7"/>
                  </a:cxn>
                  <a:cxn ang="0">
                    <a:pos x="T8" y="T9"/>
                  </a:cxn>
                </a:cxnLst>
                <a:rect l="0" t="0" r="r" b="b"/>
                <a:pathLst>
                  <a:path w="33" h="20">
                    <a:moveTo>
                      <a:pt x="0" y="16"/>
                    </a:moveTo>
                    <a:lnTo>
                      <a:pt x="12" y="0"/>
                    </a:lnTo>
                    <a:lnTo>
                      <a:pt x="33" y="4"/>
                    </a:lnTo>
                    <a:lnTo>
                      <a:pt x="21" y="2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8" name="Freeform 138">
                <a:extLst>
                  <a:ext uri="{FF2B5EF4-FFF2-40B4-BE49-F238E27FC236}">
                    <a16:creationId xmlns:a16="http://schemas.microsoft.com/office/drawing/2014/main" id="{D8664F8B-47A6-4159-9F69-FA6DDF92DC53}"/>
                  </a:ext>
                </a:extLst>
              </p:cNvPr>
              <p:cNvSpPr>
                <a:spLocks/>
              </p:cNvSpPr>
              <p:nvPr/>
            </p:nvSpPr>
            <p:spPr bwMode="auto">
              <a:xfrm>
                <a:off x="2547" y="1981"/>
                <a:ext cx="41" cy="32"/>
              </a:xfrm>
              <a:custGeom>
                <a:avLst/>
                <a:gdLst>
                  <a:gd name="T0" fmla="*/ 0 w 41"/>
                  <a:gd name="T1" fmla="*/ 28 h 32"/>
                  <a:gd name="T2" fmla="*/ 21 w 41"/>
                  <a:gd name="T3" fmla="*/ 0 h 32"/>
                  <a:gd name="T4" fmla="*/ 41 w 41"/>
                  <a:gd name="T5" fmla="*/ 4 h 32"/>
                  <a:gd name="T6" fmla="*/ 21 w 41"/>
                  <a:gd name="T7" fmla="*/ 32 h 32"/>
                  <a:gd name="T8" fmla="*/ 0 w 41"/>
                  <a:gd name="T9" fmla="*/ 28 h 32"/>
                </a:gdLst>
                <a:ahLst/>
                <a:cxnLst>
                  <a:cxn ang="0">
                    <a:pos x="T0" y="T1"/>
                  </a:cxn>
                  <a:cxn ang="0">
                    <a:pos x="T2" y="T3"/>
                  </a:cxn>
                  <a:cxn ang="0">
                    <a:pos x="T4" y="T5"/>
                  </a:cxn>
                  <a:cxn ang="0">
                    <a:pos x="T6" y="T7"/>
                  </a:cxn>
                  <a:cxn ang="0">
                    <a:pos x="T8" y="T9"/>
                  </a:cxn>
                </a:cxnLst>
                <a:rect l="0" t="0" r="r" b="b"/>
                <a:pathLst>
                  <a:path w="41" h="32">
                    <a:moveTo>
                      <a:pt x="0" y="28"/>
                    </a:moveTo>
                    <a:lnTo>
                      <a:pt x="21" y="0"/>
                    </a:lnTo>
                    <a:lnTo>
                      <a:pt x="41" y="4"/>
                    </a:lnTo>
                    <a:lnTo>
                      <a:pt x="21" y="32"/>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9" name="Freeform 139">
                <a:extLst>
                  <a:ext uri="{FF2B5EF4-FFF2-40B4-BE49-F238E27FC236}">
                    <a16:creationId xmlns:a16="http://schemas.microsoft.com/office/drawing/2014/main" id="{EA296573-EF7D-4859-B672-56CB63C0A070}"/>
                  </a:ext>
                </a:extLst>
              </p:cNvPr>
              <p:cNvSpPr>
                <a:spLocks/>
              </p:cNvSpPr>
              <p:nvPr/>
            </p:nvSpPr>
            <p:spPr bwMode="auto">
              <a:xfrm>
                <a:off x="2605" y="1921"/>
                <a:ext cx="20" cy="12"/>
              </a:xfrm>
              <a:custGeom>
                <a:avLst/>
                <a:gdLst>
                  <a:gd name="T0" fmla="*/ 0 w 20"/>
                  <a:gd name="T1" fmla="*/ 8 h 12"/>
                  <a:gd name="T2" fmla="*/ 4 w 20"/>
                  <a:gd name="T3" fmla="*/ 0 h 12"/>
                  <a:gd name="T4" fmla="*/ 20 w 20"/>
                  <a:gd name="T5" fmla="*/ 4 h 12"/>
                  <a:gd name="T6" fmla="*/ 16 w 20"/>
                  <a:gd name="T7" fmla="*/ 12 h 12"/>
                  <a:gd name="T8" fmla="*/ 0 w 20"/>
                  <a:gd name="T9" fmla="*/ 8 h 12"/>
                </a:gdLst>
                <a:ahLst/>
                <a:cxnLst>
                  <a:cxn ang="0">
                    <a:pos x="T0" y="T1"/>
                  </a:cxn>
                  <a:cxn ang="0">
                    <a:pos x="T2" y="T3"/>
                  </a:cxn>
                  <a:cxn ang="0">
                    <a:pos x="T4" y="T5"/>
                  </a:cxn>
                  <a:cxn ang="0">
                    <a:pos x="T6" y="T7"/>
                  </a:cxn>
                  <a:cxn ang="0">
                    <a:pos x="T8" y="T9"/>
                  </a:cxn>
                </a:cxnLst>
                <a:rect l="0" t="0" r="r" b="b"/>
                <a:pathLst>
                  <a:path w="20" h="12">
                    <a:moveTo>
                      <a:pt x="0" y="8"/>
                    </a:moveTo>
                    <a:lnTo>
                      <a:pt x="4" y="0"/>
                    </a:lnTo>
                    <a:lnTo>
                      <a:pt x="20" y="4"/>
                    </a:lnTo>
                    <a:lnTo>
                      <a:pt x="16" y="12"/>
                    </a:lnTo>
                    <a:lnTo>
                      <a:pt x="0" y="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0" name="Freeform 140">
                <a:extLst>
                  <a:ext uri="{FF2B5EF4-FFF2-40B4-BE49-F238E27FC236}">
                    <a16:creationId xmlns:a16="http://schemas.microsoft.com/office/drawing/2014/main" id="{4F8F0C90-1134-4E26-93D8-BEA2E647FA4C}"/>
                  </a:ext>
                </a:extLst>
              </p:cNvPr>
              <p:cNvSpPr>
                <a:spLocks/>
              </p:cNvSpPr>
              <p:nvPr/>
            </p:nvSpPr>
            <p:spPr bwMode="auto">
              <a:xfrm>
                <a:off x="2605" y="1909"/>
                <a:ext cx="33" cy="40"/>
              </a:xfrm>
              <a:custGeom>
                <a:avLst/>
                <a:gdLst>
                  <a:gd name="T0" fmla="*/ 0 w 33"/>
                  <a:gd name="T1" fmla="*/ 20 h 40"/>
                  <a:gd name="T2" fmla="*/ 29 w 33"/>
                  <a:gd name="T3" fmla="*/ 0 h 40"/>
                  <a:gd name="T4" fmla="*/ 33 w 33"/>
                  <a:gd name="T5" fmla="*/ 20 h 40"/>
                  <a:gd name="T6" fmla="*/ 4 w 33"/>
                  <a:gd name="T7" fmla="*/ 40 h 40"/>
                  <a:gd name="T8" fmla="*/ 0 w 33"/>
                  <a:gd name="T9" fmla="*/ 20 h 40"/>
                </a:gdLst>
                <a:ahLst/>
                <a:cxnLst>
                  <a:cxn ang="0">
                    <a:pos x="T0" y="T1"/>
                  </a:cxn>
                  <a:cxn ang="0">
                    <a:pos x="T2" y="T3"/>
                  </a:cxn>
                  <a:cxn ang="0">
                    <a:pos x="T4" y="T5"/>
                  </a:cxn>
                  <a:cxn ang="0">
                    <a:pos x="T6" y="T7"/>
                  </a:cxn>
                  <a:cxn ang="0">
                    <a:pos x="T8" y="T9"/>
                  </a:cxn>
                </a:cxnLst>
                <a:rect l="0" t="0" r="r" b="b"/>
                <a:pathLst>
                  <a:path w="33" h="40">
                    <a:moveTo>
                      <a:pt x="0" y="20"/>
                    </a:moveTo>
                    <a:lnTo>
                      <a:pt x="29" y="0"/>
                    </a:lnTo>
                    <a:lnTo>
                      <a:pt x="33" y="20"/>
                    </a:lnTo>
                    <a:lnTo>
                      <a:pt x="4" y="40"/>
                    </a:lnTo>
                    <a:lnTo>
                      <a:pt x="0" y="2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1" name="Freeform 141">
                <a:extLst>
                  <a:ext uri="{FF2B5EF4-FFF2-40B4-BE49-F238E27FC236}">
                    <a16:creationId xmlns:a16="http://schemas.microsoft.com/office/drawing/2014/main" id="{67ACFDEB-5D68-47A8-A49A-B98E53AAB1A3}"/>
                  </a:ext>
                </a:extLst>
              </p:cNvPr>
              <p:cNvSpPr>
                <a:spLocks/>
              </p:cNvSpPr>
              <p:nvPr/>
            </p:nvSpPr>
            <p:spPr bwMode="auto">
              <a:xfrm>
                <a:off x="2666" y="1861"/>
                <a:ext cx="33" cy="36"/>
              </a:xfrm>
              <a:custGeom>
                <a:avLst/>
                <a:gdLst>
                  <a:gd name="T0" fmla="*/ 0 w 33"/>
                  <a:gd name="T1" fmla="*/ 16 h 36"/>
                  <a:gd name="T2" fmla="*/ 29 w 33"/>
                  <a:gd name="T3" fmla="*/ 0 h 36"/>
                  <a:gd name="T4" fmla="*/ 33 w 33"/>
                  <a:gd name="T5" fmla="*/ 20 h 36"/>
                  <a:gd name="T6" fmla="*/ 4 w 33"/>
                  <a:gd name="T7" fmla="*/ 36 h 36"/>
                  <a:gd name="T8" fmla="*/ 0 w 33"/>
                  <a:gd name="T9" fmla="*/ 16 h 36"/>
                </a:gdLst>
                <a:ahLst/>
                <a:cxnLst>
                  <a:cxn ang="0">
                    <a:pos x="T0" y="T1"/>
                  </a:cxn>
                  <a:cxn ang="0">
                    <a:pos x="T2" y="T3"/>
                  </a:cxn>
                  <a:cxn ang="0">
                    <a:pos x="T4" y="T5"/>
                  </a:cxn>
                  <a:cxn ang="0">
                    <a:pos x="T6" y="T7"/>
                  </a:cxn>
                  <a:cxn ang="0">
                    <a:pos x="T8" y="T9"/>
                  </a:cxn>
                </a:cxnLst>
                <a:rect l="0" t="0" r="r" b="b"/>
                <a:pathLst>
                  <a:path w="33" h="36">
                    <a:moveTo>
                      <a:pt x="0" y="16"/>
                    </a:moveTo>
                    <a:lnTo>
                      <a:pt x="29" y="0"/>
                    </a:lnTo>
                    <a:lnTo>
                      <a:pt x="33" y="20"/>
                    </a:lnTo>
                    <a:lnTo>
                      <a:pt x="4" y="36"/>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2" name="Freeform 142">
                <a:extLst>
                  <a:ext uri="{FF2B5EF4-FFF2-40B4-BE49-F238E27FC236}">
                    <a16:creationId xmlns:a16="http://schemas.microsoft.com/office/drawing/2014/main" id="{3113FBBA-0ED8-4258-BD22-37A1E82FF965}"/>
                  </a:ext>
                </a:extLst>
              </p:cNvPr>
              <p:cNvSpPr>
                <a:spLocks/>
              </p:cNvSpPr>
              <p:nvPr/>
            </p:nvSpPr>
            <p:spPr bwMode="auto">
              <a:xfrm>
                <a:off x="2728" y="1821"/>
                <a:ext cx="33" cy="28"/>
              </a:xfrm>
              <a:custGeom>
                <a:avLst/>
                <a:gdLst>
                  <a:gd name="T0" fmla="*/ 0 w 33"/>
                  <a:gd name="T1" fmla="*/ 12 h 28"/>
                  <a:gd name="T2" fmla="*/ 28 w 33"/>
                  <a:gd name="T3" fmla="*/ 0 h 28"/>
                  <a:gd name="T4" fmla="*/ 33 w 33"/>
                  <a:gd name="T5" fmla="*/ 16 h 28"/>
                  <a:gd name="T6" fmla="*/ 4 w 33"/>
                  <a:gd name="T7" fmla="*/ 28 h 28"/>
                  <a:gd name="T8" fmla="*/ 0 w 33"/>
                  <a:gd name="T9" fmla="*/ 12 h 28"/>
                </a:gdLst>
                <a:ahLst/>
                <a:cxnLst>
                  <a:cxn ang="0">
                    <a:pos x="T0" y="T1"/>
                  </a:cxn>
                  <a:cxn ang="0">
                    <a:pos x="T2" y="T3"/>
                  </a:cxn>
                  <a:cxn ang="0">
                    <a:pos x="T4" y="T5"/>
                  </a:cxn>
                  <a:cxn ang="0">
                    <a:pos x="T6" y="T7"/>
                  </a:cxn>
                  <a:cxn ang="0">
                    <a:pos x="T8" y="T9"/>
                  </a:cxn>
                </a:cxnLst>
                <a:rect l="0" t="0" r="r" b="b"/>
                <a:pathLst>
                  <a:path w="33" h="28">
                    <a:moveTo>
                      <a:pt x="0" y="12"/>
                    </a:moveTo>
                    <a:lnTo>
                      <a:pt x="28" y="0"/>
                    </a:lnTo>
                    <a:lnTo>
                      <a:pt x="33" y="16"/>
                    </a:lnTo>
                    <a:lnTo>
                      <a:pt x="4" y="28"/>
                    </a:lnTo>
                    <a:lnTo>
                      <a:pt x="0" y="1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3" name="Freeform 143">
                <a:extLst>
                  <a:ext uri="{FF2B5EF4-FFF2-40B4-BE49-F238E27FC236}">
                    <a16:creationId xmlns:a16="http://schemas.microsoft.com/office/drawing/2014/main" id="{A101357E-C3FB-4E91-83A8-AD39997818B4}"/>
                  </a:ext>
                </a:extLst>
              </p:cNvPr>
              <p:cNvSpPr>
                <a:spLocks/>
              </p:cNvSpPr>
              <p:nvPr/>
            </p:nvSpPr>
            <p:spPr bwMode="auto">
              <a:xfrm>
                <a:off x="2793" y="1793"/>
                <a:ext cx="21" cy="36"/>
              </a:xfrm>
              <a:custGeom>
                <a:avLst/>
                <a:gdLst>
                  <a:gd name="T0" fmla="*/ 0 w 21"/>
                  <a:gd name="T1" fmla="*/ 0 h 36"/>
                  <a:gd name="T2" fmla="*/ 4 w 21"/>
                  <a:gd name="T3" fmla="*/ 32 h 36"/>
                  <a:gd name="T4" fmla="*/ 21 w 21"/>
                  <a:gd name="T5" fmla="*/ 36 h 36"/>
                  <a:gd name="T6" fmla="*/ 17 w 21"/>
                  <a:gd name="T7" fmla="*/ 4 h 36"/>
                  <a:gd name="T8" fmla="*/ 0 w 21"/>
                  <a:gd name="T9" fmla="*/ 0 h 36"/>
                </a:gdLst>
                <a:ahLst/>
                <a:cxnLst>
                  <a:cxn ang="0">
                    <a:pos x="T0" y="T1"/>
                  </a:cxn>
                  <a:cxn ang="0">
                    <a:pos x="T2" y="T3"/>
                  </a:cxn>
                  <a:cxn ang="0">
                    <a:pos x="T4" y="T5"/>
                  </a:cxn>
                  <a:cxn ang="0">
                    <a:pos x="T6" y="T7"/>
                  </a:cxn>
                  <a:cxn ang="0">
                    <a:pos x="T8" y="T9"/>
                  </a:cxn>
                </a:cxnLst>
                <a:rect l="0" t="0" r="r" b="b"/>
                <a:pathLst>
                  <a:path w="21" h="36">
                    <a:moveTo>
                      <a:pt x="0" y="0"/>
                    </a:moveTo>
                    <a:lnTo>
                      <a:pt x="4" y="32"/>
                    </a:lnTo>
                    <a:lnTo>
                      <a:pt x="21" y="36"/>
                    </a:lnTo>
                    <a:lnTo>
                      <a:pt x="17"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4" name="Rectangle 144">
                <a:extLst>
                  <a:ext uri="{FF2B5EF4-FFF2-40B4-BE49-F238E27FC236}">
                    <a16:creationId xmlns:a16="http://schemas.microsoft.com/office/drawing/2014/main" id="{4944EB06-6468-4922-8D37-E378245D8BD5}"/>
                  </a:ext>
                </a:extLst>
              </p:cNvPr>
              <p:cNvSpPr>
                <a:spLocks noChangeArrowheads="1"/>
              </p:cNvSpPr>
              <p:nvPr/>
            </p:nvSpPr>
            <p:spPr bwMode="auto">
              <a:xfrm>
                <a:off x="2802" y="1893"/>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5" name="Freeform 145">
                <a:extLst>
                  <a:ext uri="{FF2B5EF4-FFF2-40B4-BE49-F238E27FC236}">
                    <a16:creationId xmlns:a16="http://schemas.microsoft.com/office/drawing/2014/main" id="{A8654230-9CD7-4E4B-B7CA-9B0F50EE9CC7}"/>
                  </a:ext>
                </a:extLst>
              </p:cNvPr>
              <p:cNvSpPr>
                <a:spLocks/>
              </p:cNvSpPr>
              <p:nvPr/>
            </p:nvSpPr>
            <p:spPr bwMode="auto">
              <a:xfrm>
                <a:off x="2806" y="1985"/>
                <a:ext cx="20" cy="36"/>
              </a:xfrm>
              <a:custGeom>
                <a:avLst/>
                <a:gdLst>
                  <a:gd name="T0" fmla="*/ 0 w 20"/>
                  <a:gd name="T1" fmla="*/ 0 h 36"/>
                  <a:gd name="T2" fmla="*/ 4 w 20"/>
                  <a:gd name="T3" fmla="*/ 32 h 36"/>
                  <a:gd name="T4" fmla="*/ 20 w 20"/>
                  <a:gd name="T5" fmla="*/ 36 h 36"/>
                  <a:gd name="T6" fmla="*/ 16 w 20"/>
                  <a:gd name="T7" fmla="*/ 4 h 36"/>
                  <a:gd name="T8" fmla="*/ 0 w 20"/>
                  <a:gd name="T9" fmla="*/ 0 h 36"/>
                </a:gdLst>
                <a:ahLst/>
                <a:cxnLst>
                  <a:cxn ang="0">
                    <a:pos x="T0" y="T1"/>
                  </a:cxn>
                  <a:cxn ang="0">
                    <a:pos x="T2" y="T3"/>
                  </a:cxn>
                  <a:cxn ang="0">
                    <a:pos x="T4" y="T5"/>
                  </a:cxn>
                  <a:cxn ang="0">
                    <a:pos x="T6" y="T7"/>
                  </a:cxn>
                  <a:cxn ang="0">
                    <a:pos x="T8" y="T9"/>
                  </a:cxn>
                </a:cxnLst>
                <a:rect l="0" t="0" r="r" b="b"/>
                <a:pathLst>
                  <a:path w="20" h="36">
                    <a:moveTo>
                      <a:pt x="0" y="0"/>
                    </a:moveTo>
                    <a:lnTo>
                      <a:pt x="4" y="32"/>
                    </a:lnTo>
                    <a:lnTo>
                      <a:pt x="20"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6" name="Rectangle 146">
                <a:extLst>
                  <a:ext uri="{FF2B5EF4-FFF2-40B4-BE49-F238E27FC236}">
                    <a16:creationId xmlns:a16="http://schemas.microsoft.com/office/drawing/2014/main" id="{FFC442CC-8B24-433C-A6A6-256612BF707E}"/>
                  </a:ext>
                </a:extLst>
              </p:cNvPr>
              <p:cNvSpPr>
                <a:spLocks noChangeArrowheads="1"/>
              </p:cNvSpPr>
              <p:nvPr/>
            </p:nvSpPr>
            <p:spPr bwMode="auto">
              <a:xfrm>
                <a:off x="2814" y="2085"/>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7" name="Freeform 147">
                <a:extLst>
                  <a:ext uri="{FF2B5EF4-FFF2-40B4-BE49-F238E27FC236}">
                    <a16:creationId xmlns:a16="http://schemas.microsoft.com/office/drawing/2014/main" id="{23A31F91-CBF7-4BC1-972F-12CF373E82E9}"/>
                  </a:ext>
                </a:extLst>
              </p:cNvPr>
              <p:cNvSpPr>
                <a:spLocks/>
              </p:cNvSpPr>
              <p:nvPr/>
            </p:nvSpPr>
            <p:spPr bwMode="auto">
              <a:xfrm>
                <a:off x="2818" y="2177"/>
                <a:ext cx="20" cy="36"/>
              </a:xfrm>
              <a:custGeom>
                <a:avLst/>
                <a:gdLst>
                  <a:gd name="T0" fmla="*/ 0 w 20"/>
                  <a:gd name="T1" fmla="*/ 0 h 36"/>
                  <a:gd name="T2" fmla="*/ 4 w 20"/>
                  <a:gd name="T3" fmla="*/ 32 h 36"/>
                  <a:gd name="T4" fmla="*/ 20 w 20"/>
                  <a:gd name="T5" fmla="*/ 36 h 36"/>
                  <a:gd name="T6" fmla="*/ 16 w 20"/>
                  <a:gd name="T7" fmla="*/ 4 h 36"/>
                  <a:gd name="T8" fmla="*/ 0 w 20"/>
                  <a:gd name="T9" fmla="*/ 0 h 36"/>
                </a:gdLst>
                <a:ahLst/>
                <a:cxnLst>
                  <a:cxn ang="0">
                    <a:pos x="T0" y="T1"/>
                  </a:cxn>
                  <a:cxn ang="0">
                    <a:pos x="T2" y="T3"/>
                  </a:cxn>
                  <a:cxn ang="0">
                    <a:pos x="T4" y="T5"/>
                  </a:cxn>
                  <a:cxn ang="0">
                    <a:pos x="T6" y="T7"/>
                  </a:cxn>
                  <a:cxn ang="0">
                    <a:pos x="T8" y="T9"/>
                  </a:cxn>
                </a:cxnLst>
                <a:rect l="0" t="0" r="r" b="b"/>
                <a:pathLst>
                  <a:path w="20" h="36">
                    <a:moveTo>
                      <a:pt x="0" y="0"/>
                    </a:moveTo>
                    <a:lnTo>
                      <a:pt x="4" y="32"/>
                    </a:lnTo>
                    <a:lnTo>
                      <a:pt x="20"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8" name="Rectangle 148">
                <a:extLst>
                  <a:ext uri="{FF2B5EF4-FFF2-40B4-BE49-F238E27FC236}">
                    <a16:creationId xmlns:a16="http://schemas.microsoft.com/office/drawing/2014/main" id="{C5ADC0B9-E296-4350-B8F1-8F295E284CD5}"/>
                  </a:ext>
                </a:extLst>
              </p:cNvPr>
              <p:cNvSpPr>
                <a:spLocks noChangeArrowheads="1"/>
              </p:cNvSpPr>
              <p:nvPr/>
            </p:nvSpPr>
            <p:spPr bwMode="auto">
              <a:xfrm>
                <a:off x="2826" y="2277"/>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9" name="Rectangle 149">
                <a:extLst>
                  <a:ext uri="{FF2B5EF4-FFF2-40B4-BE49-F238E27FC236}">
                    <a16:creationId xmlns:a16="http://schemas.microsoft.com/office/drawing/2014/main" id="{02B7D50E-E77A-43CC-B25B-6D8D5FA3A1EE}"/>
                  </a:ext>
                </a:extLst>
              </p:cNvPr>
              <p:cNvSpPr>
                <a:spLocks noChangeArrowheads="1"/>
              </p:cNvSpPr>
              <p:nvPr/>
            </p:nvSpPr>
            <p:spPr bwMode="auto">
              <a:xfrm>
                <a:off x="2834" y="2373"/>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0" name="Freeform 150">
                <a:extLst>
                  <a:ext uri="{FF2B5EF4-FFF2-40B4-BE49-F238E27FC236}">
                    <a16:creationId xmlns:a16="http://schemas.microsoft.com/office/drawing/2014/main" id="{856BDC40-351D-4726-ABB9-22752B444826}"/>
                  </a:ext>
                </a:extLst>
              </p:cNvPr>
              <p:cNvSpPr>
                <a:spLocks/>
              </p:cNvSpPr>
              <p:nvPr/>
            </p:nvSpPr>
            <p:spPr bwMode="auto">
              <a:xfrm>
                <a:off x="2838" y="2465"/>
                <a:ext cx="21" cy="36"/>
              </a:xfrm>
              <a:custGeom>
                <a:avLst/>
                <a:gdLst>
                  <a:gd name="T0" fmla="*/ 0 w 21"/>
                  <a:gd name="T1" fmla="*/ 0 h 36"/>
                  <a:gd name="T2" fmla="*/ 5 w 21"/>
                  <a:gd name="T3" fmla="*/ 32 h 36"/>
                  <a:gd name="T4" fmla="*/ 21 w 21"/>
                  <a:gd name="T5" fmla="*/ 36 h 36"/>
                  <a:gd name="T6" fmla="*/ 17 w 21"/>
                  <a:gd name="T7" fmla="*/ 4 h 36"/>
                  <a:gd name="T8" fmla="*/ 0 w 21"/>
                  <a:gd name="T9" fmla="*/ 0 h 36"/>
                </a:gdLst>
                <a:ahLst/>
                <a:cxnLst>
                  <a:cxn ang="0">
                    <a:pos x="T0" y="T1"/>
                  </a:cxn>
                  <a:cxn ang="0">
                    <a:pos x="T2" y="T3"/>
                  </a:cxn>
                  <a:cxn ang="0">
                    <a:pos x="T4" y="T5"/>
                  </a:cxn>
                  <a:cxn ang="0">
                    <a:pos x="T6" y="T7"/>
                  </a:cxn>
                  <a:cxn ang="0">
                    <a:pos x="T8" y="T9"/>
                  </a:cxn>
                </a:cxnLst>
                <a:rect l="0" t="0" r="r" b="b"/>
                <a:pathLst>
                  <a:path w="21" h="36">
                    <a:moveTo>
                      <a:pt x="0" y="0"/>
                    </a:moveTo>
                    <a:lnTo>
                      <a:pt x="5" y="32"/>
                    </a:lnTo>
                    <a:lnTo>
                      <a:pt x="21" y="36"/>
                    </a:lnTo>
                    <a:lnTo>
                      <a:pt x="17"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1" name="Rectangle 151">
                <a:extLst>
                  <a:ext uri="{FF2B5EF4-FFF2-40B4-BE49-F238E27FC236}">
                    <a16:creationId xmlns:a16="http://schemas.microsoft.com/office/drawing/2014/main" id="{2D8CADB0-5914-4D1D-A03F-CAA97A720EA9}"/>
                  </a:ext>
                </a:extLst>
              </p:cNvPr>
              <p:cNvSpPr>
                <a:spLocks noChangeArrowheads="1"/>
              </p:cNvSpPr>
              <p:nvPr/>
            </p:nvSpPr>
            <p:spPr bwMode="auto">
              <a:xfrm>
                <a:off x="2847" y="2565"/>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2" name="Freeform 152">
                <a:extLst>
                  <a:ext uri="{FF2B5EF4-FFF2-40B4-BE49-F238E27FC236}">
                    <a16:creationId xmlns:a16="http://schemas.microsoft.com/office/drawing/2014/main" id="{14F59C0C-31A9-4617-9ECC-9576AACF4CA7}"/>
                  </a:ext>
                </a:extLst>
              </p:cNvPr>
              <p:cNvSpPr>
                <a:spLocks/>
              </p:cNvSpPr>
              <p:nvPr/>
            </p:nvSpPr>
            <p:spPr bwMode="auto">
              <a:xfrm>
                <a:off x="2851" y="2657"/>
                <a:ext cx="20" cy="36"/>
              </a:xfrm>
              <a:custGeom>
                <a:avLst/>
                <a:gdLst>
                  <a:gd name="T0" fmla="*/ 0 w 20"/>
                  <a:gd name="T1" fmla="*/ 0 h 36"/>
                  <a:gd name="T2" fmla="*/ 4 w 20"/>
                  <a:gd name="T3" fmla="*/ 32 h 36"/>
                  <a:gd name="T4" fmla="*/ 20 w 20"/>
                  <a:gd name="T5" fmla="*/ 36 h 36"/>
                  <a:gd name="T6" fmla="*/ 16 w 20"/>
                  <a:gd name="T7" fmla="*/ 4 h 36"/>
                  <a:gd name="T8" fmla="*/ 0 w 20"/>
                  <a:gd name="T9" fmla="*/ 0 h 36"/>
                </a:gdLst>
                <a:ahLst/>
                <a:cxnLst>
                  <a:cxn ang="0">
                    <a:pos x="T0" y="T1"/>
                  </a:cxn>
                  <a:cxn ang="0">
                    <a:pos x="T2" y="T3"/>
                  </a:cxn>
                  <a:cxn ang="0">
                    <a:pos x="T4" y="T5"/>
                  </a:cxn>
                  <a:cxn ang="0">
                    <a:pos x="T6" y="T7"/>
                  </a:cxn>
                  <a:cxn ang="0">
                    <a:pos x="T8" y="T9"/>
                  </a:cxn>
                </a:cxnLst>
                <a:rect l="0" t="0" r="r" b="b"/>
                <a:pathLst>
                  <a:path w="20" h="36">
                    <a:moveTo>
                      <a:pt x="0" y="0"/>
                    </a:moveTo>
                    <a:lnTo>
                      <a:pt x="4" y="32"/>
                    </a:lnTo>
                    <a:lnTo>
                      <a:pt x="20"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3" name="Freeform 153">
                <a:extLst>
                  <a:ext uri="{FF2B5EF4-FFF2-40B4-BE49-F238E27FC236}">
                    <a16:creationId xmlns:a16="http://schemas.microsoft.com/office/drawing/2014/main" id="{0E679E34-85A6-4FF7-85E5-36F87E5A99E4}"/>
                  </a:ext>
                </a:extLst>
              </p:cNvPr>
              <p:cNvSpPr>
                <a:spLocks/>
              </p:cNvSpPr>
              <p:nvPr/>
            </p:nvSpPr>
            <p:spPr bwMode="auto">
              <a:xfrm>
                <a:off x="2855" y="2669"/>
                <a:ext cx="20" cy="36"/>
              </a:xfrm>
              <a:custGeom>
                <a:avLst/>
                <a:gdLst>
                  <a:gd name="T0" fmla="*/ 0 w 20"/>
                  <a:gd name="T1" fmla="*/ 32 h 36"/>
                  <a:gd name="T2" fmla="*/ 4 w 20"/>
                  <a:gd name="T3" fmla="*/ 0 h 36"/>
                  <a:gd name="T4" fmla="*/ 20 w 20"/>
                  <a:gd name="T5" fmla="*/ 4 h 36"/>
                  <a:gd name="T6" fmla="*/ 16 w 20"/>
                  <a:gd name="T7" fmla="*/ 36 h 36"/>
                  <a:gd name="T8" fmla="*/ 0 w 20"/>
                  <a:gd name="T9" fmla="*/ 32 h 36"/>
                </a:gdLst>
                <a:ahLst/>
                <a:cxnLst>
                  <a:cxn ang="0">
                    <a:pos x="T0" y="T1"/>
                  </a:cxn>
                  <a:cxn ang="0">
                    <a:pos x="T2" y="T3"/>
                  </a:cxn>
                  <a:cxn ang="0">
                    <a:pos x="T4" y="T5"/>
                  </a:cxn>
                  <a:cxn ang="0">
                    <a:pos x="T6" y="T7"/>
                  </a:cxn>
                  <a:cxn ang="0">
                    <a:pos x="T8" y="T9"/>
                  </a:cxn>
                </a:cxnLst>
                <a:rect l="0" t="0" r="r" b="b"/>
                <a:pathLst>
                  <a:path w="20" h="36">
                    <a:moveTo>
                      <a:pt x="0" y="32"/>
                    </a:moveTo>
                    <a:lnTo>
                      <a:pt x="4" y="0"/>
                    </a:lnTo>
                    <a:lnTo>
                      <a:pt x="20"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4" name="Rectangle 154">
                <a:extLst>
                  <a:ext uri="{FF2B5EF4-FFF2-40B4-BE49-F238E27FC236}">
                    <a16:creationId xmlns:a16="http://schemas.microsoft.com/office/drawing/2014/main" id="{4315A37C-D928-4E6A-98DC-AED7C11B1BCF}"/>
                  </a:ext>
                </a:extLst>
              </p:cNvPr>
              <p:cNvSpPr>
                <a:spLocks noChangeArrowheads="1"/>
              </p:cNvSpPr>
              <p:nvPr/>
            </p:nvSpPr>
            <p:spPr bwMode="auto">
              <a:xfrm>
                <a:off x="2863" y="2577"/>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5" name="Freeform 155">
                <a:extLst>
                  <a:ext uri="{FF2B5EF4-FFF2-40B4-BE49-F238E27FC236}">
                    <a16:creationId xmlns:a16="http://schemas.microsoft.com/office/drawing/2014/main" id="{594212EC-04AD-41DE-9087-7A45196AAE05}"/>
                  </a:ext>
                </a:extLst>
              </p:cNvPr>
              <p:cNvSpPr>
                <a:spLocks/>
              </p:cNvSpPr>
              <p:nvPr/>
            </p:nvSpPr>
            <p:spPr bwMode="auto">
              <a:xfrm>
                <a:off x="2867" y="2477"/>
                <a:ext cx="21" cy="36"/>
              </a:xfrm>
              <a:custGeom>
                <a:avLst/>
                <a:gdLst>
                  <a:gd name="T0" fmla="*/ 0 w 21"/>
                  <a:gd name="T1" fmla="*/ 32 h 36"/>
                  <a:gd name="T2" fmla="*/ 4 w 21"/>
                  <a:gd name="T3" fmla="*/ 0 h 36"/>
                  <a:gd name="T4" fmla="*/ 21 w 21"/>
                  <a:gd name="T5" fmla="*/ 4 h 36"/>
                  <a:gd name="T6" fmla="*/ 16 w 21"/>
                  <a:gd name="T7" fmla="*/ 36 h 36"/>
                  <a:gd name="T8" fmla="*/ 0 w 21"/>
                  <a:gd name="T9" fmla="*/ 32 h 36"/>
                </a:gdLst>
                <a:ahLst/>
                <a:cxnLst>
                  <a:cxn ang="0">
                    <a:pos x="T0" y="T1"/>
                  </a:cxn>
                  <a:cxn ang="0">
                    <a:pos x="T2" y="T3"/>
                  </a:cxn>
                  <a:cxn ang="0">
                    <a:pos x="T4" y="T5"/>
                  </a:cxn>
                  <a:cxn ang="0">
                    <a:pos x="T6" y="T7"/>
                  </a:cxn>
                  <a:cxn ang="0">
                    <a:pos x="T8" y="T9"/>
                  </a:cxn>
                </a:cxnLst>
                <a:rect l="0" t="0" r="r" b="b"/>
                <a:pathLst>
                  <a:path w="21" h="36">
                    <a:moveTo>
                      <a:pt x="0" y="32"/>
                    </a:moveTo>
                    <a:lnTo>
                      <a:pt x="4" y="0"/>
                    </a:lnTo>
                    <a:lnTo>
                      <a:pt x="21"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6" name="Rectangle 156">
                <a:extLst>
                  <a:ext uri="{FF2B5EF4-FFF2-40B4-BE49-F238E27FC236}">
                    <a16:creationId xmlns:a16="http://schemas.microsoft.com/office/drawing/2014/main" id="{033E6BD4-2A94-4C4A-88AF-B7E75794EDC7}"/>
                  </a:ext>
                </a:extLst>
              </p:cNvPr>
              <p:cNvSpPr>
                <a:spLocks noChangeArrowheads="1"/>
              </p:cNvSpPr>
              <p:nvPr/>
            </p:nvSpPr>
            <p:spPr bwMode="auto">
              <a:xfrm>
                <a:off x="2875" y="2385"/>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7" name="Freeform 157">
                <a:extLst>
                  <a:ext uri="{FF2B5EF4-FFF2-40B4-BE49-F238E27FC236}">
                    <a16:creationId xmlns:a16="http://schemas.microsoft.com/office/drawing/2014/main" id="{B2A065CB-5225-491C-9689-74C966DD17FA}"/>
                  </a:ext>
                </a:extLst>
              </p:cNvPr>
              <p:cNvSpPr>
                <a:spLocks/>
              </p:cNvSpPr>
              <p:nvPr/>
            </p:nvSpPr>
            <p:spPr bwMode="auto">
              <a:xfrm>
                <a:off x="2879" y="2285"/>
                <a:ext cx="21" cy="36"/>
              </a:xfrm>
              <a:custGeom>
                <a:avLst/>
                <a:gdLst>
                  <a:gd name="T0" fmla="*/ 0 w 21"/>
                  <a:gd name="T1" fmla="*/ 32 h 36"/>
                  <a:gd name="T2" fmla="*/ 4 w 21"/>
                  <a:gd name="T3" fmla="*/ 0 h 36"/>
                  <a:gd name="T4" fmla="*/ 21 w 21"/>
                  <a:gd name="T5" fmla="*/ 4 h 36"/>
                  <a:gd name="T6" fmla="*/ 17 w 21"/>
                  <a:gd name="T7" fmla="*/ 36 h 36"/>
                  <a:gd name="T8" fmla="*/ 0 w 21"/>
                  <a:gd name="T9" fmla="*/ 32 h 36"/>
                </a:gdLst>
                <a:ahLst/>
                <a:cxnLst>
                  <a:cxn ang="0">
                    <a:pos x="T0" y="T1"/>
                  </a:cxn>
                  <a:cxn ang="0">
                    <a:pos x="T2" y="T3"/>
                  </a:cxn>
                  <a:cxn ang="0">
                    <a:pos x="T4" y="T5"/>
                  </a:cxn>
                  <a:cxn ang="0">
                    <a:pos x="T6" y="T7"/>
                  </a:cxn>
                  <a:cxn ang="0">
                    <a:pos x="T8" y="T9"/>
                  </a:cxn>
                </a:cxnLst>
                <a:rect l="0" t="0" r="r" b="b"/>
                <a:pathLst>
                  <a:path w="21" h="36">
                    <a:moveTo>
                      <a:pt x="0" y="32"/>
                    </a:moveTo>
                    <a:lnTo>
                      <a:pt x="4" y="0"/>
                    </a:lnTo>
                    <a:lnTo>
                      <a:pt x="21" y="4"/>
                    </a:lnTo>
                    <a:lnTo>
                      <a:pt x="17"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8" name="Rectangle 158">
                <a:extLst>
                  <a:ext uri="{FF2B5EF4-FFF2-40B4-BE49-F238E27FC236}">
                    <a16:creationId xmlns:a16="http://schemas.microsoft.com/office/drawing/2014/main" id="{D6C5BB27-CB80-4AA6-8F14-D2B704580274}"/>
                  </a:ext>
                </a:extLst>
              </p:cNvPr>
              <p:cNvSpPr>
                <a:spLocks noChangeArrowheads="1"/>
              </p:cNvSpPr>
              <p:nvPr/>
            </p:nvSpPr>
            <p:spPr bwMode="auto">
              <a:xfrm>
                <a:off x="2888" y="2193"/>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9" name="Freeform 159">
                <a:extLst>
                  <a:ext uri="{FF2B5EF4-FFF2-40B4-BE49-F238E27FC236}">
                    <a16:creationId xmlns:a16="http://schemas.microsoft.com/office/drawing/2014/main" id="{9C312E3A-8445-47AB-8795-92EE872A5997}"/>
                  </a:ext>
                </a:extLst>
              </p:cNvPr>
              <p:cNvSpPr>
                <a:spLocks/>
              </p:cNvSpPr>
              <p:nvPr/>
            </p:nvSpPr>
            <p:spPr bwMode="auto">
              <a:xfrm>
                <a:off x="2892" y="2093"/>
                <a:ext cx="20" cy="36"/>
              </a:xfrm>
              <a:custGeom>
                <a:avLst/>
                <a:gdLst>
                  <a:gd name="T0" fmla="*/ 0 w 20"/>
                  <a:gd name="T1" fmla="*/ 32 h 36"/>
                  <a:gd name="T2" fmla="*/ 4 w 20"/>
                  <a:gd name="T3" fmla="*/ 0 h 36"/>
                  <a:gd name="T4" fmla="*/ 20 w 20"/>
                  <a:gd name="T5" fmla="*/ 4 h 36"/>
                  <a:gd name="T6" fmla="*/ 16 w 20"/>
                  <a:gd name="T7" fmla="*/ 36 h 36"/>
                  <a:gd name="T8" fmla="*/ 0 w 20"/>
                  <a:gd name="T9" fmla="*/ 32 h 36"/>
                </a:gdLst>
                <a:ahLst/>
                <a:cxnLst>
                  <a:cxn ang="0">
                    <a:pos x="T0" y="T1"/>
                  </a:cxn>
                  <a:cxn ang="0">
                    <a:pos x="T2" y="T3"/>
                  </a:cxn>
                  <a:cxn ang="0">
                    <a:pos x="T4" y="T5"/>
                  </a:cxn>
                  <a:cxn ang="0">
                    <a:pos x="T6" y="T7"/>
                  </a:cxn>
                  <a:cxn ang="0">
                    <a:pos x="T8" y="T9"/>
                  </a:cxn>
                </a:cxnLst>
                <a:rect l="0" t="0" r="r" b="b"/>
                <a:pathLst>
                  <a:path w="20" h="36">
                    <a:moveTo>
                      <a:pt x="0" y="32"/>
                    </a:moveTo>
                    <a:lnTo>
                      <a:pt x="4" y="0"/>
                    </a:lnTo>
                    <a:lnTo>
                      <a:pt x="20"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0" name="Rectangle 160">
                <a:extLst>
                  <a:ext uri="{FF2B5EF4-FFF2-40B4-BE49-F238E27FC236}">
                    <a16:creationId xmlns:a16="http://schemas.microsoft.com/office/drawing/2014/main" id="{C7C30E36-C077-4CE6-BF6C-DC19B156C4CA}"/>
                  </a:ext>
                </a:extLst>
              </p:cNvPr>
              <p:cNvSpPr>
                <a:spLocks noChangeArrowheads="1"/>
              </p:cNvSpPr>
              <p:nvPr/>
            </p:nvSpPr>
            <p:spPr bwMode="auto">
              <a:xfrm>
                <a:off x="2900" y="2001"/>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1" name="Freeform 161">
                <a:extLst>
                  <a:ext uri="{FF2B5EF4-FFF2-40B4-BE49-F238E27FC236}">
                    <a16:creationId xmlns:a16="http://schemas.microsoft.com/office/drawing/2014/main" id="{9193659D-4920-4D1C-BC95-5C06946F3EBC}"/>
                  </a:ext>
                </a:extLst>
              </p:cNvPr>
              <p:cNvSpPr>
                <a:spLocks/>
              </p:cNvSpPr>
              <p:nvPr/>
            </p:nvSpPr>
            <p:spPr bwMode="auto">
              <a:xfrm>
                <a:off x="2904" y="1901"/>
                <a:ext cx="20" cy="36"/>
              </a:xfrm>
              <a:custGeom>
                <a:avLst/>
                <a:gdLst>
                  <a:gd name="T0" fmla="*/ 0 w 20"/>
                  <a:gd name="T1" fmla="*/ 32 h 36"/>
                  <a:gd name="T2" fmla="*/ 4 w 20"/>
                  <a:gd name="T3" fmla="*/ 0 h 36"/>
                  <a:gd name="T4" fmla="*/ 20 w 20"/>
                  <a:gd name="T5" fmla="*/ 4 h 36"/>
                  <a:gd name="T6" fmla="*/ 16 w 20"/>
                  <a:gd name="T7" fmla="*/ 36 h 36"/>
                  <a:gd name="T8" fmla="*/ 0 w 20"/>
                  <a:gd name="T9" fmla="*/ 32 h 36"/>
                </a:gdLst>
                <a:ahLst/>
                <a:cxnLst>
                  <a:cxn ang="0">
                    <a:pos x="T0" y="T1"/>
                  </a:cxn>
                  <a:cxn ang="0">
                    <a:pos x="T2" y="T3"/>
                  </a:cxn>
                  <a:cxn ang="0">
                    <a:pos x="T4" y="T5"/>
                  </a:cxn>
                  <a:cxn ang="0">
                    <a:pos x="T6" y="T7"/>
                  </a:cxn>
                  <a:cxn ang="0">
                    <a:pos x="T8" y="T9"/>
                  </a:cxn>
                </a:cxnLst>
                <a:rect l="0" t="0" r="r" b="b"/>
                <a:pathLst>
                  <a:path w="20" h="36">
                    <a:moveTo>
                      <a:pt x="0" y="32"/>
                    </a:moveTo>
                    <a:lnTo>
                      <a:pt x="4" y="0"/>
                    </a:lnTo>
                    <a:lnTo>
                      <a:pt x="20"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2" name="Rectangle 162">
                <a:extLst>
                  <a:ext uri="{FF2B5EF4-FFF2-40B4-BE49-F238E27FC236}">
                    <a16:creationId xmlns:a16="http://schemas.microsoft.com/office/drawing/2014/main" id="{A1FE0E91-7B57-4682-B3F8-5FE4C3ACC63F}"/>
                  </a:ext>
                </a:extLst>
              </p:cNvPr>
              <p:cNvSpPr>
                <a:spLocks noChangeArrowheads="1"/>
              </p:cNvSpPr>
              <p:nvPr/>
            </p:nvSpPr>
            <p:spPr bwMode="auto">
              <a:xfrm>
                <a:off x="2912" y="1809"/>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3" name="Freeform 163">
                <a:extLst>
                  <a:ext uri="{FF2B5EF4-FFF2-40B4-BE49-F238E27FC236}">
                    <a16:creationId xmlns:a16="http://schemas.microsoft.com/office/drawing/2014/main" id="{F2B0F001-EC53-4E49-A9C2-EA08A77CAB8E}"/>
                  </a:ext>
                </a:extLst>
              </p:cNvPr>
              <p:cNvSpPr>
                <a:spLocks/>
              </p:cNvSpPr>
              <p:nvPr/>
            </p:nvSpPr>
            <p:spPr bwMode="auto">
              <a:xfrm>
                <a:off x="2916" y="1765"/>
                <a:ext cx="21" cy="36"/>
              </a:xfrm>
              <a:custGeom>
                <a:avLst/>
                <a:gdLst>
                  <a:gd name="T0" fmla="*/ 0 w 21"/>
                  <a:gd name="T1" fmla="*/ 0 h 36"/>
                  <a:gd name="T2" fmla="*/ 4 w 21"/>
                  <a:gd name="T3" fmla="*/ 32 h 36"/>
                  <a:gd name="T4" fmla="*/ 21 w 21"/>
                  <a:gd name="T5" fmla="*/ 36 h 36"/>
                  <a:gd name="T6" fmla="*/ 17 w 21"/>
                  <a:gd name="T7" fmla="*/ 4 h 36"/>
                  <a:gd name="T8" fmla="*/ 0 w 21"/>
                  <a:gd name="T9" fmla="*/ 0 h 36"/>
                </a:gdLst>
                <a:ahLst/>
                <a:cxnLst>
                  <a:cxn ang="0">
                    <a:pos x="T0" y="T1"/>
                  </a:cxn>
                  <a:cxn ang="0">
                    <a:pos x="T2" y="T3"/>
                  </a:cxn>
                  <a:cxn ang="0">
                    <a:pos x="T4" y="T5"/>
                  </a:cxn>
                  <a:cxn ang="0">
                    <a:pos x="T6" y="T7"/>
                  </a:cxn>
                  <a:cxn ang="0">
                    <a:pos x="T8" y="T9"/>
                  </a:cxn>
                </a:cxnLst>
                <a:rect l="0" t="0" r="r" b="b"/>
                <a:pathLst>
                  <a:path w="21" h="36">
                    <a:moveTo>
                      <a:pt x="0" y="0"/>
                    </a:moveTo>
                    <a:lnTo>
                      <a:pt x="4" y="32"/>
                    </a:lnTo>
                    <a:lnTo>
                      <a:pt x="21" y="36"/>
                    </a:lnTo>
                    <a:lnTo>
                      <a:pt x="17"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4" name="Rectangle 164">
                <a:extLst>
                  <a:ext uri="{FF2B5EF4-FFF2-40B4-BE49-F238E27FC236}">
                    <a16:creationId xmlns:a16="http://schemas.microsoft.com/office/drawing/2014/main" id="{09F2D7D3-0822-4E5E-9F06-A6821C98B9ED}"/>
                  </a:ext>
                </a:extLst>
              </p:cNvPr>
              <p:cNvSpPr>
                <a:spLocks noChangeArrowheads="1"/>
              </p:cNvSpPr>
              <p:nvPr/>
            </p:nvSpPr>
            <p:spPr bwMode="auto">
              <a:xfrm>
                <a:off x="2924" y="1865"/>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5" name="Rectangle 165">
                <a:extLst>
                  <a:ext uri="{FF2B5EF4-FFF2-40B4-BE49-F238E27FC236}">
                    <a16:creationId xmlns:a16="http://schemas.microsoft.com/office/drawing/2014/main" id="{01DF6A25-60DD-4DED-9326-8DF2A122DC05}"/>
                  </a:ext>
                </a:extLst>
              </p:cNvPr>
              <p:cNvSpPr>
                <a:spLocks noChangeArrowheads="1"/>
              </p:cNvSpPr>
              <p:nvPr/>
            </p:nvSpPr>
            <p:spPr bwMode="auto">
              <a:xfrm>
                <a:off x="2933" y="1961"/>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6" name="Rectangle 166">
                <a:extLst>
                  <a:ext uri="{FF2B5EF4-FFF2-40B4-BE49-F238E27FC236}">
                    <a16:creationId xmlns:a16="http://schemas.microsoft.com/office/drawing/2014/main" id="{84C014C6-ABB6-430F-8DB0-C7A86E445614}"/>
                  </a:ext>
                </a:extLst>
              </p:cNvPr>
              <p:cNvSpPr>
                <a:spLocks noChangeArrowheads="1"/>
              </p:cNvSpPr>
              <p:nvPr/>
            </p:nvSpPr>
            <p:spPr bwMode="auto">
              <a:xfrm>
                <a:off x="2941" y="2057"/>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7" name="Freeform 167">
                <a:extLst>
                  <a:ext uri="{FF2B5EF4-FFF2-40B4-BE49-F238E27FC236}">
                    <a16:creationId xmlns:a16="http://schemas.microsoft.com/office/drawing/2014/main" id="{608CC05F-8A1C-49AF-B5FE-CA0F58B06F31}"/>
                  </a:ext>
                </a:extLst>
              </p:cNvPr>
              <p:cNvSpPr>
                <a:spLocks/>
              </p:cNvSpPr>
              <p:nvPr/>
            </p:nvSpPr>
            <p:spPr bwMode="auto">
              <a:xfrm>
                <a:off x="2945" y="2149"/>
                <a:ext cx="20" cy="36"/>
              </a:xfrm>
              <a:custGeom>
                <a:avLst/>
                <a:gdLst>
                  <a:gd name="T0" fmla="*/ 0 w 20"/>
                  <a:gd name="T1" fmla="*/ 0 h 36"/>
                  <a:gd name="T2" fmla="*/ 4 w 20"/>
                  <a:gd name="T3" fmla="*/ 32 h 36"/>
                  <a:gd name="T4" fmla="*/ 20 w 20"/>
                  <a:gd name="T5" fmla="*/ 36 h 36"/>
                  <a:gd name="T6" fmla="*/ 16 w 20"/>
                  <a:gd name="T7" fmla="*/ 4 h 36"/>
                  <a:gd name="T8" fmla="*/ 0 w 20"/>
                  <a:gd name="T9" fmla="*/ 0 h 36"/>
                </a:gdLst>
                <a:ahLst/>
                <a:cxnLst>
                  <a:cxn ang="0">
                    <a:pos x="T0" y="T1"/>
                  </a:cxn>
                  <a:cxn ang="0">
                    <a:pos x="T2" y="T3"/>
                  </a:cxn>
                  <a:cxn ang="0">
                    <a:pos x="T4" y="T5"/>
                  </a:cxn>
                  <a:cxn ang="0">
                    <a:pos x="T6" y="T7"/>
                  </a:cxn>
                  <a:cxn ang="0">
                    <a:pos x="T8" y="T9"/>
                  </a:cxn>
                </a:cxnLst>
                <a:rect l="0" t="0" r="r" b="b"/>
                <a:pathLst>
                  <a:path w="20" h="36">
                    <a:moveTo>
                      <a:pt x="0" y="0"/>
                    </a:moveTo>
                    <a:lnTo>
                      <a:pt x="4" y="32"/>
                    </a:lnTo>
                    <a:lnTo>
                      <a:pt x="20"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8" name="Freeform 168">
                <a:extLst>
                  <a:ext uri="{FF2B5EF4-FFF2-40B4-BE49-F238E27FC236}">
                    <a16:creationId xmlns:a16="http://schemas.microsoft.com/office/drawing/2014/main" id="{D8C67DC1-2131-41E1-992E-720715697152}"/>
                  </a:ext>
                </a:extLst>
              </p:cNvPr>
              <p:cNvSpPr>
                <a:spLocks/>
              </p:cNvSpPr>
              <p:nvPr/>
            </p:nvSpPr>
            <p:spPr bwMode="auto">
              <a:xfrm>
                <a:off x="2953" y="2245"/>
                <a:ext cx="21" cy="36"/>
              </a:xfrm>
              <a:custGeom>
                <a:avLst/>
                <a:gdLst>
                  <a:gd name="T0" fmla="*/ 0 w 21"/>
                  <a:gd name="T1" fmla="*/ 0 h 36"/>
                  <a:gd name="T2" fmla="*/ 4 w 21"/>
                  <a:gd name="T3" fmla="*/ 32 h 36"/>
                  <a:gd name="T4" fmla="*/ 21 w 21"/>
                  <a:gd name="T5" fmla="*/ 36 h 36"/>
                  <a:gd name="T6" fmla="*/ 17 w 21"/>
                  <a:gd name="T7" fmla="*/ 4 h 36"/>
                  <a:gd name="T8" fmla="*/ 0 w 21"/>
                  <a:gd name="T9" fmla="*/ 0 h 36"/>
                </a:gdLst>
                <a:ahLst/>
                <a:cxnLst>
                  <a:cxn ang="0">
                    <a:pos x="T0" y="T1"/>
                  </a:cxn>
                  <a:cxn ang="0">
                    <a:pos x="T2" y="T3"/>
                  </a:cxn>
                  <a:cxn ang="0">
                    <a:pos x="T4" y="T5"/>
                  </a:cxn>
                  <a:cxn ang="0">
                    <a:pos x="T6" y="T7"/>
                  </a:cxn>
                  <a:cxn ang="0">
                    <a:pos x="T8" y="T9"/>
                  </a:cxn>
                </a:cxnLst>
                <a:rect l="0" t="0" r="r" b="b"/>
                <a:pathLst>
                  <a:path w="21" h="36">
                    <a:moveTo>
                      <a:pt x="0" y="0"/>
                    </a:moveTo>
                    <a:lnTo>
                      <a:pt x="4" y="32"/>
                    </a:lnTo>
                    <a:lnTo>
                      <a:pt x="21" y="36"/>
                    </a:lnTo>
                    <a:lnTo>
                      <a:pt x="17"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9" name="Freeform 169">
                <a:extLst>
                  <a:ext uri="{FF2B5EF4-FFF2-40B4-BE49-F238E27FC236}">
                    <a16:creationId xmlns:a16="http://schemas.microsoft.com/office/drawing/2014/main" id="{0C0CA5C7-3BC5-4F77-8737-B238F2E59023}"/>
                  </a:ext>
                </a:extLst>
              </p:cNvPr>
              <p:cNvSpPr>
                <a:spLocks/>
              </p:cNvSpPr>
              <p:nvPr/>
            </p:nvSpPr>
            <p:spPr bwMode="auto">
              <a:xfrm>
                <a:off x="2961" y="2341"/>
                <a:ext cx="21" cy="36"/>
              </a:xfrm>
              <a:custGeom>
                <a:avLst/>
                <a:gdLst>
                  <a:gd name="T0" fmla="*/ 0 w 21"/>
                  <a:gd name="T1" fmla="*/ 0 h 36"/>
                  <a:gd name="T2" fmla="*/ 4 w 21"/>
                  <a:gd name="T3" fmla="*/ 32 h 36"/>
                  <a:gd name="T4" fmla="*/ 21 w 21"/>
                  <a:gd name="T5" fmla="*/ 36 h 36"/>
                  <a:gd name="T6" fmla="*/ 17 w 21"/>
                  <a:gd name="T7" fmla="*/ 4 h 36"/>
                  <a:gd name="T8" fmla="*/ 0 w 21"/>
                  <a:gd name="T9" fmla="*/ 0 h 36"/>
                </a:gdLst>
                <a:ahLst/>
                <a:cxnLst>
                  <a:cxn ang="0">
                    <a:pos x="T0" y="T1"/>
                  </a:cxn>
                  <a:cxn ang="0">
                    <a:pos x="T2" y="T3"/>
                  </a:cxn>
                  <a:cxn ang="0">
                    <a:pos x="T4" y="T5"/>
                  </a:cxn>
                  <a:cxn ang="0">
                    <a:pos x="T6" y="T7"/>
                  </a:cxn>
                  <a:cxn ang="0">
                    <a:pos x="T8" y="T9"/>
                  </a:cxn>
                </a:cxnLst>
                <a:rect l="0" t="0" r="r" b="b"/>
                <a:pathLst>
                  <a:path w="21" h="36">
                    <a:moveTo>
                      <a:pt x="0" y="0"/>
                    </a:moveTo>
                    <a:lnTo>
                      <a:pt x="4" y="32"/>
                    </a:lnTo>
                    <a:lnTo>
                      <a:pt x="21" y="36"/>
                    </a:lnTo>
                    <a:lnTo>
                      <a:pt x="17"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0" name="Freeform 170">
                <a:extLst>
                  <a:ext uri="{FF2B5EF4-FFF2-40B4-BE49-F238E27FC236}">
                    <a16:creationId xmlns:a16="http://schemas.microsoft.com/office/drawing/2014/main" id="{01DE0E7C-92CC-4949-BB2B-A21857015F80}"/>
                  </a:ext>
                </a:extLst>
              </p:cNvPr>
              <p:cNvSpPr>
                <a:spLocks/>
              </p:cNvSpPr>
              <p:nvPr/>
            </p:nvSpPr>
            <p:spPr bwMode="auto">
              <a:xfrm>
                <a:off x="2970" y="2437"/>
                <a:ext cx="20" cy="36"/>
              </a:xfrm>
              <a:custGeom>
                <a:avLst/>
                <a:gdLst>
                  <a:gd name="T0" fmla="*/ 0 w 20"/>
                  <a:gd name="T1" fmla="*/ 0 h 36"/>
                  <a:gd name="T2" fmla="*/ 4 w 20"/>
                  <a:gd name="T3" fmla="*/ 32 h 36"/>
                  <a:gd name="T4" fmla="*/ 20 w 20"/>
                  <a:gd name="T5" fmla="*/ 36 h 36"/>
                  <a:gd name="T6" fmla="*/ 16 w 20"/>
                  <a:gd name="T7" fmla="*/ 4 h 36"/>
                  <a:gd name="T8" fmla="*/ 0 w 20"/>
                  <a:gd name="T9" fmla="*/ 0 h 36"/>
                </a:gdLst>
                <a:ahLst/>
                <a:cxnLst>
                  <a:cxn ang="0">
                    <a:pos x="T0" y="T1"/>
                  </a:cxn>
                  <a:cxn ang="0">
                    <a:pos x="T2" y="T3"/>
                  </a:cxn>
                  <a:cxn ang="0">
                    <a:pos x="T4" y="T5"/>
                  </a:cxn>
                  <a:cxn ang="0">
                    <a:pos x="T6" y="T7"/>
                  </a:cxn>
                  <a:cxn ang="0">
                    <a:pos x="T8" y="T9"/>
                  </a:cxn>
                </a:cxnLst>
                <a:rect l="0" t="0" r="r" b="b"/>
                <a:pathLst>
                  <a:path w="20" h="36">
                    <a:moveTo>
                      <a:pt x="0" y="0"/>
                    </a:moveTo>
                    <a:lnTo>
                      <a:pt x="4" y="32"/>
                    </a:lnTo>
                    <a:lnTo>
                      <a:pt x="20"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1" name="Rectangle 171">
                <a:extLst>
                  <a:ext uri="{FF2B5EF4-FFF2-40B4-BE49-F238E27FC236}">
                    <a16:creationId xmlns:a16="http://schemas.microsoft.com/office/drawing/2014/main" id="{08906EAD-FF70-4A87-BC2E-F4F6C1E6A4C5}"/>
                  </a:ext>
                </a:extLst>
              </p:cNvPr>
              <p:cNvSpPr>
                <a:spLocks noChangeArrowheads="1"/>
              </p:cNvSpPr>
              <p:nvPr/>
            </p:nvSpPr>
            <p:spPr bwMode="auto">
              <a:xfrm>
                <a:off x="2978" y="2537"/>
                <a:ext cx="16" cy="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2" name="Freeform 172">
                <a:extLst>
                  <a:ext uri="{FF2B5EF4-FFF2-40B4-BE49-F238E27FC236}">
                    <a16:creationId xmlns:a16="http://schemas.microsoft.com/office/drawing/2014/main" id="{661EB5F8-7B62-43EA-A24F-9D71D497E6D7}"/>
                  </a:ext>
                </a:extLst>
              </p:cNvPr>
              <p:cNvSpPr>
                <a:spLocks/>
              </p:cNvSpPr>
              <p:nvPr/>
            </p:nvSpPr>
            <p:spPr bwMode="auto">
              <a:xfrm>
                <a:off x="2978" y="2525"/>
                <a:ext cx="24" cy="36"/>
              </a:xfrm>
              <a:custGeom>
                <a:avLst/>
                <a:gdLst>
                  <a:gd name="T0" fmla="*/ 0 w 24"/>
                  <a:gd name="T1" fmla="*/ 0 h 36"/>
                  <a:gd name="T2" fmla="*/ 8 w 24"/>
                  <a:gd name="T3" fmla="*/ 32 h 36"/>
                  <a:gd name="T4" fmla="*/ 24 w 24"/>
                  <a:gd name="T5" fmla="*/ 36 h 36"/>
                  <a:gd name="T6" fmla="*/ 16 w 24"/>
                  <a:gd name="T7" fmla="*/ 4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8" y="32"/>
                    </a:lnTo>
                    <a:lnTo>
                      <a:pt x="24"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3" name="Freeform 173">
                <a:extLst>
                  <a:ext uri="{FF2B5EF4-FFF2-40B4-BE49-F238E27FC236}">
                    <a16:creationId xmlns:a16="http://schemas.microsoft.com/office/drawing/2014/main" id="{3BA5084E-D87E-4EDB-9A87-05AD027A7670}"/>
                  </a:ext>
                </a:extLst>
              </p:cNvPr>
              <p:cNvSpPr>
                <a:spLocks/>
              </p:cNvSpPr>
              <p:nvPr/>
            </p:nvSpPr>
            <p:spPr bwMode="auto">
              <a:xfrm>
                <a:off x="3006" y="2617"/>
                <a:ext cx="25" cy="36"/>
              </a:xfrm>
              <a:custGeom>
                <a:avLst/>
                <a:gdLst>
                  <a:gd name="T0" fmla="*/ 0 w 25"/>
                  <a:gd name="T1" fmla="*/ 0 h 36"/>
                  <a:gd name="T2" fmla="*/ 9 w 25"/>
                  <a:gd name="T3" fmla="*/ 32 h 36"/>
                  <a:gd name="T4" fmla="*/ 25 w 25"/>
                  <a:gd name="T5" fmla="*/ 36 h 36"/>
                  <a:gd name="T6" fmla="*/ 17 w 25"/>
                  <a:gd name="T7" fmla="*/ 4 h 36"/>
                  <a:gd name="T8" fmla="*/ 0 w 25"/>
                  <a:gd name="T9" fmla="*/ 0 h 36"/>
                </a:gdLst>
                <a:ahLst/>
                <a:cxnLst>
                  <a:cxn ang="0">
                    <a:pos x="T0" y="T1"/>
                  </a:cxn>
                  <a:cxn ang="0">
                    <a:pos x="T2" y="T3"/>
                  </a:cxn>
                  <a:cxn ang="0">
                    <a:pos x="T4" y="T5"/>
                  </a:cxn>
                  <a:cxn ang="0">
                    <a:pos x="T6" y="T7"/>
                  </a:cxn>
                  <a:cxn ang="0">
                    <a:pos x="T8" y="T9"/>
                  </a:cxn>
                </a:cxnLst>
                <a:rect l="0" t="0" r="r" b="b"/>
                <a:pathLst>
                  <a:path w="25" h="36">
                    <a:moveTo>
                      <a:pt x="0" y="0"/>
                    </a:moveTo>
                    <a:lnTo>
                      <a:pt x="9" y="32"/>
                    </a:lnTo>
                    <a:lnTo>
                      <a:pt x="25" y="36"/>
                    </a:lnTo>
                    <a:lnTo>
                      <a:pt x="17"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4" name="Freeform 174">
                <a:extLst>
                  <a:ext uri="{FF2B5EF4-FFF2-40B4-BE49-F238E27FC236}">
                    <a16:creationId xmlns:a16="http://schemas.microsoft.com/office/drawing/2014/main" id="{D12DBFA0-678F-4E04-B93C-E2315866DC3A}"/>
                  </a:ext>
                </a:extLst>
              </p:cNvPr>
              <p:cNvSpPr>
                <a:spLocks/>
              </p:cNvSpPr>
              <p:nvPr/>
            </p:nvSpPr>
            <p:spPr bwMode="auto">
              <a:xfrm>
                <a:off x="3035" y="2709"/>
                <a:ext cx="21" cy="24"/>
              </a:xfrm>
              <a:custGeom>
                <a:avLst/>
                <a:gdLst>
                  <a:gd name="T0" fmla="*/ 0 w 21"/>
                  <a:gd name="T1" fmla="*/ 0 h 24"/>
                  <a:gd name="T2" fmla="*/ 4 w 21"/>
                  <a:gd name="T3" fmla="*/ 20 h 24"/>
                  <a:gd name="T4" fmla="*/ 21 w 21"/>
                  <a:gd name="T5" fmla="*/ 24 h 24"/>
                  <a:gd name="T6" fmla="*/ 16 w 21"/>
                  <a:gd name="T7" fmla="*/ 4 h 24"/>
                  <a:gd name="T8" fmla="*/ 0 w 21"/>
                  <a:gd name="T9" fmla="*/ 0 h 24"/>
                </a:gdLst>
                <a:ahLst/>
                <a:cxnLst>
                  <a:cxn ang="0">
                    <a:pos x="T0" y="T1"/>
                  </a:cxn>
                  <a:cxn ang="0">
                    <a:pos x="T2" y="T3"/>
                  </a:cxn>
                  <a:cxn ang="0">
                    <a:pos x="T4" y="T5"/>
                  </a:cxn>
                  <a:cxn ang="0">
                    <a:pos x="T6" y="T7"/>
                  </a:cxn>
                  <a:cxn ang="0">
                    <a:pos x="T8" y="T9"/>
                  </a:cxn>
                </a:cxnLst>
                <a:rect l="0" t="0" r="r" b="b"/>
                <a:pathLst>
                  <a:path w="21" h="24">
                    <a:moveTo>
                      <a:pt x="0" y="0"/>
                    </a:moveTo>
                    <a:lnTo>
                      <a:pt x="4" y="20"/>
                    </a:lnTo>
                    <a:lnTo>
                      <a:pt x="21" y="24"/>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5" name="Rectangle 175">
                <a:extLst>
                  <a:ext uri="{FF2B5EF4-FFF2-40B4-BE49-F238E27FC236}">
                    <a16:creationId xmlns:a16="http://schemas.microsoft.com/office/drawing/2014/main" id="{C83DB583-2E5B-466C-B4AF-C3C2A438C262}"/>
                  </a:ext>
                </a:extLst>
              </p:cNvPr>
              <p:cNvSpPr>
                <a:spLocks noChangeArrowheads="1"/>
              </p:cNvSpPr>
              <p:nvPr/>
            </p:nvSpPr>
            <p:spPr bwMode="auto">
              <a:xfrm>
                <a:off x="3039" y="2701"/>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6" name="Freeform 176">
                <a:extLst>
                  <a:ext uri="{FF2B5EF4-FFF2-40B4-BE49-F238E27FC236}">
                    <a16:creationId xmlns:a16="http://schemas.microsoft.com/office/drawing/2014/main" id="{FD00241A-814A-4374-8208-B614DF7BAAD3}"/>
                  </a:ext>
                </a:extLst>
              </p:cNvPr>
              <p:cNvSpPr>
                <a:spLocks/>
              </p:cNvSpPr>
              <p:nvPr/>
            </p:nvSpPr>
            <p:spPr bwMode="auto">
              <a:xfrm>
                <a:off x="3043" y="2601"/>
                <a:ext cx="21" cy="36"/>
              </a:xfrm>
              <a:custGeom>
                <a:avLst/>
                <a:gdLst>
                  <a:gd name="T0" fmla="*/ 0 w 21"/>
                  <a:gd name="T1" fmla="*/ 32 h 36"/>
                  <a:gd name="T2" fmla="*/ 4 w 21"/>
                  <a:gd name="T3" fmla="*/ 0 h 36"/>
                  <a:gd name="T4" fmla="*/ 21 w 21"/>
                  <a:gd name="T5" fmla="*/ 4 h 36"/>
                  <a:gd name="T6" fmla="*/ 17 w 21"/>
                  <a:gd name="T7" fmla="*/ 36 h 36"/>
                  <a:gd name="T8" fmla="*/ 0 w 21"/>
                  <a:gd name="T9" fmla="*/ 32 h 36"/>
                </a:gdLst>
                <a:ahLst/>
                <a:cxnLst>
                  <a:cxn ang="0">
                    <a:pos x="T0" y="T1"/>
                  </a:cxn>
                  <a:cxn ang="0">
                    <a:pos x="T2" y="T3"/>
                  </a:cxn>
                  <a:cxn ang="0">
                    <a:pos x="T4" y="T5"/>
                  </a:cxn>
                  <a:cxn ang="0">
                    <a:pos x="T6" y="T7"/>
                  </a:cxn>
                  <a:cxn ang="0">
                    <a:pos x="T8" y="T9"/>
                  </a:cxn>
                </a:cxnLst>
                <a:rect l="0" t="0" r="r" b="b"/>
                <a:pathLst>
                  <a:path w="21" h="36">
                    <a:moveTo>
                      <a:pt x="0" y="32"/>
                    </a:moveTo>
                    <a:lnTo>
                      <a:pt x="4" y="0"/>
                    </a:lnTo>
                    <a:lnTo>
                      <a:pt x="21" y="4"/>
                    </a:lnTo>
                    <a:lnTo>
                      <a:pt x="17"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7" name="Rectangle 177">
                <a:extLst>
                  <a:ext uri="{FF2B5EF4-FFF2-40B4-BE49-F238E27FC236}">
                    <a16:creationId xmlns:a16="http://schemas.microsoft.com/office/drawing/2014/main" id="{525B7E51-9993-40A2-A59B-4CC8996D3E51}"/>
                  </a:ext>
                </a:extLst>
              </p:cNvPr>
              <p:cNvSpPr>
                <a:spLocks noChangeArrowheads="1"/>
              </p:cNvSpPr>
              <p:nvPr/>
            </p:nvSpPr>
            <p:spPr bwMode="auto">
              <a:xfrm>
                <a:off x="3051" y="2509"/>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8" name="Freeform 178">
                <a:extLst>
                  <a:ext uri="{FF2B5EF4-FFF2-40B4-BE49-F238E27FC236}">
                    <a16:creationId xmlns:a16="http://schemas.microsoft.com/office/drawing/2014/main" id="{D01FC5F0-CB18-4C80-ADF0-9E622A40CFD9}"/>
                  </a:ext>
                </a:extLst>
              </p:cNvPr>
              <p:cNvSpPr>
                <a:spLocks/>
              </p:cNvSpPr>
              <p:nvPr/>
            </p:nvSpPr>
            <p:spPr bwMode="auto">
              <a:xfrm>
                <a:off x="3056" y="2409"/>
                <a:ext cx="20" cy="36"/>
              </a:xfrm>
              <a:custGeom>
                <a:avLst/>
                <a:gdLst>
                  <a:gd name="T0" fmla="*/ 0 w 20"/>
                  <a:gd name="T1" fmla="*/ 32 h 36"/>
                  <a:gd name="T2" fmla="*/ 4 w 20"/>
                  <a:gd name="T3" fmla="*/ 0 h 36"/>
                  <a:gd name="T4" fmla="*/ 20 w 20"/>
                  <a:gd name="T5" fmla="*/ 4 h 36"/>
                  <a:gd name="T6" fmla="*/ 16 w 20"/>
                  <a:gd name="T7" fmla="*/ 36 h 36"/>
                  <a:gd name="T8" fmla="*/ 0 w 20"/>
                  <a:gd name="T9" fmla="*/ 32 h 36"/>
                </a:gdLst>
                <a:ahLst/>
                <a:cxnLst>
                  <a:cxn ang="0">
                    <a:pos x="T0" y="T1"/>
                  </a:cxn>
                  <a:cxn ang="0">
                    <a:pos x="T2" y="T3"/>
                  </a:cxn>
                  <a:cxn ang="0">
                    <a:pos x="T4" y="T5"/>
                  </a:cxn>
                  <a:cxn ang="0">
                    <a:pos x="T6" y="T7"/>
                  </a:cxn>
                  <a:cxn ang="0">
                    <a:pos x="T8" y="T9"/>
                  </a:cxn>
                </a:cxnLst>
                <a:rect l="0" t="0" r="r" b="b"/>
                <a:pathLst>
                  <a:path w="20" h="36">
                    <a:moveTo>
                      <a:pt x="0" y="32"/>
                    </a:moveTo>
                    <a:lnTo>
                      <a:pt x="4" y="0"/>
                    </a:lnTo>
                    <a:lnTo>
                      <a:pt x="20"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9" name="Rectangle 179">
                <a:extLst>
                  <a:ext uri="{FF2B5EF4-FFF2-40B4-BE49-F238E27FC236}">
                    <a16:creationId xmlns:a16="http://schemas.microsoft.com/office/drawing/2014/main" id="{C6CADAC9-2060-4E57-B5E7-89A2FE95DE4F}"/>
                  </a:ext>
                </a:extLst>
              </p:cNvPr>
              <p:cNvSpPr>
                <a:spLocks noChangeArrowheads="1"/>
              </p:cNvSpPr>
              <p:nvPr/>
            </p:nvSpPr>
            <p:spPr bwMode="auto">
              <a:xfrm>
                <a:off x="3064" y="2317"/>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0" name="Freeform 180">
                <a:extLst>
                  <a:ext uri="{FF2B5EF4-FFF2-40B4-BE49-F238E27FC236}">
                    <a16:creationId xmlns:a16="http://schemas.microsoft.com/office/drawing/2014/main" id="{06A03E47-420D-4B1A-BBD9-15D251BFAFFA}"/>
                  </a:ext>
                </a:extLst>
              </p:cNvPr>
              <p:cNvSpPr>
                <a:spLocks/>
              </p:cNvSpPr>
              <p:nvPr/>
            </p:nvSpPr>
            <p:spPr bwMode="auto">
              <a:xfrm>
                <a:off x="3068" y="2217"/>
                <a:ext cx="20" cy="36"/>
              </a:xfrm>
              <a:custGeom>
                <a:avLst/>
                <a:gdLst>
                  <a:gd name="T0" fmla="*/ 0 w 20"/>
                  <a:gd name="T1" fmla="*/ 32 h 36"/>
                  <a:gd name="T2" fmla="*/ 4 w 20"/>
                  <a:gd name="T3" fmla="*/ 0 h 36"/>
                  <a:gd name="T4" fmla="*/ 20 w 20"/>
                  <a:gd name="T5" fmla="*/ 4 h 36"/>
                  <a:gd name="T6" fmla="*/ 16 w 20"/>
                  <a:gd name="T7" fmla="*/ 36 h 36"/>
                  <a:gd name="T8" fmla="*/ 0 w 20"/>
                  <a:gd name="T9" fmla="*/ 32 h 36"/>
                </a:gdLst>
                <a:ahLst/>
                <a:cxnLst>
                  <a:cxn ang="0">
                    <a:pos x="T0" y="T1"/>
                  </a:cxn>
                  <a:cxn ang="0">
                    <a:pos x="T2" y="T3"/>
                  </a:cxn>
                  <a:cxn ang="0">
                    <a:pos x="T4" y="T5"/>
                  </a:cxn>
                  <a:cxn ang="0">
                    <a:pos x="T6" y="T7"/>
                  </a:cxn>
                  <a:cxn ang="0">
                    <a:pos x="T8" y="T9"/>
                  </a:cxn>
                </a:cxnLst>
                <a:rect l="0" t="0" r="r" b="b"/>
                <a:pathLst>
                  <a:path w="20" h="36">
                    <a:moveTo>
                      <a:pt x="0" y="32"/>
                    </a:moveTo>
                    <a:lnTo>
                      <a:pt x="4" y="0"/>
                    </a:lnTo>
                    <a:lnTo>
                      <a:pt x="20"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1" name="Rectangle 181">
                <a:extLst>
                  <a:ext uri="{FF2B5EF4-FFF2-40B4-BE49-F238E27FC236}">
                    <a16:creationId xmlns:a16="http://schemas.microsoft.com/office/drawing/2014/main" id="{453AABD7-E938-4216-B9FA-65E61F1436DD}"/>
                  </a:ext>
                </a:extLst>
              </p:cNvPr>
              <p:cNvSpPr>
                <a:spLocks noChangeArrowheads="1"/>
              </p:cNvSpPr>
              <p:nvPr/>
            </p:nvSpPr>
            <p:spPr bwMode="auto">
              <a:xfrm>
                <a:off x="3076" y="2125"/>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2" name="Freeform 182">
                <a:extLst>
                  <a:ext uri="{FF2B5EF4-FFF2-40B4-BE49-F238E27FC236}">
                    <a16:creationId xmlns:a16="http://schemas.microsoft.com/office/drawing/2014/main" id="{B50B331D-8BAE-4D54-942C-12812E508658}"/>
                  </a:ext>
                </a:extLst>
              </p:cNvPr>
              <p:cNvSpPr>
                <a:spLocks/>
              </p:cNvSpPr>
              <p:nvPr/>
            </p:nvSpPr>
            <p:spPr bwMode="auto">
              <a:xfrm>
                <a:off x="3080" y="2025"/>
                <a:ext cx="21" cy="36"/>
              </a:xfrm>
              <a:custGeom>
                <a:avLst/>
                <a:gdLst>
                  <a:gd name="T0" fmla="*/ 0 w 21"/>
                  <a:gd name="T1" fmla="*/ 32 h 36"/>
                  <a:gd name="T2" fmla="*/ 4 w 21"/>
                  <a:gd name="T3" fmla="*/ 0 h 36"/>
                  <a:gd name="T4" fmla="*/ 21 w 21"/>
                  <a:gd name="T5" fmla="*/ 4 h 36"/>
                  <a:gd name="T6" fmla="*/ 17 w 21"/>
                  <a:gd name="T7" fmla="*/ 36 h 36"/>
                  <a:gd name="T8" fmla="*/ 0 w 21"/>
                  <a:gd name="T9" fmla="*/ 32 h 36"/>
                </a:gdLst>
                <a:ahLst/>
                <a:cxnLst>
                  <a:cxn ang="0">
                    <a:pos x="T0" y="T1"/>
                  </a:cxn>
                  <a:cxn ang="0">
                    <a:pos x="T2" y="T3"/>
                  </a:cxn>
                  <a:cxn ang="0">
                    <a:pos x="T4" y="T5"/>
                  </a:cxn>
                  <a:cxn ang="0">
                    <a:pos x="T6" y="T7"/>
                  </a:cxn>
                  <a:cxn ang="0">
                    <a:pos x="T8" y="T9"/>
                  </a:cxn>
                </a:cxnLst>
                <a:rect l="0" t="0" r="r" b="b"/>
                <a:pathLst>
                  <a:path w="21" h="36">
                    <a:moveTo>
                      <a:pt x="0" y="32"/>
                    </a:moveTo>
                    <a:lnTo>
                      <a:pt x="4" y="0"/>
                    </a:lnTo>
                    <a:lnTo>
                      <a:pt x="21" y="4"/>
                    </a:lnTo>
                    <a:lnTo>
                      <a:pt x="17"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3" name="Rectangle 183">
                <a:extLst>
                  <a:ext uri="{FF2B5EF4-FFF2-40B4-BE49-F238E27FC236}">
                    <a16:creationId xmlns:a16="http://schemas.microsoft.com/office/drawing/2014/main" id="{C3027C1D-70AF-45B6-9E0E-8F15F0367E27}"/>
                  </a:ext>
                </a:extLst>
              </p:cNvPr>
              <p:cNvSpPr>
                <a:spLocks noChangeArrowheads="1"/>
              </p:cNvSpPr>
              <p:nvPr/>
            </p:nvSpPr>
            <p:spPr bwMode="auto">
              <a:xfrm>
                <a:off x="3088" y="1933"/>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4" name="Freeform 184">
                <a:extLst>
                  <a:ext uri="{FF2B5EF4-FFF2-40B4-BE49-F238E27FC236}">
                    <a16:creationId xmlns:a16="http://schemas.microsoft.com/office/drawing/2014/main" id="{ECDE29B9-C662-4CC7-BC72-DB440E937B57}"/>
                  </a:ext>
                </a:extLst>
              </p:cNvPr>
              <p:cNvSpPr>
                <a:spLocks/>
              </p:cNvSpPr>
              <p:nvPr/>
            </p:nvSpPr>
            <p:spPr bwMode="auto">
              <a:xfrm>
                <a:off x="3092" y="1833"/>
                <a:ext cx="21" cy="36"/>
              </a:xfrm>
              <a:custGeom>
                <a:avLst/>
                <a:gdLst>
                  <a:gd name="T0" fmla="*/ 0 w 21"/>
                  <a:gd name="T1" fmla="*/ 32 h 36"/>
                  <a:gd name="T2" fmla="*/ 5 w 21"/>
                  <a:gd name="T3" fmla="*/ 0 h 36"/>
                  <a:gd name="T4" fmla="*/ 21 w 21"/>
                  <a:gd name="T5" fmla="*/ 4 h 36"/>
                  <a:gd name="T6" fmla="*/ 17 w 21"/>
                  <a:gd name="T7" fmla="*/ 36 h 36"/>
                  <a:gd name="T8" fmla="*/ 0 w 21"/>
                  <a:gd name="T9" fmla="*/ 32 h 36"/>
                </a:gdLst>
                <a:ahLst/>
                <a:cxnLst>
                  <a:cxn ang="0">
                    <a:pos x="T0" y="T1"/>
                  </a:cxn>
                  <a:cxn ang="0">
                    <a:pos x="T2" y="T3"/>
                  </a:cxn>
                  <a:cxn ang="0">
                    <a:pos x="T4" y="T5"/>
                  </a:cxn>
                  <a:cxn ang="0">
                    <a:pos x="T6" y="T7"/>
                  </a:cxn>
                  <a:cxn ang="0">
                    <a:pos x="T8" y="T9"/>
                  </a:cxn>
                </a:cxnLst>
                <a:rect l="0" t="0" r="r" b="b"/>
                <a:pathLst>
                  <a:path w="21" h="36">
                    <a:moveTo>
                      <a:pt x="0" y="32"/>
                    </a:moveTo>
                    <a:lnTo>
                      <a:pt x="5" y="0"/>
                    </a:lnTo>
                    <a:lnTo>
                      <a:pt x="21" y="4"/>
                    </a:lnTo>
                    <a:lnTo>
                      <a:pt x="17"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5" name="Rectangle 185">
                <a:extLst>
                  <a:ext uri="{FF2B5EF4-FFF2-40B4-BE49-F238E27FC236}">
                    <a16:creationId xmlns:a16="http://schemas.microsoft.com/office/drawing/2014/main" id="{5E87F6C3-77AA-4EF2-B730-6DA58144D98A}"/>
                  </a:ext>
                </a:extLst>
              </p:cNvPr>
              <p:cNvSpPr>
                <a:spLocks noChangeArrowheads="1"/>
              </p:cNvSpPr>
              <p:nvPr/>
            </p:nvSpPr>
            <p:spPr bwMode="auto">
              <a:xfrm>
                <a:off x="3101" y="1745"/>
                <a:ext cx="16" cy="2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6" name="Freeform 186">
                <a:extLst>
                  <a:ext uri="{FF2B5EF4-FFF2-40B4-BE49-F238E27FC236}">
                    <a16:creationId xmlns:a16="http://schemas.microsoft.com/office/drawing/2014/main" id="{D578ADF6-CE53-4A0E-9E35-9F968DA3E909}"/>
                  </a:ext>
                </a:extLst>
              </p:cNvPr>
              <p:cNvSpPr>
                <a:spLocks/>
              </p:cNvSpPr>
              <p:nvPr/>
            </p:nvSpPr>
            <p:spPr bwMode="auto">
              <a:xfrm>
                <a:off x="3101" y="1741"/>
                <a:ext cx="20" cy="36"/>
              </a:xfrm>
              <a:custGeom>
                <a:avLst/>
                <a:gdLst>
                  <a:gd name="T0" fmla="*/ 0 w 20"/>
                  <a:gd name="T1" fmla="*/ 0 h 36"/>
                  <a:gd name="T2" fmla="*/ 4 w 20"/>
                  <a:gd name="T3" fmla="*/ 32 h 36"/>
                  <a:gd name="T4" fmla="*/ 20 w 20"/>
                  <a:gd name="T5" fmla="*/ 36 h 36"/>
                  <a:gd name="T6" fmla="*/ 16 w 20"/>
                  <a:gd name="T7" fmla="*/ 4 h 36"/>
                  <a:gd name="T8" fmla="*/ 0 w 20"/>
                  <a:gd name="T9" fmla="*/ 0 h 36"/>
                </a:gdLst>
                <a:ahLst/>
                <a:cxnLst>
                  <a:cxn ang="0">
                    <a:pos x="T0" y="T1"/>
                  </a:cxn>
                  <a:cxn ang="0">
                    <a:pos x="T2" y="T3"/>
                  </a:cxn>
                  <a:cxn ang="0">
                    <a:pos x="T4" y="T5"/>
                  </a:cxn>
                  <a:cxn ang="0">
                    <a:pos x="T6" y="T7"/>
                  </a:cxn>
                  <a:cxn ang="0">
                    <a:pos x="T8" y="T9"/>
                  </a:cxn>
                </a:cxnLst>
                <a:rect l="0" t="0" r="r" b="b"/>
                <a:pathLst>
                  <a:path w="20" h="36">
                    <a:moveTo>
                      <a:pt x="0" y="0"/>
                    </a:moveTo>
                    <a:lnTo>
                      <a:pt x="4" y="32"/>
                    </a:lnTo>
                    <a:lnTo>
                      <a:pt x="20"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7" name="Rectangle 187">
                <a:extLst>
                  <a:ext uri="{FF2B5EF4-FFF2-40B4-BE49-F238E27FC236}">
                    <a16:creationId xmlns:a16="http://schemas.microsoft.com/office/drawing/2014/main" id="{E75BA7D3-A378-4EFA-B55D-9A74A63FB61E}"/>
                  </a:ext>
                </a:extLst>
              </p:cNvPr>
              <p:cNvSpPr>
                <a:spLocks noChangeArrowheads="1"/>
              </p:cNvSpPr>
              <p:nvPr/>
            </p:nvSpPr>
            <p:spPr bwMode="auto">
              <a:xfrm>
                <a:off x="3109" y="1841"/>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8" name="Freeform 188">
                <a:extLst>
                  <a:ext uri="{FF2B5EF4-FFF2-40B4-BE49-F238E27FC236}">
                    <a16:creationId xmlns:a16="http://schemas.microsoft.com/office/drawing/2014/main" id="{F4360957-1F46-4E37-AE6D-61FE7A95E101}"/>
                  </a:ext>
                </a:extLst>
              </p:cNvPr>
              <p:cNvSpPr>
                <a:spLocks/>
              </p:cNvSpPr>
              <p:nvPr/>
            </p:nvSpPr>
            <p:spPr bwMode="auto">
              <a:xfrm>
                <a:off x="3113" y="1933"/>
                <a:ext cx="20" cy="36"/>
              </a:xfrm>
              <a:custGeom>
                <a:avLst/>
                <a:gdLst>
                  <a:gd name="T0" fmla="*/ 0 w 20"/>
                  <a:gd name="T1" fmla="*/ 0 h 36"/>
                  <a:gd name="T2" fmla="*/ 4 w 20"/>
                  <a:gd name="T3" fmla="*/ 32 h 36"/>
                  <a:gd name="T4" fmla="*/ 20 w 20"/>
                  <a:gd name="T5" fmla="*/ 36 h 36"/>
                  <a:gd name="T6" fmla="*/ 16 w 20"/>
                  <a:gd name="T7" fmla="*/ 4 h 36"/>
                  <a:gd name="T8" fmla="*/ 0 w 20"/>
                  <a:gd name="T9" fmla="*/ 0 h 36"/>
                </a:gdLst>
                <a:ahLst/>
                <a:cxnLst>
                  <a:cxn ang="0">
                    <a:pos x="T0" y="T1"/>
                  </a:cxn>
                  <a:cxn ang="0">
                    <a:pos x="T2" y="T3"/>
                  </a:cxn>
                  <a:cxn ang="0">
                    <a:pos x="T4" y="T5"/>
                  </a:cxn>
                  <a:cxn ang="0">
                    <a:pos x="T6" y="T7"/>
                  </a:cxn>
                  <a:cxn ang="0">
                    <a:pos x="T8" y="T9"/>
                  </a:cxn>
                </a:cxnLst>
                <a:rect l="0" t="0" r="r" b="b"/>
                <a:pathLst>
                  <a:path w="20" h="36">
                    <a:moveTo>
                      <a:pt x="0" y="0"/>
                    </a:moveTo>
                    <a:lnTo>
                      <a:pt x="4" y="32"/>
                    </a:lnTo>
                    <a:lnTo>
                      <a:pt x="20"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9" name="Freeform 189">
                <a:extLst>
                  <a:ext uri="{FF2B5EF4-FFF2-40B4-BE49-F238E27FC236}">
                    <a16:creationId xmlns:a16="http://schemas.microsoft.com/office/drawing/2014/main" id="{36A7F19F-5EE7-4DFB-9BA2-A9DA8C3BC703}"/>
                  </a:ext>
                </a:extLst>
              </p:cNvPr>
              <p:cNvSpPr>
                <a:spLocks/>
              </p:cNvSpPr>
              <p:nvPr/>
            </p:nvSpPr>
            <p:spPr bwMode="auto">
              <a:xfrm>
                <a:off x="3121" y="2029"/>
                <a:ext cx="21" cy="36"/>
              </a:xfrm>
              <a:custGeom>
                <a:avLst/>
                <a:gdLst>
                  <a:gd name="T0" fmla="*/ 0 w 21"/>
                  <a:gd name="T1" fmla="*/ 0 h 36"/>
                  <a:gd name="T2" fmla="*/ 4 w 21"/>
                  <a:gd name="T3" fmla="*/ 32 h 36"/>
                  <a:gd name="T4" fmla="*/ 21 w 21"/>
                  <a:gd name="T5" fmla="*/ 36 h 36"/>
                  <a:gd name="T6" fmla="*/ 17 w 21"/>
                  <a:gd name="T7" fmla="*/ 4 h 36"/>
                  <a:gd name="T8" fmla="*/ 0 w 21"/>
                  <a:gd name="T9" fmla="*/ 0 h 36"/>
                </a:gdLst>
                <a:ahLst/>
                <a:cxnLst>
                  <a:cxn ang="0">
                    <a:pos x="T0" y="T1"/>
                  </a:cxn>
                  <a:cxn ang="0">
                    <a:pos x="T2" y="T3"/>
                  </a:cxn>
                  <a:cxn ang="0">
                    <a:pos x="T4" y="T5"/>
                  </a:cxn>
                  <a:cxn ang="0">
                    <a:pos x="T6" y="T7"/>
                  </a:cxn>
                  <a:cxn ang="0">
                    <a:pos x="T8" y="T9"/>
                  </a:cxn>
                </a:cxnLst>
                <a:rect l="0" t="0" r="r" b="b"/>
                <a:pathLst>
                  <a:path w="21" h="36">
                    <a:moveTo>
                      <a:pt x="0" y="0"/>
                    </a:moveTo>
                    <a:lnTo>
                      <a:pt x="4" y="32"/>
                    </a:lnTo>
                    <a:lnTo>
                      <a:pt x="21" y="36"/>
                    </a:lnTo>
                    <a:lnTo>
                      <a:pt x="17"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0" name="Rectangle 190">
                <a:extLst>
                  <a:ext uri="{FF2B5EF4-FFF2-40B4-BE49-F238E27FC236}">
                    <a16:creationId xmlns:a16="http://schemas.microsoft.com/office/drawing/2014/main" id="{02843D1A-188A-4436-A5F5-EC3608B04AB6}"/>
                  </a:ext>
                </a:extLst>
              </p:cNvPr>
              <p:cNvSpPr>
                <a:spLocks noChangeArrowheads="1"/>
              </p:cNvSpPr>
              <p:nvPr/>
            </p:nvSpPr>
            <p:spPr bwMode="auto">
              <a:xfrm>
                <a:off x="3129" y="2129"/>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1" name="Rectangle 191">
                <a:extLst>
                  <a:ext uri="{FF2B5EF4-FFF2-40B4-BE49-F238E27FC236}">
                    <a16:creationId xmlns:a16="http://schemas.microsoft.com/office/drawing/2014/main" id="{67539120-C1EF-4DBB-B41D-67938E5360D1}"/>
                  </a:ext>
                </a:extLst>
              </p:cNvPr>
              <p:cNvSpPr>
                <a:spLocks noChangeArrowheads="1"/>
              </p:cNvSpPr>
              <p:nvPr/>
            </p:nvSpPr>
            <p:spPr bwMode="auto">
              <a:xfrm>
                <a:off x="3138" y="2225"/>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2" name="Freeform 192">
                <a:extLst>
                  <a:ext uri="{FF2B5EF4-FFF2-40B4-BE49-F238E27FC236}">
                    <a16:creationId xmlns:a16="http://schemas.microsoft.com/office/drawing/2014/main" id="{DE591A1D-7547-414A-95DE-00F93029C187}"/>
                  </a:ext>
                </a:extLst>
              </p:cNvPr>
              <p:cNvSpPr>
                <a:spLocks/>
              </p:cNvSpPr>
              <p:nvPr/>
            </p:nvSpPr>
            <p:spPr bwMode="auto">
              <a:xfrm>
                <a:off x="3142" y="2317"/>
                <a:ext cx="20" cy="36"/>
              </a:xfrm>
              <a:custGeom>
                <a:avLst/>
                <a:gdLst>
                  <a:gd name="T0" fmla="*/ 0 w 20"/>
                  <a:gd name="T1" fmla="*/ 0 h 36"/>
                  <a:gd name="T2" fmla="*/ 4 w 20"/>
                  <a:gd name="T3" fmla="*/ 32 h 36"/>
                  <a:gd name="T4" fmla="*/ 20 w 20"/>
                  <a:gd name="T5" fmla="*/ 36 h 36"/>
                  <a:gd name="T6" fmla="*/ 16 w 20"/>
                  <a:gd name="T7" fmla="*/ 4 h 36"/>
                  <a:gd name="T8" fmla="*/ 0 w 20"/>
                  <a:gd name="T9" fmla="*/ 0 h 36"/>
                </a:gdLst>
                <a:ahLst/>
                <a:cxnLst>
                  <a:cxn ang="0">
                    <a:pos x="T0" y="T1"/>
                  </a:cxn>
                  <a:cxn ang="0">
                    <a:pos x="T2" y="T3"/>
                  </a:cxn>
                  <a:cxn ang="0">
                    <a:pos x="T4" y="T5"/>
                  </a:cxn>
                  <a:cxn ang="0">
                    <a:pos x="T6" y="T7"/>
                  </a:cxn>
                  <a:cxn ang="0">
                    <a:pos x="T8" y="T9"/>
                  </a:cxn>
                </a:cxnLst>
                <a:rect l="0" t="0" r="r" b="b"/>
                <a:pathLst>
                  <a:path w="20" h="36">
                    <a:moveTo>
                      <a:pt x="0" y="0"/>
                    </a:moveTo>
                    <a:lnTo>
                      <a:pt x="4" y="32"/>
                    </a:lnTo>
                    <a:lnTo>
                      <a:pt x="20"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3" name="Freeform 193">
                <a:extLst>
                  <a:ext uri="{FF2B5EF4-FFF2-40B4-BE49-F238E27FC236}">
                    <a16:creationId xmlns:a16="http://schemas.microsoft.com/office/drawing/2014/main" id="{F6B4DF3F-6B61-4D4A-9C09-03C5E3D72FA5}"/>
                  </a:ext>
                </a:extLst>
              </p:cNvPr>
              <p:cNvSpPr>
                <a:spLocks/>
              </p:cNvSpPr>
              <p:nvPr/>
            </p:nvSpPr>
            <p:spPr bwMode="auto">
              <a:xfrm>
                <a:off x="3150" y="2413"/>
                <a:ext cx="20" cy="36"/>
              </a:xfrm>
              <a:custGeom>
                <a:avLst/>
                <a:gdLst>
                  <a:gd name="T0" fmla="*/ 0 w 20"/>
                  <a:gd name="T1" fmla="*/ 0 h 36"/>
                  <a:gd name="T2" fmla="*/ 4 w 20"/>
                  <a:gd name="T3" fmla="*/ 32 h 36"/>
                  <a:gd name="T4" fmla="*/ 20 w 20"/>
                  <a:gd name="T5" fmla="*/ 36 h 36"/>
                  <a:gd name="T6" fmla="*/ 16 w 20"/>
                  <a:gd name="T7" fmla="*/ 4 h 36"/>
                  <a:gd name="T8" fmla="*/ 0 w 20"/>
                  <a:gd name="T9" fmla="*/ 0 h 36"/>
                </a:gdLst>
                <a:ahLst/>
                <a:cxnLst>
                  <a:cxn ang="0">
                    <a:pos x="T0" y="T1"/>
                  </a:cxn>
                  <a:cxn ang="0">
                    <a:pos x="T2" y="T3"/>
                  </a:cxn>
                  <a:cxn ang="0">
                    <a:pos x="T4" y="T5"/>
                  </a:cxn>
                  <a:cxn ang="0">
                    <a:pos x="T6" y="T7"/>
                  </a:cxn>
                  <a:cxn ang="0">
                    <a:pos x="T8" y="T9"/>
                  </a:cxn>
                </a:cxnLst>
                <a:rect l="0" t="0" r="r" b="b"/>
                <a:pathLst>
                  <a:path w="20" h="36">
                    <a:moveTo>
                      <a:pt x="0" y="0"/>
                    </a:moveTo>
                    <a:lnTo>
                      <a:pt x="4" y="32"/>
                    </a:lnTo>
                    <a:lnTo>
                      <a:pt x="20"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4" name="Rectangle 194">
                <a:extLst>
                  <a:ext uri="{FF2B5EF4-FFF2-40B4-BE49-F238E27FC236}">
                    <a16:creationId xmlns:a16="http://schemas.microsoft.com/office/drawing/2014/main" id="{FDA89617-C29F-4301-BDE7-45E779274F5F}"/>
                  </a:ext>
                </a:extLst>
              </p:cNvPr>
              <p:cNvSpPr>
                <a:spLocks noChangeArrowheads="1"/>
              </p:cNvSpPr>
              <p:nvPr/>
            </p:nvSpPr>
            <p:spPr bwMode="auto">
              <a:xfrm>
                <a:off x="3158" y="2513"/>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5" name="Freeform 195">
                <a:extLst>
                  <a:ext uri="{FF2B5EF4-FFF2-40B4-BE49-F238E27FC236}">
                    <a16:creationId xmlns:a16="http://schemas.microsoft.com/office/drawing/2014/main" id="{7ECEAF97-299B-4DC0-8BD5-1201CC71C617}"/>
                  </a:ext>
                </a:extLst>
              </p:cNvPr>
              <p:cNvSpPr>
                <a:spLocks/>
              </p:cNvSpPr>
              <p:nvPr/>
            </p:nvSpPr>
            <p:spPr bwMode="auto">
              <a:xfrm>
                <a:off x="3162" y="2561"/>
                <a:ext cx="25" cy="36"/>
              </a:xfrm>
              <a:custGeom>
                <a:avLst/>
                <a:gdLst>
                  <a:gd name="T0" fmla="*/ 0 w 25"/>
                  <a:gd name="T1" fmla="*/ 0 h 36"/>
                  <a:gd name="T2" fmla="*/ 8 w 25"/>
                  <a:gd name="T3" fmla="*/ 32 h 36"/>
                  <a:gd name="T4" fmla="*/ 25 w 25"/>
                  <a:gd name="T5" fmla="*/ 36 h 36"/>
                  <a:gd name="T6" fmla="*/ 17 w 25"/>
                  <a:gd name="T7" fmla="*/ 4 h 36"/>
                  <a:gd name="T8" fmla="*/ 0 w 25"/>
                  <a:gd name="T9" fmla="*/ 0 h 36"/>
                </a:gdLst>
                <a:ahLst/>
                <a:cxnLst>
                  <a:cxn ang="0">
                    <a:pos x="T0" y="T1"/>
                  </a:cxn>
                  <a:cxn ang="0">
                    <a:pos x="T2" y="T3"/>
                  </a:cxn>
                  <a:cxn ang="0">
                    <a:pos x="T4" y="T5"/>
                  </a:cxn>
                  <a:cxn ang="0">
                    <a:pos x="T6" y="T7"/>
                  </a:cxn>
                  <a:cxn ang="0">
                    <a:pos x="T8" y="T9"/>
                  </a:cxn>
                </a:cxnLst>
                <a:rect l="0" t="0" r="r" b="b"/>
                <a:pathLst>
                  <a:path w="25" h="36">
                    <a:moveTo>
                      <a:pt x="0" y="0"/>
                    </a:moveTo>
                    <a:lnTo>
                      <a:pt x="8" y="32"/>
                    </a:lnTo>
                    <a:lnTo>
                      <a:pt x="25" y="36"/>
                    </a:lnTo>
                    <a:lnTo>
                      <a:pt x="17"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6" name="Freeform 196">
                <a:extLst>
                  <a:ext uri="{FF2B5EF4-FFF2-40B4-BE49-F238E27FC236}">
                    <a16:creationId xmlns:a16="http://schemas.microsoft.com/office/drawing/2014/main" id="{1A9AEA28-1C38-49BF-972C-CCADBDC6C63C}"/>
                  </a:ext>
                </a:extLst>
              </p:cNvPr>
              <p:cNvSpPr>
                <a:spLocks/>
              </p:cNvSpPr>
              <p:nvPr/>
            </p:nvSpPr>
            <p:spPr bwMode="auto">
              <a:xfrm>
                <a:off x="3191" y="2653"/>
                <a:ext cx="24" cy="36"/>
              </a:xfrm>
              <a:custGeom>
                <a:avLst/>
                <a:gdLst>
                  <a:gd name="T0" fmla="*/ 0 w 24"/>
                  <a:gd name="T1" fmla="*/ 0 h 36"/>
                  <a:gd name="T2" fmla="*/ 8 w 24"/>
                  <a:gd name="T3" fmla="*/ 32 h 36"/>
                  <a:gd name="T4" fmla="*/ 24 w 24"/>
                  <a:gd name="T5" fmla="*/ 36 h 36"/>
                  <a:gd name="T6" fmla="*/ 16 w 24"/>
                  <a:gd name="T7" fmla="*/ 4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8" y="32"/>
                    </a:lnTo>
                    <a:lnTo>
                      <a:pt x="24" y="36"/>
                    </a:lnTo>
                    <a:lnTo>
                      <a:pt x="16"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7" name="Freeform 197">
                <a:extLst>
                  <a:ext uri="{FF2B5EF4-FFF2-40B4-BE49-F238E27FC236}">
                    <a16:creationId xmlns:a16="http://schemas.microsoft.com/office/drawing/2014/main" id="{1EBB840F-9A18-4D27-AF30-D01C137B54DD}"/>
                  </a:ext>
                </a:extLst>
              </p:cNvPr>
              <p:cNvSpPr>
                <a:spLocks/>
              </p:cNvSpPr>
              <p:nvPr/>
            </p:nvSpPr>
            <p:spPr bwMode="auto">
              <a:xfrm>
                <a:off x="3219" y="2745"/>
                <a:ext cx="21" cy="16"/>
              </a:xfrm>
              <a:custGeom>
                <a:avLst/>
                <a:gdLst>
                  <a:gd name="T0" fmla="*/ 0 w 21"/>
                  <a:gd name="T1" fmla="*/ 0 h 16"/>
                  <a:gd name="T2" fmla="*/ 5 w 21"/>
                  <a:gd name="T3" fmla="*/ 12 h 16"/>
                  <a:gd name="T4" fmla="*/ 21 w 21"/>
                  <a:gd name="T5" fmla="*/ 16 h 16"/>
                  <a:gd name="T6" fmla="*/ 17 w 21"/>
                  <a:gd name="T7" fmla="*/ 4 h 16"/>
                  <a:gd name="T8" fmla="*/ 0 w 21"/>
                  <a:gd name="T9" fmla="*/ 0 h 16"/>
                </a:gdLst>
                <a:ahLst/>
                <a:cxnLst>
                  <a:cxn ang="0">
                    <a:pos x="T0" y="T1"/>
                  </a:cxn>
                  <a:cxn ang="0">
                    <a:pos x="T2" y="T3"/>
                  </a:cxn>
                  <a:cxn ang="0">
                    <a:pos x="T4" y="T5"/>
                  </a:cxn>
                  <a:cxn ang="0">
                    <a:pos x="T6" y="T7"/>
                  </a:cxn>
                  <a:cxn ang="0">
                    <a:pos x="T8" y="T9"/>
                  </a:cxn>
                </a:cxnLst>
                <a:rect l="0" t="0" r="r" b="b"/>
                <a:pathLst>
                  <a:path w="21" h="16">
                    <a:moveTo>
                      <a:pt x="0" y="0"/>
                    </a:moveTo>
                    <a:lnTo>
                      <a:pt x="5" y="12"/>
                    </a:lnTo>
                    <a:lnTo>
                      <a:pt x="21" y="16"/>
                    </a:lnTo>
                    <a:lnTo>
                      <a:pt x="17"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8" name="Rectangle 198">
                <a:extLst>
                  <a:ext uri="{FF2B5EF4-FFF2-40B4-BE49-F238E27FC236}">
                    <a16:creationId xmlns:a16="http://schemas.microsoft.com/office/drawing/2014/main" id="{7EA90F05-098B-4C1F-9165-0D4282CE1D6C}"/>
                  </a:ext>
                </a:extLst>
              </p:cNvPr>
              <p:cNvSpPr>
                <a:spLocks noChangeArrowheads="1"/>
              </p:cNvSpPr>
              <p:nvPr/>
            </p:nvSpPr>
            <p:spPr bwMode="auto">
              <a:xfrm>
                <a:off x="3224" y="2729"/>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9" name="Freeform 199">
                <a:extLst>
                  <a:ext uri="{FF2B5EF4-FFF2-40B4-BE49-F238E27FC236}">
                    <a16:creationId xmlns:a16="http://schemas.microsoft.com/office/drawing/2014/main" id="{DAF637BB-61C0-40D3-8E72-CF5A7A0F9F95}"/>
                  </a:ext>
                </a:extLst>
              </p:cNvPr>
              <p:cNvSpPr>
                <a:spLocks/>
              </p:cNvSpPr>
              <p:nvPr/>
            </p:nvSpPr>
            <p:spPr bwMode="auto">
              <a:xfrm>
                <a:off x="3228" y="2629"/>
                <a:ext cx="20" cy="36"/>
              </a:xfrm>
              <a:custGeom>
                <a:avLst/>
                <a:gdLst>
                  <a:gd name="T0" fmla="*/ 0 w 20"/>
                  <a:gd name="T1" fmla="*/ 32 h 36"/>
                  <a:gd name="T2" fmla="*/ 4 w 20"/>
                  <a:gd name="T3" fmla="*/ 0 h 36"/>
                  <a:gd name="T4" fmla="*/ 20 w 20"/>
                  <a:gd name="T5" fmla="*/ 4 h 36"/>
                  <a:gd name="T6" fmla="*/ 16 w 20"/>
                  <a:gd name="T7" fmla="*/ 36 h 36"/>
                  <a:gd name="T8" fmla="*/ 0 w 20"/>
                  <a:gd name="T9" fmla="*/ 32 h 36"/>
                </a:gdLst>
                <a:ahLst/>
                <a:cxnLst>
                  <a:cxn ang="0">
                    <a:pos x="T0" y="T1"/>
                  </a:cxn>
                  <a:cxn ang="0">
                    <a:pos x="T2" y="T3"/>
                  </a:cxn>
                  <a:cxn ang="0">
                    <a:pos x="T4" y="T5"/>
                  </a:cxn>
                  <a:cxn ang="0">
                    <a:pos x="T6" y="T7"/>
                  </a:cxn>
                  <a:cxn ang="0">
                    <a:pos x="T8" y="T9"/>
                  </a:cxn>
                </a:cxnLst>
                <a:rect l="0" t="0" r="r" b="b"/>
                <a:pathLst>
                  <a:path w="20" h="36">
                    <a:moveTo>
                      <a:pt x="0" y="32"/>
                    </a:moveTo>
                    <a:lnTo>
                      <a:pt x="4" y="0"/>
                    </a:lnTo>
                    <a:lnTo>
                      <a:pt x="20"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50" name="Rectangle 200">
                <a:extLst>
                  <a:ext uri="{FF2B5EF4-FFF2-40B4-BE49-F238E27FC236}">
                    <a16:creationId xmlns:a16="http://schemas.microsoft.com/office/drawing/2014/main" id="{582D9594-F71C-4A68-A253-5E47CE949672}"/>
                  </a:ext>
                </a:extLst>
              </p:cNvPr>
              <p:cNvSpPr>
                <a:spLocks noChangeArrowheads="1"/>
              </p:cNvSpPr>
              <p:nvPr/>
            </p:nvSpPr>
            <p:spPr bwMode="auto">
              <a:xfrm>
                <a:off x="3236" y="2537"/>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51" name="Freeform 201">
                <a:extLst>
                  <a:ext uri="{FF2B5EF4-FFF2-40B4-BE49-F238E27FC236}">
                    <a16:creationId xmlns:a16="http://schemas.microsoft.com/office/drawing/2014/main" id="{0F306D4C-F7B6-440E-8594-54C843E509F4}"/>
                  </a:ext>
                </a:extLst>
              </p:cNvPr>
              <p:cNvSpPr>
                <a:spLocks/>
              </p:cNvSpPr>
              <p:nvPr/>
            </p:nvSpPr>
            <p:spPr bwMode="auto">
              <a:xfrm>
                <a:off x="3240" y="2437"/>
                <a:ext cx="20" cy="36"/>
              </a:xfrm>
              <a:custGeom>
                <a:avLst/>
                <a:gdLst>
                  <a:gd name="T0" fmla="*/ 0 w 20"/>
                  <a:gd name="T1" fmla="*/ 32 h 36"/>
                  <a:gd name="T2" fmla="*/ 4 w 20"/>
                  <a:gd name="T3" fmla="*/ 0 h 36"/>
                  <a:gd name="T4" fmla="*/ 20 w 20"/>
                  <a:gd name="T5" fmla="*/ 4 h 36"/>
                  <a:gd name="T6" fmla="*/ 16 w 20"/>
                  <a:gd name="T7" fmla="*/ 36 h 36"/>
                  <a:gd name="T8" fmla="*/ 0 w 20"/>
                  <a:gd name="T9" fmla="*/ 32 h 36"/>
                </a:gdLst>
                <a:ahLst/>
                <a:cxnLst>
                  <a:cxn ang="0">
                    <a:pos x="T0" y="T1"/>
                  </a:cxn>
                  <a:cxn ang="0">
                    <a:pos x="T2" y="T3"/>
                  </a:cxn>
                  <a:cxn ang="0">
                    <a:pos x="T4" y="T5"/>
                  </a:cxn>
                  <a:cxn ang="0">
                    <a:pos x="T6" y="T7"/>
                  </a:cxn>
                  <a:cxn ang="0">
                    <a:pos x="T8" y="T9"/>
                  </a:cxn>
                </a:cxnLst>
                <a:rect l="0" t="0" r="r" b="b"/>
                <a:pathLst>
                  <a:path w="20" h="36">
                    <a:moveTo>
                      <a:pt x="0" y="32"/>
                    </a:moveTo>
                    <a:lnTo>
                      <a:pt x="4" y="0"/>
                    </a:lnTo>
                    <a:lnTo>
                      <a:pt x="20"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52" name="Rectangle 202">
                <a:extLst>
                  <a:ext uri="{FF2B5EF4-FFF2-40B4-BE49-F238E27FC236}">
                    <a16:creationId xmlns:a16="http://schemas.microsoft.com/office/drawing/2014/main" id="{AA611134-84A6-4EBF-9EF3-228A8E920633}"/>
                  </a:ext>
                </a:extLst>
              </p:cNvPr>
              <p:cNvSpPr>
                <a:spLocks noChangeArrowheads="1"/>
              </p:cNvSpPr>
              <p:nvPr/>
            </p:nvSpPr>
            <p:spPr bwMode="auto">
              <a:xfrm>
                <a:off x="3248" y="2345"/>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53" name="Rectangle 203">
                <a:extLst>
                  <a:ext uri="{FF2B5EF4-FFF2-40B4-BE49-F238E27FC236}">
                    <a16:creationId xmlns:a16="http://schemas.microsoft.com/office/drawing/2014/main" id="{6F0C8355-24F6-46C0-B50F-7276C7051340}"/>
                  </a:ext>
                </a:extLst>
              </p:cNvPr>
              <p:cNvSpPr>
                <a:spLocks noChangeArrowheads="1"/>
              </p:cNvSpPr>
              <p:nvPr/>
            </p:nvSpPr>
            <p:spPr bwMode="auto">
              <a:xfrm>
                <a:off x="3252" y="2249"/>
                <a:ext cx="17"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54" name="Freeform 204">
                <a:extLst>
                  <a:ext uri="{FF2B5EF4-FFF2-40B4-BE49-F238E27FC236}">
                    <a16:creationId xmlns:a16="http://schemas.microsoft.com/office/drawing/2014/main" id="{2248DC2F-8B78-4C88-B230-D5751AEF825F}"/>
                  </a:ext>
                </a:extLst>
              </p:cNvPr>
              <p:cNvSpPr>
                <a:spLocks/>
              </p:cNvSpPr>
              <p:nvPr/>
            </p:nvSpPr>
            <p:spPr bwMode="auto">
              <a:xfrm>
                <a:off x="3256" y="2149"/>
                <a:ext cx="21" cy="36"/>
              </a:xfrm>
              <a:custGeom>
                <a:avLst/>
                <a:gdLst>
                  <a:gd name="T0" fmla="*/ 0 w 21"/>
                  <a:gd name="T1" fmla="*/ 32 h 36"/>
                  <a:gd name="T2" fmla="*/ 4 w 21"/>
                  <a:gd name="T3" fmla="*/ 0 h 36"/>
                  <a:gd name="T4" fmla="*/ 21 w 21"/>
                  <a:gd name="T5" fmla="*/ 4 h 36"/>
                  <a:gd name="T6" fmla="*/ 17 w 21"/>
                  <a:gd name="T7" fmla="*/ 36 h 36"/>
                  <a:gd name="T8" fmla="*/ 0 w 21"/>
                  <a:gd name="T9" fmla="*/ 32 h 36"/>
                </a:gdLst>
                <a:ahLst/>
                <a:cxnLst>
                  <a:cxn ang="0">
                    <a:pos x="T0" y="T1"/>
                  </a:cxn>
                  <a:cxn ang="0">
                    <a:pos x="T2" y="T3"/>
                  </a:cxn>
                  <a:cxn ang="0">
                    <a:pos x="T4" y="T5"/>
                  </a:cxn>
                  <a:cxn ang="0">
                    <a:pos x="T6" y="T7"/>
                  </a:cxn>
                  <a:cxn ang="0">
                    <a:pos x="T8" y="T9"/>
                  </a:cxn>
                </a:cxnLst>
                <a:rect l="0" t="0" r="r" b="b"/>
                <a:pathLst>
                  <a:path w="21" h="36">
                    <a:moveTo>
                      <a:pt x="0" y="32"/>
                    </a:moveTo>
                    <a:lnTo>
                      <a:pt x="4" y="0"/>
                    </a:lnTo>
                    <a:lnTo>
                      <a:pt x="21" y="4"/>
                    </a:lnTo>
                    <a:lnTo>
                      <a:pt x="17"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06">
              <a:extLst>
                <a:ext uri="{FF2B5EF4-FFF2-40B4-BE49-F238E27FC236}">
                  <a16:creationId xmlns:a16="http://schemas.microsoft.com/office/drawing/2014/main" id="{BE56C73B-D190-48E6-9E36-BE6C7430BD65}"/>
                </a:ext>
              </a:extLst>
            </p:cNvPr>
            <p:cNvGrpSpPr>
              <a:grpSpLocks/>
            </p:cNvGrpSpPr>
            <p:nvPr/>
          </p:nvGrpSpPr>
          <p:grpSpPr bwMode="auto">
            <a:xfrm>
              <a:off x="1966" y="1573"/>
              <a:ext cx="2765" cy="1880"/>
              <a:chOff x="1966" y="1573"/>
              <a:chExt cx="2765" cy="1880"/>
            </a:xfrm>
          </p:grpSpPr>
          <p:sp>
            <p:nvSpPr>
              <p:cNvPr id="50255" name="Rectangle 206">
                <a:extLst>
                  <a:ext uri="{FF2B5EF4-FFF2-40B4-BE49-F238E27FC236}">
                    <a16:creationId xmlns:a16="http://schemas.microsoft.com/office/drawing/2014/main" id="{4D2EE6D0-621A-4BC9-9076-E887ED285FA7}"/>
                  </a:ext>
                </a:extLst>
              </p:cNvPr>
              <p:cNvSpPr>
                <a:spLocks noChangeArrowheads="1"/>
              </p:cNvSpPr>
              <p:nvPr/>
            </p:nvSpPr>
            <p:spPr bwMode="auto">
              <a:xfrm>
                <a:off x="3265" y="2057"/>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56" name="Freeform 207">
                <a:extLst>
                  <a:ext uri="{FF2B5EF4-FFF2-40B4-BE49-F238E27FC236}">
                    <a16:creationId xmlns:a16="http://schemas.microsoft.com/office/drawing/2014/main" id="{C1B64235-8217-4365-84CB-BFFC70060CC4}"/>
                  </a:ext>
                </a:extLst>
              </p:cNvPr>
              <p:cNvSpPr>
                <a:spLocks/>
              </p:cNvSpPr>
              <p:nvPr/>
            </p:nvSpPr>
            <p:spPr bwMode="auto">
              <a:xfrm>
                <a:off x="3269" y="1957"/>
                <a:ext cx="20" cy="36"/>
              </a:xfrm>
              <a:custGeom>
                <a:avLst/>
                <a:gdLst>
                  <a:gd name="T0" fmla="*/ 0 w 20"/>
                  <a:gd name="T1" fmla="*/ 32 h 36"/>
                  <a:gd name="T2" fmla="*/ 4 w 20"/>
                  <a:gd name="T3" fmla="*/ 0 h 36"/>
                  <a:gd name="T4" fmla="*/ 20 w 20"/>
                  <a:gd name="T5" fmla="*/ 4 h 36"/>
                  <a:gd name="T6" fmla="*/ 16 w 20"/>
                  <a:gd name="T7" fmla="*/ 36 h 36"/>
                  <a:gd name="T8" fmla="*/ 0 w 20"/>
                  <a:gd name="T9" fmla="*/ 32 h 36"/>
                </a:gdLst>
                <a:ahLst/>
                <a:cxnLst>
                  <a:cxn ang="0">
                    <a:pos x="T0" y="T1"/>
                  </a:cxn>
                  <a:cxn ang="0">
                    <a:pos x="T2" y="T3"/>
                  </a:cxn>
                  <a:cxn ang="0">
                    <a:pos x="T4" y="T5"/>
                  </a:cxn>
                  <a:cxn ang="0">
                    <a:pos x="T6" y="T7"/>
                  </a:cxn>
                  <a:cxn ang="0">
                    <a:pos x="T8" y="T9"/>
                  </a:cxn>
                </a:cxnLst>
                <a:rect l="0" t="0" r="r" b="b"/>
                <a:pathLst>
                  <a:path w="20" h="36">
                    <a:moveTo>
                      <a:pt x="0" y="32"/>
                    </a:moveTo>
                    <a:lnTo>
                      <a:pt x="4" y="0"/>
                    </a:lnTo>
                    <a:lnTo>
                      <a:pt x="20" y="4"/>
                    </a:lnTo>
                    <a:lnTo>
                      <a:pt x="16" y="36"/>
                    </a:lnTo>
                    <a:lnTo>
                      <a:pt x="0" y="3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57" name="Rectangle 208">
                <a:extLst>
                  <a:ext uri="{FF2B5EF4-FFF2-40B4-BE49-F238E27FC236}">
                    <a16:creationId xmlns:a16="http://schemas.microsoft.com/office/drawing/2014/main" id="{14F273D5-C4D3-4851-B9F1-94A040255002}"/>
                  </a:ext>
                </a:extLst>
              </p:cNvPr>
              <p:cNvSpPr>
                <a:spLocks noChangeArrowheads="1"/>
              </p:cNvSpPr>
              <p:nvPr/>
            </p:nvSpPr>
            <p:spPr bwMode="auto">
              <a:xfrm>
                <a:off x="3277" y="1865"/>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58" name="Rectangle 209">
                <a:extLst>
                  <a:ext uri="{FF2B5EF4-FFF2-40B4-BE49-F238E27FC236}">
                    <a16:creationId xmlns:a16="http://schemas.microsoft.com/office/drawing/2014/main" id="{9B1C8214-932B-4AEE-9C01-C65A48ADBA13}"/>
                  </a:ext>
                </a:extLst>
              </p:cNvPr>
              <p:cNvSpPr>
                <a:spLocks noChangeArrowheads="1"/>
              </p:cNvSpPr>
              <p:nvPr/>
            </p:nvSpPr>
            <p:spPr bwMode="auto">
              <a:xfrm>
                <a:off x="3281" y="1769"/>
                <a:ext cx="16" cy="32"/>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59" name="Freeform 210">
                <a:extLst>
                  <a:ext uri="{FF2B5EF4-FFF2-40B4-BE49-F238E27FC236}">
                    <a16:creationId xmlns:a16="http://schemas.microsoft.com/office/drawing/2014/main" id="{8CD0B486-9FA8-411F-A307-605C0A080D48}"/>
                  </a:ext>
                </a:extLst>
              </p:cNvPr>
              <p:cNvSpPr>
                <a:spLocks/>
              </p:cNvSpPr>
              <p:nvPr/>
            </p:nvSpPr>
            <p:spPr bwMode="auto">
              <a:xfrm>
                <a:off x="3281" y="1721"/>
                <a:ext cx="37" cy="24"/>
              </a:xfrm>
              <a:custGeom>
                <a:avLst/>
                <a:gdLst>
                  <a:gd name="T0" fmla="*/ 0 w 37"/>
                  <a:gd name="T1" fmla="*/ 8 h 24"/>
                  <a:gd name="T2" fmla="*/ 33 w 37"/>
                  <a:gd name="T3" fmla="*/ 0 h 24"/>
                  <a:gd name="T4" fmla="*/ 37 w 37"/>
                  <a:gd name="T5" fmla="*/ 16 h 24"/>
                  <a:gd name="T6" fmla="*/ 4 w 37"/>
                  <a:gd name="T7" fmla="*/ 24 h 24"/>
                  <a:gd name="T8" fmla="*/ 0 w 37"/>
                  <a:gd name="T9" fmla="*/ 8 h 24"/>
                </a:gdLst>
                <a:ahLst/>
                <a:cxnLst>
                  <a:cxn ang="0">
                    <a:pos x="T0" y="T1"/>
                  </a:cxn>
                  <a:cxn ang="0">
                    <a:pos x="T2" y="T3"/>
                  </a:cxn>
                  <a:cxn ang="0">
                    <a:pos x="T4" y="T5"/>
                  </a:cxn>
                  <a:cxn ang="0">
                    <a:pos x="T6" y="T7"/>
                  </a:cxn>
                  <a:cxn ang="0">
                    <a:pos x="T8" y="T9"/>
                  </a:cxn>
                </a:cxnLst>
                <a:rect l="0" t="0" r="r" b="b"/>
                <a:pathLst>
                  <a:path w="37" h="24">
                    <a:moveTo>
                      <a:pt x="0" y="8"/>
                    </a:moveTo>
                    <a:lnTo>
                      <a:pt x="33" y="0"/>
                    </a:lnTo>
                    <a:lnTo>
                      <a:pt x="37" y="16"/>
                    </a:lnTo>
                    <a:lnTo>
                      <a:pt x="4" y="24"/>
                    </a:lnTo>
                    <a:lnTo>
                      <a:pt x="0" y="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0" name="Freeform 211">
                <a:extLst>
                  <a:ext uri="{FF2B5EF4-FFF2-40B4-BE49-F238E27FC236}">
                    <a16:creationId xmlns:a16="http://schemas.microsoft.com/office/drawing/2014/main" id="{DB57FDAA-27BA-4F35-8389-AC9C5A455906}"/>
                  </a:ext>
                </a:extLst>
              </p:cNvPr>
              <p:cNvSpPr>
                <a:spLocks/>
              </p:cNvSpPr>
              <p:nvPr/>
            </p:nvSpPr>
            <p:spPr bwMode="auto">
              <a:xfrm>
                <a:off x="3347" y="1709"/>
                <a:ext cx="36" cy="20"/>
              </a:xfrm>
              <a:custGeom>
                <a:avLst/>
                <a:gdLst>
                  <a:gd name="T0" fmla="*/ 0 w 36"/>
                  <a:gd name="T1" fmla="*/ 4 h 20"/>
                  <a:gd name="T2" fmla="*/ 32 w 36"/>
                  <a:gd name="T3" fmla="*/ 0 h 20"/>
                  <a:gd name="T4" fmla="*/ 36 w 36"/>
                  <a:gd name="T5" fmla="*/ 16 h 20"/>
                  <a:gd name="T6" fmla="*/ 4 w 36"/>
                  <a:gd name="T7" fmla="*/ 20 h 20"/>
                  <a:gd name="T8" fmla="*/ 0 w 36"/>
                  <a:gd name="T9" fmla="*/ 4 h 20"/>
                </a:gdLst>
                <a:ahLst/>
                <a:cxnLst>
                  <a:cxn ang="0">
                    <a:pos x="T0" y="T1"/>
                  </a:cxn>
                  <a:cxn ang="0">
                    <a:pos x="T2" y="T3"/>
                  </a:cxn>
                  <a:cxn ang="0">
                    <a:pos x="T4" y="T5"/>
                  </a:cxn>
                  <a:cxn ang="0">
                    <a:pos x="T6" y="T7"/>
                  </a:cxn>
                  <a:cxn ang="0">
                    <a:pos x="T8" y="T9"/>
                  </a:cxn>
                </a:cxnLst>
                <a:rect l="0" t="0" r="r" b="b"/>
                <a:pathLst>
                  <a:path w="36" h="20">
                    <a:moveTo>
                      <a:pt x="0" y="4"/>
                    </a:moveTo>
                    <a:lnTo>
                      <a:pt x="32" y="0"/>
                    </a:lnTo>
                    <a:lnTo>
                      <a:pt x="36"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1" name="Freeform 212">
                <a:extLst>
                  <a:ext uri="{FF2B5EF4-FFF2-40B4-BE49-F238E27FC236}">
                    <a16:creationId xmlns:a16="http://schemas.microsoft.com/office/drawing/2014/main" id="{00CBF420-7871-4326-A3C0-67EFF98AA5B6}"/>
                  </a:ext>
                </a:extLst>
              </p:cNvPr>
              <p:cNvSpPr>
                <a:spLocks/>
              </p:cNvSpPr>
              <p:nvPr/>
            </p:nvSpPr>
            <p:spPr bwMode="auto">
              <a:xfrm>
                <a:off x="3408" y="1701"/>
                <a:ext cx="37" cy="20"/>
              </a:xfrm>
              <a:custGeom>
                <a:avLst/>
                <a:gdLst>
                  <a:gd name="T0" fmla="*/ 0 w 37"/>
                  <a:gd name="T1" fmla="*/ 4 h 20"/>
                  <a:gd name="T2" fmla="*/ 33 w 37"/>
                  <a:gd name="T3" fmla="*/ 0 h 20"/>
                  <a:gd name="T4" fmla="*/ 37 w 37"/>
                  <a:gd name="T5" fmla="*/ 16 h 20"/>
                  <a:gd name="T6" fmla="*/ 4 w 37"/>
                  <a:gd name="T7" fmla="*/ 20 h 20"/>
                  <a:gd name="T8" fmla="*/ 0 w 37"/>
                  <a:gd name="T9" fmla="*/ 4 h 20"/>
                </a:gdLst>
                <a:ahLst/>
                <a:cxnLst>
                  <a:cxn ang="0">
                    <a:pos x="T0" y="T1"/>
                  </a:cxn>
                  <a:cxn ang="0">
                    <a:pos x="T2" y="T3"/>
                  </a:cxn>
                  <a:cxn ang="0">
                    <a:pos x="T4" y="T5"/>
                  </a:cxn>
                  <a:cxn ang="0">
                    <a:pos x="T6" y="T7"/>
                  </a:cxn>
                  <a:cxn ang="0">
                    <a:pos x="T8" y="T9"/>
                  </a:cxn>
                </a:cxnLst>
                <a:rect l="0" t="0" r="r" b="b"/>
                <a:pathLst>
                  <a:path w="37" h="20">
                    <a:moveTo>
                      <a:pt x="0" y="4"/>
                    </a:moveTo>
                    <a:lnTo>
                      <a:pt x="33" y="0"/>
                    </a:lnTo>
                    <a:lnTo>
                      <a:pt x="37"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2" name="Freeform 213">
                <a:extLst>
                  <a:ext uri="{FF2B5EF4-FFF2-40B4-BE49-F238E27FC236}">
                    <a16:creationId xmlns:a16="http://schemas.microsoft.com/office/drawing/2014/main" id="{A5FDA80E-AD5C-4E90-9BB9-DA2A2450E024}"/>
                  </a:ext>
                </a:extLst>
              </p:cNvPr>
              <p:cNvSpPr>
                <a:spLocks/>
              </p:cNvSpPr>
              <p:nvPr/>
            </p:nvSpPr>
            <p:spPr bwMode="auto">
              <a:xfrm>
                <a:off x="3469" y="1693"/>
                <a:ext cx="37" cy="20"/>
              </a:xfrm>
              <a:custGeom>
                <a:avLst/>
                <a:gdLst>
                  <a:gd name="T0" fmla="*/ 0 w 37"/>
                  <a:gd name="T1" fmla="*/ 4 h 20"/>
                  <a:gd name="T2" fmla="*/ 33 w 37"/>
                  <a:gd name="T3" fmla="*/ 0 h 20"/>
                  <a:gd name="T4" fmla="*/ 37 w 37"/>
                  <a:gd name="T5" fmla="*/ 16 h 20"/>
                  <a:gd name="T6" fmla="*/ 5 w 37"/>
                  <a:gd name="T7" fmla="*/ 20 h 20"/>
                  <a:gd name="T8" fmla="*/ 0 w 37"/>
                  <a:gd name="T9" fmla="*/ 4 h 20"/>
                </a:gdLst>
                <a:ahLst/>
                <a:cxnLst>
                  <a:cxn ang="0">
                    <a:pos x="T0" y="T1"/>
                  </a:cxn>
                  <a:cxn ang="0">
                    <a:pos x="T2" y="T3"/>
                  </a:cxn>
                  <a:cxn ang="0">
                    <a:pos x="T4" y="T5"/>
                  </a:cxn>
                  <a:cxn ang="0">
                    <a:pos x="T6" y="T7"/>
                  </a:cxn>
                  <a:cxn ang="0">
                    <a:pos x="T8" y="T9"/>
                  </a:cxn>
                </a:cxnLst>
                <a:rect l="0" t="0" r="r" b="b"/>
                <a:pathLst>
                  <a:path w="37" h="20">
                    <a:moveTo>
                      <a:pt x="0" y="4"/>
                    </a:moveTo>
                    <a:lnTo>
                      <a:pt x="33" y="0"/>
                    </a:lnTo>
                    <a:lnTo>
                      <a:pt x="37" y="16"/>
                    </a:lnTo>
                    <a:lnTo>
                      <a:pt x="5"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3" name="Freeform 214">
                <a:extLst>
                  <a:ext uri="{FF2B5EF4-FFF2-40B4-BE49-F238E27FC236}">
                    <a16:creationId xmlns:a16="http://schemas.microsoft.com/office/drawing/2014/main" id="{0370192D-F237-4517-9463-07986E982856}"/>
                  </a:ext>
                </a:extLst>
              </p:cNvPr>
              <p:cNvSpPr>
                <a:spLocks/>
              </p:cNvSpPr>
              <p:nvPr/>
            </p:nvSpPr>
            <p:spPr bwMode="auto">
              <a:xfrm>
                <a:off x="3531" y="1685"/>
                <a:ext cx="37" cy="20"/>
              </a:xfrm>
              <a:custGeom>
                <a:avLst/>
                <a:gdLst>
                  <a:gd name="T0" fmla="*/ 0 w 37"/>
                  <a:gd name="T1" fmla="*/ 4 h 20"/>
                  <a:gd name="T2" fmla="*/ 33 w 37"/>
                  <a:gd name="T3" fmla="*/ 0 h 20"/>
                  <a:gd name="T4" fmla="*/ 37 w 37"/>
                  <a:gd name="T5" fmla="*/ 16 h 20"/>
                  <a:gd name="T6" fmla="*/ 4 w 37"/>
                  <a:gd name="T7" fmla="*/ 20 h 20"/>
                  <a:gd name="T8" fmla="*/ 0 w 37"/>
                  <a:gd name="T9" fmla="*/ 4 h 20"/>
                </a:gdLst>
                <a:ahLst/>
                <a:cxnLst>
                  <a:cxn ang="0">
                    <a:pos x="T0" y="T1"/>
                  </a:cxn>
                  <a:cxn ang="0">
                    <a:pos x="T2" y="T3"/>
                  </a:cxn>
                  <a:cxn ang="0">
                    <a:pos x="T4" y="T5"/>
                  </a:cxn>
                  <a:cxn ang="0">
                    <a:pos x="T6" y="T7"/>
                  </a:cxn>
                  <a:cxn ang="0">
                    <a:pos x="T8" y="T9"/>
                  </a:cxn>
                </a:cxnLst>
                <a:rect l="0" t="0" r="r" b="b"/>
                <a:pathLst>
                  <a:path w="37" h="20">
                    <a:moveTo>
                      <a:pt x="0" y="4"/>
                    </a:moveTo>
                    <a:lnTo>
                      <a:pt x="33" y="0"/>
                    </a:lnTo>
                    <a:lnTo>
                      <a:pt x="37"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4" name="Rectangle 215">
                <a:extLst>
                  <a:ext uri="{FF2B5EF4-FFF2-40B4-BE49-F238E27FC236}">
                    <a16:creationId xmlns:a16="http://schemas.microsoft.com/office/drawing/2014/main" id="{13BA8567-7B0E-422A-BC65-27226C29D1A7}"/>
                  </a:ext>
                </a:extLst>
              </p:cNvPr>
              <p:cNvSpPr>
                <a:spLocks noChangeArrowheads="1"/>
              </p:cNvSpPr>
              <p:nvPr/>
            </p:nvSpPr>
            <p:spPr bwMode="auto">
              <a:xfrm>
                <a:off x="3596" y="1681"/>
                <a:ext cx="33"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5" name="Freeform 216">
                <a:extLst>
                  <a:ext uri="{FF2B5EF4-FFF2-40B4-BE49-F238E27FC236}">
                    <a16:creationId xmlns:a16="http://schemas.microsoft.com/office/drawing/2014/main" id="{FF606B73-458F-4B67-86D7-73F730ADCE5B}"/>
                  </a:ext>
                </a:extLst>
              </p:cNvPr>
              <p:cNvSpPr>
                <a:spLocks/>
              </p:cNvSpPr>
              <p:nvPr/>
            </p:nvSpPr>
            <p:spPr bwMode="auto">
              <a:xfrm>
                <a:off x="3654" y="1673"/>
                <a:ext cx="37" cy="20"/>
              </a:xfrm>
              <a:custGeom>
                <a:avLst/>
                <a:gdLst>
                  <a:gd name="T0" fmla="*/ 0 w 37"/>
                  <a:gd name="T1" fmla="*/ 4 h 20"/>
                  <a:gd name="T2" fmla="*/ 33 w 37"/>
                  <a:gd name="T3" fmla="*/ 0 h 20"/>
                  <a:gd name="T4" fmla="*/ 37 w 37"/>
                  <a:gd name="T5" fmla="*/ 16 h 20"/>
                  <a:gd name="T6" fmla="*/ 4 w 37"/>
                  <a:gd name="T7" fmla="*/ 20 h 20"/>
                  <a:gd name="T8" fmla="*/ 0 w 37"/>
                  <a:gd name="T9" fmla="*/ 4 h 20"/>
                </a:gdLst>
                <a:ahLst/>
                <a:cxnLst>
                  <a:cxn ang="0">
                    <a:pos x="T0" y="T1"/>
                  </a:cxn>
                  <a:cxn ang="0">
                    <a:pos x="T2" y="T3"/>
                  </a:cxn>
                  <a:cxn ang="0">
                    <a:pos x="T4" y="T5"/>
                  </a:cxn>
                  <a:cxn ang="0">
                    <a:pos x="T6" y="T7"/>
                  </a:cxn>
                  <a:cxn ang="0">
                    <a:pos x="T8" y="T9"/>
                  </a:cxn>
                </a:cxnLst>
                <a:rect l="0" t="0" r="r" b="b"/>
                <a:pathLst>
                  <a:path w="37" h="20">
                    <a:moveTo>
                      <a:pt x="0" y="4"/>
                    </a:moveTo>
                    <a:lnTo>
                      <a:pt x="33" y="0"/>
                    </a:lnTo>
                    <a:lnTo>
                      <a:pt x="37"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6" name="Freeform 217">
                <a:extLst>
                  <a:ext uri="{FF2B5EF4-FFF2-40B4-BE49-F238E27FC236}">
                    <a16:creationId xmlns:a16="http://schemas.microsoft.com/office/drawing/2014/main" id="{0D54E9EA-6B08-4717-B10B-0B2DF97D9348}"/>
                  </a:ext>
                </a:extLst>
              </p:cNvPr>
              <p:cNvSpPr>
                <a:spLocks/>
              </p:cNvSpPr>
              <p:nvPr/>
            </p:nvSpPr>
            <p:spPr bwMode="auto">
              <a:xfrm>
                <a:off x="3715" y="1665"/>
                <a:ext cx="37" cy="20"/>
              </a:xfrm>
              <a:custGeom>
                <a:avLst/>
                <a:gdLst>
                  <a:gd name="T0" fmla="*/ 0 w 37"/>
                  <a:gd name="T1" fmla="*/ 4 h 20"/>
                  <a:gd name="T2" fmla="*/ 33 w 37"/>
                  <a:gd name="T3" fmla="*/ 0 h 20"/>
                  <a:gd name="T4" fmla="*/ 37 w 37"/>
                  <a:gd name="T5" fmla="*/ 16 h 20"/>
                  <a:gd name="T6" fmla="*/ 4 w 37"/>
                  <a:gd name="T7" fmla="*/ 20 h 20"/>
                  <a:gd name="T8" fmla="*/ 0 w 37"/>
                  <a:gd name="T9" fmla="*/ 4 h 20"/>
                </a:gdLst>
                <a:ahLst/>
                <a:cxnLst>
                  <a:cxn ang="0">
                    <a:pos x="T0" y="T1"/>
                  </a:cxn>
                  <a:cxn ang="0">
                    <a:pos x="T2" y="T3"/>
                  </a:cxn>
                  <a:cxn ang="0">
                    <a:pos x="T4" y="T5"/>
                  </a:cxn>
                  <a:cxn ang="0">
                    <a:pos x="T6" y="T7"/>
                  </a:cxn>
                  <a:cxn ang="0">
                    <a:pos x="T8" y="T9"/>
                  </a:cxn>
                </a:cxnLst>
                <a:rect l="0" t="0" r="r" b="b"/>
                <a:pathLst>
                  <a:path w="37" h="20">
                    <a:moveTo>
                      <a:pt x="0" y="4"/>
                    </a:moveTo>
                    <a:lnTo>
                      <a:pt x="33" y="0"/>
                    </a:lnTo>
                    <a:lnTo>
                      <a:pt x="37"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7" name="Freeform 218">
                <a:extLst>
                  <a:ext uri="{FF2B5EF4-FFF2-40B4-BE49-F238E27FC236}">
                    <a16:creationId xmlns:a16="http://schemas.microsoft.com/office/drawing/2014/main" id="{3933A6CF-2455-4557-8EEE-7328E1B9D07B}"/>
                  </a:ext>
                </a:extLst>
              </p:cNvPr>
              <p:cNvSpPr>
                <a:spLocks/>
              </p:cNvSpPr>
              <p:nvPr/>
            </p:nvSpPr>
            <p:spPr bwMode="auto">
              <a:xfrm>
                <a:off x="3777" y="1657"/>
                <a:ext cx="37" cy="20"/>
              </a:xfrm>
              <a:custGeom>
                <a:avLst/>
                <a:gdLst>
                  <a:gd name="T0" fmla="*/ 0 w 37"/>
                  <a:gd name="T1" fmla="*/ 4 h 20"/>
                  <a:gd name="T2" fmla="*/ 33 w 37"/>
                  <a:gd name="T3" fmla="*/ 0 h 20"/>
                  <a:gd name="T4" fmla="*/ 37 w 37"/>
                  <a:gd name="T5" fmla="*/ 16 h 20"/>
                  <a:gd name="T6" fmla="*/ 4 w 37"/>
                  <a:gd name="T7" fmla="*/ 20 h 20"/>
                  <a:gd name="T8" fmla="*/ 0 w 37"/>
                  <a:gd name="T9" fmla="*/ 4 h 20"/>
                </a:gdLst>
                <a:ahLst/>
                <a:cxnLst>
                  <a:cxn ang="0">
                    <a:pos x="T0" y="T1"/>
                  </a:cxn>
                  <a:cxn ang="0">
                    <a:pos x="T2" y="T3"/>
                  </a:cxn>
                  <a:cxn ang="0">
                    <a:pos x="T4" y="T5"/>
                  </a:cxn>
                  <a:cxn ang="0">
                    <a:pos x="T6" y="T7"/>
                  </a:cxn>
                  <a:cxn ang="0">
                    <a:pos x="T8" y="T9"/>
                  </a:cxn>
                </a:cxnLst>
                <a:rect l="0" t="0" r="r" b="b"/>
                <a:pathLst>
                  <a:path w="37" h="20">
                    <a:moveTo>
                      <a:pt x="0" y="4"/>
                    </a:moveTo>
                    <a:lnTo>
                      <a:pt x="33" y="0"/>
                    </a:lnTo>
                    <a:lnTo>
                      <a:pt x="37"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8" name="Freeform 219">
                <a:extLst>
                  <a:ext uri="{FF2B5EF4-FFF2-40B4-BE49-F238E27FC236}">
                    <a16:creationId xmlns:a16="http://schemas.microsoft.com/office/drawing/2014/main" id="{0BA71D01-6A14-4224-BB7D-ABD2A34994AA}"/>
                  </a:ext>
                </a:extLst>
              </p:cNvPr>
              <p:cNvSpPr>
                <a:spLocks/>
              </p:cNvSpPr>
              <p:nvPr/>
            </p:nvSpPr>
            <p:spPr bwMode="auto">
              <a:xfrm>
                <a:off x="3838" y="1645"/>
                <a:ext cx="37" cy="20"/>
              </a:xfrm>
              <a:custGeom>
                <a:avLst/>
                <a:gdLst>
                  <a:gd name="T0" fmla="*/ 0 w 37"/>
                  <a:gd name="T1" fmla="*/ 4 h 20"/>
                  <a:gd name="T2" fmla="*/ 33 w 37"/>
                  <a:gd name="T3" fmla="*/ 0 h 20"/>
                  <a:gd name="T4" fmla="*/ 37 w 37"/>
                  <a:gd name="T5" fmla="*/ 16 h 20"/>
                  <a:gd name="T6" fmla="*/ 4 w 37"/>
                  <a:gd name="T7" fmla="*/ 20 h 20"/>
                  <a:gd name="T8" fmla="*/ 0 w 37"/>
                  <a:gd name="T9" fmla="*/ 4 h 20"/>
                </a:gdLst>
                <a:ahLst/>
                <a:cxnLst>
                  <a:cxn ang="0">
                    <a:pos x="T0" y="T1"/>
                  </a:cxn>
                  <a:cxn ang="0">
                    <a:pos x="T2" y="T3"/>
                  </a:cxn>
                  <a:cxn ang="0">
                    <a:pos x="T4" y="T5"/>
                  </a:cxn>
                  <a:cxn ang="0">
                    <a:pos x="T6" y="T7"/>
                  </a:cxn>
                  <a:cxn ang="0">
                    <a:pos x="T8" y="T9"/>
                  </a:cxn>
                </a:cxnLst>
                <a:rect l="0" t="0" r="r" b="b"/>
                <a:pathLst>
                  <a:path w="37" h="20">
                    <a:moveTo>
                      <a:pt x="0" y="4"/>
                    </a:moveTo>
                    <a:lnTo>
                      <a:pt x="33" y="0"/>
                    </a:lnTo>
                    <a:lnTo>
                      <a:pt x="37"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9" name="Freeform 220">
                <a:extLst>
                  <a:ext uri="{FF2B5EF4-FFF2-40B4-BE49-F238E27FC236}">
                    <a16:creationId xmlns:a16="http://schemas.microsoft.com/office/drawing/2014/main" id="{DC4F0283-33E0-4D71-9362-304E02428D17}"/>
                  </a:ext>
                </a:extLst>
              </p:cNvPr>
              <p:cNvSpPr>
                <a:spLocks/>
              </p:cNvSpPr>
              <p:nvPr/>
            </p:nvSpPr>
            <p:spPr bwMode="auto">
              <a:xfrm>
                <a:off x="3900" y="1637"/>
                <a:ext cx="37" cy="20"/>
              </a:xfrm>
              <a:custGeom>
                <a:avLst/>
                <a:gdLst>
                  <a:gd name="T0" fmla="*/ 0 w 37"/>
                  <a:gd name="T1" fmla="*/ 4 h 20"/>
                  <a:gd name="T2" fmla="*/ 32 w 37"/>
                  <a:gd name="T3" fmla="*/ 0 h 20"/>
                  <a:gd name="T4" fmla="*/ 37 w 37"/>
                  <a:gd name="T5" fmla="*/ 16 h 20"/>
                  <a:gd name="T6" fmla="*/ 4 w 37"/>
                  <a:gd name="T7" fmla="*/ 20 h 20"/>
                  <a:gd name="T8" fmla="*/ 0 w 37"/>
                  <a:gd name="T9" fmla="*/ 4 h 20"/>
                </a:gdLst>
                <a:ahLst/>
                <a:cxnLst>
                  <a:cxn ang="0">
                    <a:pos x="T0" y="T1"/>
                  </a:cxn>
                  <a:cxn ang="0">
                    <a:pos x="T2" y="T3"/>
                  </a:cxn>
                  <a:cxn ang="0">
                    <a:pos x="T4" y="T5"/>
                  </a:cxn>
                  <a:cxn ang="0">
                    <a:pos x="T6" y="T7"/>
                  </a:cxn>
                  <a:cxn ang="0">
                    <a:pos x="T8" y="T9"/>
                  </a:cxn>
                </a:cxnLst>
                <a:rect l="0" t="0" r="r" b="b"/>
                <a:pathLst>
                  <a:path w="37" h="20">
                    <a:moveTo>
                      <a:pt x="0" y="4"/>
                    </a:moveTo>
                    <a:lnTo>
                      <a:pt x="32" y="0"/>
                    </a:lnTo>
                    <a:lnTo>
                      <a:pt x="37"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0" name="Freeform 221">
                <a:extLst>
                  <a:ext uri="{FF2B5EF4-FFF2-40B4-BE49-F238E27FC236}">
                    <a16:creationId xmlns:a16="http://schemas.microsoft.com/office/drawing/2014/main" id="{2E12C8A0-AA1C-438F-A6BE-6DB98C5B2D24}"/>
                  </a:ext>
                </a:extLst>
              </p:cNvPr>
              <p:cNvSpPr>
                <a:spLocks/>
              </p:cNvSpPr>
              <p:nvPr/>
            </p:nvSpPr>
            <p:spPr bwMode="auto">
              <a:xfrm>
                <a:off x="3961" y="1625"/>
                <a:ext cx="37" cy="20"/>
              </a:xfrm>
              <a:custGeom>
                <a:avLst/>
                <a:gdLst>
                  <a:gd name="T0" fmla="*/ 0 w 37"/>
                  <a:gd name="T1" fmla="*/ 4 h 20"/>
                  <a:gd name="T2" fmla="*/ 33 w 37"/>
                  <a:gd name="T3" fmla="*/ 0 h 20"/>
                  <a:gd name="T4" fmla="*/ 37 w 37"/>
                  <a:gd name="T5" fmla="*/ 16 h 20"/>
                  <a:gd name="T6" fmla="*/ 4 w 37"/>
                  <a:gd name="T7" fmla="*/ 20 h 20"/>
                  <a:gd name="T8" fmla="*/ 0 w 37"/>
                  <a:gd name="T9" fmla="*/ 4 h 20"/>
                </a:gdLst>
                <a:ahLst/>
                <a:cxnLst>
                  <a:cxn ang="0">
                    <a:pos x="T0" y="T1"/>
                  </a:cxn>
                  <a:cxn ang="0">
                    <a:pos x="T2" y="T3"/>
                  </a:cxn>
                  <a:cxn ang="0">
                    <a:pos x="T4" y="T5"/>
                  </a:cxn>
                  <a:cxn ang="0">
                    <a:pos x="T6" y="T7"/>
                  </a:cxn>
                  <a:cxn ang="0">
                    <a:pos x="T8" y="T9"/>
                  </a:cxn>
                </a:cxnLst>
                <a:rect l="0" t="0" r="r" b="b"/>
                <a:pathLst>
                  <a:path w="37" h="20">
                    <a:moveTo>
                      <a:pt x="0" y="4"/>
                    </a:moveTo>
                    <a:lnTo>
                      <a:pt x="33" y="0"/>
                    </a:lnTo>
                    <a:lnTo>
                      <a:pt x="37"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1" name="Freeform 222">
                <a:extLst>
                  <a:ext uri="{FF2B5EF4-FFF2-40B4-BE49-F238E27FC236}">
                    <a16:creationId xmlns:a16="http://schemas.microsoft.com/office/drawing/2014/main" id="{1706C1BC-BE1C-4C7F-900A-92FBBF74E943}"/>
                  </a:ext>
                </a:extLst>
              </p:cNvPr>
              <p:cNvSpPr>
                <a:spLocks/>
              </p:cNvSpPr>
              <p:nvPr/>
            </p:nvSpPr>
            <p:spPr bwMode="auto">
              <a:xfrm>
                <a:off x="4023" y="1613"/>
                <a:ext cx="36" cy="20"/>
              </a:xfrm>
              <a:custGeom>
                <a:avLst/>
                <a:gdLst>
                  <a:gd name="T0" fmla="*/ 0 w 36"/>
                  <a:gd name="T1" fmla="*/ 4 h 20"/>
                  <a:gd name="T2" fmla="*/ 32 w 36"/>
                  <a:gd name="T3" fmla="*/ 0 h 20"/>
                  <a:gd name="T4" fmla="*/ 36 w 36"/>
                  <a:gd name="T5" fmla="*/ 16 h 20"/>
                  <a:gd name="T6" fmla="*/ 4 w 36"/>
                  <a:gd name="T7" fmla="*/ 20 h 20"/>
                  <a:gd name="T8" fmla="*/ 0 w 36"/>
                  <a:gd name="T9" fmla="*/ 4 h 20"/>
                </a:gdLst>
                <a:ahLst/>
                <a:cxnLst>
                  <a:cxn ang="0">
                    <a:pos x="T0" y="T1"/>
                  </a:cxn>
                  <a:cxn ang="0">
                    <a:pos x="T2" y="T3"/>
                  </a:cxn>
                  <a:cxn ang="0">
                    <a:pos x="T4" y="T5"/>
                  </a:cxn>
                  <a:cxn ang="0">
                    <a:pos x="T6" y="T7"/>
                  </a:cxn>
                  <a:cxn ang="0">
                    <a:pos x="T8" y="T9"/>
                  </a:cxn>
                </a:cxnLst>
                <a:rect l="0" t="0" r="r" b="b"/>
                <a:pathLst>
                  <a:path w="36" h="20">
                    <a:moveTo>
                      <a:pt x="0" y="4"/>
                    </a:moveTo>
                    <a:lnTo>
                      <a:pt x="32" y="0"/>
                    </a:lnTo>
                    <a:lnTo>
                      <a:pt x="36"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2" name="Freeform 223">
                <a:extLst>
                  <a:ext uri="{FF2B5EF4-FFF2-40B4-BE49-F238E27FC236}">
                    <a16:creationId xmlns:a16="http://schemas.microsoft.com/office/drawing/2014/main" id="{C6D3A7FA-B33E-4071-8CF6-203A689EA8D6}"/>
                  </a:ext>
                </a:extLst>
              </p:cNvPr>
              <p:cNvSpPr>
                <a:spLocks/>
              </p:cNvSpPr>
              <p:nvPr/>
            </p:nvSpPr>
            <p:spPr bwMode="auto">
              <a:xfrm>
                <a:off x="4084" y="1605"/>
                <a:ext cx="37" cy="20"/>
              </a:xfrm>
              <a:custGeom>
                <a:avLst/>
                <a:gdLst>
                  <a:gd name="T0" fmla="*/ 0 w 37"/>
                  <a:gd name="T1" fmla="*/ 4 h 20"/>
                  <a:gd name="T2" fmla="*/ 33 w 37"/>
                  <a:gd name="T3" fmla="*/ 0 h 20"/>
                  <a:gd name="T4" fmla="*/ 37 w 37"/>
                  <a:gd name="T5" fmla="*/ 16 h 20"/>
                  <a:gd name="T6" fmla="*/ 4 w 37"/>
                  <a:gd name="T7" fmla="*/ 20 h 20"/>
                  <a:gd name="T8" fmla="*/ 0 w 37"/>
                  <a:gd name="T9" fmla="*/ 4 h 20"/>
                </a:gdLst>
                <a:ahLst/>
                <a:cxnLst>
                  <a:cxn ang="0">
                    <a:pos x="T0" y="T1"/>
                  </a:cxn>
                  <a:cxn ang="0">
                    <a:pos x="T2" y="T3"/>
                  </a:cxn>
                  <a:cxn ang="0">
                    <a:pos x="T4" y="T5"/>
                  </a:cxn>
                  <a:cxn ang="0">
                    <a:pos x="T6" y="T7"/>
                  </a:cxn>
                  <a:cxn ang="0">
                    <a:pos x="T8" y="T9"/>
                  </a:cxn>
                </a:cxnLst>
                <a:rect l="0" t="0" r="r" b="b"/>
                <a:pathLst>
                  <a:path w="37" h="20">
                    <a:moveTo>
                      <a:pt x="0" y="4"/>
                    </a:moveTo>
                    <a:lnTo>
                      <a:pt x="33" y="0"/>
                    </a:lnTo>
                    <a:lnTo>
                      <a:pt x="37"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3" name="Freeform 224">
                <a:extLst>
                  <a:ext uri="{FF2B5EF4-FFF2-40B4-BE49-F238E27FC236}">
                    <a16:creationId xmlns:a16="http://schemas.microsoft.com/office/drawing/2014/main" id="{D7EC6367-EEFF-4BDE-8148-3EB8D299995C}"/>
                  </a:ext>
                </a:extLst>
              </p:cNvPr>
              <p:cNvSpPr>
                <a:spLocks/>
              </p:cNvSpPr>
              <p:nvPr/>
            </p:nvSpPr>
            <p:spPr bwMode="auto">
              <a:xfrm>
                <a:off x="4146" y="1593"/>
                <a:ext cx="36" cy="20"/>
              </a:xfrm>
              <a:custGeom>
                <a:avLst/>
                <a:gdLst>
                  <a:gd name="T0" fmla="*/ 0 w 36"/>
                  <a:gd name="T1" fmla="*/ 4 h 20"/>
                  <a:gd name="T2" fmla="*/ 32 w 36"/>
                  <a:gd name="T3" fmla="*/ 0 h 20"/>
                  <a:gd name="T4" fmla="*/ 36 w 36"/>
                  <a:gd name="T5" fmla="*/ 16 h 20"/>
                  <a:gd name="T6" fmla="*/ 4 w 36"/>
                  <a:gd name="T7" fmla="*/ 20 h 20"/>
                  <a:gd name="T8" fmla="*/ 0 w 36"/>
                  <a:gd name="T9" fmla="*/ 4 h 20"/>
                </a:gdLst>
                <a:ahLst/>
                <a:cxnLst>
                  <a:cxn ang="0">
                    <a:pos x="T0" y="T1"/>
                  </a:cxn>
                  <a:cxn ang="0">
                    <a:pos x="T2" y="T3"/>
                  </a:cxn>
                  <a:cxn ang="0">
                    <a:pos x="T4" y="T5"/>
                  </a:cxn>
                  <a:cxn ang="0">
                    <a:pos x="T6" y="T7"/>
                  </a:cxn>
                  <a:cxn ang="0">
                    <a:pos x="T8" y="T9"/>
                  </a:cxn>
                </a:cxnLst>
                <a:rect l="0" t="0" r="r" b="b"/>
                <a:pathLst>
                  <a:path w="36" h="20">
                    <a:moveTo>
                      <a:pt x="0" y="4"/>
                    </a:moveTo>
                    <a:lnTo>
                      <a:pt x="32" y="0"/>
                    </a:lnTo>
                    <a:lnTo>
                      <a:pt x="36" y="16"/>
                    </a:lnTo>
                    <a:lnTo>
                      <a:pt x="4" y="20"/>
                    </a:lnTo>
                    <a:lnTo>
                      <a:pt x="0"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4" name="Rectangle 225">
                <a:extLst>
                  <a:ext uri="{FF2B5EF4-FFF2-40B4-BE49-F238E27FC236}">
                    <a16:creationId xmlns:a16="http://schemas.microsoft.com/office/drawing/2014/main" id="{900E7390-1DCE-441B-8466-1125BCA0D625}"/>
                  </a:ext>
                </a:extLst>
              </p:cNvPr>
              <p:cNvSpPr>
                <a:spLocks noChangeArrowheads="1"/>
              </p:cNvSpPr>
              <p:nvPr/>
            </p:nvSpPr>
            <p:spPr bwMode="auto">
              <a:xfrm>
                <a:off x="4211" y="1589"/>
                <a:ext cx="33"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5" name="Rectangle 226">
                <a:extLst>
                  <a:ext uri="{FF2B5EF4-FFF2-40B4-BE49-F238E27FC236}">
                    <a16:creationId xmlns:a16="http://schemas.microsoft.com/office/drawing/2014/main" id="{68473F5E-99EA-44D3-B4C0-8FE3B6C569C5}"/>
                  </a:ext>
                </a:extLst>
              </p:cNvPr>
              <p:cNvSpPr>
                <a:spLocks noChangeArrowheads="1"/>
              </p:cNvSpPr>
              <p:nvPr/>
            </p:nvSpPr>
            <p:spPr bwMode="auto">
              <a:xfrm>
                <a:off x="4277" y="1585"/>
                <a:ext cx="32"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6" name="Rectangle 227">
                <a:extLst>
                  <a:ext uri="{FF2B5EF4-FFF2-40B4-BE49-F238E27FC236}">
                    <a16:creationId xmlns:a16="http://schemas.microsoft.com/office/drawing/2014/main" id="{77E55B9B-3232-4E3D-BB80-42D6A68683A9}"/>
                  </a:ext>
                </a:extLst>
              </p:cNvPr>
              <p:cNvSpPr>
                <a:spLocks noChangeArrowheads="1"/>
              </p:cNvSpPr>
              <p:nvPr/>
            </p:nvSpPr>
            <p:spPr bwMode="auto">
              <a:xfrm>
                <a:off x="4338" y="1581"/>
                <a:ext cx="33"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7" name="Rectangle 228">
                <a:extLst>
                  <a:ext uri="{FF2B5EF4-FFF2-40B4-BE49-F238E27FC236}">
                    <a16:creationId xmlns:a16="http://schemas.microsoft.com/office/drawing/2014/main" id="{3AE90F71-A594-48F7-9C59-82CF782E799A}"/>
                  </a:ext>
                </a:extLst>
              </p:cNvPr>
              <p:cNvSpPr>
                <a:spLocks noChangeArrowheads="1"/>
              </p:cNvSpPr>
              <p:nvPr/>
            </p:nvSpPr>
            <p:spPr bwMode="auto">
              <a:xfrm>
                <a:off x="4400" y="1581"/>
                <a:ext cx="32"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8" name="Rectangle 229">
                <a:extLst>
                  <a:ext uri="{FF2B5EF4-FFF2-40B4-BE49-F238E27FC236}">
                    <a16:creationId xmlns:a16="http://schemas.microsoft.com/office/drawing/2014/main" id="{82978E41-BA10-4FAD-BC55-F84002CECCD2}"/>
                  </a:ext>
                </a:extLst>
              </p:cNvPr>
              <p:cNvSpPr>
                <a:spLocks noChangeArrowheads="1"/>
              </p:cNvSpPr>
              <p:nvPr/>
            </p:nvSpPr>
            <p:spPr bwMode="auto">
              <a:xfrm>
                <a:off x="4461" y="1581"/>
                <a:ext cx="33"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9" name="Rectangle 230">
                <a:extLst>
                  <a:ext uri="{FF2B5EF4-FFF2-40B4-BE49-F238E27FC236}">
                    <a16:creationId xmlns:a16="http://schemas.microsoft.com/office/drawing/2014/main" id="{80FA0B0D-B798-44F9-92E6-7456CDA3566D}"/>
                  </a:ext>
                </a:extLst>
              </p:cNvPr>
              <p:cNvSpPr>
                <a:spLocks noChangeArrowheads="1"/>
              </p:cNvSpPr>
              <p:nvPr/>
            </p:nvSpPr>
            <p:spPr bwMode="auto">
              <a:xfrm>
                <a:off x="4523" y="1581"/>
                <a:ext cx="32"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80" name="Rectangle 231">
                <a:extLst>
                  <a:ext uri="{FF2B5EF4-FFF2-40B4-BE49-F238E27FC236}">
                    <a16:creationId xmlns:a16="http://schemas.microsoft.com/office/drawing/2014/main" id="{0AB713ED-19AC-4728-A9ED-D8B2B917E3F1}"/>
                  </a:ext>
                </a:extLst>
              </p:cNvPr>
              <p:cNvSpPr>
                <a:spLocks noChangeArrowheads="1"/>
              </p:cNvSpPr>
              <p:nvPr/>
            </p:nvSpPr>
            <p:spPr bwMode="auto">
              <a:xfrm>
                <a:off x="4584" y="1581"/>
                <a:ext cx="33"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81" name="Rectangle 232">
                <a:extLst>
                  <a:ext uri="{FF2B5EF4-FFF2-40B4-BE49-F238E27FC236}">
                    <a16:creationId xmlns:a16="http://schemas.microsoft.com/office/drawing/2014/main" id="{17F9CD6F-A410-4E8B-B70E-8FFA5F320115}"/>
                  </a:ext>
                </a:extLst>
              </p:cNvPr>
              <p:cNvSpPr>
                <a:spLocks noChangeArrowheads="1"/>
              </p:cNvSpPr>
              <p:nvPr/>
            </p:nvSpPr>
            <p:spPr bwMode="auto">
              <a:xfrm>
                <a:off x="4645" y="1581"/>
                <a:ext cx="33"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82" name="Freeform 233">
                <a:extLst>
                  <a:ext uri="{FF2B5EF4-FFF2-40B4-BE49-F238E27FC236}">
                    <a16:creationId xmlns:a16="http://schemas.microsoft.com/office/drawing/2014/main" id="{B6A0B451-0105-4BBF-BF95-CD00E1102F7F}"/>
                  </a:ext>
                </a:extLst>
              </p:cNvPr>
              <p:cNvSpPr>
                <a:spLocks/>
              </p:cNvSpPr>
              <p:nvPr/>
            </p:nvSpPr>
            <p:spPr bwMode="auto">
              <a:xfrm>
                <a:off x="1982" y="3397"/>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83" name="Freeform 234">
                <a:extLst>
                  <a:ext uri="{FF2B5EF4-FFF2-40B4-BE49-F238E27FC236}">
                    <a16:creationId xmlns:a16="http://schemas.microsoft.com/office/drawing/2014/main" id="{04658A39-44C1-4CF7-AD24-BE4BD9D5E2F2}"/>
                  </a:ext>
                </a:extLst>
              </p:cNvPr>
              <p:cNvSpPr>
                <a:spLocks/>
              </p:cNvSpPr>
              <p:nvPr/>
            </p:nvSpPr>
            <p:spPr bwMode="auto">
              <a:xfrm>
                <a:off x="2043" y="2781"/>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84" name="Freeform 235">
                <a:extLst>
                  <a:ext uri="{FF2B5EF4-FFF2-40B4-BE49-F238E27FC236}">
                    <a16:creationId xmlns:a16="http://schemas.microsoft.com/office/drawing/2014/main" id="{753AE2AA-689A-4571-A53D-5268CE16C0F8}"/>
                  </a:ext>
                </a:extLst>
              </p:cNvPr>
              <p:cNvSpPr>
                <a:spLocks/>
              </p:cNvSpPr>
              <p:nvPr/>
            </p:nvSpPr>
            <p:spPr bwMode="auto">
              <a:xfrm>
                <a:off x="2105" y="2669"/>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85" name="Freeform 236">
                <a:extLst>
                  <a:ext uri="{FF2B5EF4-FFF2-40B4-BE49-F238E27FC236}">
                    <a16:creationId xmlns:a16="http://schemas.microsoft.com/office/drawing/2014/main" id="{56BA1BD7-488B-41D0-AD8B-88D704D6DA9A}"/>
                  </a:ext>
                </a:extLst>
              </p:cNvPr>
              <p:cNvSpPr>
                <a:spLocks/>
              </p:cNvSpPr>
              <p:nvPr/>
            </p:nvSpPr>
            <p:spPr bwMode="auto">
              <a:xfrm>
                <a:off x="2166" y="2557"/>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86" name="Freeform 237">
                <a:extLst>
                  <a:ext uri="{FF2B5EF4-FFF2-40B4-BE49-F238E27FC236}">
                    <a16:creationId xmlns:a16="http://schemas.microsoft.com/office/drawing/2014/main" id="{066DCCBC-EB8B-4220-9104-647F18DB4952}"/>
                  </a:ext>
                </a:extLst>
              </p:cNvPr>
              <p:cNvSpPr>
                <a:spLocks/>
              </p:cNvSpPr>
              <p:nvPr/>
            </p:nvSpPr>
            <p:spPr bwMode="auto">
              <a:xfrm>
                <a:off x="2228" y="2445"/>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87" name="Freeform 238">
                <a:extLst>
                  <a:ext uri="{FF2B5EF4-FFF2-40B4-BE49-F238E27FC236}">
                    <a16:creationId xmlns:a16="http://schemas.microsoft.com/office/drawing/2014/main" id="{C824B340-D97C-4428-8745-8B83C1523E6D}"/>
                  </a:ext>
                </a:extLst>
              </p:cNvPr>
              <p:cNvSpPr>
                <a:spLocks/>
              </p:cNvSpPr>
              <p:nvPr/>
            </p:nvSpPr>
            <p:spPr bwMode="auto">
              <a:xfrm>
                <a:off x="2289" y="2337"/>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88" name="Freeform 239">
                <a:extLst>
                  <a:ext uri="{FF2B5EF4-FFF2-40B4-BE49-F238E27FC236}">
                    <a16:creationId xmlns:a16="http://schemas.microsoft.com/office/drawing/2014/main" id="{495A41EB-58B1-455C-A714-167D913A5E10}"/>
                  </a:ext>
                </a:extLst>
              </p:cNvPr>
              <p:cNvSpPr>
                <a:spLocks/>
              </p:cNvSpPr>
              <p:nvPr/>
            </p:nvSpPr>
            <p:spPr bwMode="auto">
              <a:xfrm>
                <a:off x="2351" y="2237"/>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89" name="Freeform 240">
                <a:extLst>
                  <a:ext uri="{FF2B5EF4-FFF2-40B4-BE49-F238E27FC236}">
                    <a16:creationId xmlns:a16="http://schemas.microsoft.com/office/drawing/2014/main" id="{4B8E8950-C999-497A-AEC4-C667D4877770}"/>
                  </a:ext>
                </a:extLst>
              </p:cNvPr>
              <p:cNvSpPr>
                <a:spLocks/>
              </p:cNvSpPr>
              <p:nvPr/>
            </p:nvSpPr>
            <p:spPr bwMode="auto">
              <a:xfrm>
                <a:off x="2412" y="2145"/>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90" name="Freeform 241">
                <a:extLst>
                  <a:ext uri="{FF2B5EF4-FFF2-40B4-BE49-F238E27FC236}">
                    <a16:creationId xmlns:a16="http://schemas.microsoft.com/office/drawing/2014/main" id="{A6035DE3-44FF-418E-B3F7-6DCCB82F21EA}"/>
                  </a:ext>
                </a:extLst>
              </p:cNvPr>
              <p:cNvSpPr>
                <a:spLocks/>
              </p:cNvSpPr>
              <p:nvPr/>
            </p:nvSpPr>
            <p:spPr bwMode="auto">
              <a:xfrm>
                <a:off x="2478" y="2061"/>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91" name="Freeform 242">
                <a:extLst>
                  <a:ext uri="{FF2B5EF4-FFF2-40B4-BE49-F238E27FC236}">
                    <a16:creationId xmlns:a16="http://schemas.microsoft.com/office/drawing/2014/main" id="{98736A55-1334-45EF-A2B4-5B8D0263EF18}"/>
                  </a:ext>
                </a:extLst>
              </p:cNvPr>
              <p:cNvSpPr>
                <a:spLocks/>
              </p:cNvSpPr>
              <p:nvPr/>
            </p:nvSpPr>
            <p:spPr bwMode="auto">
              <a:xfrm>
                <a:off x="2539" y="1985"/>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92" name="Freeform 243">
                <a:extLst>
                  <a:ext uri="{FF2B5EF4-FFF2-40B4-BE49-F238E27FC236}">
                    <a16:creationId xmlns:a16="http://schemas.microsoft.com/office/drawing/2014/main" id="{C4D92BF9-9E69-4B5B-B40F-4B0877210D14}"/>
                  </a:ext>
                </a:extLst>
              </p:cNvPr>
              <p:cNvSpPr>
                <a:spLocks/>
              </p:cNvSpPr>
              <p:nvPr/>
            </p:nvSpPr>
            <p:spPr bwMode="auto">
              <a:xfrm>
                <a:off x="2601" y="1921"/>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93" name="Freeform 244">
                <a:extLst>
                  <a:ext uri="{FF2B5EF4-FFF2-40B4-BE49-F238E27FC236}">
                    <a16:creationId xmlns:a16="http://schemas.microsoft.com/office/drawing/2014/main" id="{341CAEBD-3281-4B5F-959A-49686300807A}"/>
                  </a:ext>
                </a:extLst>
              </p:cNvPr>
              <p:cNvSpPr>
                <a:spLocks/>
              </p:cNvSpPr>
              <p:nvPr/>
            </p:nvSpPr>
            <p:spPr bwMode="auto">
              <a:xfrm>
                <a:off x="2662" y="1869"/>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94" name="Freeform 245">
                <a:extLst>
                  <a:ext uri="{FF2B5EF4-FFF2-40B4-BE49-F238E27FC236}">
                    <a16:creationId xmlns:a16="http://schemas.microsoft.com/office/drawing/2014/main" id="{497C78B8-7C0E-4EA7-A6A2-D2F18DF3AD35}"/>
                  </a:ext>
                </a:extLst>
              </p:cNvPr>
              <p:cNvSpPr>
                <a:spLocks/>
              </p:cNvSpPr>
              <p:nvPr/>
            </p:nvSpPr>
            <p:spPr bwMode="auto">
              <a:xfrm>
                <a:off x="2724" y="1825"/>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lnTo>
                      <a:pt x="32"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95" name="Freeform 246">
                <a:extLst>
                  <a:ext uri="{FF2B5EF4-FFF2-40B4-BE49-F238E27FC236}">
                    <a16:creationId xmlns:a16="http://schemas.microsoft.com/office/drawing/2014/main" id="{68981240-9111-4C79-9536-787BF2DEAA6C}"/>
                  </a:ext>
                </a:extLst>
              </p:cNvPr>
              <p:cNvSpPr>
                <a:spLocks/>
              </p:cNvSpPr>
              <p:nvPr/>
            </p:nvSpPr>
            <p:spPr bwMode="auto">
              <a:xfrm>
                <a:off x="2785" y="1789"/>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96" name="Freeform 247">
                <a:extLst>
                  <a:ext uri="{FF2B5EF4-FFF2-40B4-BE49-F238E27FC236}">
                    <a16:creationId xmlns:a16="http://schemas.microsoft.com/office/drawing/2014/main" id="{2B141299-2B3B-43B4-B8F6-5CA19D589F26}"/>
                  </a:ext>
                </a:extLst>
              </p:cNvPr>
              <p:cNvSpPr>
                <a:spLocks/>
              </p:cNvSpPr>
              <p:nvPr/>
            </p:nvSpPr>
            <p:spPr bwMode="auto">
              <a:xfrm>
                <a:off x="2847" y="2681"/>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lnTo>
                      <a:pt x="32"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97" name="Freeform 248">
                <a:extLst>
                  <a:ext uri="{FF2B5EF4-FFF2-40B4-BE49-F238E27FC236}">
                    <a16:creationId xmlns:a16="http://schemas.microsoft.com/office/drawing/2014/main" id="{8E225635-4133-4A81-AC0E-E46103F37E40}"/>
                  </a:ext>
                </a:extLst>
              </p:cNvPr>
              <p:cNvSpPr>
                <a:spLocks/>
              </p:cNvSpPr>
              <p:nvPr/>
            </p:nvSpPr>
            <p:spPr bwMode="auto">
              <a:xfrm>
                <a:off x="2908" y="1761"/>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98" name="Freeform 249">
                <a:extLst>
                  <a:ext uri="{FF2B5EF4-FFF2-40B4-BE49-F238E27FC236}">
                    <a16:creationId xmlns:a16="http://schemas.microsoft.com/office/drawing/2014/main" id="{DC91B25F-4857-4BD5-AD1E-E0FE6673C4B9}"/>
                  </a:ext>
                </a:extLst>
              </p:cNvPr>
              <p:cNvSpPr>
                <a:spLocks/>
              </p:cNvSpPr>
              <p:nvPr/>
            </p:nvSpPr>
            <p:spPr bwMode="auto">
              <a:xfrm>
                <a:off x="2970" y="1737"/>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lnTo>
                      <a:pt x="32"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99" name="Freeform 250">
                <a:extLst>
                  <a:ext uri="{FF2B5EF4-FFF2-40B4-BE49-F238E27FC236}">
                    <a16:creationId xmlns:a16="http://schemas.microsoft.com/office/drawing/2014/main" id="{7230F566-AC45-4710-A6D8-7023AB8459EF}"/>
                  </a:ext>
                </a:extLst>
              </p:cNvPr>
              <p:cNvSpPr>
                <a:spLocks/>
              </p:cNvSpPr>
              <p:nvPr/>
            </p:nvSpPr>
            <p:spPr bwMode="auto">
              <a:xfrm>
                <a:off x="3031" y="1721"/>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00" name="Freeform 251">
                <a:extLst>
                  <a:ext uri="{FF2B5EF4-FFF2-40B4-BE49-F238E27FC236}">
                    <a16:creationId xmlns:a16="http://schemas.microsoft.com/office/drawing/2014/main" id="{B9954E91-44D3-40E7-8F9D-AF14450B6AC5}"/>
                  </a:ext>
                </a:extLst>
              </p:cNvPr>
              <p:cNvSpPr>
                <a:spLocks/>
              </p:cNvSpPr>
              <p:nvPr/>
            </p:nvSpPr>
            <p:spPr bwMode="auto">
              <a:xfrm>
                <a:off x="3092" y="1705"/>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01" name="Freeform 252">
                <a:extLst>
                  <a:ext uri="{FF2B5EF4-FFF2-40B4-BE49-F238E27FC236}">
                    <a16:creationId xmlns:a16="http://schemas.microsoft.com/office/drawing/2014/main" id="{A31E55CC-9AA4-4251-9E8E-F9B102131F73}"/>
                  </a:ext>
                </a:extLst>
              </p:cNvPr>
              <p:cNvSpPr>
                <a:spLocks/>
              </p:cNvSpPr>
              <p:nvPr/>
            </p:nvSpPr>
            <p:spPr bwMode="auto">
              <a:xfrm>
                <a:off x="3154" y="1697"/>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02" name="Freeform 253">
                <a:extLst>
                  <a:ext uri="{FF2B5EF4-FFF2-40B4-BE49-F238E27FC236}">
                    <a16:creationId xmlns:a16="http://schemas.microsoft.com/office/drawing/2014/main" id="{F2C4B1B2-7366-45CB-8F55-AF80478817A8}"/>
                  </a:ext>
                </a:extLst>
              </p:cNvPr>
              <p:cNvSpPr>
                <a:spLocks/>
              </p:cNvSpPr>
              <p:nvPr/>
            </p:nvSpPr>
            <p:spPr bwMode="auto">
              <a:xfrm>
                <a:off x="3215" y="1689"/>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03" name="Freeform 254">
                <a:extLst>
                  <a:ext uri="{FF2B5EF4-FFF2-40B4-BE49-F238E27FC236}">
                    <a16:creationId xmlns:a16="http://schemas.microsoft.com/office/drawing/2014/main" id="{763789AE-B8ED-492A-94A5-6CDBD93B58D1}"/>
                  </a:ext>
                </a:extLst>
              </p:cNvPr>
              <p:cNvSpPr>
                <a:spLocks/>
              </p:cNvSpPr>
              <p:nvPr/>
            </p:nvSpPr>
            <p:spPr bwMode="auto">
              <a:xfrm>
                <a:off x="3277" y="1681"/>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04" name="Freeform 255">
                <a:extLst>
                  <a:ext uri="{FF2B5EF4-FFF2-40B4-BE49-F238E27FC236}">
                    <a16:creationId xmlns:a16="http://schemas.microsoft.com/office/drawing/2014/main" id="{61F51A96-497D-4AE9-A5D7-419A313944D1}"/>
                  </a:ext>
                </a:extLst>
              </p:cNvPr>
              <p:cNvSpPr>
                <a:spLocks/>
              </p:cNvSpPr>
              <p:nvPr/>
            </p:nvSpPr>
            <p:spPr bwMode="auto">
              <a:xfrm>
                <a:off x="3342" y="1673"/>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05" name="Freeform 256">
                <a:extLst>
                  <a:ext uri="{FF2B5EF4-FFF2-40B4-BE49-F238E27FC236}">
                    <a16:creationId xmlns:a16="http://schemas.microsoft.com/office/drawing/2014/main" id="{5A1EF93E-F391-45E8-8688-C395BA52A443}"/>
                  </a:ext>
                </a:extLst>
              </p:cNvPr>
              <p:cNvSpPr>
                <a:spLocks/>
              </p:cNvSpPr>
              <p:nvPr/>
            </p:nvSpPr>
            <p:spPr bwMode="auto">
              <a:xfrm>
                <a:off x="3404" y="1669"/>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06" name="Freeform 257">
                <a:extLst>
                  <a:ext uri="{FF2B5EF4-FFF2-40B4-BE49-F238E27FC236}">
                    <a16:creationId xmlns:a16="http://schemas.microsoft.com/office/drawing/2014/main" id="{3C3BA3F8-1AB0-49C5-8FBD-230D2E11B9F3}"/>
                  </a:ext>
                </a:extLst>
              </p:cNvPr>
              <p:cNvSpPr>
                <a:spLocks/>
              </p:cNvSpPr>
              <p:nvPr/>
            </p:nvSpPr>
            <p:spPr bwMode="auto">
              <a:xfrm>
                <a:off x="3465" y="1661"/>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07" name="Freeform 258">
                <a:extLst>
                  <a:ext uri="{FF2B5EF4-FFF2-40B4-BE49-F238E27FC236}">
                    <a16:creationId xmlns:a16="http://schemas.microsoft.com/office/drawing/2014/main" id="{C77CA446-D1B6-4C61-935B-5F8DD22351EB}"/>
                  </a:ext>
                </a:extLst>
              </p:cNvPr>
              <p:cNvSpPr>
                <a:spLocks/>
              </p:cNvSpPr>
              <p:nvPr/>
            </p:nvSpPr>
            <p:spPr bwMode="auto">
              <a:xfrm>
                <a:off x="3527" y="1653"/>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08" name="Freeform 259">
                <a:extLst>
                  <a:ext uri="{FF2B5EF4-FFF2-40B4-BE49-F238E27FC236}">
                    <a16:creationId xmlns:a16="http://schemas.microsoft.com/office/drawing/2014/main" id="{DA51521E-65E2-45D6-9266-410FE67B5F39}"/>
                  </a:ext>
                </a:extLst>
              </p:cNvPr>
              <p:cNvSpPr>
                <a:spLocks/>
              </p:cNvSpPr>
              <p:nvPr/>
            </p:nvSpPr>
            <p:spPr bwMode="auto">
              <a:xfrm>
                <a:off x="3588" y="1641"/>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09" name="Freeform 260">
                <a:extLst>
                  <a:ext uri="{FF2B5EF4-FFF2-40B4-BE49-F238E27FC236}">
                    <a16:creationId xmlns:a16="http://schemas.microsoft.com/office/drawing/2014/main" id="{A6AE726D-B98A-4C22-8080-21BC4F82BE76}"/>
                  </a:ext>
                </a:extLst>
              </p:cNvPr>
              <p:cNvSpPr>
                <a:spLocks/>
              </p:cNvSpPr>
              <p:nvPr/>
            </p:nvSpPr>
            <p:spPr bwMode="auto">
              <a:xfrm>
                <a:off x="3650" y="1633"/>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10" name="Freeform 261">
                <a:extLst>
                  <a:ext uri="{FF2B5EF4-FFF2-40B4-BE49-F238E27FC236}">
                    <a16:creationId xmlns:a16="http://schemas.microsoft.com/office/drawing/2014/main" id="{C653FBC6-33A1-45EA-AE10-084660F2FFFC}"/>
                  </a:ext>
                </a:extLst>
              </p:cNvPr>
              <p:cNvSpPr>
                <a:spLocks/>
              </p:cNvSpPr>
              <p:nvPr/>
            </p:nvSpPr>
            <p:spPr bwMode="auto">
              <a:xfrm>
                <a:off x="3711" y="1621"/>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11" name="Freeform 262">
                <a:extLst>
                  <a:ext uri="{FF2B5EF4-FFF2-40B4-BE49-F238E27FC236}">
                    <a16:creationId xmlns:a16="http://schemas.microsoft.com/office/drawing/2014/main" id="{EAA2DBFC-8414-4887-80AD-EECF102CCCD8}"/>
                  </a:ext>
                </a:extLst>
              </p:cNvPr>
              <p:cNvSpPr>
                <a:spLocks/>
              </p:cNvSpPr>
              <p:nvPr/>
            </p:nvSpPr>
            <p:spPr bwMode="auto">
              <a:xfrm>
                <a:off x="3773" y="1609"/>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lnTo>
                      <a:pt x="32"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12" name="Freeform 263">
                <a:extLst>
                  <a:ext uri="{FF2B5EF4-FFF2-40B4-BE49-F238E27FC236}">
                    <a16:creationId xmlns:a16="http://schemas.microsoft.com/office/drawing/2014/main" id="{CD0D0C21-E2BF-42D3-9187-94F8539321D4}"/>
                  </a:ext>
                </a:extLst>
              </p:cNvPr>
              <p:cNvSpPr>
                <a:spLocks/>
              </p:cNvSpPr>
              <p:nvPr/>
            </p:nvSpPr>
            <p:spPr bwMode="auto">
              <a:xfrm>
                <a:off x="3834" y="1601"/>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13" name="Freeform 264">
                <a:extLst>
                  <a:ext uri="{FF2B5EF4-FFF2-40B4-BE49-F238E27FC236}">
                    <a16:creationId xmlns:a16="http://schemas.microsoft.com/office/drawing/2014/main" id="{2FB92FED-0EC2-451D-AC2E-F0010180092C}"/>
                  </a:ext>
                </a:extLst>
              </p:cNvPr>
              <p:cNvSpPr>
                <a:spLocks/>
              </p:cNvSpPr>
              <p:nvPr/>
            </p:nvSpPr>
            <p:spPr bwMode="auto">
              <a:xfrm>
                <a:off x="3896" y="1589"/>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lnTo>
                      <a:pt x="32"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14" name="Freeform 265">
                <a:extLst>
                  <a:ext uri="{FF2B5EF4-FFF2-40B4-BE49-F238E27FC236}">
                    <a16:creationId xmlns:a16="http://schemas.microsoft.com/office/drawing/2014/main" id="{422CF9DD-8C45-4FAA-9555-5755AA741940}"/>
                  </a:ext>
                </a:extLst>
              </p:cNvPr>
              <p:cNvSpPr>
                <a:spLocks/>
              </p:cNvSpPr>
              <p:nvPr/>
            </p:nvSpPr>
            <p:spPr bwMode="auto">
              <a:xfrm>
                <a:off x="3957" y="1581"/>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15" name="Freeform 266">
                <a:extLst>
                  <a:ext uri="{FF2B5EF4-FFF2-40B4-BE49-F238E27FC236}">
                    <a16:creationId xmlns:a16="http://schemas.microsoft.com/office/drawing/2014/main" id="{CEC8CF47-757F-456B-9550-A05DEB8E3E77}"/>
                  </a:ext>
                </a:extLst>
              </p:cNvPr>
              <p:cNvSpPr>
                <a:spLocks/>
              </p:cNvSpPr>
              <p:nvPr/>
            </p:nvSpPr>
            <p:spPr bwMode="auto">
              <a:xfrm>
                <a:off x="4019" y="1577"/>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lnTo>
                      <a:pt x="32"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16" name="Freeform 267">
                <a:extLst>
                  <a:ext uri="{FF2B5EF4-FFF2-40B4-BE49-F238E27FC236}">
                    <a16:creationId xmlns:a16="http://schemas.microsoft.com/office/drawing/2014/main" id="{04DAA2DB-A5E5-4412-8EBC-96D5CB08214D}"/>
                  </a:ext>
                </a:extLst>
              </p:cNvPr>
              <p:cNvSpPr>
                <a:spLocks/>
              </p:cNvSpPr>
              <p:nvPr/>
            </p:nvSpPr>
            <p:spPr bwMode="auto">
              <a:xfrm>
                <a:off x="4080" y="1573"/>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17" name="Freeform 268">
                <a:extLst>
                  <a:ext uri="{FF2B5EF4-FFF2-40B4-BE49-F238E27FC236}">
                    <a16:creationId xmlns:a16="http://schemas.microsoft.com/office/drawing/2014/main" id="{93EF5A7B-1396-4189-AC17-EC05E18B9094}"/>
                  </a:ext>
                </a:extLst>
              </p:cNvPr>
              <p:cNvSpPr>
                <a:spLocks/>
              </p:cNvSpPr>
              <p:nvPr/>
            </p:nvSpPr>
            <p:spPr bwMode="auto">
              <a:xfrm>
                <a:off x="4141" y="1573"/>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18" name="Freeform 269">
                <a:extLst>
                  <a:ext uri="{FF2B5EF4-FFF2-40B4-BE49-F238E27FC236}">
                    <a16:creationId xmlns:a16="http://schemas.microsoft.com/office/drawing/2014/main" id="{33A3167D-EC83-44D0-9D60-C5594618D5FD}"/>
                  </a:ext>
                </a:extLst>
              </p:cNvPr>
              <p:cNvSpPr>
                <a:spLocks/>
              </p:cNvSpPr>
              <p:nvPr/>
            </p:nvSpPr>
            <p:spPr bwMode="auto">
              <a:xfrm>
                <a:off x="4203" y="1573"/>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19" name="Freeform 270">
                <a:extLst>
                  <a:ext uri="{FF2B5EF4-FFF2-40B4-BE49-F238E27FC236}">
                    <a16:creationId xmlns:a16="http://schemas.microsoft.com/office/drawing/2014/main" id="{79D99450-8468-4EFB-A2B9-10D73FCBB3DA}"/>
                  </a:ext>
                </a:extLst>
              </p:cNvPr>
              <p:cNvSpPr>
                <a:spLocks/>
              </p:cNvSpPr>
              <p:nvPr/>
            </p:nvSpPr>
            <p:spPr bwMode="auto">
              <a:xfrm>
                <a:off x="4268" y="1573"/>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20" name="Freeform 271">
                <a:extLst>
                  <a:ext uri="{FF2B5EF4-FFF2-40B4-BE49-F238E27FC236}">
                    <a16:creationId xmlns:a16="http://schemas.microsoft.com/office/drawing/2014/main" id="{822600EE-368A-4DB9-9C2E-BD089014E722}"/>
                  </a:ext>
                </a:extLst>
              </p:cNvPr>
              <p:cNvSpPr>
                <a:spLocks/>
              </p:cNvSpPr>
              <p:nvPr/>
            </p:nvSpPr>
            <p:spPr bwMode="auto">
              <a:xfrm>
                <a:off x="4330" y="1573"/>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21" name="Freeform 272">
                <a:extLst>
                  <a:ext uri="{FF2B5EF4-FFF2-40B4-BE49-F238E27FC236}">
                    <a16:creationId xmlns:a16="http://schemas.microsoft.com/office/drawing/2014/main" id="{65FABC8D-3818-453B-BEDE-3F0EB9A70BB3}"/>
                  </a:ext>
                </a:extLst>
              </p:cNvPr>
              <p:cNvSpPr>
                <a:spLocks/>
              </p:cNvSpPr>
              <p:nvPr/>
            </p:nvSpPr>
            <p:spPr bwMode="auto">
              <a:xfrm>
                <a:off x="4391" y="1573"/>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22" name="Freeform 273">
                <a:extLst>
                  <a:ext uri="{FF2B5EF4-FFF2-40B4-BE49-F238E27FC236}">
                    <a16:creationId xmlns:a16="http://schemas.microsoft.com/office/drawing/2014/main" id="{28AAB04C-611B-4A24-B3B8-FDB485D2280D}"/>
                  </a:ext>
                </a:extLst>
              </p:cNvPr>
              <p:cNvSpPr>
                <a:spLocks/>
              </p:cNvSpPr>
              <p:nvPr/>
            </p:nvSpPr>
            <p:spPr bwMode="auto">
              <a:xfrm>
                <a:off x="4453" y="1573"/>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23" name="Freeform 274">
                <a:extLst>
                  <a:ext uri="{FF2B5EF4-FFF2-40B4-BE49-F238E27FC236}">
                    <a16:creationId xmlns:a16="http://schemas.microsoft.com/office/drawing/2014/main" id="{736D8D02-AAAA-43FC-80C7-38705756F069}"/>
                  </a:ext>
                </a:extLst>
              </p:cNvPr>
              <p:cNvSpPr>
                <a:spLocks/>
              </p:cNvSpPr>
              <p:nvPr/>
            </p:nvSpPr>
            <p:spPr bwMode="auto">
              <a:xfrm>
                <a:off x="4514" y="1573"/>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24" name="Freeform 275">
                <a:extLst>
                  <a:ext uri="{FF2B5EF4-FFF2-40B4-BE49-F238E27FC236}">
                    <a16:creationId xmlns:a16="http://schemas.microsoft.com/office/drawing/2014/main" id="{91DE4CA1-8695-4A85-9388-95E5F51A87D4}"/>
                  </a:ext>
                </a:extLst>
              </p:cNvPr>
              <p:cNvSpPr>
                <a:spLocks/>
              </p:cNvSpPr>
              <p:nvPr/>
            </p:nvSpPr>
            <p:spPr bwMode="auto">
              <a:xfrm>
                <a:off x="4576" y="1573"/>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lnTo>
                      <a:pt x="33"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25" name="Freeform 276">
                <a:extLst>
                  <a:ext uri="{FF2B5EF4-FFF2-40B4-BE49-F238E27FC236}">
                    <a16:creationId xmlns:a16="http://schemas.microsoft.com/office/drawing/2014/main" id="{7A80B9D3-EF2F-4956-B652-80B289B5FA3E}"/>
                  </a:ext>
                </a:extLst>
              </p:cNvPr>
              <p:cNvSpPr>
                <a:spLocks/>
              </p:cNvSpPr>
              <p:nvPr/>
            </p:nvSpPr>
            <p:spPr bwMode="auto">
              <a:xfrm>
                <a:off x="4637" y="1573"/>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26" name="Freeform 277">
                <a:extLst>
                  <a:ext uri="{FF2B5EF4-FFF2-40B4-BE49-F238E27FC236}">
                    <a16:creationId xmlns:a16="http://schemas.microsoft.com/office/drawing/2014/main" id="{1F5CD95A-17C9-4A59-A5C5-9FDEB0B21F0F}"/>
                  </a:ext>
                </a:extLst>
              </p:cNvPr>
              <p:cNvSpPr>
                <a:spLocks/>
              </p:cNvSpPr>
              <p:nvPr/>
            </p:nvSpPr>
            <p:spPr bwMode="auto">
              <a:xfrm>
                <a:off x="4699" y="1573"/>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lnTo>
                      <a:pt x="32" y="16"/>
                    </a:lnTo>
                    <a:lnTo>
                      <a:pt x="16" y="32"/>
                    </a:lnTo>
                    <a:lnTo>
                      <a:pt x="0" y="16"/>
                    </a:lnTo>
                    <a:lnTo>
                      <a:pt x="16"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27" name="Rectangle 278">
                <a:extLst>
                  <a:ext uri="{FF2B5EF4-FFF2-40B4-BE49-F238E27FC236}">
                    <a16:creationId xmlns:a16="http://schemas.microsoft.com/office/drawing/2014/main" id="{2DA5B8F9-7055-4286-AC35-9B6271C8102A}"/>
                  </a:ext>
                </a:extLst>
              </p:cNvPr>
              <p:cNvSpPr>
                <a:spLocks noChangeArrowheads="1"/>
              </p:cNvSpPr>
              <p:nvPr/>
            </p:nvSpPr>
            <p:spPr bwMode="auto">
              <a:xfrm>
                <a:off x="1966" y="3381"/>
                <a:ext cx="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28" name="Line 279">
                <a:extLst>
                  <a:ext uri="{FF2B5EF4-FFF2-40B4-BE49-F238E27FC236}">
                    <a16:creationId xmlns:a16="http://schemas.microsoft.com/office/drawing/2014/main" id="{B53271A0-4DC9-4529-9F26-82D1306D9555}"/>
                  </a:ext>
                </a:extLst>
              </p:cNvPr>
              <p:cNvSpPr>
                <a:spLocks noChangeShapeType="1"/>
              </p:cNvSpPr>
              <p:nvPr/>
            </p:nvSpPr>
            <p:spPr bwMode="auto">
              <a:xfrm flipH="1" flipV="1">
                <a:off x="1970" y="338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29" name="Line 280">
                <a:extLst>
                  <a:ext uri="{FF2B5EF4-FFF2-40B4-BE49-F238E27FC236}">
                    <a16:creationId xmlns:a16="http://schemas.microsoft.com/office/drawing/2014/main" id="{B33C35A2-2CD4-441D-B79A-55223CDF7A13}"/>
                  </a:ext>
                </a:extLst>
              </p:cNvPr>
              <p:cNvSpPr>
                <a:spLocks noChangeShapeType="1"/>
              </p:cNvSpPr>
              <p:nvPr/>
            </p:nvSpPr>
            <p:spPr bwMode="auto">
              <a:xfrm>
                <a:off x="1998" y="341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30" name="Line 281">
                <a:extLst>
                  <a:ext uri="{FF2B5EF4-FFF2-40B4-BE49-F238E27FC236}">
                    <a16:creationId xmlns:a16="http://schemas.microsoft.com/office/drawing/2014/main" id="{7CA965BE-6DF5-46ED-9395-878B60245075}"/>
                  </a:ext>
                </a:extLst>
              </p:cNvPr>
              <p:cNvSpPr>
                <a:spLocks noChangeShapeType="1"/>
              </p:cNvSpPr>
              <p:nvPr/>
            </p:nvSpPr>
            <p:spPr bwMode="auto">
              <a:xfrm flipH="1">
                <a:off x="1970" y="341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31" name="Line 282">
                <a:extLst>
                  <a:ext uri="{FF2B5EF4-FFF2-40B4-BE49-F238E27FC236}">
                    <a16:creationId xmlns:a16="http://schemas.microsoft.com/office/drawing/2014/main" id="{D471D78D-B344-4750-B920-C847CC702408}"/>
                  </a:ext>
                </a:extLst>
              </p:cNvPr>
              <p:cNvSpPr>
                <a:spLocks noChangeShapeType="1"/>
              </p:cNvSpPr>
              <p:nvPr/>
            </p:nvSpPr>
            <p:spPr bwMode="auto">
              <a:xfrm flipV="1">
                <a:off x="1998" y="338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32" name="Rectangle 283">
                <a:extLst>
                  <a:ext uri="{FF2B5EF4-FFF2-40B4-BE49-F238E27FC236}">
                    <a16:creationId xmlns:a16="http://schemas.microsoft.com/office/drawing/2014/main" id="{0E70723D-9994-49E0-A177-0F5AC7D7CBF5}"/>
                  </a:ext>
                </a:extLst>
              </p:cNvPr>
              <p:cNvSpPr>
                <a:spLocks noChangeArrowheads="1"/>
              </p:cNvSpPr>
              <p:nvPr/>
            </p:nvSpPr>
            <p:spPr bwMode="auto">
              <a:xfrm>
                <a:off x="2027" y="2765"/>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33" name="Line 284">
                <a:extLst>
                  <a:ext uri="{FF2B5EF4-FFF2-40B4-BE49-F238E27FC236}">
                    <a16:creationId xmlns:a16="http://schemas.microsoft.com/office/drawing/2014/main" id="{BE2346B1-969B-4C17-9D1F-D430AB901DC6}"/>
                  </a:ext>
                </a:extLst>
              </p:cNvPr>
              <p:cNvSpPr>
                <a:spLocks noChangeShapeType="1"/>
              </p:cNvSpPr>
              <p:nvPr/>
            </p:nvSpPr>
            <p:spPr bwMode="auto">
              <a:xfrm flipH="1" flipV="1">
                <a:off x="2031" y="276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34" name="Line 285">
                <a:extLst>
                  <a:ext uri="{FF2B5EF4-FFF2-40B4-BE49-F238E27FC236}">
                    <a16:creationId xmlns:a16="http://schemas.microsoft.com/office/drawing/2014/main" id="{74171FF5-923E-4F02-B4A6-5B76DA6E2308}"/>
                  </a:ext>
                </a:extLst>
              </p:cNvPr>
              <p:cNvSpPr>
                <a:spLocks noChangeShapeType="1"/>
              </p:cNvSpPr>
              <p:nvPr/>
            </p:nvSpPr>
            <p:spPr bwMode="auto">
              <a:xfrm>
                <a:off x="2060" y="279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35" name="Line 286">
                <a:extLst>
                  <a:ext uri="{FF2B5EF4-FFF2-40B4-BE49-F238E27FC236}">
                    <a16:creationId xmlns:a16="http://schemas.microsoft.com/office/drawing/2014/main" id="{1C0685E3-AF8F-4C52-8FCD-801A7A4E6A3D}"/>
                  </a:ext>
                </a:extLst>
              </p:cNvPr>
              <p:cNvSpPr>
                <a:spLocks noChangeShapeType="1"/>
              </p:cNvSpPr>
              <p:nvPr/>
            </p:nvSpPr>
            <p:spPr bwMode="auto">
              <a:xfrm flipH="1">
                <a:off x="2031" y="279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36" name="Line 287">
                <a:extLst>
                  <a:ext uri="{FF2B5EF4-FFF2-40B4-BE49-F238E27FC236}">
                    <a16:creationId xmlns:a16="http://schemas.microsoft.com/office/drawing/2014/main" id="{392F611C-C671-4721-97E0-31EAE94EE165}"/>
                  </a:ext>
                </a:extLst>
              </p:cNvPr>
              <p:cNvSpPr>
                <a:spLocks noChangeShapeType="1"/>
              </p:cNvSpPr>
              <p:nvPr/>
            </p:nvSpPr>
            <p:spPr bwMode="auto">
              <a:xfrm flipV="1">
                <a:off x="2060" y="276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37" name="Rectangle 288">
                <a:extLst>
                  <a:ext uri="{FF2B5EF4-FFF2-40B4-BE49-F238E27FC236}">
                    <a16:creationId xmlns:a16="http://schemas.microsoft.com/office/drawing/2014/main" id="{8A0AA645-4BB1-4BC6-B7A7-2F2CFBA2B234}"/>
                  </a:ext>
                </a:extLst>
              </p:cNvPr>
              <p:cNvSpPr>
                <a:spLocks noChangeArrowheads="1"/>
              </p:cNvSpPr>
              <p:nvPr/>
            </p:nvSpPr>
            <p:spPr bwMode="auto">
              <a:xfrm>
                <a:off x="2089" y="2653"/>
                <a:ext cx="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38" name="Line 289">
                <a:extLst>
                  <a:ext uri="{FF2B5EF4-FFF2-40B4-BE49-F238E27FC236}">
                    <a16:creationId xmlns:a16="http://schemas.microsoft.com/office/drawing/2014/main" id="{C99C57DE-B6CF-4911-A606-00F9B9F30F25}"/>
                  </a:ext>
                </a:extLst>
              </p:cNvPr>
              <p:cNvSpPr>
                <a:spLocks noChangeShapeType="1"/>
              </p:cNvSpPr>
              <p:nvPr/>
            </p:nvSpPr>
            <p:spPr bwMode="auto">
              <a:xfrm flipH="1" flipV="1">
                <a:off x="2093" y="265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39" name="Line 290">
                <a:extLst>
                  <a:ext uri="{FF2B5EF4-FFF2-40B4-BE49-F238E27FC236}">
                    <a16:creationId xmlns:a16="http://schemas.microsoft.com/office/drawing/2014/main" id="{AE386844-A7A4-4019-86C1-52DBBB36B778}"/>
                  </a:ext>
                </a:extLst>
              </p:cNvPr>
              <p:cNvSpPr>
                <a:spLocks noChangeShapeType="1"/>
              </p:cNvSpPr>
              <p:nvPr/>
            </p:nvSpPr>
            <p:spPr bwMode="auto">
              <a:xfrm>
                <a:off x="2121" y="268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40" name="Line 291">
                <a:extLst>
                  <a:ext uri="{FF2B5EF4-FFF2-40B4-BE49-F238E27FC236}">
                    <a16:creationId xmlns:a16="http://schemas.microsoft.com/office/drawing/2014/main" id="{47D2E599-A65C-48DD-88B3-39B3BE48CE18}"/>
                  </a:ext>
                </a:extLst>
              </p:cNvPr>
              <p:cNvSpPr>
                <a:spLocks noChangeShapeType="1"/>
              </p:cNvSpPr>
              <p:nvPr/>
            </p:nvSpPr>
            <p:spPr bwMode="auto">
              <a:xfrm flipH="1">
                <a:off x="2093" y="268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41" name="Line 292">
                <a:extLst>
                  <a:ext uri="{FF2B5EF4-FFF2-40B4-BE49-F238E27FC236}">
                    <a16:creationId xmlns:a16="http://schemas.microsoft.com/office/drawing/2014/main" id="{296940E1-19AC-4CE2-AF7F-17BF0C0B287F}"/>
                  </a:ext>
                </a:extLst>
              </p:cNvPr>
              <p:cNvSpPr>
                <a:spLocks noChangeShapeType="1"/>
              </p:cNvSpPr>
              <p:nvPr/>
            </p:nvSpPr>
            <p:spPr bwMode="auto">
              <a:xfrm flipV="1">
                <a:off x="2121" y="265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42" name="Rectangle 293">
                <a:extLst>
                  <a:ext uri="{FF2B5EF4-FFF2-40B4-BE49-F238E27FC236}">
                    <a16:creationId xmlns:a16="http://schemas.microsoft.com/office/drawing/2014/main" id="{DFFA3A44-0D16-4DE8-9553-F2AD87B48D70}"/>
                  </a:ext>
                </a:extLst>
              </p:cNvPr>
              <p:cNvSpPr>
                <a:spLocks noChangeArrowheads="1"/>
              </p:cNvSpPr>
              <p:nvPr/>
            </p:nvSpPr>
            <p:spPr bwMode="auto">
              <a:xfrm>
                <a:off x="2150" y="2541"/>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43" name="Line 294">
                <a:extLst>
                  <a:ext uri="{FF2B5EF4-FFF2-40B4-BE49-F238E27FC236}">
                    <a16:creationId xmlns:a16="http://schemas.microsoft.com/office/drawing/2014/main" id="{7A5BA8BD-56BE-4931-A474-864ABDD585C4}"/>
                  </a:ext>
                </a:extLst>
              </p:cNvPr>
              <p:cNvSpPr>
                <a:spLocks noChangeShapeType="1"/>
              </p:cNvSpPr>
              <p:nvPr/>
            </p:nvSpPr>
            <p:spPr bwMode="auto">
              <a:xfrm flipH="1" flipV="1">
                <a:off x="2154" y="254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44" name="Line 295">
                <a:extLst>
                  <a:ext uri="{FF2B5EF4-FFF2-40B4-BE49-F238E27FC236}">
                    <a16:creationId xmlns:a16="http://schemas.microsoft.com/office/drawing/2014/main" id="{094A9D04-95C4-4FC4-8872-B289BA647752}"/>
                  </a:ext>
                </a:extLst>
              </p:cNvPr>
              <p:cNvSpPr>
                <a:spLocks noChangeShapeType="1"/>
              </p:cNvSpPr>
              <p:nvPr/>
            </p:nvSpPr>
            <p:spPr bwMode="auto">
              <a:xfrm>
                <a:off x="2183" y="257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45" name="Line 296">
                <a:extLst>
                  <a:ext uri="{FF2B5EF4-FFF2-40B4-BE49-F238E27FC236}">
                    <a16:creationId xmlns:a16="http://schemas.microsoft.com/office/drawing/2014/main" id="{9DCE4FBA-E9B4-4922-A93A-C67E48EF69EF}"/>
                  </a:ext>
                </a:extLst>
              </p:cNvPr>
              <p:cNvSpPr>
                <a:spLocks noChangeShapeType="1"/>
              </p:cNvSpPr>
              <p:nvPr/>
            </p:nvSpPr>
            <p:spPr bwMode="auto">
              <a:xfrm flipH="1">
                <a:off x="2154" y="257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46" name="Line 297">
                <a:extLst>
                  <a:ext uri="{FF2B5EF4-FFF2-40B4-BE49-F238E27FC236}">
                    <a16:creationId xmlns:a16="http://schemas.microsoft.com/office/drawing/2014/main" id="{FD73EBCF-C9F2-4152-AB6D-96D4A08F4246}"/>
                  </a:ext>
                </a:extLst>
              </p:cNvPr>
              <p:cNvSpPr>
                <a:spLocks noChangeShapeType="1"/>
              </p:cNvSpPr>
              <p:nvPr/>
            </p:nvSpPr>
            <p:spPr bwMode="auto">
              <a:xfrm flipV="1">
                <a:off x="2183" y="254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47" name="Rectangle 298">
                <a:extLst>
                  <a:ext uri="{FF2B5EF4-FFF2-40B4-BE49-F238E27FC236}">
                    <a16:creationId xmlns:a16="http://schemas.microsoft.com/office/drawing/2014/main" id="{38EB827D-51A1-4141-A0FB-C565C31E219E}"/>
                  </a:ext>
                </a:extLst>
              </p:cNvPr>
              <p:cNvSpPr>
                <a:spLocks noChangeArrowheads="1"/>
              </p:cNvSpPr>
              <p:nvPr/>
            </p:nvSpPr>
            <p:spPr bwMode="auto">
              <a:xfrm>
                <a:off x="2211" y="2429"/>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48" name="Line 299">
                <a:extLst>
                  <a:ext uri="{FF2B5EF4-FFF2-40B4-BE49-F238E27FC236}">
                    <a16:creationId xmlns:a16="http://schemas.microsoft.com/office/drawing/2014/main" id="{AA985B7D-C7A5-48C3-9523-E46495BB12BF}"/>
                  </a:ext>
                </a:extLst>
              </p:cNvPr>
              <p:cNvSpPr>
                <a:spLocks noChangeShapeType="1"/>
              </p:cNvSpPr>
              <p:nvPr/>
            </p:nvSpPr>
            <p:spPr bwMode="auto">
              <a:xfrm flipH="1" flipV="1">
                <a:off x="2216" y="243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49" name="Line 300">
                <a:extLst>
                  <a:ext uri="{FF2B5EF4-FFF2-40B4-BE49-F238E27FC236}">
                    <a16:creationId xmlns:a16="http://schemas.microsoft.com/office/drawing/2014/main" id="{5DEBAC48-F219-462C-AE7C-6079003E1D34}"/>
                  </a:ext>
                </a:extLst>
              </p:cNvPr>
              <p:cNvSpPr>
                <a:spLocks noChangeShapeType="1"/>
              </p:cNvSpPr>
              <p:nvPr/>
            </p:nvSpPr>
            <p:spPr bwMode="auto">
              <a:xfrm>
                <a:off x="2244" y="24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50" name="Line 301">
                <a:extLst>
                  <a:ext uri="{FF2B5EF4-FFF2-40B4-BE49-F238E27FC236}">
                    <a16:creationId xmlns:a16="http://schemas.microsoft.com/office/drawing/2014/main" id="{672E2D52-0649-4BC4-B0CC-8E736302073B}"/>
                  </a:ext>
                </a:extLst>
              </p:cNvPr>
              <p:cNvSpPr>
                <a:spLocks noChangeShapeType="1"/>
              </p:cNvSpPr>
              <p:nvPr/>
            </p:nvSpPr>
            <p:spPr bwMode="auto">
              <a:xfrm flipH="1">
                <a:off x="2216" y="246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51" name="Line 302">
                <a:extLst>
                  <a:ext uri="{FF2B5EF4-FFF2-40B4-BE49-F238E27FC236}">
                    <a16:creationId xmlns:a16="http://schemas.microsoft.com/office/drawing/2014/main" id="{7EE7A84C-167E-4C9D-9B52-F41DF9753AE6}"/>
                  </a:ext>
                </a:extLst>
              </p:cNvPr>
              <p:cNvSpPr>
                <a:spLocks noChangeShapeType="1"/>
              </p:cNvSpPr>
              <p:nvPr/>
            </p:nvSpPr>
            <p:spPr bwMode="auto">
              <a:xfrm flipV="1">
                <a:off x="2244" y="243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52" name="Rectangle 303">
                <a:extLst>
                  <a:ext uri="{FF2B5EF4-FFF2-40B4-BE49-F238E27FC236}">
                    <a16:creationId xmlns:a16="http://schemas.microsoft.com/office/drawing/2014/main" id="{AF025A78-88D9-4D7C-9EB0-89C51439A315}"/>
                  </a:ext>
                </a:extLst>
              </p:cNvPr>
              <p:cNvSpPr>
                <a:spLocks noChangeArrowheads="1"/>
              </p:cNvSpPr>
              <p:nvPr/>
            </p:nvSpPr>
            <p:spPr bwMode="auto">
              <a:xfrm>
                <a:off x="2273" y="2321"/>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53" name="Line 304">
                <a:extLst>
                  <a:ext uri="{FF2B5EF4-FFF2-40B4-BE49-F238E27FC236}">
                    <a16:creationId xmlns:a16="http://schemas.microsoft.com/office/drawing/2014/main" id="{E9F0B666-E454-4B3E-84E0-ABBDB8FBE026}"/>
                  </a:ext>
                </a:extLst>
              </p:cNvPr>
              <p:cNvSpPr>
                <a:spLocks noChangeShapeType="1"/>
              </p:cNvSpPr>
              <p:nvPr/>
            </p:nvSpPr>
            <p:spPr bwMode="auto">
              <a:xfrm flipH="1" flipV="1">
                <a:off x="2277" y="232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54" name="Line 305">
                <a:extLst>
                  <a:ext uri="{FF2B5EF4-FFF2-40B4-BE49-F238E27FC236}">
                    <a16:creationId xmlns:a16="http://schemas.microsoft.com/office/drawing/2014/main" id="{9AD0254B-9226-4436-9647-18BB2B3546BE}"/>
                  </a:ext>
                </a:extLst>
              </p:cNvPr>
              <p:cNvSpPr>
                <a:spLocks noChangeShapeType="1"/>
              </p:cNvSpPr>
              <p:nvPr/>
            </p:nvSpPr>
            <p:spPr bwMode="auto">
              <a:xfrm>
                <a:off x="2306" y="235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55" name="Line 306">
                <a:extLst>
                  <a:ext uri="{FF2B5EF4-FFF2-40B4-BE49-F238E27FC236}">
                    <a16:creationId xmlns:a16="http://schemas.microsoft.com/office/drawing/2014/main" id="{425719A7-BFFA-4012-8ACC-9914F68A2B26}"/>
                  </a:ext>
                </a:extLst>
              </p:cNvPr>
              <p:cNvSpPr>
                <a:spLocks noChangeShapeType="1"/>
              </p:cNvSpPr>
              <p:nvPr/>
            </p:nvSpPr>
            <p:spPr bwMode="auto">
              <a:xfrm flipH="1">
                <a:off x="2277" y="235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56" name="Line 307">
                <a:extLst>
                  <a:ext uri="{FF2B5EF4-FFF2-40B4-BE49-F238E27FC236}">
                    <a16:creationId xmlns:a16="http://schemas.microsoft.com/office/drawing/2014/main" id="{DDE5672A-BE40-45BC-831F-47861D01CC83}"/>
                  </a:ext>
                </a:extLst>
              </p:cNvPr>
              <p:cNvSpPr>
                <a:spLocks noChangeShapeType="1"/>
              </p:cNvSpPr>
              <p:nvPr/>
            </p:nvSpPr>
            <p:spPr bwMode="auto">
              <a:xfrm flipV="1">
                <a:off x="2306" y="232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57" name="Rectangle 308">
                <a:extLst>
                  <a:ext uri="{FF2B5EF4-FFF2-40B4-BE49-F238E27FC236}">
                    <a16:creationId xmlns:a16="http://schemas.microsoft.com/office/drawing/2014/main" id="{23F0A964-2997-46A6-948E-F80FE451861A}"/>
                  </a:ext>
                </a:extLst>
              </p:cNvPr>
              <p:cNvSpPr>
                <a:spLocks noChangeArrowheads="1"/>
              </p:cNvSpPr>
              <p:nvPr/>
            </p:nvSpPr>
            <p:spPr bwMode="auto">
              <a:xfrm>
                <a:off x="2334" y="2221"/>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58" name="Line 309">
                <a:extLst>
                  <a:ext uri="{FF2B5EF4-FFF2-40B4-BE49-F238E27FC236}">
                    <a16:creationId xmlns:a16="http://schemas.microsoft.com/office/drawing/2014/main" id="{2EFA6F5A-6919-4C8E-9F98-1A3FEB3F0234}"/>
                  </a:ext>
                </a:extLst>
              </p:cNvPr>
              <p:cNvSpPr>
                <a:spLocks noChangeShapeType="1"/>
              </p:cNvSpPr>
              <p:nvPr/>
            </p:nvSpPr>
            <p:spPr bwMode="auto">
              <a:xfrm flipH="1" flipV="1">
                <a:off x="2339" y="222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59" name="Line 310">
                <a:extLst>
                  <a:ext uri="{FF2B5EF4-FFF2-40B4-BE49-F238E27FC236}">
                    <a16:creationId xmlns:a16="http://schemas.microsoft.com/office/drawing/2014/main" id="{163F8CBE-7644-4894-AFBC-3B800B46A58F}"/>
                  </a:ext>
                </a:extLst>
              </p:cNvPr>
              <p:cNvSpPr>
                <a:spLocks noChangeShapeType="1"/>
              </p:cNvSpPr>
              <p:nvPr/>
            </p:nvSpPr>
            <p:spPr bwMode="auto">
              <a:xfrm>
                <a:off x="2367" y="225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60" name="Line 311">
                <a:extLst>
                  <a:ext uri="{FF2B5EF4-FFF2-40B4-BE49-F238E27FC236}">
                    <a16:creationId xmlns:a16="http://schemas.microsoft.com/office/drawing/2014/main" id="{945CA781-F2E7-422D-B9D0-94B3CE32DA8B}"/>
                  </a:ext>
                </a:extLst>
              </p:cNvPr>
              <p:cNvSpPr>
                <a:spLocks noChangeShapeType="1"/>
              </p:cNvSpPr>
              <p:nvPr/>
            </p:nvSpPr>
            <p:spPr bwMode="auto">
              <a:xfrm flipH="1">
                <a:off x="2339" y="225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61" name="Line 312">
                <a:extLst>
                  <a:ext uri="{FF2B5EF4-FFF2-40B4-BE49-F238E27FC236}">
                    <a16:creationId xmlns:a16="http://schemas.microsoft.com/office/drawing/2014/main" id="{7438FB24-5275-4AA3-918F-FD21A8ADC078}"/>
                  </a:ext>
                </a:extLst>
              </p:cNvPr>
              <p:cNvSpPr>
                <a:spLocks noChangeShapeType="1"/>
              </p:cNvSpPr>
              <p:nvPr/>
            </p:nvSpPr>
            <p:spPr bwMode="auto">
              <a:xfrm flipV="1">
                <a:off x="2367" y="222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62" name="Rectangle 313">
                <a:extLst>
                  <a:ext uri="{FF2B5EF4-FFF2-40B4-BE49-F238E27FC236}">
                    <a16:creationId xmlns:a16="http://schemas.microsoft.com/office/drawing/2014/main" id="{97CDD19D-DCA4-4728-8405-A92110331220}"/>
                  </a:ext>
                </a:extLst>
              </p:cNvPr>
              <p:cNvSpPr>
                <a:spLocks noChangeArrowheads="1"/>
              </p:cNvSpPr>
              <p:nvPr/>
            </p:nvSpPr>
            <p:spPr bwMode="auto">
              <a:xfrm>
                <a:off x="2396" y="2129"/>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63" name="Line 314">
                <a:extLst>
                  <a:ext uri="{FF2B5EF4-FFF2-40B4-BE49-F238E27FC236}">
                    <a16:creationId xmlns:a16="http://schemas.microsoft.com/office/drawing/2014/main" id="{F43C4888-93B2-4055-8C00-900C1A4152EF}"/>
                  </a:ext>
                </a:extLst>
              </p:cNvPr>
              <p:cNvSpPr>
                <a:spLocks noChangeShapeType="1"/>
              </p:cNvSpPr>
              <p:nvPr/>
            </p:nvSpPr>
            <p:spPr bwMode="auto">
              <a:xfrm flipH="1" flipV="1">
                <a:off x="2400" y="213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64" name="Line 315">
                <a:extLst>
                  <a:ext uri="{FF2B5EF4-FFF2-40B4-BE49-F238E27FC236}">
                    <a16:creationId xmlns:a16="http://schemas.microsoft.com/office/drawing/2014/main" id="{B2B37CDB-F060-48CD-9148-30F2D38D4F05}"/>
                  </a:ext>
                </a:extLst>
              </p:cNvPr>
              <p:cNvSpPr>
                <a:spLocks noChangeShapeType="1"/>
              </p:cNvSpPr>
              <p:nvPr/>
            </p:nvSpPr>
            <p:spPr bwMode="auto">
              <a:xfrm>
                <a:off x="2429" y="216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65" name="Line 316">
                <a:extLst>
                  <a:ext uri="{FF2B5EF4-FFF2-40B4-BE49-F238E27FC236}">
                    <a16:creationId xmlns:a16="http://schemas.microsoft.com/office/drawing/2014/main" id="{1331F289-0DDD-49EB-A35A-C228FF3F4C8B}"/>
                  </a:ext>
                </a:extLst>
              </p:cNvPr>
              <p:cNvSpPr>
                <a:spLocks noChangeShapeType="1"/>
              </p:cNvSpPr>
              <p:nvPr/>
            </p:nvSpPr>
            <p:spPr bwMode="auto">
              <a:xfrm flipH="1">
                <a:off x="2400" y="21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66" name="Line 317">
                <a:extLst>
                  <a:ext uri="{FF2B5EF4-FFF2-40B4-BE49-F238E27FC236}">
                    <a16:creationId xmlns:a16="http://schemas.microsoft.com/office/drawing/2014/main" id="{B41BCD29-2B4B-4DC2-B181-1362B9AD9696}"/>
                  </a:ext>
                </a:extLst>
              </p:cNvPr>
              <p:cNvSpPr>
                <a:spLocks noChangeShapeType="1"/>
              </p:cNvSpPr>
              <p:nvPr/>
            </p:nvSpPr>
            <p:spPr bwMode="auto">
              <a:xfrm flipV="1">
                <a:off x="2429" y="213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67" name="Rectangle 318">
                <a:extLst>
                  <a:ext uri="{FF2B5EF4-FFF2-40B4-BE49-F238E27FC236}">
                    <a16:creationId xmlns:a16="http://schemas.microsoft.com/office/drawing/2014/main" id="{766578C3-BB94-494D-AAC4-9E479AC97704}"/>
                  </a:ext>
                </a:extLst>
              </p:cNvPr>
              <p:cNvSpPr>
                <a:spLocks noChangeArrowheads="1"/>
              </p:cNvSpPr>
              <p:nvPr/>
            </p:nvSpPr>
            <p:spPr bwMode="auto">
              <a:xfrm>
                <a:off x="2461" y="2045"/>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68" name="Line 319">
                <a:extLst>
                  <a:ext uri="{FF2B5EF4-FFF2-40B4-BE49-F238E27FC236}">
                    <a16:creationId xmlns:a16="http://schemas.microsoft.com/office/drawing/2014/main" id="{631D28D1-C3BC-40EE-82F3-6AF3AAF563BD}"/>
                  </a:ext>
                </a:extLst>
              </p:cNvPr>
              <p:cNvSpPr>
                <a:spLocks noChangeShapeType="1"/>
              </p:cNvSpPr>
              <p:nvPr/>
            </p:nvSpPr>
            <p:spPr bwMode="auto">
              <a:xfrm flipH="1" flipV="1">
                <a:off x="2466" y="204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69" name="Line 320">
                <a:extLst>
                  <a:ext uri="{FF2B5EF4-FFF2-40B4-BE49-F238E27FC236}">
                    <a16:creationId xmlns:a16="http://schemas.microsoft.com/office/drawing/2014/main" id="{E6F403B5-DDD6-41CE-B16C-C046A6B8DC2E}"/>
                  </a:ext>
                </a:extLst>
              </p:cNvPr>
              <p:cNvSpPr>
                <a:spLocks noChangeShapeType="1"/>
              </p:cNvSpPr>
              <p:nvPr/>
            </p:nvSpPr>
            <p:spPr bwMode="auto">
              <a:xfrm>
                <a:off x="2494" y="207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70" name="Line 321">
                <a:extLst>
                  <a:ext uri="{FF2B5EF4-FFF2-40B4-BE49-F238E27FC236}">
                    <a16:creationId xmlns:a16="http://schemas.microsoft.com/office/drawing/2014/main" id="{1B45131D-F424-42C3-A875-B42BE1B4AC43}"/>
                  </a:ext>
                </a:extLst>
              </p:cNvPr>
              <p:cNvSpPr>
                <a:spLocks noChangeShapeType="1"/>
              </p:cNvSpPr>
              <p:nvPr/>
            </p:nvSpPr>
            <p:spPr bwMode="auto">
              <a:xfrm flipH="1">
                <a:off x="2466" y="207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71" name="Line 322">
                <a:extLst>
                  <a:ext uri="{FF2B5EF4-FFF2-40B4-BE49-F238E27FC236}">
                    <a16:creationId xmlns:a16="http://schemas.microsoft.com/office/drawing/2014/main" id="{09423FF3-2519-4A72-8A52-88EDEC48B5A4}"/>
                  </a:ext>
                </a:extLst>
              </p:cNvPr>
              <p:cNvSpPr>
                <a:spLocks noChangeShapeType="1"/>
              </p:cNvSpPr>
              <p:nvPr/>
            </p:nvSpPr>
            <p:spPr bwMode="auto">
              <a:xfrm flipV="1">
                <a:off x="2494" y="204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72" name="Rectangle 323">
                <a:extLst>
                  <a:ext uri="{FF2B5EF4-FFF2-40B4-BE49-F238E27FC236}">
                    <a16:creationId xmlns:a16="http://schemas.microsoft.com/office/drawing/2014/main" id="{116E6767-B2C0-4CDD-B55C-91F62DEFFED6}"/>
                  </a:ext>
                </a:extLst>
              </p:cNvPr>
              <p:cNvSpPr>
                <a:spLocks noChangeArrowheads="1"/>
              </p:cNvSpPr>
              <p:nvPr/>
            </p:nvSpPr>
            <p:spPr bwMode="auto">
              <a:xfrm>
                <a:off x="2523" y="1969"/>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73" name="Line 324">
                <a:extLst>
                  <a:ext uri="{FF2B5EF4-FFF2-40B4-BE49-F238E27FC236}">
                    <a16:creationId xmlns:a16="http://schemas.microsoft.com/office/drawing/2014/main" id="{7C04B25A-B642-42E4-8250-FA1A09B58837}"/>
                  </a:ext>
                </a:extLst>
              </p:cNvPr>
              <p:cNvSpPr>
                <a:spLocks noChangeShapeType="1"/>
              </p:cNvSpPr>
              <p:nvPr/>
            </p:nvSpPr>
            <p:spPr bwMode="auto">
              <a:xfrm flipH="1" flipV="1">
                <a:off x="2527" y="197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74" name="Line 325">
                <a:extLst>
                  <a:ext uri="{FF2B5EF4-FFF2-40B4-BE49-F238E27FC236}">
                    <a16:creationId xmlns:a16="http://schemas.microsoft.com/office/drawing/2014/main" id="{8F7DDA26-F485-4F96-90F8-73EC15BA81E7}"/>
                  </a:ext>
                </a:extLst>
              </p:cNvPr>
              <p:cNvSpPr>
                <a:spLocks noChangeShapeType="1"/>
              </p:cNvSpPr>
              <p:nvPr/>
            </p:nvSpPr>
            <p:spPr bwMode="auto">
              <a:xfrm>
                <a:off x="2556" y="200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75" name="Line 326">
                <a:extLst>
                  <a:ext uri="{FF2B5EF4-FFF2-40B4-BE49-F238E27FC236}">
                    <a16:creationId xmlns:a16="http://schemas.microsoft.com/office/drawing/2014/main" id="{66E18BAB-54DA-4E44-953B-1C94BB8453D0}"/>
                  </a:ext>
                </a:extLst>
              </p:cNvPr>
              <p:cNvSpPr>
                <a:spLocks noChangeShapeType="1"/>
              </p:cNvSpPr>
              <p:nvPr/>
            </p:nvSpPr>
            <p:spPr bwMode="auto">
              <a:xfrm flipH="1">
                <a:off x="2527" y="200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76" name="Line 327">
                <a:extLst>
                  <a:ext uri="{FF2B5EF4-FFF2-40B4-BE49-F238E27FC236}">
                    <a16:creationId xmlns:a16="http://schemas.microsoft.com/office/drawing/2014/main" id="{0B670064-BA65-4197-92D3-384066735DEB}"/>
                  </a:ext>
                </a:extLst>
              </p:cNvPr>
              <p:cNvSpPr>
                <a:spLocks noChangeShapeType="1"/>
              </p:cNvSpPr>
              <p:nvPr/>
            </p:nvSpPr>
            <p:spPr bwMode="auto">
              <a:xfrm flipV="1">
                <a:off x="2556" y="197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77" name="Rectangle 328">
                <a:extLst>
                  <a:ext uri="{FF2B5EF4-FFF2-40B4-BE49-F238E27FC236}">
                    <a16:creationId xmlns:a16="http://schemas.microsoft.com/office/drawing/2014/main" id="{EA81A4A8-2B30-4DC9-B907-3A51777BFE5B}"/>
                  </a:ext>
                </a:extLst>
              </p:cNvPr>
              <p:cNvSpPr>
                <a:spLocks noChangeArrowheads="1"/>
              </p:cNvSpPr>
              <p:nvPr/>
            </p:nvSpPr>
            <p:spPr bwMode="auto">
              <a:xfrm>
                <a:off x="2584" y="1905"/>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78" name="Line 329">
                <a:extLst>
                  <a:ext uri="{FF2B5EF4-FFF2-40B4-BE49-F238E27FC236}">
                    <a16:creationId xmlns:a16="http://schemas.microsoft.com/office/drawing/2014/main" id="{4B19698B-6ABC-4FFC-8DDE-FA712D4534AC}"/>
                  </a:ext>
                </a:extLst>
              </p:cNvPr>
              <p:cNvSpPr>
                <a:spLocks noChangeShapeType="1"/>
              </p:cNvSpPr>
              <p:nvPr/>
            </p:nvSpPr>
            <p:spPr bwMode="auto">
              <a:xfrm flipH="1" flipV="1">
                <a:off x="2588" y="190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79" name="Line 330">
                <a:extLst>
                  <a:ext uri="{FF2B5EF4-FFF2-40B4-BE49-F238E27FC236}">
                    <a16:creationId xmlns:a16="http://schemas.microsoft.com/office/drawing/2014/main" id="{59AE3C23-EAFE-4819-9CF1-C69223276450}"/>
                  </a:ext>
                </a:extLst>
              </p:cNvPr>
              <p:cNvSpPr>
                <a:spLocks noChangeShapeType="1"/>
              </p:cNvSpPr>
              <p:nvPr/>
            </p:nvSpPr>
            <p:spPr bwMode="auto">
              <a:xfrm>
                <a:off x="2617" y="193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80" name="Line 331">
                <a:extLst>
                  <a:ext uri="{FF2B5EF4-FFF2-40B4-BE49-F238E27FC236}">
                    <a16:creationId xmlns:a16="http://schemas.microsoft.com/office/drawing/2014/main" id="{A4B11290-E69E-4F61-BA95-AEE0E494A71A}"/>
                  </a:ext>
                </a:extLst>
              </p:cNvPr>
              <p:cNvSpPr>
                <a:spLocks noChangeShapeType="1"/>
              </p:cNvSpPr>
              <p:nvPr/>
            </p:nvSpPr>
            <p:spPr bwMode="auto">
              <a:xfrm flipH="1">
                <a:off x="2588" y="193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81" name="Line 332">
                <a:extLst>
                  <a:ext uri="{FF2B5EF4-FFF2-40B4-BE49-F238E27FC236}">
                    <a16:creationId xmlns:a16="http://schemas.microsoft.com/office/drawing/2014/main" id="{F3603CE1-093B-4A72-A4B2-10532060E322}"/>
                  </a:ext>
                </a:extLst>
              </p:cNvPr>
              <p:cNvSpPr>
                <a:spLocks noChangeShapeType="1"/>
              </p:cNvSpPr>
              <p:nvPr/>
            </p:nvSpPr>
            <p:spPr bwMode="auto">
              <a:xfrm flipV="1">
                <a:off x="2617" y="190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82" name="Rectangle 333">
                <a:extLst>
                  <a:ext uri="{FF2B5EF4-FFF2-40B4-BE49-F238E27FC236}">
                    <a16:creationId xmlns:a16="http://schemas.microsoft.com/office/drawing/2014/main" id="{75AA6745-CD4A-4CF0-8752-AF53CC28F8C2}"/>
                  </a:ext>
                </a:extLst>
              </p:cNvPr>
              <p:cNvSpPr>
                <a:spLocks noChangeArrowheads="1"/>
              </p:cNvSpPr>
              <p:nvPr/>
            </p:nvSpPr>
            <p:spPr bwMode="auto">
              <a:xfrm>
                <a:off x="2646" y="1853"/>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83" name="Line 334">
                <a:extLst>
                  <a:ext uri="{FF2B5EF4-FFF2-40B4-BE49-F238E27FC236}">
                    <a16:creationId xmlns:a16="http://schemas.microsoft.com/office/drawing/2014/main" id="{56D1DD2A-A641-4929-9153-D15437FD8BE3}"/>
                  </a:ext>
                </a:extLst>
              </p:cNvPr>
              <p:cNvSpPr>
                <a:spLocks noChangeShapeType="1"/>
              </p:cNvSpPr>
              <p:nvPr/>
            </p:nvSpPr>
            <p:spPr bwMode="auto">
              <a:xfrm flipH="1" flipV="1">
                <a:off x="2650" y="185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84" name="Line 335">
                <a:extLst>
                  <a:ext uri="{FF2B5EF4-FFF2-40B4-BE49-F238E27FC236}">
                    <a16:creationId xmlns:a16="http://schemas.microsoft.com/office/drawing/2014/main" id="{5DD8CC90-B0EA-43AD-83B8-BE0B909C7280}"/>
                  </a:ext>
                </a:extLst>
              </p:cNvPr>
              <p:cNvSpPr>
                <a:spLocks noChangeShapeType="1"/>
              </p:cNvSpPr>
              <p:nvPr/>
            </p:nvSpPr>
            <p:spPr bwMode="auto">
              <a:xfrm>
                <a:off x="2679" y="188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85" name="Line 336">
                <a:extLst>
                  <a:ext uri="{FF2B5EF4-FFF2-40B4-BE49-F238E27FC236}">
                    <a16:creationId xmlns:a16="http://schemas.microsoft.com/office/drawing/2014/main" id="{9B5A54D1-C6D3-4683-9498-7EB2877E6B57}"/>
                  </a:ext>
                </a:extLst>
              </p:cNvPr>
              <p:cNvSpPr>
                <a:spLocks noChangeShapeType="1"/>
              </p:cNvSpPr>
              <p:nvPr/>
            </p:nvSpPr>
            <p:spPr bwMode="auto">
              <a:xfrm flipH="1">
                <a:off x="2650" y="188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86" name="Line 337">
                <a:extLst>
                  <a:ext uri="{FF2B5EF4-FFF2-40B4-BE49-F238E27FC236}">
                    <a16:creationId xmlns:a16="http://schemas.microsoft.com/office/drawing/2014/main" id="{8EB8F848-1AFD-4838-9810-A7D6273CD12A}"/>
                  </a:ext>
                </a:extLst>
              </p:cNvPr>
              <p:cNvSpPr>
                <a:spLocks noChangeShapeType="1"/>
              </p:cNvSpPr>
              <p:nvPr/>
            </p:nvSpPr>
            <p:spPr bwMode="auto">
              <a:xfrm flipV="1">
                <a:off x="2679" y="185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87" name="Rectangle 338">
                <a:extLst>
                  <a:ext uri="{FF2B5EF4-FFF2-40B4-BE49-F238E27FC236}">
                    <a16:creationId xmlns:a16="http://schemas.microsoft.com/office/drawing/2014/main" id="{73D411CC-90C1-49A5-8A78-90086933BC16}"/>
                  </a:ext>
                </a:extLst>
              </p:cNvPr>
              <p:cNvSpPr>
                <a:spLocks noChangeArrowheads="1"/>
              </p:cNvSpPr>
              <p:nvPr/>
            </p:nvSpPr>
            <p:spPr bwMode="auto">
              <a:xfrm>
                <a:off x="2707" y="1809"/>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88" name="Line 339">
                <a:extLst>
                  <a:ext uri="{FF2B5EF4-FFF2-40B4-BE49-F238E27FC236}">
                    <a16:creationId xmlns:a16="http://schemas.microsoft.com/office/drawing/2014/main" id="{32C16454-E890-4342-BEDF-FF14699E81C6}"/>
                  </a:ext>
                </a:extLst>
              </p:cNvPr>
              <p:cNvSpPr>
                <a:spLocks noChangeShapeType="1"/>
              </p:cNvSpPr>
              <p:nvPr/>
            </p:nvSpPr>
            <p:spPr bwMode="auto">
              <a:xfrm flipH="1" flipV="1">
                <a:off x="2711" y="181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89" name="Line 340">
                <a:extLst>
                  <a:ext uri="{FF2B5EF4-FFF2-40B4-BE49-F238E27FC236}">
                    <a16:creationId xmlns:a16="http://schemas.microsoft.com/office/drawing/2014/main" id="{FBAC68BD-6161-4323-8CFB-9173B61787CB}"/>
                  </a:ext>
                </a:extLst>
              </p:cNvPr>
              <p:cNvSpPr>
                <a:spLocks noChangeShapeType="1"/>
              </p:cNvSpPr>
              <p:nvPr/>
            </p:nvSpPr>
            <p:spPr bwMode="auto">
              <a:xfrm>
                <a:off x="2740" y="184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90" name="Line 341">
                <a:extLst>
                  <a:ext uri="{FF2B5EF4-FFF2-40B4-BE49-F238E27FC236}">
                    <a16:creationId xmlns:a16="http://schemas.microsoft.com/office/drawing/2014/main" id="{C2C854E9-6C97-44DD-A0A2-5690F4FA3316}"/>
                  </a:ext>
                </a:extLst>
              </p:cNvPr>
              <p:cNvSpPr>
                <a:spLocks noChangeShapeType="1"/>
              </p:cNvSpPr>
              <p:nvPr/>
            </p:nvSpPr>
            <p:spPr bwMode="auto">
              <a:xfrm flipH="1">
                <a:off x="2711" y="184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91" name="Line 342">
                <a:extLst>
                  <a:ext uri="{FF2B5EF4-FFF2-40B4-BE49-F238E27FC236}">
                    <a16:creationId xmlns:a16="http://schemas.microsoft.com/office/drawing/2014/main" id="{64A5DB5A-73BA-4009-8AE0-CCE0DBD45A75}"/>
                  </a:ext>
                </a:extLst>
              </p:cNvPr>
              <p:cNvSpPr>
                <a:spLocks noChangeShapeType="1"/>
              </p:cNvSpPr>
              <p:nvPr/>
            </p:nvSpPr>
            <p:spPr bwMode="auto">
              <a:xfrm flipV="1">
                <a:off x="2740" y="181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92" name="Rectangle 343">
                <a:extLst>
                  <a:ext uri="{FF2B5EF4-FFF2-40B4-BE49-F238E27FC236}">
                    <a16:creationId xmlns:a16="http://schemas.microsoft.com/office/drawing/2014/main" id="{226BB125-C124-4297-8121-988E8611E73A}"/>
                  </a:ext>
                </a:extLst>
              </p:cNvPr>
              <p:cNvSpPr>
                <a:spLocks noChangeArrowheads="1"/>
              </p:cNvSpPr>
              <p:nvPr/>
            </p:nvSpPr>
            <p:spPr bwMode="auto">
              <a:xfrm>
                <a:off x="2769" y="1773"/>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93" name="Line 344">
                <a:extLst>
                  <a:ext uri="{FF2B5EF4-FFF2-40B4-BE49-F238E27FC236}">
                    <a16:creationId xmlns:a16="http://schemas.microsoft.com/office/drawing/2014/main" id="{8E91C242-5245-4520-959E-26218DFE5A2E}"/>
                  </a:ext>
                </a:extLst>
              </p:cNvPr>
              <p:cNvSpPr>
                <a:spLocks noChangeShapeType="1"/>
              </p:cNvSpPr>
              <p:nvPr/>
            </p:nvSpPr>
            <p:spPr bwMode="auto">
              <a:xfrm flipH="1" flipV="1">
                <a:off x="2773" y="177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94" name="Line 345">
                <a:extLst>
                  <a:ext uri="{FF2B5EF4-FFF2-40B4-BE49-F238E27FC236}">
                    <a16:creationId xmlns:a16="http://schemas.microsoft.com/office/drawing/2014/main" id="{98ECD793-4F26-4F36-8CDB-7F48EE8BF79A}"/>
                  </a:ext>
                </a:extLst>
              </p:cNvPr>
              <p:cNvSpPr>
                <a:spLocks noChangeShapeType="1"/>
              </p:cNvSpPr>
              <p:nvPr/>
            </p:nvSpPr>
            <p:spPr bwMode="auto">
              <a:xfrm>
                <a:off x="2802" y="180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95" name="Line 346">
                <a:extLst>
                  <a:ext uri="{FF2B5EF4-FFF2-40B4-BE49-F238E27FC236}">
                    <a16:creationId xmlns:a16="http://schemas.microsoft.com/office/drawing/2014/main" id="{3C020CC1-BBC9-413C-85B1-700F30CA2DFB}"/>
                  </a:ext>
                </a:extLst>
              </p:cNvPr>
              <p:cNvSpPr>
                <a:spLocks noChangeShapeType="1"/>
              </p:cNvSpPr>
              <p:nvPr/>
            </p:nvSpPr>
            <p:spPr bwMode="auto">
              <a:xfrm flipH="1">
                <a:off x="2773" y="180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96" name="Line 347">
                <a:extLst>
                  <a:ext uri="{FF2B5EF4-FFF2-40B4-BE49-F238E27FC236}">
                    <a16:creationId xmlns:a16="http://schemas.microsoft.com/office/drawing/2014/main" id="{69C448D6-325A-4668-8DD3-A2DE1B5DAB86}"/>
                  </a:ext>
                </a:extLst>
              </p:cNvPr>
              <p:cNvSpPr>
                <a:spLocks noChangeShapeType="1"/>
              </p:cNvSpPr>
              <p:nvPr/>
            </p:nvSpPr>
            <p:spPr bwMode="auto">
              <a:xfrm flipV="1">
                <a:off x="2802" y="177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97" name="Rectangle 348">
                <a:extLst>
                  <a:ext uri="{FF2B5EF4-FFF2-40B4-BE49-F238E27FC236}">
                    <a16:creationId xmlns:a16="http://schemas.microsoft.com/office/drawing/2014/main" id="{9EBD3A7F-E388-4942-BEF2-71230EC71912}"/>
                  </a:ext>
                </a:extLst>
              </p:cNvPr>
              <p:cNvSpPr>
                <a:spLocks noChangeArrowheads="1"/>
              </p:cNvSpPr>
              <p:nvPr/>
            </p:nvSpPr>
            <p:spPr bwMode="auto">
              <a:xfrm>
                <a:off x="2830" y="2665"/>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98" name="Line 349">
                <a:extLst>
                  <a:ext uri="{FF2B5EF4-FFF2-40B4-BE49-F238E27FC236}">
                    <a16:creationId xmlns:a16="http://schemas.microsoft.com/office/drawing/2014/main" id="{49B4AB5C-22DA-4F5B-BF63-4E88EDF27A45}"/>
                  </a:ext>
                </a:extLst>
              </p:cNvPr>
              <p:cNvSpPr>
                <a:spLocks noChangeShapeType="1"/>
              </p:cNvSpPr>
              <p:nvPr/>
            </p:nvSpPr>
            <p:spPr bwMode="auto">
              <a:xfrm flipH="1" flipV="1">
                <a:off x="2834" y="266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99" name="Line 350">
                <a:extLst>
                  <a:ext uri="{FF2B5EF4-FFF2-40B4-BE49-F238E27FC236}">
                    <a16:creationId xmlns:a16="http://schemas.microsoft.com/office/drawing/2014/main" id="{072B3832-9BE7-4D3E-A0BF-2C858CADB07A}"/>
                  </a:ext>
                </a:extLst>
              </p:cNvPr>
              <p:cNvSpPr>
                <a:spLocks noChangeShapeType="1"/>
              </p:cNvSpPr>
              <p:nvPr/>
            </p:nvSpPr>
            <p:spPr bwMode="auto">
              <a:xfrm>
                <a:off x="2863" y="269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00" name="Line 351">
                <a:extLst>
                  <a:ext uri="{FF2B5EF4-FFF2-40B4-BE49-F238E27FC236}">
                    <a16:creationId xmlns:a16="http://schemas.microsoft.com/office/drawing/2014/main" id="{9D372314-6C37-45B2-9522-CE3DE79402D0}"/>
                  </a:ext>
                </a:extLst>
              </p:cNvPr>
              <p:cNvSpPr>
                <a:spLocks noChangeShapeType="1"/>
              </p:cNvSpPr>
              <p:nvPr/>
            </p:nvSpPr>
            <p:spPr bwMode="auto">
              <a:xfrm flipH="1">
                <a:off x="2834" y="269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01" name="Line 352">
                <a:extLst>
                  <a:ext uri="{FF2B5EF4-FFF2-40B4-BE49-F238E27FC236}">
                    <a16:creationId xmlns:a16="http://schemas.microsoft.com/office/drawing/2014/main" id="{EA245262-A520-4613-9E61-59E5E33486B2}"/>
                  </a:ext>
                </a:extLst>
              </p:cNvPr>
              <p:cNvSpPr>
                <a:spLocks noChangeShapeType="1"/>
              </p:cNvSpPr>
              <p:nvPr/>
            </p:nvSpPr>
            <p:spPr bwMode="auto">
              <a:xfrm flipV="1">
                <a:off x="2863" y="266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02" name="Rectangle 353">
                <a:extLst>
                  <a:ext uri="{FF2B5EF4-FFF2-40B4-BE49-F238E27FC236}">
                    <a16:creationId xmlns:a16="http://schemas.microsoft.com/office/drawing/2014/main" id="{FBC2FBCF-3309-4F3C-A8C9-9BF82F9C95AD}"/>
                  </a:ext>
                </a:extLst>
              </p:cNvPr>
              <p:cNvSpPr>
                <a:spLocks noChangeArrowheads="1"/>
              </p:cNvSpPr>
              <p:nvPr/>
            </p:nvSpPr>
            <p:spPr bwMode="auto">
              <a:xfrm>
                <a:off x="2892" y="1745"/>
                <a:ext cx="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03" name="Line 354">
                <a:extLst>
                  <a:ext uri="{FF2B5EF4-FFF2-40B4-BE49-F238E27FC236}">
                    <a16:creationId xmlns:a16="http://schemas.microsoft.com/office/drawing/2014/main" id="{F3AE1133-564A-48C1-B556-B8E172A3EEC1}"/>
                  </a:ext>
                </a:extLst>
              </p:cNvPr>
              <p:cNvSpPr>
                <a:spLocks noChangeShapeType="1"/>
              </p:cNvSpPr>
              <p:nvPr/>
            </p:nvSpPr>
            <p:spPr bwMode="auto">
              <a:xfrm flipH="1" flipV="1">
                <a:off x="2896" y="174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04" name="Line 355">
                <a:extLst>
                  <a:ext uri="{FF2B5EF4-FFF2-40B4-BE49-F238E27FC236}">
                    <a16:creationId xmlns:a16="http://schemas.microsoft.com/office/drawing/2014/main" id="{2CDF018B-9EB6-4C3E-ACFB-B3FB5C27BD7E}"/>
                  </a:ext>
                </a:extLst>
              </p:cNvPr>
              <p:cNvSpPr>
                <a:spLocks noChangeShapeType="1"/>
              </p:cNvSpPr>
              <p:nvPr/>
            </p:nvSpPr>
            <p:spPr bwMode="auto">
              <a:xfrm>
                <a:off x="2924" y="177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05" name="Line 356">
                <a:extLst>
                  <a:ext uri="{FF2B5EF4-FFF2-40B4-BE49-F238E27FC236}">
                    <a16:creationId xmlns:a16="http://schemas.microsoft.com/office/drawing/2014/main" id="{CCB7D01A-72E9-492A-99FE-2C15B558488F}"/>
                  </a:ext>
                </a:extLst>
              </p:cNvPr>
              <p:cNvSpPr>
                <a:spLocks noChangeShapeType="1"/>
              </p:cNvSpPr>
              <p:nvPr/>
            </p:nvSpPr>
            <p:spPr bwMode="auto">
              <a:xfrm flipH="1">
                <a:off x="2896" y="177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06" name="Line 357">
                <a:extLst>
                  <a:ext uri="{FF2B5EF4-FFF2-40B4-BE49-F238E27FC236}">
                    <a16:creationId xmlns:a16="http://schemas.microsoft.com/office/drawing/2014/main" id="{74B088F6-29A5-4216-BBD6-376AF44318CF}"/>
                  </a:ext>
                </a:extLst>
              </p:cNvPr>
              <p:cNvSpPr>
                <a:spLocks noChangeShapeType="1"/>
              </p:cNvSpPr>
              <p:nvPr/>
            </p:nvSpPr>
            <p:spPr bwMode="auto">
              <a:xfrm flipV="1">
                <a:off x="2924" y="174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07" name="Rectangle 358">
                <a:extLst>
                  <a:ext uri="{FF2B5EF4-FFF2-40B4-BE49-F238E27FC236}">
                    <a16:creationId xmlns:a16="http://schemas.microsoft.com/office/drawing/2014/main" id="{CCEE3972-C65A-4987-BD7E-BD2F2A37A322}"/>
                  </a:ext>
                </a:extLst>
              </p:cNvPr>
              <p:cNvSpPr>
                <a:spLocks noChangeArrowheads="1"/>
              </p:cNvSpPr>
              <p:nvPr/>
            </p:nvSpPr>
            <p:spPr bwMode="auto">
              <a:xfrm>
                <a:off x="2953" y="2505"/>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08" name="Line 359">
                <a:extLst>
                  <a:ext uri="{FF2B5EF4-FFF2-40B4-BE49-F238E27FC236}">
                    <a16:creationId xmlns:a16="http://schemas.microsoft.com/office/drawing/2014/main" id="{14C50C73-18F0-4636-B514-2F004C7775E8}"/>
                  </a:ext>
                </a:extLst>
              </p:cNvPr>
              <p:cNvSpPr>
                <a:spLocks noChangeShapeType="1"/>
              </p:cNvSpPr>
              <p:nvPr/>
            </p:nvSpPr>
            <p:spPr bwMode="auto">
              <a:xfrm flipH="1" flipV="1">
                <a:off x="2957" y="250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09" name="Line 360">
                <a:extLst>
                  <a:ext uri="{FF2B5EF4-FFF2-40B4-BE49-F238E27FC236}">
                    <a16:creationId xmlns:a16="http://schemas.microsoft.com/office/drawing/2014/main" id="{D240EEDD-0ECA-4BA4-96B0-8FD6F4C191C9}"/>
                  </a:ext>
                </a:extLst>
              </p:cNvPr>
              <p:cNvSpPr>
                <a:spLocks noChangeShapeType="1"/>
              </p:cNvSpPr>
              <p:nvPr/>
            </p:nvSpPr>
            <p:spPr bwMode="auto">
              <a:xfrm>
                <a:off x="2986" y="253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10" name="Line 361">
                <a:extLst>
                  <a:ext uri="{FF2B5EF4-FFF2-40B4-BE49-F238E27FC236}">
                    <a16:creationId xmlns:a16="http://schemas.microsoft.com/office/drawing/2014/main" id="{0BD6FA4C-1CD0-4F3E-8D22-F99602579275}"/>
                  </a:ext>
                </a:extLst>
              </p:cNvPr>
              <p:cNvSpPr>
                <a:spLocks noChangeShapeType="1"/>
              </p:cNvSpPr>
              <p:nvPr/>
            </p:nvSpPr>
            <p:spPr bwMode="auto">
              <a:xfrm flipH="1">
                <a:off x="2957" y="253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11" name="Line 362">
                <a:extLst>
                  <a:ext uri="{FF2B5EF4-FFF2-40B4-BE49-F238E27FC236}">
                    <a16:creationId xmlns:a16="http://schemas.microsoft.com/office/drawing/2014/main" id="{97EC3A9F-9A9C-4B33-BC4E-69BA9D5C193D}"/>
                  </a:ext>
                </a:extLst>
              </p:cNvPr>
              <p:cNvSpPr>
                <a:spLocks noChangeShapeType="1"/>
              </p:cNvSpPr>
              <p:nvPr/>
            </p:nvSpPr>
            <p:spPr bwMode="auto">
              <a:xfrm flipV="1">
                <a:off x="2986" y="250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12" name="Rectangle 363">
                <a:extLst>
                  <a:ext uri="{FF2B5EF4-FFF2-40B4-BE49-F238E27FC236}">
                    <a16:creationId xmlns:a16="http://schemas.microsoft.com/office/drawing/2014/main" id="{28548872-D7EC-4A3E-A7A9-33BCCC73926A}"/>
                  </a:ext>
                </a:extLst>
              </p:cNvPr>
              <p:cNvSpPr>
                <a:spLocks noChangeArrowheads="1"/>
              </p:cNvSpPr>
              <p:nvPr/>
            </p:nvSpPr>
            <p:spPr bwMode="auto">
              <a:xfrm>
                <a:off x="3015" y="2693"/>
                <a:ext cx="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13" name="Line 364">
                <a:extLst>
                  <a:ext uri="{FF2B5EF4-FFF2-40B4-BE49-F238E27FC236}">
                    <a16:creationId xmlns:a16="http://schemas.microsoft.com/office/drawing/2014/main" id="{DF8D615C-F12F-4975-8AB0-7C37A5BBCA5B}"/>
                  </a:ext>
                </a:extLst>
              </p:cNvPr>
              <p:cNvSpPr>
                <a:spLocks noChangeShapeType="1"/>
              </p:cNvSpPr>
              <p:nvPr/>
            </p:nvSpPr>
            <p:spPr bwMode="auto">
              <a:xfrm flipH="1" flipV="1">
                <a:off x="3019" y="269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14" name="Line 365">
                <a:extLst>
                  <a:ext uri="{FF2B5EF4-FFF2-40B4-BE49-F238E27FC236}">
                    <a16:creationId xmlns:a16="http://schemas.microsoft.com/office/drawing/2014/main" id="{23C5BD86-3575-4BB3-B4A7-2FE533BEA18A}"/>
                  </a:ext>
                </a:extLst>
              </p:cNvPr>
              <p:cNvSpPr>
                <a:spLocks noChangeShapeType="1"/>
              </p:cNvSpPr>
              <p:nvPr/>
            </p:nvSpPr>
            <p:spPr bwMode="auto">
              <a:xfrm>
                <a:off x="3047" y="272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15" name="Line 366">
                <a:extLst>
                  <a:ext uri="{FF2B5EF4-FFF2-40B4-BE49-F238E27FC236}">
                    <a16:creationId xmlns:a16="http://schemas.microsoft.com/office/drawing/2014/main" id="{30CB2406-0523-4C8A-9BE7-56C41D5D8D8F}"/>
                  </a:ext>
                </a:extLst>
              </p:cNvPr>
              <p:cNvSpPr>
                <a:spLocks noChangeShapeType="1"/>
              </p:cNvSpPr>
              <p:nvPr/>
            </p:nvSpPr>
            <p:spPr bwMode="auto">
              <a:xfrm flipH="1">
                <a:off x="3019" y="272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16" name="Line 367">
                <a:extLst>
                  <a:ext uri="{FF2B5EF4-FFF2-40B4-BE49-F238E27FC236}">
                    <a16:creationId xmlns:a16="http://schemas.microsoft.com/office/drawing/2014/main" id="{0727EDCC-ED22-47FF-B510-836FB0056F00}"/>
                  </a:ext>
                </a:extLst>
              </p:cNvPr>
              <p:cNvSpPr>
                <a:spLocks noChangeShapeType="1"/>
              </p:cNvSpPr>
              <p:nvPr/>
            </p:nvSpPr>
            <p:spPr bwMode="auto">
              <a:xfrm flipV="1">
                <a:off x="3047" y="269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17" name="Rectangle 368">
                <a:extLst>
                  <a:ext uri="{FF2B5EF4-FFF2-40B4-BE49-F238E27FC236}">
                    <a16:creationId xmlns:a16="http://schemas.microsoft.com/office/drawing/2014/main" id="{13483964-D74F-43E7-B7AE-38A83B0767BC}"/>
                  </a:ext>
                </a:extLst>
              </p:cNvPr>
              <p:cNvSpPr>
                <a:spLocks noChangeArrowheads="1"/>
              </p:cNvSpPr>
              <p:nvPr/>
            </p:nvSpPr>
            <p:spPr bwMode="auto">
              <a:xfrm>
                <a:off x="3076" y="1721"/>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18" name="Line 369">
                <a:extLst>
                  <a:ext uri="{FF2B5EF4-FFF2-40B4-BE49-F238E27FC236}">
                    <a16:creationId xmlns:a16="http://schemas.microsoft.com/office/drawing/2014/main" id="{3B3DB422-8D9C-416C-B3C5-C3231CE9C053}"/>
                  </a:ext>
                </a:extLst>
              </p:cNvPr>
              <p:cNvSpPr>
                <a:spLocks noChangeShapeType="1"/>
              </p:cNvSpPr>
              <p:nvPr/>
            </p:nvSpPr>
            <p:spPr bwMode="auto">
              <a:xfrm flipH="1" flipV="1">
                <a:off x="3080" y="172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19" name="Line 370">
                <a:extLst>
                  <a:ext uri="{FF2B5EF4-FFF2-40B4-BE49-F238E27FC236}">
                    <a16:creationId xmlns:a16="http://schemas.microsoft.com/office/drawing/2014/main" id="{1D52E100-25F1-4FBD-94BF-66888BEBFD88}"/>
                  </a:ext>
                </a:extLst>
              </p:cNvPr>
              <p:cNvSpPr>
                <a:spLocks noChangeShapeType="1"/>
              </p:cNvSpPr>
              <p:nvPr/>
            </p:nvSpPr>
            <p:spPr bwMode="auto">
              <a:xfrm>
                <a:off x="3109" y="175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20" name="Line 371">
                <a:extLst>
                  <a:ext uri="{FF2B5EF4-FFF2-40B4-BE49-F238E27FC236}">
                    <a16:creationId xmlns:a16="http://schemas.microsoft.com/office/drawing/2014/main" id="{BE06C700-B2EC-4F3E-9BAA-CBAD356370E2}"/>
                  </a:ext>
                </a:extLst>
              </p:cNvPr>
              <p:cNvSpPr>
                <a:spLocks noChangeShapeType="1"/>
              </p:cNvSpPr>
              <p:nvPr/>
            </p:nvSpPr>
            <p:spPr bwMode="auto">
              <a:xfrm flipH="1">
                <a:off x="3080" y="175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21" name="Line 372">
                <a:extLst>
                  <a:ext uri="{FF2B5EF4-FFF2-40B4-BE49-F238E27FC236}">
                    <a16:creationId xmlns:a16="http://schemas.microsoft.com/office/drawing/2014/main" id="{E8707A8E-7131-4961-AF54-BC3C66327227}"/>
                  </a:ext>
                </a:extLst>
              </p:cNvPr>
              <p:cNvSpPr>
                <a:spLocks noChangeShapeType="1"/>
              </p:cNvSpPr>
              <p:nvPr/>
            </p:nvSpPr>
            <p:spPr bwMode="auto">
              <a:xfrm flipV="1">
                <a:off x="3109" y="172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22" name="Rectangle 373">
                <a:extLst>
                  <a:ext uri="{FF2B5EF4-FFF2-40B4-BE49-F238E27FC236}">
                    <a16:creationId xmlns:a16="http://schemas.microsoft.com/office/drawing/2014/main" id="{EBEB7D3C-AB61-461B-AB4C-F403F4332D43}"/>
                  </a:ext>
                </a:extLst>
              </p:cNvPr>
              <p:cNvSpPr>
                <a:spLocks noChangeArrowheads="1"/>
              </p:cNvSpPr>
              <p:nvPr/>
            </p:nvSpPr>
            <p:spPr bwMode="auto">
              <a:xfrm>
                <a:off x="3138" y="2541"/>
                <a:ext cx="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23" name="Line 374">
                <a:extLst>
                  <a:ext uri="{FF2B5EF4-FFF2-40B4-BE49-F238E27FC236}">
                    <a16:creationId xmlns:a16="http://schemas.microsoft.com/office/drawing/2014/main" id="{592ED70E-120F-4BAE-9B50-FDA49BC7C0D5}"/>
                  </a:ext>
                </a:extLst>
              </p:cNvPr>
              <p:cNvSpPr>
                <a:spLocks noChangeShapeType="1"/>
              </p:cNvSpPr>
              <p:nvPr/>
            </p:nvSpPr>
            <p:spPr bwMode="auto">
              <a:xfrm flipH="1" flipV="1">
                <a:off x="3142" y="254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24" name="Line 375">
                <a:extLst>
                  <a:ext uri="{FF2B5EF4-FFF2-40B4-BE49-F238E27FC236}">
                    <a16:creationId xmlns:a16="http://schemas.microsoft.com/office/drawing/2014/main" id="{13C59B36-9533-4E34-A949-ED7141931492}"/>
                  </a:ext>
                </a:extLst>
              </p:cNvPr>
              <p:cNvSpPr>
                <a:spLocks noChangeShapeType="1"/>
              </p:cNvSpPr>
              <p:nvPr/>
            </p:nvSpPr>
            <p:spPr bwMode="auto">
              <a:xfrm>
                <a:off x="3170" y="257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25" name="Line 376">
                <a:extLst>
                  <a:ext uri="{FF2B5EF4-FFF2-40B4-BE49-F238E27FC236}">
                    <a16:creationId xmlns:a16="http://schemas.microsoft.com/office/drawing/2014/main" id="{E702447E-854B-4D43-B3AF-E563EA95DF11}"/>
                  </a:ext>
                </a:extLst>
              </p:cNvPr>
              <p:cNvSpPr>
                <a:spLocks noChangeShapeType="1"/>
              </p:cNvSpPr>
              <p:nvPr/>
            </p:nvSpPr>
            <p:spPr bwMode="auto">
              <a:xfrm flipH="1">
                <a:off x="3142" y="257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26" name="Line 377">
                <a:extLst>
                  <a:ext uri="{FF2B5EF4-FFF2-40B4-BE49-F238E27FC236}">
                    <a16:creationId xmlns:a16="http://schemas.microsoft.com/office/drawing/2014/main" id="{3EF626FD-5025-477E-8D00-CF0A6904BDDA}"/>
                  </a:ext>
                </a:extLst>
              </p:cNvPr>
              <p:cNvSpPr>
                <a:spLocks noChangeShapeType="1"/>
              </p:cNvSpPr>
              <p:nvPr/>
            </p:nvSpPr>
            <p:spPr bwMode="auto">
              <a:xfrm flipV="1">
                <a:off x="3170" y="254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27" name="Rectangle 378">
                <a:extLst>
                  <a:ext uri="{FF2B5EF4-FFF2-40B4-BE49-F238E27FC236}">
                    <a16:creationId xmlns:a16="http://schemas.microsoft.com/office/drawing/2014/main" id="{FF64B1CA-C4F2-4A1F-B903-D9975A46CD8B}"/>
                  </a:ext>
                </a:extLst>
              </p:cNvPr>
              <p:cNvSpPr>
                <a:spLocks noChangeArrowheads="1"/>
              </p:cNvSpPr>
              <p:nvPr/>
            </p:nvSpPr>
            <p:spPr bwMode="auto">
              <a:xfrm>
                <a:off x="3199" y="2721"/>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28" name="Line 379">
                <a:extLst>
                  <a:ext uri="{FF2B5EF4-FFF2-40B4-BE49-F238E27FC236}">
                    <a16:creationId xmlns:a16="http://schemas.microsoft.com/office/drawing/2014/main" id="{E6DF49E4-DA84-42B5-8CBF-DEE5DE834BBA}"/>
                  </a:ext>
                </a:extLst>
              </p:cNvPr>
              <p:cNvSpPr>
                <a:spLocks noChangeShapeType="1"/>
              </p:cNvSpPr>
              <p:nvPr/>
            </p:nvSpPr>
            <p:spPr bwMode="auto">
              <a:xfrm flipH="1" flipV="1">
                <a:off x="3203" y="272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29" name="Line 380">
                <a:extLst>
                  <a:ext uri="{FF2B5EF4-FFF2-40B4-BE49-F238E27FC236}">
                    <a16:creationId xmlns:a16="http://schemas.microsoft.com/office/drawing/2014/main" id="{A110D64C-B8D5-4B8E-A2D5-AFF486770324}"/>
                  </a:ext>
                </a:extLst>
              </p:cNvPr>
              <p:cNvSpPr>
                <a:spLocks noChangeShapeType="1"/>
              </p:cNvSpPr>
              <p:nvPr/>
            </p:nvSpPr>
            <p:spPr bwMode="auto">
              <a:xfrm>
                <a:off x="3232" y="275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30" name="Line 381">
                <a:extLst>
                  <a:ext uri="{FF2B5EF4-FFF2-40B4-BE49-F238E27FC236}">
                    <a16:creationId xmlns:a16="http://schemas.microsoft.com/office/drawing/2014/main" id="{FC26D681-1C88-429B-AF72-41A534CF6161}"/>
                  </a:ext>
                </a:extLst>
              </p:cNvPr>
              <p:cNvSpPr>
                <a:spLocks noChangeShapeType="1"/>
              </p:cNvSpPr>
              <p:nvPr/>
            </p:nvSpPr>
            <p:spPr bwMode="auto">
              <a:xfrm flipH="1">
                <a:off x="3203" y="275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31" name="Line 382">
                <a:extLst>
                  <a:ext uri="{FF2B5EF4-FFF2-40B4-BE49-F238E27FC236}">
                    <a16:creationId xmlns:a16="http://schemas.microsoft.com/office/drawing/2014/main" id="{51629AE8-5C62-4740-9F87-BF2011C692E5}"/>
                  </a:ext>
                </a:extLst>
              </p:cNvPr>
              <p:cNvSpPr>
                <a:spLocks noChangeShapeType="1"/>
              </p:cNvSpPr>
              <p:nvPr/>
            </p:nvSpPr>
            <p:spPr bwMode="auto">
              <a:xfrm flipV="1">
                <a:off x="3232" y="272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32" name="Rectangle 383">
                <a:extLst>
                  <a:ext uri="{FF2B5EF4-FFF2-40B4-BE49-F238E27FC236}">
                    <a16:creationId xmlns:a16="http://schemas.microsoft.com/office/drawing/2014/main" id="{443DC687-DE70-4A50-BEEF-FA1A2A97672A}"/>
                  </a:ext>
                </a:extLst>
              </p:cNvPr>
              <p:cNvSpPr>
                <a:spLocks noChangeArrowheads="1"/>
              </p:cNvSpPr>
              <p:nvPr/>
            </p:nvSpPr>
            <p:spPr bwMode="auto">
              <a:xfrm>
                <a:off x="3260" y="1705"/>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33" name="Line 384">
                <a:extLst>
                  <a:ext uri="{FF2B5EF4-FFF2-40B4-BE49-F238E27FC236}">
                    <a16:creationId xmlns:a16="http://schemas.microsoft.com/office/drawing/2014/main" id="{3E48406F-B3C7-4146-8DC4-4E2A68D23196}"/>
                  </a:ext>
                </a:extLst>
              </p:cNvPr>
              <p:cNvSpPr>
                <a:spLocks noChangeShapeType="1"/>
              </p:cNvSpPr>
              <p:nvPr/>
            </p:nvSpPr>
            <p:spPr bwMode="auto">
              <a:xfrm flipH="1" flipV="1">
                <a:off x="3265" y="170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34" name="Line 385">
                <a:extLst>
                  <a:ext uri="{FF2B5EF4-FFF2-40B4-BE49-F238E27FC236}">
                    <a16:creationId xmlns:a16="http://schemas.microsoft.com/office/drawing/2014/main" id="{1D4251B2-9F93-413B-8597-7EB30483F873}"/>
                  </a:ext>
                </a:extLst>
              </p:cNvPr>
              <p:cNvSpPr>
                <a:spLocks noChangeShapeType="1"/>
              </p:cNvSpPr>
              <p:nvPr/>
            </p:nvSpPr>
            <p:spPr bwMode="auto">
              <a:xfrm>
                <a:off x="3293" y="173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35" name="Line 386">
                <a:extLst>
                  <a:ext uri="{FF2B5EF4-FFF2-40B4-BE49-F238E27FC236}">
                    <a16:creationId xmlns:a16="http://schemas.microsoft.com/office/drawing/2014/main" id="{82584EAE-FAD6-4755-BB72-D524C82D0CFA}"/>
                  </a:ext>
                </a:extLst>
              </p:cNvPr>
              <p:cNvSpPr>
                <a:spLocks noChangeShapeType="1"/>
              </p:cNvSpPr>
              <p:nvPr/>
            </p:nvSpPr>
            <p:spPr bwMode="auto">
              <a:xfrm flipH="1">
                <a:off x="3265" y="173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36" name="Line 387">
                <a:extLst>
                  <a:ext uri="{FF2B5EF4-FFF2-40B4-BE49-F238E27FC236}">
                    <a16:creationId xmlns:a16="http://schemas.microsoft.com/office/drawing/2014/main" id="{C3A1A635-AEE5-45E0-84D5-DC8E62021039}"/>
                  </a:ext>
                </a:extLst>
              </p:cNvPr>
              <p:cNvSpPr>
                <a:spLocks noChangeShapeType="1"/>
              </p:cNvSpPr>
              <p:nvPr/>
            </p:nvSpPr>
            <p:spPr bwMode="auto">
              <a:xfrm flipV="1">
                <a:off x="3293" y="170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37" name="Rectangle 388">
                <a:extLst>
                  <a:ext uri="{FF2B5EF4-FFF2-40B4-BE49-F238E27FC236}">
                    <a16:creationId xmlns:a16="http://schemas.microsoft.com/office/drawing/2014/main" id="{B276485B-95A7-4823-B048-E9695CF5F65A}"/>
                  </a:ext>
                </a:extLst>
              </p:cNvPr>
              <p:cNvSpPr>
                <a:spLocks noChangeArrowheads="1"/>
              </p:cNvSpPr>
              <p:nvPr/>
            </p:nvSpPr>
            <p:spPr bwMode="auto">
              <a:xfrm>
                <a:off x="3326" y="1689"/>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38" name="Line 389">
                <a:extLst>
                  <a:ext uri="{FF2B5EF4-FFF2-40B4-BE49-F238E27FC236}">
                    <a16:creationId xmlns:a16="http://schemas.microsoft.com/office/drawing/2014/main" id="{CCD268C2-FE0E-414F-8612-A51D4F3B920B}"/>
                  </a:ext>
                </a:extLst>
              </p:cNvPr>
              <p:cNvSpPr>
                <a:spLocks noChangeShapeType="1"/>
              </p:cNvSpPr>
              <p:nvPr/>
            </p:nvSpPr>
            <p:spPr bwMode="auto">
              <a:xfrm flipH="1" flipV="1">
                <a:off x="3330" y="169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39" name="Line 390">
                <a:extLst>
                  <a:ext uri="{FF2B5EF4-FFF2-40B4-BE49-F238E27FC236}">
                    <a16:creationId xmlns:a16="http://schemas.microsoft.com/office/drawing/2014/main" id="{2BC45FE2-F849-4A62-AB57-2753F8A08763}"/>
                  </a:ext>
                </a:extLst>
              </p:cNvPr>
              <p:cNvSpPr>
                <a:spLocks noChangeShapeType="1"/>
              </p:cNvSpPr>
              <p:nvPr/>
            </p:nvSpPr>
            <p:spPr bwMode="auto">
              <a:xfrm>
                <a:off x="3359" y="172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40" name="Line 391">
                <a:extLst>
                  <a:ext uri="{FF2B5EF4-FFF2-40B4-BE49-F238E27FC236}">
                    <a16:creationId xmlns:a16="http://schemas.microsoft.com/office/drawing/2014/main" id="{D8EDBDC1-3569-4FB6-9E6B-C0611457E2D1}"/>
                  </a:ext>
                </a:extLst>
              </p:cNvPr>
              <p:cNvSpPr>
                <a:spLocks noChangeShapeType="1"/>
              </p:cNvSpPr>
              <p:nvPr/>
            </p:nvSpPr>
            <p:spPr bwMode="auto">
              <a:xfrm flipH="1">
                <a:off x="3330" y="172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41" name="Line 392">
                <a:extLst>
                  <a:ext uri="{FF2B5EF4-FFF2-40B4-BE49-F238E27FC236}">
                    <a16:creationId xmlns:a16="http://schemas.microsoft.com/office/drawing/2014/main" id="{CAA2EF70-BD7E-4D4B-89CB-0DA9B39C15ED}"/>
                  </a:ext>
                </a:extLst>
              </p:cNvPr>
              <p:cNvSpPr>
                <a:spLocks noChangeShapeType="1"/>
              </p:cNvSpPr>
              <p:nvPr/>
            </p:nvSpPr>
            <p:spPr bwMode="auto">
              <a:xfrm flipV="1">
                <a:off x="3359" y="169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42" name="Rectangle 393">
                <a:extLst>
                  <a:ext uri="{FF2B5EF4-FFF2-40B4-BE49-F238E27FC236}">
                    <a16:creationId xmlns:a16="http://schemas.microsoft.com/office/drawing/2014/main" id="{25763653-8E3C-4848-B874-B843CDE59F8C}"/>
                  </a:ext>
                </a:extLst>
              </p:cNvPr>
              <p:cNvSpPr>
                <a:spLocks noChangeArrowheads="1"/>
              </p:cNvSpPr>
              <p:nvPr/>
            </p:nvSpPr>
            <p:spPr bwMode="auto">
              <a:xfrm>
                <a:off x="3387" y="1681"/>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43" name="Line 394">
                <a:extLst>
                  <a:ext uri="{FF2B5EF4-FFF2-40B4-BE49-F238E27FC236}">
                    <a16:creationId xmlns:a16="http://schemas.microsoft.com/office/drawing/2014/main" id="{8900FBB8-1082-4EED-BE39-12EA468C3F08}"/>
                  </a:ext>
                </a:extLst>
              </p:cNvPr>
              <p:cNvSpPr>
                <a:spLocks noChangeShapeType="1"/>
              </p:cNvSpPr>
              <p:nvPr/>
            </p:nvSpPr>
            <p:spPr bwMode="auto">
              <a:xfrm flipH="1" flipV="1">
                <a:off x="3392" y="168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44" name="Line 395">
                <a:extLst>
                  <a:ext uri="{FF2B5EF4-FFF2-40B4-BE49-F238E27FC236}">
                    <a16:creationId xmlns:a16="http://schemas.microsoft.com/office/drawing/2014/main" id="{B741F12C-6201-4934-B675-99CE887AC71A}"/>
                  </a:ext>
                </a:extLst>
              </p:cNvPr>
              <p:cNvSpPr>
                <a:spLocks noChangeShapeType="1"/>
              </p:cNvSpPr>
              <p:nvPr/>
            </p:nvSpPr>
            <p:spPr bwMode="auto">
              <a:xfrm>
                <a:off x="3420" y="171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45" name="Line 396">
                <a:extLst>
                  <a:ext uri="{FF2B5EF4-FFF2-40B4-BE49-F238E27FC236}">
                    <a16:creationId xmlns:a16="http://schemas.microsoft.com/office/drawing/2014/main" id="{2687E20B-B9BB-469F-8797-4E048E5E47FA}"/>
                  </a:ext>
                </a:extLst>
              </p:cNvPr>
              <p:cNvSpPr>
                <a:spLocks noChangeShapeType="1"/>
              </p:cNvSpPr>
              <p:nvPr/>
            </p:nvSpPr>
            <p:spPr bwMode="auto">
              <a:xfrm flipH="1">
                <a:off x="3392" y="1713"/>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46" name="Line 397">
                <a:extLst>
                  <a:ext uri="{FF2B5EF4-FFF2-40B4-BE49-F238E27FC236}">
                    <a16:creationId xmlns:a16="http://schemas.microsoft.com/office/drawing/2014/main" id="{09A70FCE-9D92-4384-8665-005118C12A88}"/>
                  </a:ext>
                </a:extLst>
              </p:cNvPr>
              <p:cNvSpPr>
                <a:spLocks noChangeShapeType="1"/>
              </p:cNvSpPr>
              <p:nvPr/>
            </p:nvSpPr>
            <p:spPr bwMode="auto">
              <a:xfrm flipV="1">
                <a:off x="3420" y="168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47" name="Rectangle 398">
                <a:extLst>
                  <a:ext uri="{FF2B5EF4-FFF2-40B4-BE49-F238E27FC236}">
                    <a16:creationId xmlns:a16="http://schemas.microsoft.com/office/drawing/2014/main" id="{EF444784-7E79-4F7C-919D-EEB19B2C8E48}"/>
                  </a:ext>
                </a:extLst>
              </p:cNvPr>
              <p:cNvSpPr>
                <a:spLocks noChangeArrowheads="1"/>
              </p:cNvSpPr>
              <p:nvPr/>
            </p:nvSpPr>
            <p:spPr bwMode="auto">
              <a:xfrm>
                <a:off x="3449" y="1673"/>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48" name="Line 399">
                <a:extLst>
                  <a:ext uri="{FF2B5EF4-FFF2-40B4-BE49-F238E27FC236}">
                    <a16:creationId xmlns:a16="http://schemas.microsoft.com/office/drawing/2014/main" id="{EFFA4F12-C696-4F59-8B1D-F7130B38E385}"/>
                  </a:ext>
                </a:extLst>
              </p:cNvPr>
              <p:cNvSpPr>
                <a:spLocks noChangeShapeType="1"/>
              </p:cNvSpPr>
              <p:nvPr/>
            </p:nvSpPr>
            <p:spPr bwMode="auto">
              <a:xfrm flipH="1" flipV="1">
                <a:off x="3453" y="167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49" name="Line 400">
                <a:extLst>
                  <a:ext uri="{FF2B5EF4-FFF2-40B4-BE49-F238E27FC236}">
                    <a16:creationId xmlns:a16="http://schemas.microsoft.com/office/drawing/2014/main" id="{8444C301-2F75-4A3E-82F6-9F2B22296F26}"/>
                  </a:ext>
                </a:extLst>
              </p:cNvPr>
              <p:cNvSpPr>
                <a:spLocks noChangeShapeType="1"/>
              </p:cNvSpPr>
              <p:nvPr/>
            </p:nvSpPr>
            <p:spPr bwMode="auto">
              <a:xfrm>
                <a:off x="3482" y="1705"/>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50" name="Line 401">
                <a:extLst>
                  <a:ext uri="{FF2B5EF4-FFF2-40B4-BE49-F238E27FC236}">
                    <a16:creationId xmlns:a16="http://schemas.microsoft.com/office/drawing/2014/main" id="{197FA034-FFB5-4179-B34D-B7EC410A33D3}"/>
                  </a:ext>
                </a:extLst>
              </p:cNvPr>
              <p:cNvSpPr>
                <a:spLocks noChangeShapeType="1"/>
              </p:cNvSpPr>
              <p:nvPr/>
            </p:nvSpPr>
            <p:spPr bwMode="auto">
              <a:xfrm flipH="1">
                <a:off x="3453" y="170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51" name="Line 402">
                <a:extLst>
                  <a:ext uri="{FF2B5EF4-FFF2-40B4-BE49-F238E27FC236}">
                    <a16:creationId xmlns:a16="http://schemas.microsoft.com/office/drawing/2014/main" id="{495FD187-F376-4347-BC7C-DD10C0A0E0B9}"/>
                  </a:ext>
                </a:extLst>
              </p:cNvPr>
              <p:cNvSpPr>
                <a:spLocks noChangeShapeType="1"/>
              </p:cNvSpPr>
              <p:nvPr/>
            </p:nvSpPr>
            <p:spPr bwMode="auto">
              <a:xfrm flipV="1">
                <a:off x="3482" y="167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52" name="Rectangle 403">
                <a:extLst>
                  <a:ext uri="{FF2B5EF4-FFF2-40B4-BE49-F238E27FC236}">
                    <a16:creationId xmlns:a16="http://schemas.microsoft.com/office/drawing/2014/main" id="{F7AFABDD-95CB-4E97-980C-1A37F9C9BF48}"/>
                  </a:ext>
                </a:extLst>
              </p:cNvPr>
              <p:cNvSpPr>
                <a:spLocks noChangeArrowheads="1"/>
              </p:cNvSpPr>
              <p:nvPr/>
            </p:nvSpPr>
            <p:spPr bwMode="auto">
              <a:xfrm>
                <a:off x="3510" y="1665"/>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53" name="Line 404">
                <a:extLst>
                  <a:ext uri="{FF2B5EF4-FFF2-40B4-BE49-F238E27FC236}">
                    <a16:creationId xmlns:a16="http://schemas.microsoft.com/office/drawing/2014/main" id="{06F9FC4B-FE15-4629-9BFC-82E9262235B7}"/>
                  </a:ext>
                </a:extLst>
              </p:cNvPr>
              <p:cNvSpPr>
                <a:spLocks noChangeShapeType="1"/>
              </p:cNvSpPr>
              <p:nvPr/>
            </p:nvSpPr>
            <p:spPr bwMode="auto">
              <a:xfrm flipH="1" flipV="1">
                <a:off x="3515" y="166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54" name="Line 405">
                <a:extLst>
                  <a:ext uri="{FF2B5EF4-FFF2-40B4-BE49-F238E27FC236}">
                    <a16:creationId xmlns:a16="http://schemas.microsoft.com/office/drawing/2014/main" id="{E8446458-174C-4F09-B619-BB539BDC2FD7}"/>
                  </a:ext>
                </a:extLst>
              </p:cNvPr>
              <p:cNvSpPr>
                <a:spLocks noChangeShapeType="1"/>
              </p:cNvSpPr>
              <p:nvPr/>
            </p:nvSpPr>
            <p:spPr bwMode="auto">
              <a:xfrm>
                <a:off x="3543" y="169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Line 407">
              <a:extLst>
                <a:ext uri="{FF2B5EF4-FFF2-40B4-BE49-F238E27FC236}">
                  <a16:creationId xmlns:a16="http://schemas.microsoft.com/office/drawing/2014/main" id="{D54EB180-8F9C-4363-91A0-D9ECDD6254F0}"/>
                </a:ext>
              </a:extLst>
            </p:cNvPr>
            <p:cNvSpPr>
              <a:spLocks noChangeShapeType="1"/>
            </p:cNvSpPr>
            <p:nvPr/>
          </p:nvSpPr>
          <p:spPr bwMode="auto">
            <a:xfrm flipH="1">
              <a:off x="3515" y="169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408">
              <a:extLst>
                <a:ext uri="{FF2B5EF4-FFF2-40B4-BE49-F238E27FC236}">
                  <a16:creationId xmlns:a16="http://schemas.microsoft.com/office/drawing/2014/main" id="{21C1CFC1-0E5A-4F75-98CB-B5ADB4735C29}"/>
                </a:ext>
              </a:extLst>
            </p:cNvPr>
            <p:cNvSpPr>
              <a:spLocks noChangeShapeType="1"/>
            </p:cNvSpPr>
            <p:nvPr/>
          </p:nvSpPr>
          <p:spPr bwMode="auto">
            <a:xfrm flipV="1">
              <a:off x="3543" y="166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409">
              <a:extLst>
                <a:ext uri="{FF2B5EF4-FFF2-40B4-BE49-F238E27FC236}">
                  <a16:creationId xmlns:a16="http://schemas.microsoft.com/office/drawing/2014/main" id="{1087DBA5-DC7F-47CC-99A5-AEB281BB59DA}"/>
                </a:ext>
              </a:extLst>
            </p:cNvPr>
            <p:cNvSpPr>
              <a:spLocks noChangeArrowheads="1"/>
            </p:cNvSpPr>
            <p:nvPr/>
          </p:nvSpPr>
          <p:spPr bwMode="auto">
            <a:xfrm>
              <a:off x="3572" y="1657"/>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10">
              <a:extLst>
                <a:ext uri="{FF2B5EF4-FFF2-40B4-BE49-F238E27FC236}">
                  <a16:creationId xmlns:a16="http://schemas.microsoft.com/office/drawing/2014/main" id="{09639985-A875-4F4A-B1F0-2F00DE16DA10}"/>
                </a:ext>
              </a:extLst>
            </p:cNvPr>
            <p:cNvSpPr>
              <a:spLocks noChangeShapeType="1"/>
            </p:cNvSpPr>
            <p:nvPr/>
          </p:nvSpPr>
          <p:spPr bwMode="auto">
            <a:xfrm flipH="1" flipV="1">
              <a:off x="3576" y="16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411">
              <a:extLst>
                <a:ext uri="{FF2B5EF4-FFF2-40B4-BE49-F238E27FC236}">
                  <a16:creationId xmlns:a16="http://schemas.microsoft.com/office/drawing/2014/main" id="{64910F99-7525-4C27-B8B1-D48159870AA1}"/>
                </a:ext>
              </a:extLst>
            </p:cNvPr>
            <p:cNvSpPr>
              <a:spLocks noChangeShapeType="1"/>
            </p:cNvSpPr>
            <p:nvPr/>
          </p:nvSpPr>
          <p:spPr bwMode="auto">
            <a:xfrm>
              <a:off x="3605" y="168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412">
              <a:extLst>
                <a:ext uri="{FF2B5EF4-FFF2-40B4-BE49-F238E27FC236}">
                  <a16:creationId xmlns:a16="http://schemas.microsoft.com/office/drawing/2014/main" id="{D6E9EEE2-01B2-492C-A041-7440C9656676}"/>
                </a:ext>
              </a:extLst>
            </p:cNvPr>
            <p:cNvSpPr>
              <a:spLocks noChangeShapeType="1"/>
            </p:cNvSpPr>
            <p:nvPr/>
          </p:nvSpPr>
          <p:spPr bwMode="auto">
            <a:xfrm flipH="1">
              <a:off x="3576" y="16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413">
              <a:extLst>
                <a:ext uri="{FF2B5EF4-FFF2-40B4-BE49-F238E27FC236}">
                  <a16:creationId xmlns:a16="http://schemas.microsoft.com/office/drawing/2014/main" id="{120C92FD-CCC5-4197-8968-615C3093A695}"/>
                </a:ext>
              </a:extLst>
            </p:cNvPr>
            <p:cNvSpPr>
              <a:spLocks noChangeShapeType="1"/>
            </p:cNvSpPr>
            <p:nvPr/>
          </p:nvSpPr>
          <p:spPr bwMode="auto">
            <a:xfrm flipV="1">
              <a:off x="3605" y="166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414">
              <a:extLst>
                <a:ext uri="{FF2B5EF4-FFF2-40B4-BE49-F238E27FC236}">
                  <a16:creationId xmlns:a16="http://schemas.microsoft.com/office/drawing/2014/main" id="{FD530E4F-9F90-409C-B867-60E7A30A00BB}"/>
                </a:ext>
              </a:extLst>
            </p:cNvPr>
            <p:cNvSpPr>
              <a:spLocks noChangeArrowheads="1"/>
            </p:cNvSpPr>
            <p:nvPr/>
          </p:nvSpPr>
          <p:spPr bwMode="auto">
            <a:xfrm>
              <a:off x="3633" y="1653"/>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415">
              <a:extLst>
                <a:ext uri="{FF2B5EF4-FFF2-40B4-BE49-F238E27FC236}">
                  <a16:creationId xmlns:a16="http://schemas.microsoft.com/office/drawing/2014/main" id="{CCB8BF91-0BD4-409A-B1B3-B930A842A1D0}"/>
                </a:ext>
              </a:extLst>
            </p:cNvPr>
            <p:cNvSpPr>
              <a:spLocks noChangeShapeType="1"/>
            </p:cNvSpPr>
            <p:nvPr/>
          </p:nvSpPr>
          <p:spPr bwMode="auto">
            <a:xfrm flipH="1" flipV="1">
              <a:off x="3637" y="165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416">
              <a:extLst>
                <a:ext uri="{FF2B5EF4-FFF2-40B4-BE49-F238E27FC236}">
                  <a16:creationId xmlns:a16="http://schemas.microsoft.com/office/drawing/2014/main" id="{40C18CF0-0080-433F-9F7D-28E7FE809933}"/>
                </a:ext>
              </a:extLst>
            </p:cNvPr>
            <p:cNvSpPr>
              <a:spLocks noChangeShapeType="1"/>
            </p:cNvSpPr>
            <p:nvPr/>
          </p:nvSpPr>
          <p:spPr bwMode="auto">
            <a:xfrm>
              <a:off x="3666" y="168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417">
              <a:extLst>
                <a:ext uri="{FF2B5EF4-FFF2-40B4-BE49-F238E27FC236}">
                  <a16:creationId xmlns:a16="http://schemas.microsoft.com/office/drawing/2014/main" id="{8CC2AA94-219B-4F64-9F15-553C037852D3}"/>
                </a:ext>
              </a:extLst>
            </p:cNvPr>
            <p:cNvSpPr>
              <a:spLocks noChangeShapeType="1"/>
            </p:cNvSpPr>
            <p:nvPr/>
          </p:nvSpPr>
          <p:spPr bwMode="auto">
            <a:xfrm flipH="1">
              <a:off x="3637" y="168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418">
              <a:extLst>
                <a:ext uri="{FF2B5EF4-FFF2-40B4-BE49-F238E27FC236}">
                  <a16:creationId xmlns:a16="http://schemas.microsoft.com/office/drawing/2014/main" id="{7C610A39-95BF-44CC-88EE-0CB5729ECFA3}"/>
                </a:ext>
              </a:extLst>
            </p:cNvPr>
            <p:cNvSpPr>
              <a:spLocks noChangeShapeType="1"/>
            </p:cNvSpPr>
            <p:nvPr/>
          </p:nvSpPr>
          <p:spPr bwMode="auto">
            <a:xfrm flipV="1">
              <a:off x="3666" y="165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419">
              <a:extLst>
                <a:ext uri="{FF2B5EF4-FFF2-40B4-BE49-F238E27FC236}">
                  <a16:creationId xmlns:a16="http://schemas.microsoft.com/office/drawing/2014/main" id="{6EBD2C03-2CE2-4798-92F8-64DEA9AAE06E}"/>
                </a:ext>
              </a:extLst>
            </p:cNvPr>
            <p:cNvSpPr>
              <a:spLocks noChangeArrowheads="1"/>
            </p:cNvSpPr>
            <p:nvPr/>
          </p:nvSpPr>
          <p:spPr bwMode="auto">
            <a:xfrm>
              <a:off x="3695" y="1645"/>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420">
              <a:extLst>
                <a:ext uri="{FF2B5EF4-FFF2-40B4-BE49-F238E27FC236}">
                  <a16:creationId xmlns:a16="http://schemas.microsoft.com/office/drawing/2014/main" id="{1E65EE75-5622-4883-BFA0-E813F8AB1002}"/>
                </a:ext>
              </a:extLst>
            </p:cNvPr>
            <p:cNvSpPr>
              <a:spLocks noChangeShapeType="1"/>
            </p:cNvSpPr>
            <p:nvPr/>
          </p:nvSpPr>
          <p:spPr bwMode="auto">
            <a:xfrm flipH="1" flipV="1">
              <a:off x="3699" y="164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421">
              <a:extLst>
                <a:ext uri="{FF2B5EF4-FFF2-40B4-BE49-F238E27FC236}">
                  <a16:creationId xmlns:a16="http://schemas.microsoft.com/office/drawing/2014/main" id="{658C7AD4-2361-48D4-8D4B-D67400DC13AC}"/>
                </a:ext>
              </a:extLst>
            </p:cNvPr>
            <p:cNvSpPr>
              <a:spLocks noChangeShapeType="1"/>
            </p:cNvSpPr>
            <p:nvPr/>
          </p:nvSpPr>
          <p:spPr bwMode="auto">
            <a:xfrm>
              <a:off x="3728" y="167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422">
              <a:extLst>
                <a:ext uri="{FF2B5EF4-FFF2-40B4-BE49-F238E27FC236}">
                  <a16:creationId xmlns:a16="http://schemas.microsoft.com/office/drawing/2014/main" id="{B5BAEFF9-37A1-4069-B604-E5526D598CDC}"/>
                </a:ext>
              </a:extLst>
            </p:cNvPr>
            <p:cNvSpPr>
              <a:spLocks noChangeShapeType="1"/>
            </p:cNvSpPr>
            <p:nvPr/>
          </p:nvSpPr>
          <p:spPr bwMode="auto">
            <a:xfrm flipH="1">
              <a:off x="3699" y="167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423">
              <a:extLst>
                <a:ext uri="{FF2B5EF4-FFF2-40B4-BE49-F238E27FC236}">
                  <a16:creationId xmlns:a16="http://schemas.microsoft.com/office/drawing/2014/main" id="{63A5A964-AACB-455B-9075-BFFD2F94780A}"/>
                </a:ext>
              </a:extLst>
            </p:cNvPr>
            <p:cNvSpPr>
              <a:spLocks noChangeShapeType="1"/>
            </p:cNvSpPr>
            <p:nvPr/>
          </p:nvSpPr>
          <p:spPr bwMode="auto">
            <a:xfrm flipV="1">
              <a:off x="3728" y="164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424">
              <a:extLst>
                <a:ext uri="{FF2B5EF4-FFF2-40B4-BE49-F238E27FC236}">
                  <a16:creationId xmlns:a16="http://schemas.microsoft.com/office/drawing/2014/main" id="{220F9C88-201D-4B6F-86F2-4A8EE035FE37}"/>
                </a:ext>
              </a:extLst>
            </p:cNvPr>
            <p:cNvSpPr>
              <a:spLocks noChangeArrowheads="1"/>
            </p:cNvSpPr>
            <p:nvPr/>
          </p:nvSpPr>
          <p:spPr bwMode="auto">
            <a:xfrm>
              <a:off x="3756" y="1637"/>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425">
              <a:extLst>
                <a:ext uri="{FF2B5EF4-FFF2-40B4-BE49-F238E27FC236}">
                  <a16:creationId xmlns:a16="http://schemas.microsoft.com/office/drawing/2014/main" id="{093AD295-6851-4465-9BDD-A57BBB4AFAAD}"/>
                </a:ext>
              </a:extLst>
            </p:cNvPr>
            <p:cNvSpPr>
              <a:spLocks noChangeShapeType="1"/>
            </p:cNvSpPr>
            <p:nvPr/>
          </p:nvSpPr>
          <p:spPr bwMode="auto">
            <a:xfrm flipH="1" flipV="1">
              <a:off x="3760" y="164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426">
              <a:extLst>
                <a:ext uri="{FF2B5EF4-FFF2-40B4-BE49-F238E27FC236}">
                  <a16:creationId xmlns:a16="http://schemas.microsoft.com/office/drawing/2014/main" id="{E67FAAB6-CC51-4DC6-994A-564057E53F61}"/>
                </a:ext>
              </a:extLst>
            </p:cNvPr>
            <p:cNvSpPr>
              <a:spLocks noChangeShapeType="1"/>
            </p:cNvSpPr>
            <p:nvPr/>
          </p:nvSpPr>
          <p:spPr bwMode="auto">
            <a:xfrm>
              <a:off x="3789" y="166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427">
              <a:extLst>
                <a:ext uri="{FF2B5EF4-FFF2-40B4-BE49-F238E27FC236}">
                  <a16:creationId xmlns:a16="http://schemas.microsoft.com/office/drawing/2014/main" id="{CA9157F4-F3C1-4924-8D20-A87C920FB9C4}"/>
                </a:ext>
              </a:extLst>
            </p:cNvPr>
            <p:cNvSpPr>
              <a:spLocks noChangeShapeType="1"/>
            </p:cNvSpPr>
            <p:nvPr/>
          </p:nvSpPr>
          <p:spPr bwMode="auto">
            <a:xfrm flipH="1">
              <a:off x="3760" y="166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428">
              <a:extLst>
                <a:ext uri="{FF2B5EF4-FFF2-40B4-BE49-F238E27FC236}">
                  <a16:creationId xmlns:a16="http://schemas.microsoft.com/office/drawing/2014/main" id="{558B1257-9D26-4F87-AD91-B9FB264C1E84}"/>
                </a:ext>
              </a:extLst>
            </p:cNvPr>
            <p:cNvSpPr>
              <a:spLocks noChangeShapeType="1"/>
            </p:cNvSpPr>
            <p:nvPr/>
          </p:nvSpPr>
          <p:spPr bwMode="auto">
            <a:xfrm flipV="1">
              <a:off x="3789" y="164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429">
              <a:extLst>
                <a:ext uri="{FF2B5EF4-FFF2-40B4-BE49-F238E27FC236}">
                  <a16:creationId xmlns:a16="http://schemas.microsoft.com/office/drawing/2014/main" id="{ACC663CE-D83D-4F3B-AB5F-AEF162FF15E8}"/>
                </a:ext>
              </a:extLst>
            </p:cNvPr>
            <p:cNvSpPr>
              <a:spLocks noChangeArrowheads="1"/>
            </p:cNvSpPr>
            <p:nvPr/>
          </p:nvSpPr>
          <p:spPr bwMode="auto">
            <a:xfrm>
              <a:off x="3818" y="1625"/>
              <a:ext cx="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430">
              <a:extLst>
                <a:ext uri="{FF2B5EF4-FFF2-40B4-BE49-F238E27FC236}">
                  <a16:creationId xmlns:a16="http://schemas.microsoft.com/office/drawing/2014/main" id="{33297324-B386-4678-A9BB-AF1C496DB36E}"/>
                </a:ext>
              </a:extLst>
            </p:cNvPr>
            <p:cNvSpPr>
              <a:spLocks noChangeShapeType="1"/>
            </p:cNvSpPr>
            <p:nvPr/>
          </p:nvSpPr>
          <p:spPr bwMode="auto">
            <a:xfrm flipH="1" flipV="1">
              <a:off x="3822" y="162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431">
              <a:extLst>
                <a:ext uri="{FF2B5EF4-FFF2-40B4-BE49-F238E27FC236}">
                  <a16:creationId xmlns:a16="http://schemas.microsoft.com/office/drawing/2014/main" id="{04EF4DD2-8DC8-4451-B1F6-2058DF9A2379}"/>
                </a:ext>
              </a:extLst>
            </p:cNvPr>
            <p:cNvSpPr>
              <a:spLocks noChangeShapeType="1"/>
            </p:cNvSpPr>
            <p:nvPr/>
          </p:nvSpPr>
          <p:spPr bwMode="auto">
            <a:xfrm>
              <a:off x="3851" y="165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432">
              <a:extLst>
                <a:ext uri="{FF2B5EF4-FFF2-40B4-BE49-F238E27FC236}">
                  <a16:creationId xmlns:a16="http://schemas.microsoft.com/office/drawing/2014/main" id="{C9F71A74-BB7C-4888-B19C-1536A03F59C2}"/>
                </a:ext>
              </a:extLst>
            </p:cNvPr>
            <p:cNvSpPr>
              <a:spLocks noChangeShapeType="1"/>
            </p:cNvSpPr>
            <p:nvPr/>
          </p:nvSpPr>
          <p:spPr bwMode="auto">
            <a:xfrm flipH="1">
              <a:off x="3822" y="165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433">
              <a:extLst>
                <a:ext uri="{FF2B5EF4-FFF2-40B4-BE49-F238E27FC236}">
                  <a16:creationId xmlns:a16="http://schemas.microsoft.com/office/drawing/2014/main" id="{947AD9FF-48DA-4158-8D5A-C4A7B312DA1E}"/>
                </a:ext>
              </a:extLst>
            </p:cNvPr>
            <p:cNvSpPr>
              <a:spLocks noChangeShapeType="1"/>
            </p:cNvSpPr>
            <p:nvPr/>
          </p:nvSpPr>
          <p:spPr bwMode="auto">
            <a:xfrm flipV="1">
              <a:off x="3851" y="162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434">
              <a:extLst>
                <a:ext uri="{FF2B5EF4-FFF2-40B4-BE49-F238E27FC236}">
                  <a16:creationId xmlns:a16="http://schemas.microsoft.com/office/drawing/2014/main" id="{CFC8AB74-6BC3-498B-8B65-A4FA84E9E73C}"/>
                </a:ext>
              </a:extLst>
            </p:cNvPr>
            <p:cNvSpPr>
              <a:spLocks noChangeArrowheads="1"/>
            </p:cNvSpPr>
            <p:nvPr/>
          </p:nvSpPr>
          <p:spPr bwMode="auto">
            <a:xfrm>
              <a:off x="3879" y="1617"/>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435">
              <a:extLst>
                <a:ext uri="{FF2B5EF4-FFF2-40B4-BE49-F238E27FC236}">
                  <a16:creationId xmlns:a16="http://schemas.microsoft.com/office/drawing/2014/main" id="{F3C85CE4-D18C-4E99-8BF1-43EE8EFE688E}"/>
                </a:ext>
              </a:extLst>
            </p:cNvPr>
            <p:cNvSpPr>
              <a:spLocks noChangeShapeType="1"/>
            </p:cNvSpPr>
            <p:nvPr/>
          </p:nvSpPr>
          <p:spPr bwMode="auto">
            <a:xfrm flipH="1" flipV="1">
              <a:off x="3883" y="162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436">
              <a:extLst>
                <a:ext uri="{FF2B5EF4-FFF2-40B4-BE49-F238E27FC236}">
                  <a16:creationId xmlns:a16="http://schemas.microsoft.com/office/drawing/2014/main" id="{D57CF6A4-739E-4E6E-9C16-F99BE8277B1B}"/>
                </a:ext>
              </a:extLst>
            </p:cNvPr>
            <p:cNvSpPr>
              <a:spLocks noChangeShapeType="1"/>
            </p:cNvSpPr>
            <p:nvPr/>
          </p:nvSpPr>
          <p:spPr bwMode="auto">
            <a:xfrm>
              <a:off x="3912" y="164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437">
              <a:extLst>
                <a:ext uri="{FF2B5EF4-FFF2-40B4-BE49-F238E27FC236}">
                  <a16:creationId xmlns:a16="http://schemas.microsoft.com/office/drawing/2014/main" id="{2814BA7D-B4D7-4601-AF71-DE0FD8655460}"/>
                </a:ext>
              </a:extLst>
            </p:cNvPr>
            <p:cNvSpPr>
              <a:spLocks noChangeShapeType="1"/>
            </p:cNvSpPr>
            <p:nvPr/>
          </p:nvSpPr>
          <p:spPr bwMode="auto">
            <a:xfrm flipH="1">
              <a:off x="3883" y="164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438">
              <a:extLst>
                <a:ext uri="{FF2B5EF4-FFF2-40B4-BE49-F238E27FC236}">
                  <a16:creationId xmlns:a16="http://schemas.microsoft.com/office/drawing/2014/main" id="{8F3BB387-6282-4494-94D9-9044D8D8E527}"/>
                </a:ext>
              </a:extLst>
            </p:cNvPr>
            <p:cNvSpPr>
              <a:spLocks noChangeShapeType="1"/>
            </p:cNvSpPr>
            <p:nvPr/>
          </p:nvSpPr>
          <p:spPr bwMode="auto">
            <a:xfrm flipV="1">
              <a:off x="3912" y="162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439">
              <a:extLst>
                <a:ext uri="{FF2B5EF4-FFF2-40B4-BE49-F238E27FC236}">
                  <a16:creationId xmlns:a16="http://schemas.microsoft.com/office/drawing/2014/main" id="{69EEAC64-A795-4F96-B7AD-2C3B58576D13}"/>
                </a:ext>
              </a:extLst>
            </p:cNvPr>
            <p:cNvSpPr>
              <a:spLocks noChangeArrowheads="1"/>
            </p:cNvSpPr>
            <p:nvPr/>
          </p:nvSpPr>
          <p:spPr bwMode="auto">
            <a:xfrm>
              <a:off x="3941" y="1605"/>
              <a:ext cx="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40">
              <a:extLst>
                <a:ext uri="{FF2B5EF4-FFF2-40B4-BE49-F238E27FC236}">
                  <a16:creationId xmlns:a16="http://schemas.microsoft.com/office/drawing/2014/main" id="{5B1CD202-041F-41FE-A297-4EE18025E924}"/>
                </a:ext>
              </a:extLst>
            </p:cNvPr>
            <p:cNvSpPr>
              <a:spLocks noChangeShapeType="1"/>
            </p:cNvSpPr>
            <p:nvPr/>
          </p:nvSpPr>
          <p:spPr bwMode="auto">
            <a:xfrm flipH="1" flipV="1">
              <a:off x="3945" y="160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441">
              <a:extLst>
                <a:ext uri="{FF2B5EF4-FFF2-40B4-BE49-F238E27FC236}">
                  <a16:creationId xmlns:a16="http://schemas.microsoft.com/office/drawing/2014/main" id="{4453B1FA-6EF5-490A-8CEB-A90F0D281479}"/>
                </a:ext>
              </a:extLst>
            </p:cNvPr>
            <p:cNvSpPr>
              <a:spLocks noChangeShapeType="1"/>
            </p:cNvSpPr>
            <p:nvPr/>
          </p:nvSpPr>
          <p:spPr bwMode="auto">
            <a:xfrm>
              <a:off x="3973" y="163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42">
              <a:extLst>
                <a:ext uri="{FF2B5EF4-FFF2-40B4-BE49-F238E27FC236}">
                  <a16:creationId xmlns:a16="http://schemas.microsoft.com/office/drawing/2014/main" id="{C5F45E40-6086-4AF1-80B6-A23C532B1342}"/>
                </a:ext>
              </a:extLst>
            </p:cNvPr>
            <p:cNvSpPr>
              <a:spLocks noChangeShapeType="1"/>
            </p:cNvSpPr>
            <p:nvPr/>
          </p:nvSpPr>
          <p:spPr bwMode="auto">
            <a:xfrm flipH="1">
              <a:off x="3945" y="163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43">
              <a:extLst>
                <a:ext uri="{FF2B5EF4-FFF2-40B4-BE49-F238E27FC236}">
                  <a16:creationId xmlns:a16="http://schemas.microsoft.com/office/drawing/2014/main" id="{B93F6868-8083-4316-B0F8-73C6560F2FFB}"/>
                </a:ext>
              </a:extLst>
            </p:cNvPr>
            <p:cNvSpPr>
              <a:spLocks noChangeShapeType="1"/>
            </p:cNvSpPr>
            <p:nvPr/>
          </p:nvSpPr>
          <p:spPr bwMode="auto">
            <a:xfrm flipV="1">
              <a:off x="3973" y="160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44">
              <a:extLst>
                <a:ext uri="{FF2B5EF4-FFF2-40B4-BE49-F238E27FC236}">
                  <a16:creationId xmlns:a16="http://schemas.microsoft.com/office/drawing/2014/main" id="{18CC88F2-F558-4CC9-93D5-9094372FD8DF}"/>
                </a:ext>
              </a:extLst>
            </p:cNvPr>
            <p:cNvSpPr>
              <a:spLocks noChangeArrowheads="1"/>
            </p:cNvSpPr>
            <p:nvPr/>
          </p:nvSpPr>
          <p:spPr bwMode="auto">
            <a:xfrm>
              <a:off x="4002" y="1593"/>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45">
              <a:extLst>
                <a:ext uri="{FF2B5EF4-FFF2-40B4-BE49-F238E27FC236}">
                  <a16:creationId xmlns:a16="http://schemas.microsoft.com/office/drawing/2014/main" id="{A9DCDC02-4A26-4630-91F7-8F420F88A38F}"/>
                </a:ext>
              </a:extLst>
            </p:cNvPr>
            <p:cNvSpPr>
              <a:spLocks noChangeShapeType="1"/>
            </p:cNvSpPr>
            <p:nvPr/>
          </p:nvSpPr>
          <p:spPr bwMode="auto">
            <a:xfrm flipH="1" flipV="1">
              <a:off x="4006" y="159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46">
              <a:extLst>
                <a:ext uri="{FF2B5EF4-FFF2-40B4-BE49-F238E27FC236}">
                  <a16:creationId xmlns:a16="http://schemas.microsoft.com/office/drawing/2014/main" id="{D2558B02-9D22-4483-8D6B-D35272620B15}"/>
                </a:ext>
              </a:extLst>
            </p:cNvPr>
            <p:cNvSpPr>
              <a:spLocks noChangeShapeType="1"/>
            </p:cNvSpPr>
            <p:nvPr/>
          </p:nvSpPr>
          <p:spPr bwMode="auto">
            <a:xfrm>
              <a:off x="4035" y="162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47">
              <a:extLst>
                <a:ext uri="{FF2B5EF4-FFF2-40B4-BE49-F238E27FC236}">
                  <a16:creationId xmlns:a16="http://schemas.microsoft.com/office/drawing/2014/main" id="{E9E933BC-D5FD-4002-9788-98B6CB2B3AF2}"/>
                </a:ext>
              </a:extLst>
            </p:cNvPr>
            <p:cNvSpPr>
              <a:spLocks noChangeShapeType="1"/>
            </p:cNvSpPr>
            <p:nvPr/>
          </p:nvSpPr>
          <p:spPr bwMode="auto">
            <a:xfrm flipH="1">
              <a:off x="4006" y="162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48">
              <a:extLst>
                <a:ext uri="{FF2B5EF4-FFF2-40B4-BE49-F238E27FC236}">
                  <a16:creationId xmlns:a16="http://schemas.microsoft.com/office/drawing/2014/main" id="{138EAC55-B825-4ECC-BD4F-7536E7097495}"/>
                </a:ext>
              </a:extLst>
            </p:cNvPr>
            <p:cNvSpPr>
              <a:spLocks noChangeShapeType="1"/>
            </p:cNvSpPr>
            <p:nvPr/>
          </p:nvSpPr>
          <p:spPr bwMode="auto">
            <a:xfrm flipV="1">
              <a:off x="4035" y="159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49">
              <a:extLst>
                <a:ext uri="{FF2B5EF4-FFF2-40B4-BE49-F238E27FC236}">
                  <a16:creationId xmlns:a16="http://schemas.microsoft.com/office/drawing/2014/main" id="{56092C48-6A7F-4E5B-9A66-691D4790C760}"/>
                </a:ext>
              </a:extLst>
            </p:cNvPr>
            <p:cNvSpPr>
              <a:spLocks noChangeArrowheads="1"/>
            </p:cNvSpPr>
            <p:nvPr/>
          </p:nvSpPr>
          <p:spPr bwMode="auto">
            <a:xfrm>
              <a:off x="4064" y="1585"/>
              <a:ext cx="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450">
              <a:extLst>
                <a:ext uri="{FF2B5EF4-FFF2-40B4-BE49-F238E27FC236}">
                  <a16:creationId xmlns:a16="http://schemas.microsoft.com/office/drawing/2014/main" id="{DF5ED3A1-8AE4-4625-B041-D5AE8E1114D0}"/>
                </a:ext>
              </a:extLst>
            </p:cNvPr>
            <p:cNvSpPr>
              <a:spLocks noChangeShapeType="1"/>
            </p:cNvSpPr>
            <p:nvPr/>
          </p:nvSpPr>
          <p:spPr bwMode="auto">
            <a:xfrm flipH="1" flipV="1">
              <a:off x="4068" y="158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51">
              <a:extLst>
                <a:ext uri="{FF2B5EF4-FFF2-40B4-BE49-F238E27FC236}">
                  <a16:creationId xmlns:a16="http://schemas.microsoft.com/office/drawing/2014/main" id="{E74A9708-8080-4829-B64D-103F2C01D42E}"/>
                </a:ext>
              </a:extLst>
            </p:cNvPr>
            <p:cNvSpPr>
              <a:spLocks noChangeShapeType="1"/>
            </p:cNvSpPr>
            <p:nvPr/>
          </p:nvSpPr>
          <p:spPr bwMode="auto">
            <a:xfrm>
              <a:off x="4096" y="161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52">
              <a:extLst>
                <a:ext uri="{FF2B5EF4-FFF2-40B4-BE49-F238E27FC236}">
                  <a16:creationId xmlns:a16="http://schemas.microsoft.com/office/drawing/2014/main" id="{DA03A3B6-9971-4B0B-8F36-B80BAA74E756}"/>
                </a:ext>
              </a:extLst>
            </p:cNvPr>
            <p:cNvSpPr>
              <a:spLocks noChangeShapeType="1"/>
            </p:cNvSpPr>
            <p:nvPr/>
          </p:nvSpPr>
          <p:spPr bwMode="auto">
            <a:xfrm flipH="1">
              <a:off x="4068" y="161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53">
              <a:extLst>
                <a:ext uri="{FF2B5EF4-FFF2-40B4-BE49-F238E27FC236}">
                  <a16:creationId xmlns:a16="http://schemas.microsoft.com/office/drawing/2014/main" id="{983F32F5-B904-4533-A88A-842E57DE6E2F}"/>
                </a:ext>
              </a:extLst>
            </p:cNvPr>
            <p:cNvSpPr>
              <a:spLocks noChangeShapeType="1"/>
            </p:cNvSpPr>
            <p:nvPr/>
          </p:nvSpPr>
          <p:spPr bwMode="auto">
            <a:xfrm flipV="1">
              <a:off x="4096" y="15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454">
              <a:extLst>
                <a:ext uri="{FF2B5EF4-FFF2-40B4-BE49-F238E27FC236}">
                  <a16:creationId xmlns:a16="http://schemas.microsoft.com/office/drawing/2014/main" id="{6A8DBF3D-4F64-4DD3-B5FE-0AE53CE1D03A}"/>
                </a:ext>
              </a:extLst>
            </p:cNvPr>
            <p:cNvSpPr>
              <a:spLocks noChangeArrowheads="1"/>
            </p:cNvSpPr>
            <p:nvPr/>
          </p:nvSpPr>
          <p:spPr bwMode="auto">
            <a:xfrm>
              <a:off x="4125" y="1573"/>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455">
              <a:extLst>
                <a:ext uri="{FF2B5EF4-FFF2-40B4-BE49-F238E27FC236}">
                  <a16:creationId xmlns:a16="http://schemas.microsoft.com/office/drawing/2014/main" id="{A45DBE03-E208-4A1B-A745-ED2FE64FBF71}"/>
                </a:ext>
              </a:extLst>
            </p:cNvPr>
            <p:cNvSpPr>
              <a:spLocks noChangeShapeType="1"/>
            </p:cNvSpPr>
            <p:nvPr/>
          </p:nvSpPr>
          <p:spPr bwMode="auto">
            <a:xfrm flipH="1" flipV="1">
              <a:off x="4129" y="157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456">
              <a:extLst>
                <a:ext uri="{FF2B5EF4-FFF2-40B4-BE49-F238E27FC236}">
                  <a16:creationId xmlns:a16="http://schemas.microsoft.com/office/drawing/2014/main" id="{7C6AECAA-2071-4CFA-8AC6-2B8393B58995}"/>
                </a:ext>
              </a:extLst>
            </p:cNvPr>
            <p:cNvSpPr>
              <a:spLocks noChangeShapeType="1"/>
            </p:cNvSpPr>
            <p:nvPr/>
          </p:nvSpPr>
          <p:spPr bwMode="auto">
            <a:xfrm>
              <a:off x="4158" y="160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457">
              <a:extLst>
                <a:ext uri="{FF2B5EF4-FFF2-40B4-BE49-F238E27FC236}">
                  <a16:creationId xmlns:a16="http://schemas.microsoft.com/office/drawing/2014/main" id="{56E2DCCF-D457-47E7-B321-AB24C9EBAFB5}"/>
                </a:ext>
              </a:extLst>
            </p:cNvPr>
            <p:cNvSpPr>
              <a:spLocks noChangeShapeType="1"/>
            </p:cNvSpPr>
            <p:nvPr/>
          </p:nvSpPr>
          <p:spPr bwMode="auto">
            <a:xfrm flipH="1">
              <a:off x="4129" y="160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458">
              <a:extLst>
                <a:ext uri="{FF2B5EF4-FFF2-40B4-BE49-F238E27FC236}">
                  <a16:creationId xmlns:a16="http://schemas.microsoft.com/office/drawing/2014/main" id="{ACC7E072-2F6E-4618-B0DF-C65D35A47A57}"/>
                </a:ext>
              </a:extLst>
            </p:cNvPr>
            <p:cNvSpPr>
              <a:spLocks noChangeShapeType="1"/>
            </p:cNvSpPr>
            <p:nvPr/>
          </p:nvSpPr>
          <p:spPr bwMode="auto">
            <a:xfrm flipV="1">
              <a:off x="4158" y="157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459">
              <a:extLst>
                <a:ext uri="{FF2B5EF4-FFF2-40B4-BE49-F238E27FC236}">
                  <a16:creationId xmlns:a16="http://schemas.microsoft.com/office/drawing/2014/main" id="{738D5CAE-2B27-4421-A6FB-3D69393E5AFE}"/>
                </a:ext>
              </a:extLst>
            </p:cNvPr>
            <p:cNvSpPr>
              <a:spLocks noChangeArrowheads="1"/>
            </p:cNvSpPr>
            <p:nvPr/>
          </p:nvSpPr>
          <p:spPr bwMode="auto">
            <a:xfrm>
              <a:off x="4187" y="1565"/>
              <a:ext cx="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Line 460">
              <a:extLst>
                <a:ext uri="{FF2B5EF4-FFF2-40B4-BE49-F238E27FC236}">
                  <a16:creationId xmlns:a16="http://schemas.microsoft.com/office/drawing/2014/main" id="{DA0B5E98-55F4-4C2F-8931-23C902A7CAFC}"/>
                </a:ext>
              </a:extLst>
            </p:cNvPr>
            <p:cNvSpPr>
              <a:spLocks noChangeShapeType="1"/>
            </p:cNvSpPr>
            <p:nvPr/>
          </p:nvSpPr>
          <p:spPr bwMode="auto">
            <a:xfrm flipH="1" flipV="1">
              <a:off x="4191" y="156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461">
              <a:extLst>
                <a:ext uri="{FF2B5EF4-FFF2-40B4-BE49-F238E27FC236}">
                  <a16:creationId xmlns:a16="http://schemas.microsoft.com/office/drawing/2014/main" id="{B38EDE4A-53DF-43F6-8231-E3BD2FC7ED04}"/>
                </a:ext>
              </a:extLst>
            </p:cNvPr>
            <p:cNvSpPr>
              <a:spLocks noChangeShapeType="1"/>
            </p:cNvSpPr>
            <p:nvPr/>
          </p:nvSpPr>
          <p:spPr bwMode="auto">
            <a:xfrm>
              <a:off x="4219" y="1597"/>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62">
              <a:extLst>
                <a:ext uri="{FF2B5EF4-FFF2-40B4-BE49-F238E27FC236}">
                  <a16:creationId xmlns:a16="http://schemas.microsoft.com/office/drawing/2014/main" id="{2582178C-6514-4CEF-8DF7-E762E6A5EB0A}"/>
                </a:ext>
              </a:extLst>
            </p:cNvPr>
            <p:cNvSpPr>
              <a:spLocks noChangeShapeType="1"/>
            </p:cNvSpPr>
            <p:nvPr/>
          </p:nvSpPr>
          <p:spPr bwMode="auto">
            <a:xfrm flipH="1">
              <a:off x="4191" y="1597"/>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463">
              <a:extLst>
                <a:ext uri="{FF2B5EF4-FFF2-40B4-BE49-F238E27FC236}">
                  <a16:creationId xmlns:a16="http://schemas.microsoft.com/office/drawing/2014/main" id="{D2E9BC3E-A9F2-4216-87D1-48A5A6C77E1A}"/>
                </a:ext>
              </a:extLst>
            </p:cNvPr>
            <p:cNvSpPr>
              <a:spLocks noChangeShapeType="1"/>
            </p:cNvSpPr>
            <p:nvPr/>
          </p:nvSpPr>
          <p:spPr bwMode="auto">
            <a:xfrm flipV="1">
              <a:off x="4219" y="156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464">
              <a:extLst>
                <a:ext uri="{FF2B5EF4-FFF2-40B4-BE49-F238E27FC236}">
                  <a16:creationId xmlns:a16="http://schemas.microsoft.com/office/drawing/2014/main" id="{400ABD6B-8FAC-4EF9-B798-A316562CE026}"/>
                </a:ext>
              </a:extLst>
            </p:cNvPr>
            <p:cNvSpPr>
              <a:spLocks noChangeArrowheads="1"/>
            </p:cNvSpPr>
            <p:nvPr/>
          </p:nvSpPr>
          <p:spPr bwMode="auto">
            <a:xfrm>
              <a:off x="4252" y="1561"/>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76" name="Line 465">
              <a:extLst>
                <a:ext uri="{FF2B5EF4-FFF2-40B4-BE49-F238E27FC236}">
                  <a16:creationId xmlns:a16="http://schemas.microsoft.com/office/drawing/2014/main" id="{CA3CD4D7-8719-42A1-B3E8-27A39CC04683}"/>
                </a:ext>
              </a:extLst>
            </p:cNvPr>
            <p:cNvSpPr>
              <a:spLocks noChangeShapeType="1"/>
            </p:cNvSpPr>
            <p:nvPr/>
          </p:nvSpPr>
          <p:spPr bwMode="auto">
            <a:xfrm flipH="1" flipV="1">
              <a:off x="4256" y="156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77" name="Line 466">
              <a:extLst>
                <a:ext uri="{FF2B5EF4-FFF2-40B4-BE49-F238E27FC236}">
                  <a16:creationId xmlns:a16="http://schemas.microsoft.com/office/drawing/2014/main" id="{2546732D-B309-45E7-9B91-46E0D0200B7F}"/>
                </a:ext>
              </a:extLst>
            </p:cNvPr>
            <p:cNvSpPr>
              <a:spLocks noChangeShapeType="1"/>
            </p:cNvSpPr>
            <p:nvPr/>
          </p:nvSpPr>
          <p:spPr bwMode="auto">
            <a:xfrm>
              <a:off x="4285" y="159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79" name="Line 467">
              <a:extLst>
                <a:ext uri="{FF2B5EF4-FFF2-40B4-BE49-F238E27FC236}">
                  <a16:creationId xmlns:a16="http://schemas.microsoft.com/office/drawing/2014/main" id="{AB38ADA6-6977-44D5-B532-18F25FF3E251}"/>
                </a:ext>
              </a:extLst>
            </p:cNvPr>
            <p:cNvSpPr>
              <a:spLocks noChangeShapeType="1"/>
            </p:cNvSpPr>
            <p:nvPr/>
          </p:nvSpPr>
          <p:spPr bwMode="auto">
            <a:xfrm flipH="1">
              <a:off x="4256" y="1593"/>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80" name="Line 468">
              <a:extLst>
                <a:ext uri="{FF2B5EF4-FFF2-40B4-BE49-F238E27FC236}">
                  <a16:creationId xmlns:a16="http://schemas.microsoft.com/office/drawing/2014/main" id="{914B15F9-C510-48C7-A1AC-379F85B2F961}"/>
                </a:ext>
              </a:extLst>
            </p:cNvPr>
            <p:cNvSpPr>
              <a:spLocks noChangeShapeType="1"/>
            </p:cNvSpPr>
            <p:nvPr/>
          </p:nvSpPr>
          <p:spPr bwMode="auto">
            <a:xfrm flipV="1">
              <a:off x="4285" y="1565"/>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81" name="Rectangle 469">
              <a:extLst>
                <a:ext uri="{FF2B5EF4-FFF2-40B4-BE49-F238E27FC236}">
                  <a16:creationId xmlns:a16="http://schemas.microsoft.com/office/drawing/2014/main" id="{0EA8C18A-9EA5-4F68-856E-2C3872389495}"/>
                </a:ext>
              </a:extLst>
            </p:cNvPr>
            <p:cNvSpPr>
              <a:spLocks noChangeArrowheads="1"/>
            </p:cNvSpPr>
            <p:nvPr/>
          </p:nvSpPr>
          <p:spPr bwMode="auto">
            <a:xfrm>
              <a:off x="4314" y="1557"/>
              <a:ext cx="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82" name="Line 470">
              <a:extLst>
                <a:ext uri="{FF2B5EF4-FFF2-40B4-BE49-F238E27FC236}">
                  <a16:creationId xmlns:a16="http://schemas.microsoft.com/office/drawing/2014/main" id="{2B42C2A3-28CF-452F-A614-7F0B145D5CBF}"/>
                </a:ext>
              </a:extLst>
            </p:cNvPr>
            <p:cNvSpPr>
              <a:spLocks noChangeShapeType="1"/>
            </p:cNvSpPr>
            <p:nvPr/>
          </p:nvSpPr>
          <p:spPr bwMode="auto">
            <a:xfrm flipH="1" flipV="1">
              <a:off x="4318" y="156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83" name="Line 471">
              <a:extLst>
                <a:ext uri="{FF2B5EF4-FFF2-40B4-BE49-F238E27FC236}">
                  <a16:creationId xmlns:a16="http://schemas.microsoft.com/office/drawing/2014/main" id="{FCCA5BAA-03C8-444F-B2F4-A0F80DE03A91}"/>
                </a:ext>
              </a:extLst>
            </p:cNvPr>
            <p:cNvSpPr>
              <a:spLocks noChangeShapeType="1"/>
            </p:cNvSpPr>
            <p:nvPr/>
          </p:nvSpPr>
          <p:spPr bwMode="auto">
            <a:xfrm>
              <a:off x="4346" y="15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84" name="Line 472">
              <a:extLst>
                <a:ext uri="{FF2B5EF4-FFF2-40B4-BE49-F238E27FC236}">
                  <a16:creationId xmlns:a16="http://schemas.microsoft.com/office/drawing/2014/main" id="{179783B5-DC4B-43B1-96C3-994F4738BCAB}"/>
                </a:ext>
              </a:extLst>
            </p:cNvPr>
            <p:cNvSpPr>
              <a:spLocks noChangeShapeType="1"/>
            </p:cNvSpPr>
            <p:nvPr/>
          </p:nvSpPr>
          <p:spPr bwMode="auto">
            <a:xfrm flipH="1">
              <a:off x="4318" y="158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85" name="Line 473">
              <a:extLst>
                <a:ext uri="{FF2B5EF4-FFF2-40B4-BE49-F238E27FC236}">
                  <a16:creationId xmlns:a16="http://schemas.microsoft.com/office/drawing/2014/main" id="{8E8775CE-C8A7-44EA-A185-D344A15192C5}"/>
                </a:ext>
              </a:extLst>
            </p:cNvPr>
            <p:cNvSpPr>
              <a:spLocks noChangeShapeType="1"/>
            </p:cNvSpPr>
            <p:nvPr/>
          </p:nvSpPr>
          <p:spPr bwMode="auto">
            <a:xfrm flipV="1">
              <a:off x="4346" y="15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86" name="Rectangle 474">
              <a:extLst>
                <a:ext uri="{FF2B5EF4-FFF2-40B4-BE49-F238E27FC236}">
                  <a16:creationId xmlns:a16="http://schemas.microsoft.com/office/drawing/2014/main" id="{BFD224F4-67B4-43C1-921F-662059E8D853}"/>
                </a:ext>
              </a:extLst>
            </p:cNvPr>
            <p:cNvSpPr>
              <a:spLocks noChangeArrowheads="1"/>
            </p:cNvSpPr>
            <p:nvPr/>
          </p:nvSpPr>
          <p:spPr bwMode="auto">
            <a:xfrm>
              <a:off x="4375" y="1557"/>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87" name="Line 475">
              <a:extLst>
                <a:ext uri="{FF2B5EF4-FFF2-40B4-BE49-F238E27FC236}">
                  <a16:creationId xmlns:a16="http://schemas.microsoft.com/office/drawing/2014/main" id="{E07911EC-C7F4-466C-82B6-7A677959604D}"/>
                </a:ext>
              </a:extLst>
            </p:cNvPr>
            <p:cNvSpPr>
              <a:spLocks noChangeShapeType="1"/>
            </p:cNvSpPr>
            <p:nvPr/>
          </p:nvSpPr>
          <p:spPr bwMode="auto">
            <a:xfrm flipH="1" flipV="1">
              <a:off x="4379" y="15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88" name="Line 476">
              <a:extLst>
                <a:ext uri="{FF2B5EF4-FFF2-40B4-BE49-F238E27FC236}">
                  <a16:creationId xmlns:a16="http://schemas.microsoft.com/office/drawing/2014/main" id="{1D0F1970-DC97-4AD3-AC00-F80B5EB75560}"/>
                </a:ext>
              </a:extLst>
            </p:cNvPr>
            <p:cNvSpPr>
              <a:spLocks noChangeShapeType="1"/>
            </p:cNvSpPr>
            <p:nvPr/>
          </p:nvSpPr>
          <p:spPr bwMode="auto">
            <a:xfrm>
              <a:off x="4408" y="158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89" name="Line 477">
              <a:extLst>
                <a:ext uri="{FF2B5EF4-FFF2-40B4-BE49-F238E27FC236}">
                  <a16:creationId xmlns:a16="http://schemas.microsoft.com/office/drawing/2014/main" id="{8E662D41-B1A3-4348-ADBE-6155C6515A46}"/>
                </a:ext>
              </a:extLst>
            </p:cNvPr>
            <p:cNvSpPr>
              <a:spLocks noChangeShapeType="1"/>
            </p:cNvSpPr>
            <p:nvPr/>
          </p:nvSpPr>
          <p:spPr bwMode="auto">
            <a:xfrm flipH="1">
              <a:off x="4379" y="15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90" name="Line 478">
              <a:extLst>
                <a:ext uri="{FF2B5EF4-FFF2-40B4-BE49-F238E27FC236}">
                  <a16:creationId xmlns:a16="http://schemas.microsoft.com/office/drawing/2014/main" id="{AF6D5746-C456-4DD4-B4DB-FA708171D1FC}"/>
                </a:ext>
              </a:extLst>
            </p:cNvPr>
            <p:cNvSpPr>
              <a:spLocks noChangeShapeType="1"/>
            </p:cNvSpPr>
            <p:nvPr/>
          </p:nvSpPr>
          <p:spPr bwMode="auto">
            <a:xfrm flipV="1">
              <a:off x="4408" y="156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91" name="Rectangle 479">
              <a:extLst>
                <a:ext uri="{FF2B5EF4-FFF2-40B4-BE49-F238E27FC236}">
                  <a16:creationId xmlns:a16="http://schemas.microsoft.com/office/drawing/2014/main" id="{53ECF795-D7FB-49E4-BC8D-1BD0BF742F74}"/>
                </a:ext>
              </a:extLst>
            </p:cNvPr>
            <p:cNvSpPr>
              <a:spLocks noChangeArrowheads="1"/>
            </p:cNvSpPr>
            <p:nvPr/>
          </p:nvSpPr>
          <p:spPr bwMode="auto">
            <a:xfrm>
              <a:off x="4436" y="1557"/>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92" name="Line 480">
              <a:extLst>
                <a:ext uri="{FF2B5EF4-FFF2-40B4-BE49-F238E27FC236}">
                  <a16:creationId xmlns:a16="http://schemas.microsoft.com/office/drawing/2014/main" id="{625D9C04-9E77-468B-A865-16E3B045A9F2}"/>
                </a:ext>
              </a:extLst>
            </p:cNvPr>
            <p:cNvSpPr>
              <a:spLocks noChangeShapeType="1"/>
            </p:cNvSpPr>
            <p:nvPr/>
          </p:nvSpPr>
          <p:spPr bwMode="auto">
            <a:xfrm flipH="1" flipV="1">
              <a:off x="4441" y="156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93" name="Line 481">
              <a:extLst>
                <a:ext uri="{FF2B5EF4-FFF2-40B4-BE49-F238E27FC236}">
                  <a16:creationId xmlns:a16="http://schemas.microsoft.com/office/drawing/2014/main" id="{AE4ED8FA-2637-4CDB-A6CE-F6C2A9CBF4F7}"/>
                </a:ext>
              </a:extLst>
            </p:cNvPr>
            <p:cNvSpPr>
              <a:spLocks noChangeShapeType="1"/>
            </p:cNvSpPr>
            <p:nvPr/>
          </p:nvSpPr>
          <p:spPr bwMode="auto">
            <a:xfrm>
              <a:off x="4469" y="15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94" name="Line 482">
              <a:extLst>
                <a:ext uri="{FF2B5EF4-FFF2-40B4-BE49-F238E27FC236}">
                  <a16:creationId xmlns:a16="http://schemas.microsoft.com/office/drawing/2014/main" id="{8C5DEC47-A478-44C5-BE79-0A1F7A7B573F}"/>
                </a:ext>
              </a:extLst>
            </p:cNvPr>
            <p:cNvSpPr>
              <a:spLocks noChangeShapeType="1"/>
            </p:cNvSpPr>
            <p:nvPr/>
          </p:nvSpPr>
          <p:spPr bwMode="auto">
            <a:xfrm flipH="1">
              <a:off x="4441" y="158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95" name="Line 483">
              <a:extLst>
                <a:ext uri="{FF2B5EF4-FFF2-40B4-BE49-F238E27FC236}">
                  <a16:creationId xmlns:a16="http://schemas.microsoft.com/office/drawing/2014/main" id="{956C6427-38B0-4CC2-92B3-2AEE42FB5084}"/>
                </a:ext>
              </a:extLst>
            </p:cNvPr>
            <p:cNvSpPr>
              <a:spLocks noChangeShapeType="1"/>
            </p:cNvSpPr>
            <p:nvPr/>
          </p:nvSpPr>
          <p:spPr bwMode="auto">
            <a:xfrm flipV="1">
              <a:off x="4469" y="15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96" name="Rectangle 484">
              <a:extLst>
                <a:ext uri="{FF2B5EF4-FFF2-40B4-BE49-F238E27FC236}">
                  <a16:creationId xmlns:a16="http://schemas.microsoft.com/office/drawing/2014/main" id="{F1AA835E-FE56-4A48-88A7-DD0CE2E572DB}"/>
                </a:ext>
              </a:extLst>
            </p:cNvPr>
            <p:cNvSpPr>
              <a:spLocks noChangeArrowheads="1"/>
            </p:cNvSpPr>
            <p:nvPr/>
          </p:nvSpPr>
          <p:spPr bwMode="auto">
            <a:xfrm>
              <a:off x="4498" y="1557"/>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97" name="Line 485">
              <a:extLst>
                <a:ext uri="{FF2B5EF4-FFF2-40B4-BE49-F238E27FC236}">
                  <a16:creationId xmlns:a16="http://schemas.microsoft.com/office/drawing/2014/main" id="{E3F7E097-9743-434C-ABA7-AE13B922E801}"/>
                </a:ext>
              </a:extLst>
            </p:cNvPr>
            <p:cNvSpPr>
              <a:spLocks noChangeShapeType="1"/>
            </p:cNvSpPr>
            <p:nvPr/>
          </p:nvSpPr>
          <p:spPr bwMode="auto">
            <a:xfrm flipH="1" flipV="1">
              <a:off x="4502" y="15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98" name="Line 486">
              <a:extLst>
                <a:ext uri="{FF2B5EF4-FFF2-40B4-BE49-F238E27FC236}">
                  <a16:creationId xmlns:a16="http://schemas.microsoft.com/office/drawing/2014/main" id="{B755969A-1ACB-4753-9A6A-69B28179E102}"/>
                </a:ext>
              </a:extLst>
            </p:cNvPr>
            <p:cNvSpPr>
              <a:spLocks noChangeShapeType="1"/>
            </p:cNvSpPr>
            <p:nvPr/>
          </p:nvSpPr>
          <p:spPr bwMode="auto">
            <a:xfrm>
              <a:off x="4531" y="158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99" name="Line 487">
              <a:extLst>
                <a:ext uri="{FF2B5EF4-FFF2-40B4-BE49-F238E27FC236}">
                  <a16:creationId xmlns:a16="http://schemas.microsoft.com/office/drawing/2014/main" id="{0B1A3823-8C57-4612-A392-137EA772262D}"/>
                </a:ext>
              </a:extLst>
            </p:cNvPr>
            <p:cNvSpPr>
              <a:spLocks noChangeShapeType="1"/>
            </p:cNvSpPr>
            <p:nvPr/>
          </p:nvSpPr>
          <p:spPr bwMode="auto">
            <a:xfrm flipH="1">
              <a:off x="4502" y="15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0" name="Line 488">
              <a:extLst>
                <a:ext uri="{FF2B5EF4-FFF2-40B4-BE49-F238E27FC236}">
                  <a16:creationId xmlns:a16="http://schemas.microsoft.com/office/drawing/2014/main" id="{E42CE1BA-2958-4DE7-A519-39CEE41D72CB}"/>
                </a:ext>
              </a:extLst>
            </p:cNvPr>
            <p:cNvSpPr>
              <a:spLocks noChangeShapeType="1"/>
            </p:cNvSpPr>
            <p:nvPr/>
          </p:nvSpPr>
          <p:spPr bwMode="auto">
            <a:xfrm flipV="1">
              <a:off x="4531" y="156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1" name="Rectangle 489">
              <a:extLst>
                <a:ext uri="{FF2B5EF4-FFF2-40B4-BE49-F238E27FC236}">
                  <a16:creationId xmlns:a16="http://schemas.microsoft.com/office/drawing/2014/main" id="{5BDDEAD5-35B4-452C-A38D-F912D43CC607}"/>
                </a:ext>
              </a:extLst>
            </p:cNvPr>
            <p:cNvSpPr>
              <a:spLocks noChangeArrowheads="1"/>
            </p:cNvSpPr>
            <p:nvPr/>
          </p:nvSpPr>
          <p:spPr bwMode="auto">
            <a:xfrm>
              <a:off x="4559" y="1557"/>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02" name="Line 490">
              <a:extLst>
                <a:ext uri="{FF2B5EF4-FFF2-40B4-BE49-F238E27FC236}">
                  <a16:creationId xmlns:a16="http://schemas.microsoft.com/office/drawing/2014/main" id="{A1C142F0-7FF7-4FAF-A995-9985271B49F2}"/>
                </a:ext>
              </a:extLst>
            </p:cNvPr>
            <p:cNvSpPr>
              <a:spLocks noChangeShapeType="1"/>
            </p:cNvSpPr>
            <p:nvPr/>
          </p:nvSpPr>
          <p:spPr bwMode="auto">
            <a:xfrm flipH="1" flipV="1">
              <a:off x="4563" y="15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3" name="Line 491">
              <a:extLst>
                <a:ext uri="{FF2B5EF4-FFF2-40B4-BE49-F238E27FC236}">
                  <a16:creationId xmlns:a16="http://schemas.microsoft.com/office/drawing/2014/main" id="{9B2B2A75-C557-430B-A1B2-412E5BDACDCB}"/>
                </a:ext>
              </a:extLst>
            </p:cNvPr>
            <p:cNvSpPr>
              <a:spLocks noChangeShapeType="1"/>
            </p:cNvSpPr>
            <p:nvPr/>
          </p:nvSpPr>
          <p:spPr bwMode="auto">
            <a:xfrm>
              <a:off x="4592" y="15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4" name="Line 492">
              <a:extLst>
                <a:ext uri="{FF2B5EF4-FFF2-40B4-BE49-F238E27FC236}">
                  <a16:creationId xmlns:a16="http://schemas.microsoft.com/office/drawing/2014/main" id="{BA4EF72A-FD69-4BCD-A763-C8479CB5E584}"/>
                </a:ext>
              </a:extLst>
            </p:cNvPr>
            <p:cNvSpPr>
              <a:spLocks noChangeShapeType="1"/>
            </p:cNvSpPr>
            <p:nvPr/>
          </p:nvSpPr>
          <p:spPr bwMode="auto">
            <a:xfrm flipH="1">
              <a:off x="4563" y="15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5" name="Line 493">
              <a:extLst>
                <a:ext uri="{FF2B5EF4-FFF2-40B4-BE49-F238E27FC236}">
                  <a16:creationId xmlns:a16="http://schemas.microsoft.com/office/drawing/2014/main" id="{80331218-E498-42F2-9AF0-6519AE989D1B}"/>
                </a:ext>
              </a:extLst>
            </p:cNvPr>
            <p:cNvSpPr>
              <a:spLocks noChangeShapeType="1"/>
            </p:cNvSpPr>
            <p:nvPr/>
          </p:nvSpPr>
          <p:spPr bwMode="auto">
            <a:xfrm flipV="1">
              <a:off x="4592" y="15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6" name="Rectangle 494">
              <a:extLst>
                <a:ext uri="{FF2B5EF4-FFF2-40B4-BE49-F238E27FC236}">
                  <a16:creationId xmlns:a16="http://schemas.microsoft.com/office/drawing/2014/main" id="{3631C742-25BE-49CC-AFF9-A995B47FF5D0}"/>
                </a:ext>
              </a:extLst>
            </p:cNvPr>
            <p:cNvSpPr>
              <a:spLocks noChangeArrowheads="1"/>
            </p:cNvSpPr>
            <p:nvPr/>
          </p:nvSpPr>
          <p:spPr bwMode="auto">
            <a:xfrm>
              <a:off x="4621" y="1557"/>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07" name="Line 495">
              <a:extLst>
                <a:ext uri="{FF2B5EF4-FFF2-40B4-BE49-F238E27FC236}">
                  <a16:creationId xmlns:a16="http://schemas.microsoft.com/office/drawing/2014/main" id="{A1C6EBBE-4445-4D31-88C5-4AA2EA3FEB67}"/>
                </a:ext>
              </a:extLst>
            </p:cNvPr>
            <p:cNvSpPr>
              <a:spLocks noChangeShapeType="1"/>
            </p:cNvSpPr>
            <p:nvPr/>
          </p:nvSpPr>
          <p:spPr bwMode="auto">
            <a:xfrm flipH="1" flipV="1">
              <a:off x="4625" y="15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8" name="Line 496">
              <a:extLst>
                <a:ext uri="{FF2B5EF4-FFF2-40B4-BE49-F238E27FC236}">
                  <a16:creationId xmlns:a16="http://schemas.microsoft.com/office/drawing/2014/main" id="{A5F63842-4AEC-4185-A3FC-DEE25B416D04}"/>
                </a:ext>
              </a:extLst>
            </p:cNvPr>
            <p:cNvSpPr>
              <a:spLocks noChangeShapeType="1"/>
            </p:cNvSpPr>
            <p:nvPr/>
          </p:nvSpPr>
          <p:spPr bwMode="auto">
            <a:xfrm>
              <a:off x="4654" y="158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9" name="Line 497">
              <a:extLst>
                <a:ext uri="{FF2B5EF4-FFF2-40B4-BE49-F238E27FC236}">
                  <a16:creationId xmlns:a16="http://schemas.microsoft.com/office/drawing/2014/main" id="{F7AA1BEF-6426-4645-9F53-FDFAB74A7782}"/>
                </a:ext>
              </a:extLst>
            </p:cNvPr>
            <p:cNvSpPr>
              <a:spLocks noChangeShapeType="1"/>
            </p:cNvSpPr>
            <p:nvPr/>
          </p:nvSpPr>
          <p:spPr bwMode="auto">
            <a:xfrm flipH="1">
              <a:off x="4625" y="15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10" name="Line 498">
              <a:extLst>
                <a:ext uri="{FF2B5EF4-FFF2-40B4-BE49-F238E27FC236}">
                  <a16:creationId xmlns:a16="http://schemas.microsoft.com/office/drawing/2014/main" id="{0B960EA8-3E1E-46D3-9460-F809588FA294}"/>
                </a:ext>
              </a:extLst>
            </p:cNvPr>
            <p:cNvSpPr>
              <a:spLocks noChangeShapeType="1"/>
            </p:cNvSpPr>
            <p:nvPr/>
          </p:nvSpPr>
          <p:spPr bwMode="auto">
            <a:xfrm flipV="1">
              <a:off x="4654" y="156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11" name="Rectangle 499">
              <a:extLst>
                <a:ext uri="{FF2B5EF4-FFF2-40B4-BE49-F238E27FC236}">
                  <a16:creationId xmlns:a16="http://schemas.microsoft.com/office/drawing/2014/main" id="{E69C1DF9-FE8B-4C7C-97CE-3BFFF9192BF2}"/>
                </a:ext>
              </a:extLst>
            </p:cNvPr>
            <p:cNvSpPr>
              <a:spLocks noChangeArrowheads="1"/>
            </p:cNvSpPr>
            <p:nvPr/>
          </p:nvSpPr>
          <p:spPr bwMode="auto">
            <a:xfrm>
              <a:off x="4682" y="1557"/>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12" name="Line 500">
              <a:extLst>
                <a:ext uri="{FF2B5EF4-FFF2-40B4-BE49-F238E27FC236}">
                  <a16:creationId xmlns:a16="http://schemas.microsoft.com/office/drawing/2014/main" id="{9840F2D5-D0DD-4E36-A75F-C1E5E9ADFF14}"/>
                </a:ext>
              </a:extLst>
            </p:cNvPr>
            <p:cNvSpPr>
              <a:spLocks noChangeShapeType="1"/>
            </p:cNvSpPr>
            <p:nvPr/>
          </p:nvSpPr>
          <p:spPr bwMode="auto">
            <a:xfrm flipH="1" flipV="1">
              <a:off x="4686" y="15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13" name="Line 501">
              <a:extLst>
                <a:ext uri="{FF2B5EF4-FFF2-40B4-BE49-F238E27FC236}">
                  <a16:creationId xmlns:a16="http://schemas.microsoft.com/office/drawing/2014/main" id="{6D7F1743-BE64-4E8F-B2C3-CB3AE724FC34}"/>
                </a:ext>
              </a:extLst>
            </p:cNvPr>
            <p:cNvSpPr>
              <a:spLocks noChangeShapeType="1"/>
            </p:cNvSpPr>
            <p:nvPr/>
          </p:nvSpPr>
          <p:spPr bwMode="auto">
            <a:xfrm>
              <a:off x="4715" y="15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14" name="Line 502">
              <a:extLst>
                <a:ext uri="{FF2B5EF4-FFF2-40B4-BE49-F238E27FC236}">
                  <a16:creationId xmlns:a16="http://schemas.microsoft.com/office/drawing/2014/main" id="{B8E74535-13B0-43E7-8797-437AFD80A441}"/>
                </a:ext>
              </a:extLst>
            </p:cNvPr>
            <p:cNvSpPr>
              <a:spLocks noChangeShapeType="1"/>
            </p:cNvSpPr>
            <p:nvPr/>
          </p:nvSpPr>
          <p:spPr bwMode="auto">
            <a:xfrm flipH="1">
              <a:off x="4686" y="158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15" name="Line 503">
              <a:extLst>
                <a:ext uri="{FF2B5EF4-FFF2-40B4-BE49-F238E27FC236}">
                  <a16:creationId xmlns:a16="http://schemas.microsoft.com/office/drawing/2014/main" id="{7FDEBA08-A8DD-42F3-A5FA-84086EFBCF9B}"/>
                </a:ext>
              </a:extLst>
            </p:cNvPr>
            <p:cNvSpPr>
              <a:spLocks noChangeShapeType="1"/>
            </p:cNvSpPr>
            <p:nvPr/>
          </p:nvSpPr>
          <p:spPr bwMode="auto">
            <a:xfrm flipV="1">
              <a:off x="4715" y="156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16" name="Rectangle 504">
              <a:extLst>
                <a:ext uri="{FF2B5EF4-FFF2-40B4-BE49-F238E27FC236}">
                  <a16:creationId xmlns:a16="http://schemas.microsoft.com/office/drawing/2014/main" id="{8650D6FD-9FC9-4A59-B19C-DB3F7735744C}"/>
                </a:ext>
              </a:extLst>
            </p:cNvPr>
            <p:cNvSpPr>
              <a:spLocks noChangeArrowheads="1"/>
            </p:cNvSpPr>
            <p:nvPr/>
          </p:nvSpPr>
          <p:spPr bwMode="auto">
            <a:xfrm>
              <a:off x="2056" y="593"/>
              <a:ext cx="373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mj-lt"/>
                </a:rPr>
                <a:t>Woman's Earnings over the Lifetime</a:t>
              </a:r>
              <a:endParaRPr kumimoji="0" lang="en-US" altLang="en-US" sz="3200" b="1" i="0" u="none" strike="noStrike" cap="none" normalizeH="0" baseline="0" dirty="0">
                <a:ln>
                  <a:noFill/>
                </a:ln>
                <a:solidFill>
                  <a:schemeClr val="tx1"/>
                </a:solidFill>
                <a:effectLst/>
                <a:latin typeface="+mj-lt"/>
              </a:endParaRPr>
            </a:p>
          </p:txBody>
        </p:sp>
        <p:sp>
          <p:nvSpPr>
            <p:cNvPr id="50217" name="Rectangle 505">
              <a:extLst>
                <a:ext uri="{FF2B5EF4-FFF2-40B4-BE49-F238E27FC236}">
                  <a16:creationId xmlns:a16="http://schemas.microsoft.com/office/drawing/2014/main" id="{F18A6EE3-745A-4362-B585-CB74082F7E8C}"/>
                </a:ext>
              </a:extLst>
            </p:cNvPr>
            <p:cNvSpPr>
              <a:spLocks noChangeArrowheads="1"/>
            </p:cNvSpPr>
            <p:nvPr/>
          </p:nvSpPr>
          <p:spPr bwMode="auto">
            <a:xfrm>
              <a:off x="2691" y="809"/>
              <a:ext cx="254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1" u="none" strike="noStrike" cap="none" normalizeH="0" baseline="0" dirty="0">
                  <a:ln>
                    <a:noFill/>
                  </a:ln>
                  <a:solidFill>
                    <a:srgbClr val="000000"/>
                  </a:solidFill>
                  <a:effectLst/>
                  <a:latin typeface="Arial" panose="020B0604020202020204" pitchFamily="34" charset="0"/>
                </a:rPr>
                <a:t>High </a:t>
              </a:r>
              <a:r>
                <a:rPr kumimoji="0" lang="en-US" altLang="en-US" sz="220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Qualifications  WOMU Report</a:t>
              </a:r>
              <a:endParaRPr kumimoji="0" lang="en-US" altLang="en-US" sz="1800"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0218" name="Rectangle 506">
              <a:extLst>
                <a:ext uri="{FF2B5EF4-FFF2-40B4-BE49-F238E27FC236}">
                  <a16:creationId xmlns:a16="http://schemas.microsoft.com/office/drawing/2014/main" id="{02D83BC6-94A8-4AE5-8C20-8CA94A1B3EF5}"/>
                </a:ext>
              </a:extLst>
            </p:cNvPr>
            <p:cNvSpPr>
              <a:spLocks noChangeArrowheads="1"/>
            </p:cNvSpPr>
            <p:nvPr/>
          </p:nvSpPr>
          <p:spPr bwMode="auto">
            <a:xfrm>
              <a:off x="1822" y="3337"/>
              <a:ext cx="1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19" name="Rectangle 507">
              <a:extLst>
                <a:ext uri="{FF2B5EF4-FFF2-40B4-BE49-F238E27FC236}">
                  <a16:creationId xmlns:a16="http://schemas.microsoft.com/office/drawing/2014/main" id="{E9FD6774-FD8E-4F95-95D9-F3F808E8D670}"/>
                </a:ext>
              </a:extLst>
            </p:cNvPr>
            <p:cNvSpPr>
              <a:spLocks noChangeArrowheads="1"/>
            </p:cNvSpPr>
            <p:nvPr/>
          </p:nvSpPr>
          <p:spPr bwMode="auto">
            <a:xfrm>
              <a:off x="1822" y="3041"/>
              <a:ext cx="1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20" name="Rectangle 508">
              <a:extLst>
                <a:ext uri="{FF2B5EF4-FFF2-40B4-BE49-F238E27FC236}">
                  <a16:creationId xmlns:a16="http://schemas.microsoft.com/office/drawing/2014/main" id="{254E0961-C47E-4DB1-B7A9-C412BCAF0F56}"/>
                </a:ext>
              </a:extLst>
            </p:cNvPr>
            <p:cNvSpPr>
              <a:spLocks noChangeArrowheads="1"/>
            </p:cNvSpPr>
            <p:nvPr/>
          </p:nvSpPr>
          <p:spPr bwMode="auto">
            <a:xfrm>
              <a:off x="1748" y="274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21" name="Rectangle 509">
              <a:extLst>
                <a:ext uri="{FF2B5EF4-FFF2-40B4-BE49-F238E27FC236}">
                  <a16:creationId xmlns:a16="http://schemas.microsoft.com/office/drawing/2014/main" id="{08951029-08BE-4C22-B884-9FCC4B9E3CF5}"/>
                </a:ext>
              </a:extLst>
            </p:cNvPr>
            <p:cNvSpPr>
              <a:spLocks noChangeArrowheads="1"/>
            </p:cNvSpPr>
            <p:nvPr/>
          </p:nvSpPr>
          <p:spPr bwMode="auto">
            <a:xfrm>
              <a:off x="1748" y="2449"/>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22" name="Rectangle 510">
              <a:extLst>
                <a:ext uri="{FF2B5EF4-FFF2-40B4-BE49-F238E27FC236}">
                  <a16:creationId xmlns:a16="http://schemas.microsoft.com/office/drawing/2014/main" id="{77F29AF5-3633-4D2D-BF59-92F4D20D6A8B}"/>
                </a:ext>
              </a:extLst>
            </p:cNvPr>
            <p:cNvSpPr>
              <a:spLocks noChangeArrowheads="1"/>
            </p:cNvSpPr>
            <p:nvPr/>
          </p:nvSpPr>
          <p:spPr bwMode="auto">
            <a:xfrm>
              <a:off x="1748" y="2153"/>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23" name="Rectangle 511">
              <a:extLst>
                <a:ext uri="{FF2B5EF4-FFF2-40B4-BE49-F238E27FC236}">
                  <a16:creationId xmlns:a16="http://schemas.microsoft.com/office/drawing/2014/main" id="{8F9C3E1B-F5CF-4396-A0FA-2FC41BBB0809}"/>
                </a:ext>
              </a:extLst>
            </p:cNvPr>
            <p:cNvSpPr>
              <a:spLocks noChangeArrowheads="1"/>
            </p:cNvSpPr>
            <p:nvPr/>
          </p:nvSpPr>
          <p:spPr bwMode="auto">
            <a:xfrm>
              <a:off x="1748" y="1857"/>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24" name="Rectangle 512">
              <a:extLst>
                <a:ext uri="{FF2B5EF4-FFF2-40B4-BE49-F238E27FC236}">
                  <a16:creationId xmlns:a16="http://schemas.microsoft.com/office/drawing/2014/main" id="{9EB44F40-E37E-4DBF-B87B-317ECE2849B7}"/>
                </a:ext>
              </a:extLst>
            </p:cNvPr>
            <p:cNvSpPr>
              <a:spLocks noChangeArrowheads="1"/>
            </p:cNvSpPr>
            <p:nvPr/>
          </p:nvSpPr>
          <p:spPr bwMode="auto">
            <a:xfrm>
              <a:off x="1748" y="1561"/>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25" name="Rectangle 513">
              <a:extLst>
                <a:ext uri="{FF2B5EF4-FFF2-40B4-BE49-F238E27FC236}">
                  <a16:creationId xmlns:a16="http://schemas.microsoft.com/office/drawing/2014/main" id="{3F85CDC3-8451-4610-9193-27DF90329E0D}"/>
                </a:ext>
              </a:extLst>
            </p:cNvPr>
            <p:cNvSpPr>
              <a:spLocks noChangeArrowheads="1"/>
            </p:cNvSpPr>
            <p:nvPr/>
          </p:nvSpPr>
          <p:spPr bwMode="auto">
            <a:xfrm>
              <a:off x="1748" y="126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26" name="Rectangle 514">
              <a:extLst>
                <a:ext uri="{FF2B5EF4-FFF2-40B4-BE49-F238E27FC236}">
                  <a16:creationId xmlns:a16="http://schemas.microsoft.com/office/drawing/2014/main" id="{54DA2C04-FD5E-421C-B1D9-B1769147D42E}"/>
                </a:ext>
              </a:extLst>
            </p:cNvPr>
            <p:cNvSpPr>
              <a:spLocks noChangeArrowheads="1"/>
            </p:cNvSpPr>
            <p:nvPr/>
          </p:nvSpPr>
          <p:spPr bwMode="auto">
            <a:xfrm>
              <a:off x="1925" y="352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27" name="Rectangle 515">
              <a:extLst>
                <a:ext uri="{FF2B5EF4-FFF2-40B4-BE49-F238E27FC236}">
                  <a16:creationId xmlns:a16="http://schemas.microsoft.com/office/drawing/2014/main" id="{2BFEE0B3-D694-45D8-AC9F-54BF05D0D8EF}"/>
                </a:ext>
              </a:extLst>
            </p:cNvPr>
            <p:cNvSpPr>
              <a:spLocks noChangeArrowheads="1"/>
            </p:cNvSpPr>
            <p:nvPr/>
          </p:nvSpPr>
          <p:spPr bwMode="auto">
            <a:xfrm>
              <a:off x="2232" y="352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28" name="Rectangle 516">
              <a:extLst>
                <a:ext uri="{FF2B5EF4-FFF2-40B4-BE49-F238E27FC236}">
                  <a16:creationId xmlns:a16="http://schemas.microsoft.com/office/drawing/2014/main" id="{26996A90-636B-4979-AB93-4A505B03E20D}"/>
                </a:ext>
              </a:extLst>
            </p:cNvPr>
            <p:cNvSpPr>
              <a:spLocks noChangeArrowheads="1"/>
            </p:cNvSpPr>
            <p:nvPr/>
          </p:nvSpPr>
          <p:spPr bwMode="auto">
            <a:xfrm>
              <a:off x="2543" y="352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29" name="Rectangle 517">
              <a:extLst>
                <a:ext uri="{FF2B5EF4-FFF2-40B4-BE49-F238E27FC236}">
                  <a16:creationId xmlns:a16="http://schemas.microsoft.com/office/drawing/2014/main" id="{A66CF082-D0DB-4911-ADED-FF376A60A5F1}"/>
                </a:ext>
              </a:extLst>
            </p:cNvPr>
            <p:cNvSpPr>
              <a:spLocks noChangeArrowheads="1"/>
            </p:cNvSpPr>
            <p:nvPr/>
          </p:nvSpPr>
          <p:spPr bwMode="auto">
            <a:xfrm>
              <a:off x="2851" y="352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30" name="Rectangle 518">
              <a:extLst>
                <a:ext uri="{FF2B5EF4-FFF2-40B4-BE49-F238E27FC236}">
                  <a16:creationId xmlns:a16="http://schemas.microsoft.com/office/drawing/2014/main" id="{1DCF4BBF-928F-4111-868B-2E4CA0D37207}"/>
                </a:ext>
              </a:extLst>
            </p:cNvPr>
            <p:cNvSpPr>
              <a:spLocks noChangeArrowheads="1"/>
            </p:cNvSpPr>
            <p:nvPr/>
          </p:nvSpPr>
          <p:spPr bwMode="auto">
            <a:xfrm>
              <a:off x="3158" y="352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31" name="Rectangle 519">
              <a:extLst>
                <a:ext uri="{FF2B5EF4-FFF2-40B4-BE49-F238E27FC236}">
                  <a16:creationId xmlns:a16="http://schemas.microsoft.com/office/drawing/2014/main" id="{57C2DE64-33A7-412F-B228-565DAF3953BB}"/>
                </a:ext>
              </a:extLst>
            </p:cNvPr>
            <p:cNvSpPr>
              <a:spLocks noChangeArrowheads="1"/>
            </p:cNvSpPr>
            <p:nvPr/>
          </p:nvSpPr>
          <p:spPr bwMode="auto">
            <a:xfrm>
              <a:off x="3469" y="352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32" name="Rectangle 520">
              <a:extLst>
                <a:ext uri="{FF2B5EF4-FFF2-40B4-BE49-F238E27FC236}">
                  <a16:creationId xmlns:a16="http://schemas.microsoft.com/office/drawing/2014/main" id="{C1FF6025-EEC6-4267-8589-BFA02C62DA12}"/>
                </a:ext>
              </a:extLst>
            </p:cNvPr>
            <p:cNvSpPr>
              <a:spLocks noChangeArrowheads="1"/>
            </p:cNvSpPr>
            <p:nvPr/>
          </p:nvSpPr>
          <p:spPr bwMode="auto">
            <a:xfrm>
              <a:off x="3777" y="352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33" name="Rectangle 521">
              <a:extLst>
                <a:ext uri="{FF2B5EF4-FFF2-40B4-BE49-F238E27FC236}">
                  <a16:creationId xmlns:a16="http://schemas.microsoft.com/office/drawing/2014/main" id="{3B1A0A3A-E093-4255-96A7-30BAE3FED814}"/>
                </a:ext>
              </a:extLst>
            </p:cNvPr>
            <p:cNvSpPr>
              <a:spLocks noChangeArrowheads="1"/>
            </p:cNvSpPr>
            <p:nvPr/>
          </p:nvSpPr>
          <p:spPr bwMode="auto">
            <a:xfrm>
              <a:off x="4084" y="352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34" name="Rectangle 522">
              <a:extLst>
                <a:ext uri="{FF2B5EF4-FFF2-40B4-BE49-F238E27FC236}">
                  <a16:creationId xmlns:a16="http://schemas.microsoft.com/office/drawing/2014/main" id="{41709D91-50C5-4751-B6DE-10F7261693E1}"/>
                </a:ext>
              </a:extLst>
            </p:cNvPr>
            <p:cNvSpPr>
              <a:spLocks noChangeArrowheads="1"/>
            </p:cNvSpPr>
            <p:nvPr/>
          </p:nvSpPr>
          <p:spPr bwMode="auto">
            <a:xfrm>
              <a:off x="4395" y="3525"/>
              <a:ext cx="2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35" name="Rectangle 523">
              <a:extLst>
                <a:ext uri="{FF2B5EF4-FFF2-40B4-BE49-F238E27FC236}">
                  <a16:creationId xmlns:a16="http://schemas.microsoft.com/office/drawing/2014/main" id="{B806E7AE-4720-4FDE-BD29-5277101BAAB6}"/>
                </a:ext>
              </a:extLst>
            </p:cNvPr>
            <p:cNvSpPr>
              <a:spLocks noChangeArrowheads="1"/>
            </p:cNvSpPr>
            <p:nvPr/>
          </p:nvSpPr>
          <p:spPr bwMode="auto">
            <a:xfrm>
              <a:off x="3023" y="3745"/>
              <a:ext cx="72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Woman 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36" name="Rectangle 524">
              <a:extLst>
                <a:ext uri="{FF2B5EF4-FFF2-40B4-BE49-F238E27FC236}">
                  <a16:creationId xmlns:a16="http://schemas.microsoft.com/office/drawing/2014/main" id="{14F1B96A-B402-402D-A82F-C6F094FAB0BE}"/>
                </a:ext>
              </a:extLst>
            </p:cNvPr>
            <p:cNvSpPr>
              <a:spLocks noChangeArrowheads="1"/>
            </p:cNvSpPr>
            <p:nvPr/>
          </p:nvSpPr>
          <p:spPr bwMode="auto">
            <a:xfrm rot="16200000">
              <a:off x="1227" y="2224"/>
              <a:ext cx="7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Arial" panose="020B0604020202020204" pitchFamily="34" charset="0"/>
                </a:rPr>
                <a:t>£ '000s p.a.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237" name="Rectangle 525">
              <a:extLst>
                <a:ext uri="{FF2B5EF4-FFF2-40B4-BE49-F238E27FC236}">
                  <a16:creationId xmlns:a16="http://schemas.microsoft.com/office/drawing/2014/main" id="{49F4A564-DBD3-4358-AF68-9BD28FF97E94}"/>
                </a:ext>
              </a:extLst>
            </p:cNvPr>
            <p:cNvSpPr>
              <a:spLocks noChangeArrowheads="1"/>
            </p:cNvSpPr>
            <p:nvPr/>
          </p:nvSpPr>
          <p:spPr bwMode="auto">
            <a:xfrm>
              <a:off x="4891" y="1921"/>
              <a:ext cx="1086" cy="724"/>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238" name="Rectangle 526">
              <a:extLst>
                <a:ext uri="{FF2B5EF4-FFF2-40B4-BE49-F238E27FC236}">
                  <a16:creationId xmlns:a16="http://schemas.microsoft.com/office/drawing/2014/main" id="{5ABFC27A-ECF4-47CA-8912-281B813D8F47}"/>
                </a:ext>
              </a:extLst>
            </p:cNvPr>
            <p:cNvSpPr>
              <a:spLocks noChangeArrowheads="1"/>
            </p:cNvSpPr>
            <p:nvPr/>
          </p:nvSpPr>
          <p:spPr bwMode="auto">
            <a:xfrm>
              <a:off x="4932" y="2033"/>
              <a:ext cx="172"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39" name="Rectangle 527">
              <a:extLst>
                <a:ext uri="{FF2B5EF4-FFF2-40B4-BE49-F238E27FC236}">
                  <a16:creationId xmlns:a16="http://schemas.microsoft.com/office/drawing/2014/main" id="{FCCB5981-4429-42F6-907D-88271EAD4149}"/>
                </a:ext>
              </a:extLst>
            </p:cNvPr>
            <p:cNvSpPr>
              <a:spLocks noChangeArrowheads="1"/>
            </p:cNvSpPr>
            <p:nvPr/>
          </p:nvSpPr>
          <p:spPr bwMode="auto">
            <a:xfrm>
              <a:off x="5203" y="2033"/>
              <a:ext cx="94" cy="2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40" name="Rectangle 528">
              <a:extLst>
                <a:ext uri="{FF2B5EF4-FFF2-40B4-BE49-F238E27FC236}">
                  <a16:creationId xmlns:a16="http://schemas.microsoft.com/office/drawing/2014/main" id="{10A131E3-C6EE-44A5-BD20-1A3FBD539C96}"/>
                </a:ext>
              </a:extLst>
            </p:cNvPr>
            <p:cNvSpPr>
              <a:spLocks noChangeArrowheads="1"/>
            </p:cNvSpPr>
            <p:nvPr/>
          </p:nvSpPr>
          <p:spPr bwMode="auto">
            <a:xfrm>
              <a:off x="5326" y="1949"/>
              <a:ext cx="6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Arial" panose="020B0604020202020204" pitchFamily="34" charset="0"/>
                </a:rPr>
                <a:t>No kids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41" name="Line 529">
              <a:extLst>
                <a:ext uri="{FF2B5EF4-FFF2-40B4-BE49-F238E27FC236}">
                  <a16:creationId xmlns:a16="http://schemas.microsoft.com/office/drawing/2014/main" id="{88BE1D99-C5F2-414B-878B-C05E6B05D885}"/>
                </a:ext>
              </a:extLst>
            </p:cNvPr>
            <p:cNvSpPr>
              <a:spLocks noChangeShapeType="1"/>
            </p:cNvSpPr>
            <p:nvPr/>
          </p:nvSpPr>
          <p:spPr bwMode="auto">
            <a:xfrm>
              <a:off x="4945" y="2289"/>
              <a:ext cx="340" cy="0"/>
            </a:xfrm>
            <a:prstGeom prst="line">
              <a:avLst/>
            </a:prstGeom>
            <a:noFill/>
            <a:ln w="254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42" name="Freeform 530">
              <a:extLst>
                <a:ext uri="{FF2B5EF4-FFF2-40B4-BE49-F238E27FC236}">
                  <a16:creationId xmlns:a16="http://schemas.microsoft.com/office/drawing/2014/main" id="{98C6D6C1-143A-43CB-AA9A-1DFF113E98DF}"/>
                </a:ext>
              </a:extLst>
            </p:cNvPr>
            <p:cNvSpPr>
              <a:spLocks/>
            </p:cNvSpPr>
            <p:nvPr/>
          </p:nvSpPr>
          <p:spPr bwMode="auto">
            <a:xfrm>
              <a:off x="5096" y="2273"/>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Lst>
              <a:ahLst/>
              <a:cxnLst>
                <a:cxn ang="0">
                  <a:pos x="T0" y="T1"/>
                </a:cxn>
                <a:cxn ang="0">
                  <a:pos x="T2" y="T3"/>
                </a:cxn>
                <a:cxn ang="0">
                  <a:pos x="T4" y="T5"/>
                </a:cxn>
                <a:cxn ang="0">
                  <a:pos x="T6" y="T7"/>
                </a:cxn>
                <a:cxn ang="0">
                  <a:pos x="T8" y="T9"/>
                </a:cxn>
              </a:cxnLst>
              <a:rect l="0" t="0" r="r" b="b"/>
              <a:pathLst>
                <a:path w="33" h="32">
                  <a:moveTo>
                    <a:pt x="17" y="0"/>
                  </a:moveTo>
                  <a:lnTo>
                    <a:pt x="33" y="16"/>
                  </a:lnTo>
                  <a:lnTo>
                    <a:pt x="17" y="32"/>
                  </a:lnTo>
                  <a:lnTo>
                    <a:pt x="0" y="16"/>
                  </a:lnTo>
                  <a:lnTo>
                    <a:pt x="17" y="0"/>
                  </a:lnTo>
                  <a:close/>
                </a:path>
              </a:pathLst>
            </a:custGeom>
            <a:solidFill>
              <a:srgbClr val="FFFFFF"/>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43" name="Rectangle 531">
              <a:extLst>
                <a:ext uri="{FF2B5EF4-FFF2-40B4-BE49-F238E27FC236}">
                  <a16:creationId xmlns:a16="http://schemas.microsoft.com/office/drawing/2014/main" id="{BAB75E98-78ED-4258-AECA-7DE3794274AC}"/>
                </a:ext>
              </a:extLst>
            </p:cNvPr>
            <p:cNvSpPr>
              <a:spLocks noChangeArrowheads="1"/>
            </p:cNvSpPr>
            <p:nvPr/>
          </p:nvSpPr>
          <p:spPr bwMode="auto">
            <a:xfrm>
              <a:off x="5326" y="2189"/>
              <a:ext cx="54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Arial" panose="020B0604020202020204" pitchFamily="34" charset="0"/>
                </a:rPr>
                <a:t>2 kids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44" name="Rectangle 532">
              <a:extLst>
                <a:ext uri="{FF2B5EF4-FFF2-40B4-BE49-F238E27FC236}">
                  <a16:creationId xmlns:a16="http://schemas.microsoft.com/office/drawing/2014/main" id="{54CE127E-0F38-488B-AB1C-082F63E6A0AA}"/>
                </a:ext>
              </a:extLst>
            </p:cNvPr>
            <p:cNvSpPr>
              <a:spLocks noChangeArrowheads="1"/>
            </p:cNvSpPr>
            <p:nvPr/>
          </p:nvSpPr>
          <p:spPr bwMode="auto">
            <a:xfrm>
              <a:off x="4936" y="2521"/>
              <a:ext cx="33"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45" name="Rectangle 533">
              <a:extLst>
                <a:ext uri="{FF2B5EF4-FFF2-40B4-BE49-F238E27FC236}">
                  <a16:creationId xmlns:a16="http://schemas.microsoft.com/office/drawing/2014/main" id="{95CB3180-2240-4B35-A331-BF925C0E061F}"/>
                </a:ext>
              </a:extLst>
            </p:cNvPr>
            <p:cNvSpPr>
              <a:spLocks noChangeArrowheads="1"/>
            </p:cNvSpPr>
            <p:nvPr/>
          </p:nvSpPr>
          <p:spPr bwMode="auto">
            <a:xfrm>
              <a:off x="5035" y="2521"/>
              <a:ext cx="32"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46" name="Rectangle 534">
              <a:extLst>
                <a:ext uri="{FF2B5EF4-FFF2-40B4-BE49-F238E27FC236}">
                  <a16:creationId xmlns:a16="http://schemas.microsoft.com/office/drawing/2014/main" id="{E7F6723D-5EFB-4F38-A9D2-83ED4016DCC1}"/>
                </a:ext>
              </a:extLst>
            </p:cNvPr>
            <p:cNvSpPr>
              <a:spLocks noChangeArrowheads="1"/>
            </p:cNvSpPr>
            <p:nvPr/>
          </p:nvSpPr>
          <p:spPr bwMode="auto">
            <a:xfrm>
              <a:off x="5133" y="2521"/>
              <a:ext cx="33"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47" name="Rectangle 535">
              <a:extLst>
                <a:ext uri="{FF2B5EF4-FFF2-40B4-BE49-F238E27FC236}">
                  <a16:creationId xmlns:a16="http://schemas.microsoft.com/office/drawing/2014/main" id="{DD390B9B-FE03-480E-8DA4-0F6954926AF0}"/>
                </a:ext>
              </a:extLst>
            </p:cNvPr>
            <p:cNvSpPr>
              <a:spLocks noChangeArrowheads="1"/>
            </p:cNvSpPr>
            <p:nvPr/>
          </p:nvSpPr>
          <p:spPr bwMode="auto">
            <a:xfrm>
              <a:off x="5231" y="2521"/>
              <a:ext cx="33"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48" name="Rectangle 536">
              <a:extLst>
                <a:ext uri="{FF2B5EF4-FFF2-40B4-BE49-F238E27FC236}">
                  <a16:creationId xmlns:a16="http://schemas.microsoft.com/office/drawing/2014/main" id="{BD2168EE-885F-41BB-833E-C7AEE10D4D95}"/>
                </a:ext>
              </a:extLst>
            </p:cNvPr>
            <p:cNvSpPr>
              <a:spLocks noChangeArrowheads="1"/>
            </p:cNvSpPr>
            <p:nvPr/>
          </p:nvSpPr>
          <p:spPr bwMode="auto">
            <a:xfrm>
              <a:off x="5080" y="2497"/>
              <a:ext cx="7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49" name="Line 537">
              <a:extLst>
                <a:ext uri="{FF2B5EF4-FFF2-40B4-BE49-F238E27FC236}">
                  <a16:creationId xmlns:a16="http://schemas.microsoft.com/office/drawing/2014/main" id="{FF8DF59B-004D-46D1-809E-206F4EDF4ECC}"/>
                </a:ext>
              </a:extLst>
            </p:cNvPr>
            <p:cNvSpPr>
              <a:spLocks noChangeShapeType="1"/>
            </p:cNvSpPr>
            <p:nvPr/>
          </p:nvSpPr>
          <p:spPr bwMode="auto">
            <a:xfrm flipH="1" flipV="1">
              <a:off x="5084" y="2501"/>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50" name="Line 538">
              <a:extLst>
                <a:ext uri="{FF2B5EF4-FFF2-40B4-BE49-F238E27FC236}">
                  <a16:creationId xmlns:a16="http://schemas.microsoft.com/office/drawing/2014/main" id="{550BB5DB-2AAC-4605-B91C-156EE6E4AA55}"/>
                </a:ext>
              </a:extLst>
            </p:cNvPr>
            <p:cNvSpPr>
              <a:spLocks noChangeShapeType="1"/>
            </p:cNvSpPr>
            <p:nvPr/>
          </p:nvSpPr>
          <p:spPr bwMode="auto">
            <a:xfrm>
              <a:off x="5113" y="2529"/>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51" name="Line 539">
              <a:extLst>
                <a:ext uri="{FF2B5EF4-FFF2-40B4-BE49-F238E27FC236}">
                  <a16:creationId xmlns:a16="http://schemas.microsoft.com/office/drawing/2014/main" id="{C1E1B55B-FF8F-4CD7-8A42-6A47E15F815D}"/>
                </a:ext>
              </a:extLst>
            </p:cNvPr>
            <p:cNvSpPr>
              <a:spLocks noChangeShapeType="1"/>
            </p:cNvSpPr>
            <p:nvPr/>
          </p:nvSpPr>
          <p:spPr bwMode="auto">
            <a:xfrm flipH="1">
              <a:off x="5084" y="2529"/>
              <a:ext cx="29"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52" name="Line 540">
              <a:extLst>
                <a:ext uri="{FF2B5EF4-FFF2-40B4-BE49-F238E27FC236}">
                  <a16:creationId xmlns:a16="http://schemas.microsoft.com/office/drawing/2014/main" id="{89B9E33A-2C5C-409A-AEDD-338A3CF7E876}"/>
                </a:ext>
              </a:extLst>
            </p:cNvPr>
            <p:cNvSpPr>
              <a:spLocks noChangeShapeType="1"/>
            </p:cNvSpPr>
            <p:nvPr/>
          </p:nvSpPr>
          <p:spPr bwMode="auto">
            <a:xfrm flipV="1">
              <a:off x="5113" y="2501"/>
              <a:ext cx="28" cy="28"/>
            </a:xfrm>
            <a:prstGeom prst="line">
              <a:avLst/>
            </a:prstGeom>
            <a:noFill/>
            <a:ln w="12700">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53" name="Rectangle 541">
              <a:extLst>
                <a:ext uri="{FF2B5EF4-FFF2-40B4-BE49-F238E27FC236}">
                  <a16:creationId xmlns:a16="http://schemas.microsoft.com/office/drawing/2014/main" id="{E6DB6AFE-DD1C-4C99-AF07-08F8DF563197}"/>
                </a:ext>
              </a:extLst>
            </p:cNvPr>
            <p:cNvSpPr>
              <a:spLocks noChangeArrowheads="1"/>
            </p:cNvSpPr>
            <p:nvPr/>
          </p:nvSpPr>
          <p:spPr bwMode="auto">
            <a:xfrm>
              <a:off x="5326" y="2429"/>
              <a:ext cx="54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Arial" panose="020B0604020202020204" pitchFamily="34" charset="0"/>
                </a:rPr>
                <a:t>4 kids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254" name="Rectangle 542">
              <a:extLst>
                <a:ext uri="{FF2B5EF4-FFF2-40B4-BE49-F238E27FC236}">
                  <a16:creationId xmlns:a16="http://schemas.microsoft.com/office/drawing/2014/main" id="{39C68136-1948-46D6-8F12-B08471C089CD}"/>
                </a:ext>
              </a:extLst>
            </p:cNvPr>
            <p:cNvSpPr>
              <a:spLocks noChangeArrowheads="1"/>
            </p:cNvSpPr>
            <p:nvPr/>
          </p:nvSpPr>
          <p:spPr bwMode="auto">
            <a:xfrm>
              <a:off x="1396" y="473"/>
              <a:ext cx="4614" cy="351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3706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298155" y="481013"/>
            <a:ext cx="7848602" cy="6376987"/>
            <a:chOff x="1652" y="117"/>
            <a:chExt cx="4944" cy="4017"/>
          </a:xfrm>
        </p:grpSpPr>
        <p:sp>
          <p:nvSpPr>
            <p:cNvPr id="3" name="AutoShape 3"/>
            <p:cNvSpPr>
              <a:spLocks noChangeAspect="1" noChangeArrowheads="1" noTextEdit="1"/>
            </p:cNvSpPr>
            <p:nvPr/>
          </p:nvSpPr>
          <p:spPr bwMode="auto">
            <a:xfrm>
              <a:off x="1652" y="185"/>
              <a:ext cx="4375" cy="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a:spLocks noChangeArrowheads="1"/>
            </p:cNvSpPr>
            <p:nvPr/>
          </p:nvSpPr>
          <p:spPr bwMode="auto">
            <a:xfrm>
              <a:off x="1716" y="117"/>
              <a:ext cx="4311" cy="3888"/>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2505" y="2818"/>
              <a:ext cx="446" cy="697"/>
            </a:xfrm>
            <a:prstGeom prst="rect">
              <a:avLst/>
            </a:prstGeom>
            <a:solidFill>
              <a:schemeClr val="accent4">
                <a:lumMod val="50000"/>
              </a:schemeClr>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3619" y="3284"/>
              <a:ext cx="447" cy="231"/>
            </a:xfrm>
            <a:prstGeom prst="rect">
              <a:avLst/>
            </a:prstGeom>
            <a:solidFill>
              <a:schemeClr val="accent4">
                <a:lumMod val="50000"/>
              </a:schemeClr>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2505" y="1971"/>
              <a:ext cx="446" cy="847"/>
            </a:xfrm>
            <a:prstGeom prst="rect">
              <a:avLst/>
            </a:prstGeom>
            <a:solidFill>
              <a:schemeClr val="accent6">
                <a:lumMod val="60000"/>
                <a:lumOff val="40000"/>
              </a:schemeClr>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3619" y="2653"/>
              <a:ext cx="447" cy="631"/>
            </a:xfrm>
            <a:prstGeom prst="rect">
              <a:avLst/>
            </a:prstGeom>
            <a:solidFill>
              <a:schemeClr val="accent6">
                <a:lumMod val="60000"/>
                <a:lumOff val="40000"/>
              </a:schemeClr>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4734" y="3411"/>
              <a:ext cx="446" cy="87"/>
            </a:xfrm>
            <a:prstGeom prst="rect">
              <a:avLst/>
            </a:prstGeom>
            <a:solidFill>
              <a:schemeClr val="accent6">
                <a:lumMod val="60000"/>
                <a:lumOff val="40000"/>
              </a:schemeClr>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2505" y="1268"/>
              <a:ext cx="446" cy="703"/>
            </a:xfrm>
            <a:prstGeom prst="rect">
              <a:avLst/>
            </a:prstGeom>
            <a:solidFill>
              <a:schemeClr val="accent4">
                <a:lumMod val="60000"/>
                <a:lumOff val="4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3619" y="2443"/>
              <a:ext cx="447" cy="210"/>
            </a:xfrm>
            <a:prstGeom prst="rect">
              <a:avLst/>
            </a:prstGeom>
            <a:solidFill>
              <a:schemeClr val="accent4">
                <a:lumMod val="60000"/>
                <a:lumOff val="4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4734" y="3402"/>
              <a:ext cx="446" cy="29"/>
            </a:xfrm>
            <a:prstGeom prst="rect">
              <a:avLst/>
            </a:prstGeom>
            <a:solidFill>
              <a:schemeClr val="accent4">
                <a:lumMod val="60000"/>
                <a:lumOff val="4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2505" y="1236"/>
              <a:ext cx="446" cy="32"/>
            </a:xfrm>
            <a:prstGeom prst="rect">
              <a:avLst/>
            </a:prstGeom>
            <a:solidFill>
              <a:schemeClr val="accent6">
                <a:lumMod val="75000"/>
              </a:schemeClr>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3619" y="2328"/>
              <a:ext cx="447" cy="115"/>
            </a:xfrm>
            <a:prstGeom prst="rect">
              <a:avLst/>
            </a:prstGeom>
            <a:solidFill>
              <a:schemeClr val="accent6">
                <a:lumMod val="75000"/>
              </a:schemeClr>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4734" y="3356"/>
              <a:ext cx="446" cy="29"/>
            </a:xfrm>
            <a:prstGeom prst="rect">
              <a:avLst/>
            </a:prstGeom>
            <a:solidFill>
              <a:schemeClr val="accent6">
                <a:lumMod val="75000"/>
              </a:schemeClr>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7"/>
            <p:cNvSpPr>
              <a:spLocks noChangeShapeType="1"/>
            </p:cNvSpPr>
            <p:nvPr/>
          </p:nvSpPr>
          <p:spPr bwMode="auto">
            <a:xfrm>
              <a:off x="2170" y="977"/>
              <a:ext cx="0" cy="25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8"/>
            <p:cNvSpPr>
              <a:spLocks noChangeShapeType="1"/>
            </p:cNvSpPr>
            <p:nvPr/>
          </p:nvSpPr>
          <p:spPr bwMode="auto">
            <a:xfrm>
              <a:off x="2142" y="3515"/>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9"/>
            <p:cNvSpPr>
              <a:spLocks noChangeShapeType="1"/>
            </p:cNvSpPr>
            <p:nvPr/>
          </p:nvSpPr>
          <p:spPr bwMode="auto">
            <a:xfrm>
              <a:off x="2142" y="3091"/>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0"/>
            <p:cNvSpPr>
              <a:spLocks noChangeShapeType="1"/>
            </p:cNvSpPr>
            <p:nvPr/>
          </p:nvSpPr>
          <p:spPr bwMode="auto">
            <a:xfrm>
              <a:off x="2142" y="2668"/>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1"/>
            <p:cNvSpPr>
              <a:spLocks noChangeShapeType="1"/>
            </p:cNvSpPr>
            <p:nvPr/>
          </p:nvSpPr>
          <p:spPr bwMode="auto">
            <a:xfrm>
              <a:off x="2142" y="2247"/>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2"/>
            <p:cNvSpPr>
              <a:spLocks noChangeShapeType="1"/>
            </p:cNvSpPr>
            <p:nvPr/>
          </p:nvSpPr>
          <p:spPr bwMode="auto">
            <a:xfrm>
              <a:off x="2142" y="1824"/>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3"/>
            <p:cNvSpPr>
              <a:spLocks noChangeShapeType="1"/>
            </p:cNvSpPr>
            <p:nvPr/>
          </p:nvSpPr>
          <p:spPr bwMode="auto">
            <a:xfrm>
              <a:off x="2142" y="1401"/>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4"/>
            <p:cNvSpPr>
              <a:spLocks noChangeShapeType="1"/>
            </p:cNvSpPr>
            <p:nvPr/>
          </p:nvSpPr>
          <p:spPr bwMode="auto">
            <a:xfrm>
              <a:off x="2142" y="977"/>
              <a:ext cx="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5"/>
            <p:cNvSpPr>
              <a:spLocks noChangeShapeType="1"/>
            </p:cNvSpPr>
            <p:nvPr/>
          </p:nvSpPr>
          <p:spPr bwMode="auto">
            <a:xfrm>
              <a:off x="2170" y="3515"/>
              <a:ext cx="33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6"/>
            <p:cNvSpPr>
              <a:spLocks noChangeShapeType="1"/>
            </p:cNvSpPr>
            <p:nvPr/>
          </p:nvSpPr>
          <p:spPr bwMode="auto">
            <a:xfrm flipV="1">
              <a:off x="2170" y="3515"/>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p:nvSpPr>
          <p:spPr bwMode="auto">
            <a:xfrm flipV="1">
              <a:off x="3285" y="3515"/>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8"/>
            <p:cNvSpPr>
              <a:spLocks noChangeShapeType="1"/>
            </p:cNvSpPr>
            <p:nvPr/>
          </p:nvSpPr>
          <p:spPr bwMode="auto">
            <a:xfrm flipV="1">
              <a:off x="4400" y="3515"/>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9"/>
            <p:cNvSpPr>
              <a:spLocks noChangeShapeType="1"/>
            </p:cNvSpPr>
            <p:nvPr/>
          </p:nvSpPr>
          <p:spPr bwMode="auto">
            <a:xfrm flipV="1">
              <a:off x="5514" y="3515"/>
              <a:ext cx="0" cy="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2142" y="507"/>
              <a:ext cx="445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mj-lt"/>
                </a:rPr>
                <a:t>The earnings cost of two children: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i="1" u="none" strike="noStrike" cap="none" normalizeH="0" baseline="0" dirty="0">
                  <a:ln>
                    <a:noFill/>
                  </a:ln>
                  <a:solidFill>
                    <a:schemeClr val="tx1"/>
                  </a:solidFill>
                  <a:effectLst/>
                  <a:latin typeface="+mj-lt"/>
                </a:rPr>
                <a:t>Tota</a:t>
              </a:r>
              <a:r>
                <a:rPr lang="en-GB" altLang="en-US" sz="2400" i="1" dirty="0">
                  <a:latin typeface="+mj-lt"/>
                </a:rPr>
                <a:t>l and composition by woman’s qualifications </a:t>
              </a:r>
              <a:endParaRPr kumimoji="0" lang="en-US" altLang="en-US" sz="2400" i="1" u="none" strike="noStrike" cap="none" normalizeH="0" baseline="0" dirty="0">
                <a:ln>
                  <a:noFill/>
                </a:ln>
                <a:solidFill>
                  <a:schemeClr val="tx1"/>
                </a:solidFill>
                <a:effectLst/>
                <a:latin typeface="+mj-lt"/>
              </a:endParaRPr>
            </a:p>
          </p:txBody>
        </p:sp>
        <p:sp>
          <p:nvSpPr>
            <p:cNvPr id="30" name="Rectangle 29"/>
            <p:cNvSpPr>
              <a:spLocks noChangeArrowheads="1"/>
            </p:cNvSpPr>
            <p:nvPr/>
          </p:nvSpPr>
          <p:spPr bwMode="auto">
            <a:xfrm>
              <a:off x="2505" y="611"/>
              <a:ext cx="28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i="1" u="none" strike="noStrike" cap="none" normalizeH="0" baseline="0" dirty="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2047" y="3460"/>
              <a:ext cx="9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1995" y="3037"/>
              <a:ext cx="15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1943" y="2613"/>
              <a:ext cx="20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1943" y="2193"/>
              <a:ext cx="20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1943" y="1769"/>
              <a:ext cx="20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1943" y="1346"/>
              <a:ext cx="20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1943" y="922"/>
              <a:ext cx="20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7"/>
            <p:cNvSpPr>
              <a:spLocks noChangeArrowheads="1"/>
            </p:cNvSpPr>
            <p:nvPr/>
          </p:nvSpPr>
          <p:spPr bwMode="auto">
            <a:xfrm>
              <a:off x="2617" y="3613"/>
              <a:ext cx="30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8"/>
            <p:cNvSpPr>
              <a:spLocks noChangeArrowheads="1"/>
            </p:cNvSpPr>
            <p:nvPr/>
          </p:nvSpPr>
          <p:spPr bwMode="auto">
            <a:xfrm>
              <a:off x="3746" y="3613"/>
              <a:ext cx="26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Mid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9"/>
            <p:cNvSpPr>
              <a:spLocks noChangeArrowheads="1"/>
            </p:cNvSpPr>
            <p:nvPr/>
          </p:nvSpPr>
          <p:spPr bwMode="auto">
            <a:xfrm>
              <a:off x="4835" y="3613"/>
              <a:ext cx="32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High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3098" y="3814"/>
              <a:ext cx="155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Qualification of mother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rot="16200000">
              <a:off x="1808" y="2494"/>
              <a:ext cx="7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rot="16200000">
              <a:off x="1227" y="1865"/>
              <a:ext cx="123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lifetime cost (£'000s)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5039" y="2115"/>
              <a:ext cx="910" cy="556"/>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5071" y="2161"/>
              <a:ext cx="60" cy="60"/>
            </a:xfrm>
            <a:prstGeom prst="rect">
              <a:avLst/>
            </a:prstGeom>
            <a:solidFill>
              <a:srgbClr val="008000"/>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5154" y="2132"/>
              <a:ext cx="80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Part-time penalty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5071" y="2299"/>
              <a:ext cx="58" cy="58"/>
            </a:xfrm>
            <a:prstGeom prst="rect">
              <a:avLst/>
            </a:prstGeom>
            <a:solidFill>
              <a:schemeClr val="accent4">
                <a:lumMod val="60000"/>
                <a:lumOff val="40000"/>
              </a:scheme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Rectangle 47"/>
            <p:cNvSpPr>
              <a:spLocks noChangeArrowheads="1"/>
            </p:cNvSpPr>
            <p:nvPr/>
          </p:nvSpPr>
          <p:spPr bwMode="auto">
            <a:xfrm>
              <a:off x="5154" y="2270"/>
              <a:ext cx="76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Lost experience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5071" y="2437"/>
              <a:ext cx="58" cy="58"/>
            </a:xfrm>
            <a:prstGeom prst="rect">
              <a:avLst/>
            </a:prstGeom>
            <a:solidFill>
              <a:schemeClr val="accent6">
                <a:lumMod val="60000"/>
                <a:lumOff val="40000"/>
              </a:schemeClr>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5154" y="2409"/>
              <a:ext cx="53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Lost hours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5071" y="2576"/>
              <a:ext cx="60" cy="60"/>
            </a:xfrm>
            <a:prstGeom prst="rect">
              <a:avLst/>
            </a:prstGeom>
            <a:solidFill>
              <a:schemeClr val="accent4">
                <a:lumMod val="50000"/>
              </a:schemeClr>
            </a:solidFill>
            <a:ln w="9525">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5154" y="2547"/>
              <a:ext cx="51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Lost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1684" y="217"/>
              <a:ext cx="4311" cy="388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2916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3953" y="609600"/>
            <a:ext cx="10032275" cy="1600200"/>
          </a:xfrm>
        </p:spPr>
        <p:txBody>
          <a:bodyPr>
            <a:noAutofit/>
          </a:bodyPr>
          <a:lstStyle/>
          <a:p>
            <a:r>
              <a:rPr lang="en-US" altLang="en-US" sz="4000" b="1" dirty="0">
                <a:solidFill>
                  <a:schemeClr val="bg2">
                    <a:lumMod val="25000"/>
                  </a:schemeClr>
                </a:solidFill>
              </a:rPr>
              <a:t>Have rising economic opportunities for women raised the opportunity cost of childbearing?</a:t>
            </a:r>
            <a:br>
              <a:rPr lang="en-US" altLang="en-US" sz="4000" b="1" dirty="0">
                <a:solidFill>
                  <a:schemeClr val="bg2">
                    <a:lumMod val="25000"/>
                  </a:schemeClr>
                </a:solidFill>
              </a:rPr>
            </a:br>
            <a:endParaRPr lang="en-US" altLang="en-US" sz="4000" b="1" dirty="0">
              <a:solidFill>
                <a:schemeClr val="bg2">
                  <a:lumMod val="25000"/>
                </a:schemeClr>
              </a:solidFill>
            </a:endParaRPr>
          </a:p>
        </p:txBody>
      </p:sp>
      <p:sp>
        <p:nvSpPr>
          <p:cNvPr id="40963" name="Rectangle 3"/>
          <p:cNvSpPr>
            <a:spLocks noGrp="1" noChangeArrowheads="1"/>
          </p:cNvSpPr>
          <p:nvPr>
            <p:ph type="body" idx="1"/>
          </p:nvPr>
        </p:nvSpPr>
        <p:spPr>
          <a:xfrm>
            <a:off x="2209800" y="2438400"/>
            <a:ext cx="7772400" cy="3657600"/>
          </a:xfrm>
        </p:spPr>
        <p:txBody>
          <a:bodyPr>
            <a:normAutofit fontScale="85000" lnSpcReduction="20000"/>
          </a:bodyPr>
          <a:lstStyle/>
          <a:p>
            <a:r>
              <a:rPr lang="en-US" altLang="en-US" dirty="0"/>
              <a:t>Earnings opportunity cost of childbearing ironically largest for those with lowest earning power</a:t>
            </a:r>
          </a:p>
          <a:p>
            <a:r>
              <a:rPr lang="en-US" altLang="en-US" dirty="0"/>
              <a:t>Because it is possible to make compromises to accommodate earning and caring: </a:t>
            </a:r>
          </a:p>
          <a:p>
            <a:pPr lvl="1"/>
            <a:r>
              <a:rPr lang="en-US" altLang="en-US" dirty="0"/>
              <a:t>part-time employment, </a:t>
            </a:r>
          </a:p>
          <a:p>
            <a:pPr lvl="1"/>
            <a:r>
              <a:rPr lang="en-US" altLang="en-US" dirty="0"/>
              <a:t>changed domestic technology, </a:t>
            </a:r>
          </a:p>
          <a:p>
            <a:pPr lvl="1"/>
            <a:r>
              <a:rPr lang="en-US" altLang="en-US" dirty="0"/>
              <a:t>participation of fathers, </a:t>
            </a:r>
          </a:p>
          <a:p>
            <a:pPr lvl="1"/>
            <a:r>
              <a:rPr lang="en-US" altLang="en-US" dirty="0"/>
              <a:t>and the roles of schools and daycare, whose importance was apparent  in pandemic.</a:t>
            </a:r>
          </a:p>
          <a:p>
            <a:r>
              <a:rPr lang="en-US" altLang="en-US" dirty="0"/>
              <a:t>For some the opportunity costs of child-rearing are replaced by direct expenditure on childcare, particularly those with highest earning potential</a:t>
            </a:r>
          </a:p>
          <a:p>
            <a:endParaRPr lang="en-US" altLang="en-US" dirty="0"/>
          </a:p>
        </p:txBody>
      </p:sp>
    </p:spTree>
    <p:extLst>
      <p:ext uri="{BB962C8B-B14F-4D97-AF65-F5344CB8AC3E}">
        <p14:creationId xmlns:p14="http://schemas.microsoft.com/office/powerpoint/2010/main" val="107733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56" y="265973"/>
            <a:ext cx="10515600" cy="1325563"/>
          </a:xfrm>
        </p:spPr>
        <p:txBody>
          <a:bodyPr/>
          <a:lstStyle/>
          <a:p>
            <a:r>
              <a:rPr lang="en-GB" b="1" dirty="0"/>
              <a:t>Men’s and women’s lifetime earnings</a:t>
            </a:r>
            <a:endParaRPr lang="en-US" b="1" dirty="0"/>
          </a:p>
        </p:txBody>
      </p:sp>
      <p:graphicFrame>
        <p:nvGraphicFramePr>
          <p:cNvPr id="6" name="Content Placeholder 5">
            <a:extLst>
              <a:ext uri="{FF2B5EF4-FFF2-40B4-BE49-F238E27FC236}">
                <a16:creationId xmlns:a16="http://schemas.microsoft.com/office/drawing/2014/main" id="{31C1EFA5-A603-4729-9A8A-EE4709847024}"/>
              </a:ext>
            </a:extLst>
          </p:cNvPr>
          <p:cNvGraphicFramePr>
            <a:graphicFrameLocks noGrp="1"/>
          </p:cNvGraphicFramePr>
          <p:nvPr>
            <p:ph idx="1"/>
            <p:extLst>
              <p:ext uri="{D42A27DB-BD31-4B8C-83A1-F6EECF244321}">
                <p14:modId xmlns:p14="http://schemas.microsoft.com/office/powerpoint/2010/main" val="3364675325"/>
              </p:ext>
            </p:extLst>
          </p:nvPr>
        </p:nvGraphicFramePr>
        <p:xfrm>
          <a:off x="838200" y="1189822"/>
          <a:ext cx="10515600" cy="4792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3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FEF6B9-6D55-4A5F-AA0D-0728CC01B8C6}"/>
              </a:ext>
            </a:extLst>
          </p:cNvPr>
          <p:cNvSpPr>
            <a:spLocks noGrp="1"/>
          </p:cNvSpPr>
          <p:nvPr>
            <p:ph type="title"/>
          </p:nvPr>
        </p:nvSpPr>
        <p:spPr/>
        <p:txBody>
          <a:bodyPr/>
          <a:lstStyle/>
          <a:p>
            <a:r>
              <a:rPr lang="en-GB" b="1" dirty="0"/>
              <a:t>Further Scenarios</a:t>
            </a:r>
            <a:endParaRPr lang="en-US" b="1" dirty="0"/>
          </a:p>
        </p:txBody>
      </p:sp>
      <p:sp>
        <p:nvSpPr>
          <p:cNvPr id="8" name="Content Placeholder 7">
            <a:extLst>
              <a:ext uri="{FF2B5EF4-FFF2-40B4-BE49-F238E27FC236}">
                <a16:creationId xmlns:a16="http://schemas.microsoft.com/office/drawing/2014/main" id="{DB6375DC-A75A-4811-A52B-269E9F80B176}"/>
              </a:ext>
            </a:extLst>
          </p:cNvPr>
          <p:cNvSpPr>
            <a:spLocks noGrp="1"/>
          </p:cNvSpPr>
          <p:nvPr>
            <p:ph sz="half" idx="1"/>
          </p:nvPr>
        </p:nvSpPr>
        <p:spPr/>
        <p:txBody>
          <a:bodyPr>
            <a:normAutofit fontScale="85000" lnSpcReduction="20000"/>
          </a:bodyPr>
          <a:lstStyle/>
          <a:p>
            <a:pPr marL="0" indent="0">
              <a:buNone/>
            </a:pPr>
            <a:r>
              <a:rPr lang="en-GB" b="1" dirty="0"/>
              <a:t>Pension cost of motherhood</a:t>
            </a:r>
          </a:p>
          <a:p>
            <a:endParaRPr lang="en-GB" dirty="0"/>
          </a:p>
          <a:p>
            <a:r>
              <a:rPr lang="en-GB" dirty="0"/>
              <a:t>Net retirement income from own earnings reduced for mid and low skill mothers compared to childless counterparts.</a:t>
            </a:r>
          </a:p>
          <a:p>
            <a:r>
              <a:rPr lang="en-GB" dirty="0"/>
              <a:t> For mother of two reduction 8% is mid-skill, and 12%  low-skill.</a:t>
            </a:r>
          </a:p>
          <a:p>
            <a:r>
              <a:rPr lang="en-GB" dirty="0"/>
              <a:t>Moderated by basic pension and credits (</a:t>
            </a:r>
            <a:r>
              <a:rPr lang="en-GB" dirty="0" err="1"/>
              <a:t>cf</a:t>
            </a:r>
            <a:r>
              <a:rPr lang="en-GB" dirty="0"/>
              <a:t> 23% and 52% for gross earnings)</a:t>
            </a:r>
          </a:p>
          <a:p>
            <a:r>
              <a:rPr lang="en-GB" dirty="0"/>
              <a:t>If married, retirement income augmented by widow’s pension and share of man’s better pension</a:t>
            </a:r>
          </a:p>
          <a:p>
            <a:endParaRPr lang="en-US" dirty="0"/>
          </a:p>
        </p:txBody>
      </p:sp>
      <p:sp>
        <p:nvSpPr>
          <p:cNvPr id="9" name="Content Placeholder 8">
            <a:extLst>
              <a:ext uri="{FF2B5EF4-FFF2-40B4-BE49-F238E27FC236}">
                <a16:creationId xmlns:a16="http://schemas.microsoft.com/office/drawing/2014/main" id="{F5D29ED2-615D-4D62-A29A-5907B4BA19C7}"/>
              </a:ext>
            </a:extLst>
          </p:cNvPr>
          <p:cNvSpPr>
            <a:spLocks noGrp="1"/>
          </p:cNvSpPr>
          <p:nvPr>
            <p:ph sz="half" idx="2"/>
          </p:nvPr>
        </p:nvSpPr>
        <p:spPr/>
        <p:txBody>
          <a:bodyPr>
            <a:normAutofit fontScale="85000" lnSpcReduction="20000"/>
          </a:bodyPr>
          <a:lstStyle/>
          <a:p>
            <a:pPr marL="0" indent="0">
              <a:buNone/>
            </a:pPr>
            <a:r>
              <a:rPr lang="en-GB" b="1" dirty="0"/>
              <a:t>Consequences of divorce</a:t>
            </a:r>
          </a:p>
          <a:p>
            <a:pPr marL="0" indent="0">
              <a:buNone/>
            </a:pPr>
            <a:endParaRPr lang="en-GB" b="1" dirty="0"/>
          </a:p>
          <a:p>
            <a:r>
              <a:rPr lang="en-GB" dirty="0"/>
              <a:t>Likely to increase earnings but lose access to man’s pension and widow’s pension</a:t>
            </a:r>
          </a:p>
          <a:p>
            <a:endParaRPr lang="en-GB" dirty="0"/>
          </a:p>
          <a:p>
            <a:r>
              <a:rPr lang="en-GB" dirty="0"/>
              <a:t>Splitting couple’s pension rights at divorce would help but not entirely cover this lost ‘transfer’</a:t>
            </a:r>
          </a:p>
          <a:p>
            <a:r>
              <a:rPr lang="en-GB" dirty="0"/>
              <a:t>Extent of compensation depends on length of  marriage and a number of other assumptions.</a:t>
            </a:r>
            <a:endParaRPr lang="en-US" dirty="0"/>
          </a:p>
        </p:txBody>
      </p:sp>
    </p:spTree>
    <p:extLst>
      <p:ext uri="{BB962C8B-B14F-4D97-AF65-F5344CB8AC3E}">
        <p14:creationId xmlns:p14="http://schemas.microsoft.com/office/powerpoint/2010/main" val="264617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24F975-FF81-40E4-AC0E-95B987A6455A}"/>
              </a:ext>
            </a:extLst>
          </p:cNvPr>
          <p:cNvSpPr>
            <a:spLocks noGrp="1"/>
          </p:cNvSpPr>
          <p:nvPr>
            <p:ph type="title"/>
          </p:nvPr>
        </p:nvSpPr>
        <p:spPr/>
        <p:txBody>
          <a:bodyPr/>
          <a:lstStyle/>
          <a:p>
            <a:r>
              <a:rPr lang="en-GB" b="1" dirty="0"/>
              <a:t>More than mothers’ business</a:t>
            </a:r>
            <a:endParaRPr lang="en-US" b="1" dirty="0"/>
          </a:p>
        </p:txBody>
      </p:sp>
      <p:sp>
        <p:nvSpPr>
          <p:cNvPr id="8" name="Content Placeholder 7">
            <a:extLst>
              <a:ext uri="{FF2B5EF4-FFF2-40B4-BE49-F238E27FC236}">
                <a16:creationId xmlns:a16="http://schemas.microsoft.com/office/drawing/2014/main" id="{F2C3866F-0C26-43A5-822C-0BA5D66847AF}"/>
              </a:ext>
            </a:extLst>
          </p:cNvPr>
          <p:cNvSpPr>
            <a:spLocks noGrp="1"/>
          </p:cNvSpPr>
          <p:nvPr>
            <p:ph idx="1"/>
          </p:nvPr>
        </p:nvSpPr>
        <p:spPr>
          <a:xfrm>
            <a:off x="522514" y="1415143"/>
            <a:ext cx="10515600" cy="5077732"/>
          </a:xfrm>
        </p:spPr>
        <p:txBody>
          <a:bodyPr>
            <a:normAutofit fontScale="25000" lnSpcReduction="20000"/>
          </a:bodyPr>
          <a:lstStyle/>
          <a:p>
            <a:pPr marL="0" marR="0">
              <a:lnSpc>
                <a:spcPct val="170000"/>
              </a:lnSpc>
              <a:spcBef>
                <a:spcPts val="0"/>
              </a:spcBef>
              <a:spcAft>
                <a:spcPts val="0"/>
              </a:spcAft>
              <a:tabLst>
                <a:tab pos="-914400" algn="l"/>
                <a:tab pos="-457200" algn="l"/>
                <a:tab pos="0" algn="l"/>
                <a:tab pos="458470" algn="l"/>
                <a:tab pos="720725" algn="l"/>
                <a:tab pos="1048385" algn="l"/>
                <a:tab pos="1371600" algn="l"/>
                <a:tab pos="1828800" algn="l"/>
                <a:tab pos="2286000" algn="l"/>
                <a:tab pos="2743200" algn="l"/>
                <a:tab pos="3200400" algn="l"/>
                <a:tab pos="3657600" algn="l"/>
                <a:tab pos="4259580" algn="l"/>
                <a:tab pos="5029200" algn="l"/>
              </a:tabLst>
            </a:pPr>
            <a:r>
              <a:rPr lang="en-GB" sz="10400" dirty="0">
                <a:effectLst/>
                <a:latin typeface="Calibri" panose="020F0502020204030204" pitchFamily="34" charset="0"/>
                <a:ea typeface="Times New Roman" panose="02020603050405020304" pitchFamily="18" charset="0"/>
                <a:cs typeface="Calibri" panose="020F0502020204030204" pitchFamily="34" charset="0"/>
              </a:rPr>
              <a:t>Time cost  of raising  children are not exclusively born by mothers.</a:t>
            </a:r>
            <a:endParaRPr lang="en-GB" sz="10400" dirty="0">
              <a:latin typeface="Calibri" panose="020F0502020204030204" pitchFamily="34" charset="0"/>
              <a:ea typeface="Times New Roman" panose="02020603050405020304" pitchFamily="18" charset="0"/>
              <a:cs typeface="Calibri" panose="020F0502020204030204" pitchFamily="34" charset="0"/>
            </a:endParaRPr>
          </a:p>
          <a:p>
            <a:pPr marL="0" marR="0">
              <a:lnSpc>
                <a:spcPct val="170000"/>
              </a:lnSpc>
              <a:spcBef>
                <a:spcPts val="0"/>
              </a:spcBef>
              <a:spcAft>
                <a:spcPts val="0"/>
              </a:spcAft>
              <a:tabLst>
                <a:tab pos="-914400" algn="l"/>
                <a:tab pos="-457200" algn="l"/>
                <a:tab pos="0" algn="l"/>
                <a:tab pos="458470" algn="l"/>
                <a:tab pos="720725" algn="l"/>
                <a:tab pos="1048385" algn="l"/>
                <a:tab pos="1371600" algn="l"/>
                <a:tab pos="1828800" algn="l"/>
                <a:tab pos="2286000" algn="l"/>
                <a:tab pos="2743200" algn="l"/>
                <a:tab pos="3200400" algn="l"/>
                <a:tab pos="3657600" algn="l"/>
                <a:tab pos="4259580" algn="l"/>
                <a:tab pos="5029200" algn="l"/>
              </a:tabLst>
            </a:pPr>
            <a:r>
              <a:rPr lang="en-GB" sz="10400" dirty="0">
                <a:effectLst/>
                <a:latin typeface="Calibri" panose="020F0502020204030204" pitchFamily="34" charset="0"/>
                <a:ea typeface="Times New Roman" panose="02020603050405020304" pitchFamily="18" charset="0"/>
                <a:cs typeface="Calibri" panose="020F0502020204030204" pitchFamily="34" charset="0"/>
              </a:rPr>
              <a:t>Schools and </a:t>
            </a:r>
            <a:r>
              <a:rPr lang="en-GB" sz="10400" dirty="0" err="1">
                <a:effectLst/>
                <a:latin typeface="Calibri" panose="020F0502020204030204" pitchFamily="34" charset="0"/>
                <a:ea typeface="Times New Roman" panose="02020603050405020304" pitchFamily="18" charset="0"/>
                <a:cs typeface="Calibri" panose="020F0502020204030204" pitchFamily="34" charset="0"/>
              </a:rPr>
              <a:t>daycare</a:t>
            </a:r>
            <a:r>
              <a:rPr lang="en-GB" sz="10400" dirty="0">
                <a:effectLst/>
                <a:latin typeface="Calibri" panose="020F0502020204030204" pitchFamily="34" charset="0"/>
                <a:ea typeface="Times New Roman" panose="02020603050405020304" pitchFamily="18" charset="0"/>
                <a:cs typeface="Calibri" panose="020F0502020204030204" pitchFamily="34" charset="0"/>
              </a:rPr>
              <a:t> are clearly involved – as shown in Lockdown</a:t>
            </a:r>
            <a:endParaRPr lang="en-GB" sz="10400" dirty="0">
              <a:latin typeface="Calibri" panose="020F0502020204030204" pitchFamily="34" charset="0"/>
              <a:ea typeface="Times New Roman" panose="02020603050405020304" pitchFamily="18" charset="0"/>
              <a:cs typeface="Calibri" panose="020F0502020204030204" pitchFamily="34" charset="0"/>
            </a:endParaRPr>
          </a:p>
          <a:p>
            <a:pPr marL="0" marR="0">
              <a:lnSpc>
                <a:spcPct val="170000"/>
              </a:lnSpc>
              <a:spcBef>
                <a:spcPts val="0"/>
              </a:spcBef>
              <a:spcAft>
                <a:spcPts val="0"/>
              </a:spcAft>
              <a:tabLst>
                <a:tab pos="-914400" algn="l"/>
                <a:tab pos="-457200" algn="l"/>
                <a:tab pos="0" algn="l"/>
                <a:tab pos="458470" algn="l"/>
                <a:tab pos="720725" algn="l"/>
                <a:tab pos="1048385" algn="l"/>
                <a:tab pos="1371600" algn="l"/>
                <a:tab pos="1828800" algn="l"/>
                <a:tab pos="2286000" algn="l"/>
                <a:tab pos="2743200" algn="l"/>
                <a:tab pos="3200400" algn="l"/>
                <a:tab pos="3657600" algn="l"/>
                <a:tab pos="4259580" algn="l"/>
                <a:tab pos="5029200" algn="l"/>
              </a:tabLst>
            </a:pPr>
            <a:r>
              <a:rPr lang="en-GB" sz="10400" dirty="0">
                <a:effectLst/>
                <a:latin typeface="Calibri" panose="020F0502020204030204" pitchFamily="34" charset="0"/>
                <a:ea typeface="Times New Roman" panose="02020603050405020304" pitchFamily="18" charset="0"/>
                <a:cs typeface="Calibri" panose="020F0502020204030204" pitchFamily="34" charset="0"/>
              </a:rPr>
              <a:t>Fathers are or could be increasingly engaged : </a:t>
            </a:r>
          </a:p>
          <a:p>
            <a:pPr marL="0" marR="0">
              <a:lnSpc>
                <a:spcPct val="120000"/>
              </a:lnSpc>
              <a:spcBef>
                <a:spcPts val="0"/>
              </a:spcBef>
              <a:spcAft>
                <a:spcPts val="0"/>
              </a:spcAft>
              <a:tabLst>
                <a:tab pos="-914400" algn="l"/>
                <a:tab pos="-457200" algn="l"/>
                <a:tab pos="0" algn="l"/>
                <a:tab pos="458470" algn="l"/>
                <a:tab pos="720725" algn="l"/>
                <a:tab pos="1048385" algn="l"/>
                <a:tab pos="1371600" algn="l"/>
                <a:tab pos="1828800" algn="l"/>
                <a:tab pos="2286000" algn="l"/>
                <a:tab pos="2743200" algn="l"/>
                <a:tab pos="3200400" algn="l"/>
                <a:tab pos="3657600" algn="l"/>
                <a:tab pos="4259580" algn="l"/>
                <a:tab pos="5029200" algn="l"/>
              </a:tabLst>
            </a:pPr>
            <a:r>
              <a:rPr lang="en-GB" sz="10400" dirty="0">
                <a:effectLst/>
                <a:latin typeface="Calibri" panose="020F0502020204030204" pitchFamily="34" charset="0"/>
                <a:ea typeface="Times New Roman" panose="02020603050405020304" pitchFamily="18" charset="0"/>
                <a:cs typeface="Calibri" panose="020F0502020204030204" pitchFamily="34" charset="0"/>
              </a:rPr>
              <a:t>‘The transformation of motherhood involves a redefinition of fatherhood’</a:t>
            </a:r>
          </a:p>
          <a:p>
            <a:pPr marL="914400" lvl="2">
              <a:lnSpc>
                <a:spcPct val="120000"/>
              </a:lnSpc>
              <a:spcBef>
                <a:spcPts val="0"/>
              </a:spcBef>
              <a:tabLst>
                <a:tab pos="-914400" algn="l"/>
                <a:tab pos="-457200" algn="l"/>
                <a:tab pos="0" algn="l"/>
                <a:tab pos="458470" algn="l"/>
                <a:tab pos="720725" algn="l"/>
                <a:tab pos="1048385" algn="l"/>
                <a:tab pos="1371600" algn="l"/>
                <a:tab pos="1828800" algn="l"/>
                <a:tab pos="2286000" algn="l"/>
                <a:tab pos="2743200" algn="l"/>
                <a:tab pos="3200400" algn="l"/>
                <a:tab pos="3657600" algn="l"/>
                <a:tab pos="4259580" algn="l"/>
                <a:tab pos="5029200" algn="l"/>
              </a:tabLst>
            </a:pPr>
            <a:r>
              <a:rPr lang="en-GB" sz="10000" dirty="0">
                <a:effectLst/>
                <a:latin typeface="Calibri" panose="020F0502020204030204" pitchFamily="34" charset="0"/>
                <a:ea typeface="Times New Roman" panose="02020603050405020304" pitchFamily="18" charset="0"/>
                <a:cs typeface="Calibri" panose="020F0502020204030204" pitchFamily="34" charset="0"/>
              </a:rPr>
              <a:t>  </a:t>
            </a:r>
            <a:r>
              <a:rPr lang="en-GB" sz="7200" dirty="0">
                <a:effectLst/>
                <a:latin typeface="Calibri" panose="020F0502020204030204" pitchFamily="34" charset="0"/>
                <a:ea typeface="Times New Roman" panose="02020603050405020304" pitchFamily="18" charset="0"/>
                <a:cs typeface="Calibri" panose="020F0502020204030204" pitchFamily="34" charset="0"/>
              </a:rPr>
              <a:t>‘</a:t>
            </a:r>
            <a:r>
              <a:rPr lang="en-GB" sz="8000" dirty="0">
                <a:effectLst/>
                <a:latin typeface="Calibri" panose="020F0502020204030204" pitchFamily="34" charset="0"/>
                <a:ea typeface="Times New Roman" panose="02020603050405020304" pitchFamily="18" charset="0"/>
                <a:cs typeface="Calibri" panose="020F0502020204030204" pitchFamily="34" charset="0"/>
              </a:rPr>
              <a:t>The opportunity costs of childbearing: more than mothers’ business’ </a:t>
            </a:r>
            <a:r>
              <a:rPr lang="en-GB" sz="8000" i="1" dirty="0">
                <a:effectLst/>
                <a:latin typeface="Calibri" panose="020F0502020204030204" pitchFamily="34" charset="0"/>
                <a:ea typeface="Times New Roman" panose="02020603050405020304" pitchFamily="18" charset="0"/>
                <a:cs typeface="Calibri" panose="020F0502020204030204" pitchFamily="34" charset="0"/>
              </a:rPr>
              <a:t>Journal of Population Economics</a:t>
            </a:r>
            <a:r>
              <a:rPr lang="en-GB" sz="8000" dirty="0">
                <a:effectLst/>
                <a:latin typeface="Calibri" panose="020F0502020204030204" pitchFamily="34" charset="0"/>
                <a:ea typeface="Times New Roman" panose="02020603050405020304" pitchFamily="18" charset="0"/>
                <a:cs typeface="Calibri" panose="020F0502020204030204" pitchFamily="34" charset="0"/>
              </a:rPr>
              <a:t>, 11, 161-183.  See Joshi Presential address  ESPE 1996</a:t>
            </a:r>
            <a:endParaRPr lang="en-US" sz="80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20000"/>
              </a:lnSpc>
              <a:spcBef>
                <a:spcPts val="0"/>
              </a:spcBef>
              <a:spcAft>
                <a:spcPts val="0"/>
              </a:spcAft>
            </a:pPr>
            <a:r>
              <a:rPr lang="en-GB" sz="10400" dirty="0">
                <a:effectLst/>
                <a:latin typeface="Calibri" panose="020F0502020204030204" pitchFamily="34" charset="0"/>
                <a:ea typeface="Times New Roman" panose="02020603050405020304" pitchFamily="18" charset="0"/>
                <a:cs typeface="Calibri" panose="020F0502020204030204" pitchFamily="34" charset="0"/>
              </a:rPr>
              <a:t>We extended lifetime costing of childrearing  to non-market time and its distribution between parents</a:t>
            </a:r>
            <a:endParaRPr lang="en-US" sz="10400" dirty="0">
              <a:effectLst/>
              <a:latin typeface="Calibri" panose="020F0502020204030204" pitchFamily="34" charset="0"/>
              <a:ea typeface="Times New Roman" panose="02020603050405020304" pitchFamily="18" charset="0"/>
              <a:cs typeface="Calibri" panose="020F0502020204030204" pitchFamily="34" charset="0"/>
            </a:endParaRPr>
          </a:p>
          <a:p>
            <a:pPr marL="914400" lvl="2">
              <a:lnSpc>
                <a:spcPct val="120000"/>
              </a:lnSpc>
              <a:spcBef>
                <a:spcPts val="0"/>
              </a:spcBef>
            </a:pPr>
            <a:r>
              <a:rPr lang="en-GB" sz="8000" dirty="0">
                <a:effectLst/>
                <a:latin typeface="Calibri" panose="020F0502020204030204" pitchFamily="34" charset="0"/>
                <a:ea typeface="Times New Roman" panose="02020603050405020304" pitchFamily="18" charset="0"/>
                <a:cs typeface="Calibri" panose="020F0502020204030204" pitchFamily="34" charset="0"/>
              </a:rPr>
              <a:t>Joshi H. and Davies, H. B. (2000) ‘The price of parenthood and the value of children’, in N. Fraser and J. Hills (eds) </a:t>
            </a:r>
            <a:r>
              <a:rPr lang="en-GB" sz="8000" i="1" dirty="0">
                <a:effectLst/>
                <a:latin typeface="Calibri" panose="020F0502020204030204" pitchFamily="34" charset="0"/>
                <a:ea typeface="Times New Roman" panose="02020603050405020304" pitchFamily="18" charset="0"/>
                <a:cs typeface="Calibri" panose="020F0502020204030204" pitchFamily="34" charset="0"/>
              </a:rPr>
              <a:t>Public policy for the 21</a:t>
            </a:r>
            <a:r>
              <a:rPr lang="en-GB" sz="8000" i="1" baseline="30000" dirty="0">
                <a:effectLst/>
                <a:latin typeface="Calibri" panose="020F0502020204030204" pitchFamily="34" charset="0"/>
                <a:ea typeface="Times New Roman" panose="02020603050405020304" pitchFamily="18" charset="0"/>
                <a:cs typeface="Calibri" panose="020F0502020204030204" pitchFamily="34" charset="0"/>
              </a:rPr>
              <a:t>st</a:t>
            </a:r>
            <a:r>
              <a:rPr lang="en-GB" sz="8000" i="1" dirty="0">
                <a:effectLst/>
                <a:latin typeface="Calibri" panose="020F0502020204030204" pitchFamily="34" charset="0"/>
                <a:ea typeface="Times New Roman" panose="02020603050405020304" pitchFamily="18" charset="0"/>
                <a:cs typeface="Calibri" panose="020F0502020204030204" pitchFamily="34" charset="0"/>
              </a:rPr>
              <a:t> Century: Essays in Honour of Henry </a:t>
            </a:r>
            <a:r>
              <a:rPr lang="en-GB" sz="8000" i="1" dirty="0" err="1">
                <a:effectLst/>
                <a:latin typeface="Calibri" panose="020F0502020204030204" pitchFamily="34" charset="0"/>
                <a:ea typeface="Times New Roman" panose="02020603050405020304" pitchFamily="18" charset="0"/>
                <a:cs typeface="Calibri" panose="020F0502020204030204" pitchFamily="34" charset="0"/>
              </a:rPr>
              <a:t>Neuburger</a:t>
            </a:r>
            <a:r>
              <a:rPr lang="en-GB" sz="8000" dirty="0">
                <a:effectLst/>
                <a:latin typeface="Calibri" panose="020F0502020204030204" pitchFamily="34" charset="0"/>
                <a:ea typeface="Times New Roman" panose="02020603050405020304" pitchFamily="18" charset="0"/>
                <a:cs typeface="Calibri" panose="020F0502020204030204" pitchFamily="34" charset="0"/>
              </a:rPr>
              <a:t>.  Policy Press</a:t>
            </a:r>
            <a:endParaRPr lang="en-US" sz="80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70000"/>
              </a:lnSpc>
              <a:spcBef>
                <a:spcPts val="0"/>
              </a:spcBef>
              <a:spcAft>
                <a:spcPts val="0"/>
              </a:spcAft>
            </a:pPr>
            <a:r>
              <a:rPr lang="en-GB" sz="10400" dirty="0">
                <a:effectLst/>
                <a:latin typeface="Calibri" panose="020F0502020204030204" pitchFamily="34" charset="0"/>
                <a:ea typeface="Times New Roman" panose="02020603050405020304" pitchFamily="18" charset="0"/>
                <a:cs typeface="Calibri" panose="020F0502020204030204" pitchFamily="34" charset="0"/>
              </a:rPr>
              <a:t> Henry was a Treasury economist where he pioneered paternity leave.</a:t>
            </a:r>
            <a:endParaRPr lang="en-US" sz="104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70000"/>
              </a:lnSpc>
              <a:spcBef>
                <a:spcPts val="0"/>
              </a:spcBef>
              <a:spcAft>
                <a:spcPts val="0"/>
              </a:spcAft>
              <a:buNone/>
            </a:pPr>
            <a:endParaRPr lang="en-US" sz="104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297725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56A2EA-1DC1-495E-9A95-2C2A9EF8B4BF}"/>
              </a:ext>
            </a:extLst>
          </p:cNvPr>
          <p:cNvSpPr>
            <a:spLocks noGrp="1"/>
          </p:cNvSpPr>
          <p:nvPr>
            <p:ph type="title"/>
          </p:nvPr>
        </p:nvSpPr>
        <p:spPr/>
        <p:txBody>
          <a:bodyPr>
            <a:normAutofit/>
          </a:bodyPr>
          <a:lstStyle/>
          <a:p>
            <a:r>
              <a:rPr lang="en-GB" b="1" dirty="0"/>
              <a:t>Effect of maternal employment on child ‘quality’?</a:t>
            </a:r>
            <a:endParaRPr lang="en-US" b="1" dirty="0"/>
          </a:p>
        </p:txBody>
      </p:sp>
      <p:sp>
        <p:nvSpPr>
          <p:cNvPr id="8" name="Content Placeholder 7">
            <a:extLst>
              <a:ext uri="{FF2B5EF4-FFF2-40B4-BE49-F238E27FC236}">
                <a16:creationId xmlns:a16="http://schemas.microsoft.com/office/drawing/2014/main" id="{0CEBBF51-A88C-47B9-8C50-4FA684D80052}"/>
              </a:ext>
            </a:extLst>
          </p:cNvPr>
          <p:cNvSpPr>
            <a:spLocks noGrp="1"/>
          </p:cNvSpPr>
          <p:nvPr>
            <p:ph idx="1"/>
          </p:nvPr>
        </p:nvSpPr>
        <p:spPr/>
        <p:txBody>
          <a:bodyPr>
            <a:normAutofit fontScale="92500"/>
          </a:bodyPr>
          <a:lstStyle/>
          <a:p>
            <a:r>
              <a:rPr lang="en-GB" sz="2600" dirty="0"/>
              <a:t>There was more concern that women’s employment might jeopardize the quality of the next generation than its quantity. </a:t>
            </a:r>
          </a:p>
          <a:p>
            <a:r>
              <a:rPr lang="en-GB" sz="2600" dirty="0"/>
              <a:t>After I left Birkbeck, looked at whether maternal employment might be bad for children –as was commonly supposed.</a:t>
            </a:r>
          </a:p>
          <a:p>
            <a:r>
              <a:rPr lang="en-GB" sz="2600" dirty="0"/>
              <a:t>A growing body of longitudinal evidence linked measures of child development – cognitive and behavioural - with mothers’ working in children’s early years. </a:t>
            </a:r>
          </a:p>
          <a:p>
            <a:pPr lvl="1"/>
            <a:r>
              <a:rPr lang="en-GB" sz="2600" dirty="0"/>
              <a:t>Summary in IOE blog,  </a:t>
            </a:r>
            <a:r>
              <a:rPr lang="en-GB" sz="2600" dirty="0">
                <a:hlinkClick r:id="rId3">
                  <a:extLst>
                    <a:ext uri="{A12FA001-AC4F-418D-AE19-62706E023703}">
                      <ahyp:hlinkClr xmlns:ahyp="http://schemas.microsoft.com/office/drawing/2018/hyperlinkcolor" val="tx"/>
                    </a:ext>
                  </a:extLst>
                </a:hlinkClick>
              </a:rPr>
              <a:t>The Myth of the Working Mother, </a:t>
            </a:r>
            <a:endParaRPr lang="en-GB" sz="2600" dirty="0"/>
          </a:p>
          <a:p>
            <a:r>
              <a:rPr lang="en-GB" sz="2600" dirty="0"/>
              <a:t>The evidence for a negative association/impact, never strong, weakened over the  decades when mothers’ employment had been rising</a:t>
            </a:r>
          </a:p>
          <a:p>
            <a:r>
              <a:rPr lang="en-GB" sz="2600" dirty="0"/>
              <a:t> This encouraged public policies in 2000s promoting mothers’ employment and encouraging fathers to take leave</a:t>
            </a:r>
          </a:p>
          <a:p>
            <a:endParaRPr lang="en-US" dirty="0"/>
          </a:p>
        </p:txBody>
      </p:sp>
    </p:spTree>
    <p:extLst>
      <p:ext uri="{BB962C8B-B14F-4D97-AF65-F5344CB8AC3E}">
        <p14:creationId xmlns:p14="http://schemas.microsoft.com/office/powerpoint/2010/main" val="113195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altLang="en-US" sz="4900" b="1" dirty="0">
                <a:latin typeface="Calibri" panose="020F0502020204030204" pitchFamily="34" charset="0"/>
                <a:ea typeface="Calibri" panose="020F0502020204030204" pitchFamily="34" charset="0"/>
                <a:cs typeface="Times New Roman" panose="02020603050405020304" pitchFamily="18" charset="0"/>
              </a:rPr>
              <a:t>Gender roles and </a:t>
            </a:r>
            <a:r>
              <a:rPr lang="en-GB" altLang="en-US" sz="4900" dirty="0">
                <a:latin typeface="Calibri" panose="020F0502020204030204" pitchFamily="34" charset="0"/>
                <a:ea typeface="Calibri" panose="020F0502020204030204" pitchFamily="34" charset="0"/>
                <a:cs typeface="Times New Roman" panose="02020603050405020304" pitchFamily="18" charset="0"/>
              </a:rPr>
              <a:t>post-Transition Fertility</a:t>
            </a:r>
            <a:r>
              <a:rPr lang="en-GB" b="1" dirty="0"/>
              <a:t>.</a:t>
            </a:r>
            <a:br>
              <a:rPr lang="en-US" b="1" dirty="0"/>
            </a:br>
            <a:endParaRPr lang="en-US" dirty="0"/>
          </a:p>
        </p:txBody>
      </p:sp>
      <p:sp>
        <p:nvSpPr>
          <p:cNvPr id="8" name="Text Placeholder 7"/>
          <p:cNvSpPr>
            <a:spLocks noGrp="1"/>
          </p:cNvSpPr>
          <p:nvPr>
            <p:ph idx="1"/>
          </p:nvPr>
        </p:nvSpPr>
        <p:spPr/>
        <p:txBody>
          <a:bodyPr>
            <a:noAutofit/>
          </a:bodyPr>
          <a:lstStyle/>
          <a:p>
            <a:pPr marL="0" indent="0">
              <a:buNone/>
            </a:pPr>
            <a:r>
              <a:rPr lang="en-GB" dirty="0"/>
              <a:t>The Cairo Declaration  on  Population and Development in 1994 had emphasized that the  enhancement of women’s  rights and health should not to be seen as just a means to population control, but as ends in themselves :</a:t>
            </a:r>
          </a:p>
          <a:p>
            <a:pPr marL="457200" lvl="1" indent="0">
              <a:buNone/>
            </a:pPr>
            <a:r>
              <a:rPr lang="en-US" i="1" dirty="0">
                <a:solidFill>
                  <a:srgbClr val="7030A0"/>
                </a:solidFill>
              </a:rPr>
              <a:t>“The full participation and partnership of both women and men  is required in productive and reproductive life, including shared responsibilities for the care and nurturing and maintenance of the household.” </a:t>
            </a:r>
          </a:p>
          <a:p>
            <a:endParaRPr lang="en-US"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now believed that equity in gender roles helps to promote, rather than inhibit, childbearing in low fertility countries</a:t>
            </a:r>
            <a:endParaRPr lang="en-US" dirty="0"/>
          </a:p>
        </p:txBody>
      </p:sp>
    </p:spTree>
    <p:extLst>
      <p:ext uri="{BB962C8B-B14F-4D97-AF65-F5344CB8AC3E}">
        <p14:creationId xmlns:p14="http://schemas.microsoft.com/office/powerpoint/2010/main" val="374683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83747" cy="1325563"/>
          </a:xfrm>
        </p:spPr>
        <p:txBody>
          <a:bodyPr>
            <a:normAutofit fontScale="90000"/>
          </a:bodyPr>
          <a:lstStyle/>
          <a:p>
            <a:r>
              <a:rPr lang="en-GB" sz="4900" b="1" dirty="0"/>
              <a:t>Demographers recognise the Gender Revolution</a:t>
            </a:r>
            <a:br>
              <a:rPr lang="en-US" b="1" dirty="0"/>
            </a:b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2070" y="1888755"/>
            <a:ext cx="3322319" cy="4734113"/>
          </a:xfrm>
        </p:spPr>
      </p:pic>
      <p:sp>
        <p:nvSpPr>
          <p:cNvPr id="9" name="TextBox 8"/>
          <p:cNvSpPr txBox="1"/>
          <p:nvPr/>
        </p:nvSpPr>
        <p:spPr>
          <a:xfrm>
            <a:off x="1410789" y="2442754"/>
            <a:ext cx="2129245" cy="369332"/>
          </a:xfrm>
          <a:prstGeom prst="rect">
            <a:avLst/>
          </a:prstGeom>
          <a:noFill/>
        </p:spPr>
        <p:txBody>
          <a:bodyPr wrap="square" rtlCol="0">
            <a:spAutoFit/>
          </a:bodyPr>
          <a:lstStyle/>
          <a:p>
            <a:endParaRPr lang="en-US" dirty="0"/>
          </a:p>
        </p:txBody>
      </p:sp>
      <p:sp>
        <p:nvSpPr>
          <p:cNvPr id="10" name="TextBox 9"/>
          <p:cNvSpPr txBox="1"/>
          <p:nvPr/>
        </p:nvSpPr>
        <p:spPr>
          <a:xfrm>
            <a:off x="509453" y="1888756"/>
            <a:ext cx="3104606" cy="1477328"/>
          </a:xfrm>
          <a:prstGeom prst="rect">
            <a:avLst/>
          </a:prstGeom>
          <a:noFill/>
        </p:spPr>
        <p:txBody>
          <a:bodyPr wrap="square" rtlCol="0">
            <a:spAutoFit/>
          </a:bodyPr>
          <a:lstStyle/>
          <a:p>
            <a:r>
              <a:rPr lang="en-GB" b="1" dirty="0"/>
              <a:t>Gender Equity in Theories of Fertility Transition </a:t>
            </a:r>
            <a:r>
              <a:rPr lang="en-GB" dirty="0"/>
              <a:t>Peter McDonald  2000</a:t>
            </a:r>
          </a:p>
          <a:p>
            <a:r>
              <a:rPr lang="en-GB" i="1" dirty="0"/>
              <a:t>Population and Development Review</a:t>
            </a:r>
            <a:r>
              <a:rPr lang="en-GB" dirty="0"/>
              <a:t>, Vol. 26, No. 3</a:t>
            </a:r>
            <a:endParaRPr lang="en-US" dirty="0"/>
          </a:p>
        </p:txBody>
      </p:sp>
      <p:sp>
        <p:nvSpPr>
          <p:cNvPr id="11" name="TextBox 10"/>
          <p:cNvSpPr txBox="1"/>
          <p:nvPr/>
        </p:nvSpPr>
        <p:spPr>
          <a:xfrm>
            <a:off x="8451669" y="1690688"/>
            <a:ext cx="3187337" cy="1200329"/>
          </a:xfrm>
          <a:prstGeom prst="rect">
            <a:avLst/>
          </a:prstGeom>
          <a:noFill/>
        </p:spPr>
        <p:txBody>
          <a:bodyPr wrap="square" rtlCol="0">
            <a:spAutoFit/>
          </a:bodyPr>
          <a:lstStyle/>
          <a:p>
            <a:r>
              <a:rPr lang="en-GB" b="1" dirty="0"/>
              <a:t>Retheorizing Family Demography.  </a:t>
            </a:r>
            <a:r>
              <a:rPr lang="en-GB" dirty="0"/>
              <a:t>G </a:t>
            </a:r>
            <a:r>
              <a:rPr lang="en-GB" dirty="0" err="1"/>
              <a:t>Esping</a:t>
            </a:r>
            <a:r>
              <a:rPr lang="en-GB" dirty="0"/>
              <a:t> Andersen and F </a:t>
            </a:r>
            <a:r>
              <a:rPr lang="en-GB" dirty="0" err="1"/>
              <a:t>Billari</a:t>
            </a:r>
            <a:r>
              <a:rPr lang="en-GB" dirty="0"/>
              <a:t>, PDR 2015</a:t>
            </a:r>
            <a:endParaRPr lang="en-US" dirty="0"/>
          </a:p>
        </p:txBody>
      </p:sp>
      <p:sp>
        <p:nvSpPr>
          <p:cNvPr id="13" name="TextBox 12"/>
          <p:cNvSpPr txBox="1"/>
          <p:nvPr/>
        </p:nvSpPr>
        <p:spPr>
          <a:xfrm>
            <a:off x="8451668" y="4626479"/>
            <a:ext cx="3187337" cy="1200329"/>
          </a:xfrm>
          <a:prstGeom prst="rect">
            <a:avLst/>
          </a:prstGeom>
          <a:noFill/>
        </p:spPr>
        <p:txBody>
          <a:bodyPr wrap="square" rtlCol="0">
            <a:spAutoFit/>
          </a:bodyPr>
          <a:lstStyle/>
          <a:p>
            <a:r>
              <a:rPr lang="en-GB" b="1" dirty="0"/>
              <a:t>Policy responses to l</a:t>
            </a:r>
            <a:r>
              <a:rPr lang="en-US" b="1" dirty="0"/>
              <a:t>ow fertility: How effective are they</a:t>
            </a:r>
            <a:r>
              <a:rPr lang="en-US" b="1" i="1" dirty="0"/>
              <a:t>? </a:t>
            </a:r>
            <a:r>
              <a:rPr lang="en-GB" dirty="0"/>
              <a:t>T Sobotka, A. </a:t>
            </a:r>
            <a:r>
              <a:rPr lang="en-GB" dirty="0" err="1"/>
              <a:t>Matysiak</a:t>
            </a:r>
            <a:r>
              <a:rPr lang="en-GB" dirty="0"/>
              <a:t>. and Z </a:t>
            </a:r>
            <a:r>
              <a:rPr lang="en-GB" dirty="0" err="1"/>
              <a:t>Brzozowska</a:t>
            </a:r>
            <a:r>
              <a:rPr lang="en-GB" dirty="0"/>
              <a:t>, </a:t>
            </a:r>
            <a:r>
              <a:rPr lang="en-US" dirty="0"/>
              <a:t>UNPF</a:t>
            </a:r>
            <a:r>
              <a:rPr lang="en-GB" dirty="0"/>
              <a:t>. 2020.</a:t>
            </a:r>
            <a:endParaRPr lang="en-US" b="1" dirty="0"/>
          </a:p>
        </p:txBody>
      </p:sp>
      <p:sp>
        <p:nvSpPr>
          <p:cNvPr id="14" name="TextBox 13"/>
          <p:cNvSpPr txBox="1"/>
          <p:nvPr/>
        </p:nvSpPr>
        <p:spPr>
          <a:xfrm>
            <a:off x="838200" y="5538651"/>
            <a:ext cx="1800497" cy="369332"/>
          </a:xfrm>
          <a:prstGeom prst="rect">
            <a:avLst/>
          </a:prstGeom>
          <a:noFill/>
        </p:spPr>
        <p:txBody>
          <a:bodyPr wrap="square" rtlCol="0">
            <a:spAutoFit/>
          </a:bodyPr>
          <a:lstStyle/>
          <a:p>
            <a:endParaRPr lang="en-US" dirty="0"/>
          </a:p>
        </p:txBody>
      </p:sp>
      <p:sp>
        <p:nvSpPr>
          <p:cNvPr id="15" name="TextBox 14"/>
          <p:cNvSpPr txBox="1"/>
          <p:nvPr/>
        </p:nvSpPr>
        <p:spPr>
          <a:xfrm>
            <a:off x="400598" y="4037546"/>
            <a:ext cx="2547255" cy="2585323"/>
          </a:xfrm>
          <a:prstGeom prst="rect">
            <a:avLst/>
          </a:prstGeom>
          <a:noFill/>
        </p:spPr>
        <p:txBody>
          <a:bodyPr wrap="square" rtlCol="0">
            <a:spAutoFit/>
          </a:bodyPr>
          <a:lstStyle/>
          <a:p>
            <a:r>
              <a:rPr lang="en-US" b="1" dirty="0"/>
              <a:t>The Gender Revolution:</a:t>
            </a:r>
          </a:p>
          <a:p>
            <a:r>
              <a:rPr lang="en-US" b="1" dirty="0"/>
              <a:t>A Framework for</a:t>
            </a:r>
          </a:p>
          <a:p>
            <a:r>
              <a:rPr lang="en-US" b="1" dirty="0"/>
              <a:t>Understanding Changing</a:t>
            </a:r>
          </a:p>
          <a:p>
            <a:r>
              <a:rPr lang="en-US" b="1" dirty="0"/>
              <a:t>Family and Demographic</a:t>
            </a:r>
          </a:p>
          <a:p>
            <a:r>
              <a:rPr lang="en-US" b="1" dirty="0"/>
              <a:t>Behavior</a:t>
            </a:r>
          </a:p>
          <a:p>
            <a:r>
              <a:rPr lang="en-US" dirty="0"/>
              <a:t>Frances </a:t>
            </a:r>
            <a:r>
              <a:rPr lang="en-US" dirty="0" err="1"/>
              <a:t>Goldscheider</a:t>
            </a:r>
            <a:endParaRPr lang="en-US" dirty="0"/>
          </a:p>
          <a:p>
            <a:r>
              <a:rPr lang="en-US" dirty="0"/>
              <a:t>Eva Bernhardt</a:t>
            </a:r>
          </a:p>
          <a:p>
            <a:r>
              <a:rPr lang="en-US" dirty="0" err="1"/>
              <a:t>Trude</a:t>
            </a:r>
            <a:r>
              <a:rPr lang="en-US" dirty="0"/>
              <a:t> </a:t>
            </a:r>
            <a:r>
              <a:rPr lang="en-US" dirty="0" err="1"/>
              <a:t>Lappegård</a:t>
            </a:r>
            <a:r>
              <a:rPr lang="en-US" dirty="0"/>
              <a:t>, PDR 2015</a:t>
            </a:r>
          </a:p>
        </p:txBody>
      </p:sp>
    </p:spTree>
    <p:extLst>
      <p:ext uri="{BB962C8B-B14F-4D97-AF65-F5344CB8AC3E}">
        <p14:creationId xmlns:p14="http://schemas.microsoft.com/office/powerpoint/2010/main" val="334432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Total Fertility &amp; Gender Equality: </a:t>
            </a:r>
            <a:br>
              <a:rPr lang="en-GB" dirty="0"/>
            </a:br>
            <a:r>
              <a:rPr lang="en-GB" sz="3600" dirty="0"/>
              <a:t>a positive association in EU countries, 2017</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1035018"/>
              </p:ext>
            </p:extLst>
          </p:nvPr>
        </p:nvGraphicFramePr>
        <p:xfrm>
          <a:off x="1655536" y="1863362"/>
          <a:ext cx="8880928" cy="4816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342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564B-CA78-4749-920F-D7E630320775}"/>
              </a:ext>
            </a:extLst>
          </p:cNvPr>
          <p:cNvSpPr>
            <a:spLocks noGrp="1"/>
          </p:cNvSpPr>
          <p:nvPr>
            <p:ph type="title"/>
          </p:nvPr>
        </p:nvSpPr>
        <p:spPr/>
        <p:txBody>
          <a:bodyPr/>
          <a:lstStyle/>
          <a:p>
            <a:r>
              <a:rPr lang="en-GB" b="1" dirty="0"/>
              <a:t>Birkbeck’s contribution to Economic Demography</a:t>
            </a:r>
            <a:endParaRPr lang="en-US" b="1" dirty="0"/>
          </a:p>
        </p:txBody>
      </p:sp>
      <p:sp>
        <p:nvSpPr>
          <p:cNvPr id="3" name="Content Placeholder 2">
            <a:extLst>
              <a:ext uri="{FF2B5EF4-FFF2-40B4-BE49-F238E27FC236}">
                <a16:creationId xmlns:a16="http://schemas.microsoft.com/office/drawing/2014/main" id="{C19BBA12-6977-40B9-879F-35511D4A2580}"/>
              </a:ext>
            </a:extLst>
          </p:cNvPr>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1976-7  Occasional student of QM. My  project  resulted in an article in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Economica</a:t>
            </a:r>
            <a:r>
              <a:rPr lang="en-GB" sz="2200" dirty="0">
                <a:effectLst/>
                <a:latin typeface="Calibri" panose="020F0502020204030204" pitchFamily="34" charset="0"/>
                <a:ea typeface="Calibri" panose="020F0502020204030204" pitchFamily="34" charset="0"/>
                <a:cs typeface="Times New Roman" panose="02020603050405020304" pitchFamily="18" charset="0"/>
              </a:rPr>
              <a:t>, 1981</a:t>
            </a:r>
          </a:p>
          <a:p>
            <a:pPr marL="3429000" lvl="8" indent="0">
              <a:lnSpc>
                <a:spcPct val="107000"/>
              </a:lnSpc>
              <a:spcBef>
                <a:spcPts val="0"/>
              </a:spcBef>
              <a:spcAft>
                <a:spcPts val="800"/>
              </a:spcAft>
              <a:buNone/>
            </a:pPr>
            <a:r>
              <a:rPr lang="en-GB" sz="1500" dirty="0">
                <a:latin typeface="Calibri" panose="020F0502020204030204" pitchFamily="34" charset="0"/>
                <a:ea typeface="Calibri" panose="020F0502020204030204" pitchFamily="34" charset="0"/>
                <a:cs typeface="Times New Roman" panose="02020603050405020304" pitchFamily="18" charset="0"/>
              </a:rPr>
              <a:t> </a:t>
            </a:r>
            <a:r>
              <a:rPr lang="en-GB" sz="1700" dirty="0">
                <a:latin typeface="Calibri" panose="020F0502020204030204" pitchFamily="34" charset="0"/>
                <a:ea typeface="Calibri" panose="020F0502020204030204" pitchFamily="34" charset="0"/>
                <a:cs typeface="Times New Roman" panose="02020603050405020304" pitchFamily="18" charset="0"/>
              </a:rPr>
              <a:t>Secondary Workers in the Employment  Cycle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1988-1990 – research team hosted at Birkbeck on ESRC Economic Demography project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Economic Inequality, Gender &amp; Demographic Differentials</a:t>
            </a:r>
          </a:p>
          <a:p>
            <a:r>
              <a:rPr lang="en-GB" sz="2200" dirty="0">
                <a:effectLst/>
                <a:latin typeface="Calibri" panose="020F0502020204030204" pitchFamily="34" charset="0"/>
                <a:ea typeface="Calibri" panose="020F0502020204030204" pitchFamily="34" charset="0"/>
                <a:cs typeface="Times New Roman" panose="02020603050405020304" pitchFamily="18" charset="0"/>
              </a:rPr>
              <a:t> I helped start an interdisciplinary Women’s Studies Masters</a:t>
            </a:r>
          </a:p>
          <a:p>
            <a:r>
              <a:rPr lang="en-GB" sz="2200" dirty="0">
                <a:effectLst/>
                <a:latin typeface="Calibri" panose="020F0502020204030204" pitchFamily="34" charset="0"/>
                <a:ea typeface="Calibri" panose="020F0502020204030204" pitchFamily="34" charset="0"/>
                <a:cs typeface="Times New Roman" panose="02020603050405020304" pitchFamily="18" charset="0"/>
              </a:rPr>
              <a:t>In those day there was not  the interest in gender in economics that there is now – Sue </a:t>
            </a:r>
            <a:r>
              <a:rPr lang="en-GB" sz="2200" dirty="0" err="1">
                <a:effectLst/>
                <a:latin typeface="Calibri" panose="020F0502020204030204" pitchFamily="34" charset="0"/>
                <a:ea typeface="Calibri" panose="020F0502020204030204" pitchFamily="34" charset="0"/>
                <a:cs typeface="Times New Roman" panose="02020603050405020304" pitchFamily="18" charset="0"/>
              </a:rPr>
              <a:t>Himm</a:t>
            </a:r>
            <a:r>
              <a:rPr lang="en-GB" sz="2200" dirty="0" err="1">
                <a:latin typeface="Calibri" panose="020F0502020204030204" pitchFamily="34" charset="0"/>
                <a:ea typeface="Calibri" panose="020F0502020204030204" pitchFamily="34" charset="0"/>
                <a:cs typeface="Times New Roman" panose="02020603050405020304" pitchFamily="18" charset="0"/>
              </a:rPr>
              <a:t>elweit</a:t>
            </a:r>
            <a:r>
              <a:rPr lang="en-GB" sz="2200" dirty="0">
                <a:latin typeface="Calibri" panose="020F0502020204030204" pitchFamily="34" charset="0"/>
                <a:ea typeface="Calibri" panose="020F0502020204030204" pitchFamily="34" charset="0"/>
                <a:cs typeface="Times New Roman" panose="02020603050405020304" pitchFamily="18" charset="0"/>
              </a:rPr>
              <a:t> excepted</a:t>
            </a:r>
            <a:r>
              <a:rPr lang="en-GB" sz="2200" dirty="0">
                <a:effectLst/>
                <a:latin typeface="Calibri" panose="020F0502020204030204" pitchFamily="34" charset="0"/>
                <a:ea typeface="Calibri" panose="020F0502020204030204" pitchFamily="34" charset="0"/>
                <a:cs typeface="Times New Roman" panose="02020603050405020304" pitchFamily="18" charset="0"/>
              </a:rPr>
              <a:t>. Women’s employment was relevant to population studies. Fears it was taking fertility below reproduction level.</a:t>
            </a:r>
          </a:p>
          <a:p>
            <a:r>
              <a:rPr lang="en-GB" sz="2200" dirty="0">
                <a:effectLst/>
                <a:latin typeface="Calibri" panose="020F0502020204030204" pitchFamily="34" charset="0"/>
                <a:ea typeface="Calibri" panose="020F0502020204030204" pitchFamily="34" charset="0"/>
                <a:cs typeface="Times New Roman" panose="02020603050405020304" pitchFamily="18" charset="0"/>
              </a:rPr>
              <a:t>Our group, joined by Hugh Davies already at BBK, looked into the gender wage gap and economic influences on births, but the impact of childbearing on women’s paid work was easier to demonstrate rather than the other way round.</a:t>
            </a:r>
          </a:p>
          <a:p>
            <a:r>
              <a:rPr lang="en-GB" sz="2200" dirty="0">
                <a:effectLst/>
                <a:latin typeface="Calibri" panose="020F0502020204030204" pitchFamily="34" charset="0"/>
                <a:ea typeface="Calibri" panose="020F0502020204030204" pitchFamily="34" charset="0"/>
                <a:cs typeface="Times New Roman" panose="02020603050405020304" pitchFamily="18" charset="0"/>
              </a:rPr>
              <a:t>Hugh took over work  constructing of lifetime income scenarios until his untimely death in 2000</a:t>
            </a:r>
          </a:p>
          <a:p>
            <a:endParaRPr lang="en-US" dirty="0"/>
          </a:p>
        </p:txBody>
      </p:sp>
    </p:spTree>
    <p:extLst>
      <p:ext uri="{BB962C8B-B14F-4D97-AF65-F5344CB8AC3E}">
        <p14:creationId xmlns:p14="http://schemas.microsoft.com/office/powerpoint/2010/main" val="3993847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365126"/>
            <a:ext cx="10515600" cy="347144"/>
          </a:xfrm>
        </p:spPr>
        <p:txBody>
          <a:bodyPr>
            <a:noAutofit/>
          </a:bodyPr>
          <a:lstStyle/>
          <a:p>
            <a:r>
              <a:rPr lang="en-GB" altLang="en-US" b="1" dirty="0"/>
              <a:t>Conclusions</a:t>
            </a:r>
            <a:endParaRPr lang="en-US" altLang="en-US" b="1" dirty="0"/>
          </a:p>
        </p:txBody>
      </p:sp>
      <p:sp>
        <p:nvSpPr>
          <p:cNvPr id="36867" name="Rectangle 3"/>
          <p:cNvSpPr>
            <a:spLocks noGrp="1" noChangeArrowheads="1"/>
          </p:cNvSpPr>
          <p:nvPr>
            <p:ph type="body" idx="1"/>
          </p:nvPr>
        </p:nvSpPr>
        <p:spPr>
          <a:xfrm>
            <a:off x="838200" y="1203158"/>
            <a:ext cx="10515600" cy="4973805"/>
          </a:xfrm>
        </p:spPr>
        <p:txBody>
          <a:bodyPr>
            <a:normAutofit fontScale="92500" lnSpcReduction="20000"/>
          </a:bodyPr>
          <a:lstStyle/>
          <a:p>
            <a:pPr>
              <a:spcBef>
                <a:spcPct val="50000"/>
              </a:spcBef>
              <a:buFontTx/>
              <a:buChar char="•"/>
            </a:pPr>
            <a:r>
              <a:rPr lang="en-GB" dirty="0"/>
              <a:t>Gender roles in production and reproduction, </a:t>
            </a:r>
            <a:r>
              <a:rPr lang="en-GB" dirty="0" err="1"/>
              <a:t>ie</a:t>
            </a:r>
            <a:r>
              <a:rPr lang="en-GB" dirty="0"/>
              <a:t> paid work and parenthood, need  to be considered in conjunction.</a:t>
            </a:r>
          </a:p>
          <a:p>
            <a:pPr>
              <a:spcBef>
                <a:spcPct val="50000"/>
              </a:spcBef>
              <a:buFontTx/>
              <a:buChar char="•"/>
            </a:pPr>
            <a:r>
              <a:rPr lang="en-GB" dirty="0"/>
              <a:t>Women’s paid work does not necessarily curtail childbearing, nor threaten child development. They are not incompatible.</a:t>
            </a:r>
          </a:p>
          <a:p>
            <a:pPr>
              <a:spcBef>
                <a:spcPct val="50000"/>
              </a:spcBef>
              <a:buFontTx/>
              <a:buChar char="•"/>
            </a:pPr>
            <a:r>
              <a:rPr lang="en-US" altLang="en-US" dirty="0"/>
              <a:t>In Britain it doesn’t not seem to have been necessary to confine </a:t>
            </a:r>
            <a:r>
              <a:rPr lang="en-US" altLang="en-US" dirty="0" err="1"/>
              <a:t>Mrs</a:t>
            </a:r>
            <a:r>
              <a:rPr lang="en-US" altLang="en-US" dirty="0"/>
              <a:t> Typical to the home to ensure that her ‘vital duties’ are carried out</a:t>
            </a:r>
          </a:p>
          <a:p>
            <a:pPr>
              <a:spcBef>
                <a:spcPct val="50000"/>
              </a:spcBef>
              <a:buFontTx/>
              <a:buChar char="•"/>
            </a:pPr>
            <a:r>
              <a:rPr lang="en-US" altLang="en-US" dirty="0"/>
              <a:t> but her secondary membership of the dual breadwinner workforce reflects both gender and social inequality.</a:t>
            </a:r>
          </a:p>
          <a:p>
            <a:pPr>
              <a:spcBef>
                <a:spcPct val="50000"/>
              </a:spcBef>
              <a:buFontTx/>
              <a:buChar char="•"/>
            </a:pPr>
            <a:r>
              <a:rPr lang="en-GB" dirty="0"/>
              <a:t>Motherhood does not necessarily  lower a woman’s earnings, although it has for many in Britain.  Fathers’ contribution to hands-on parenting, is on the </a:t>
            </a:r>
            <a:r>
              <a:rPr lang="en-GB" err="1"/>
              <a:t>increase</a:t>
            </a:r>
            <a:r>
              <a:rPr lang="en-GB"/>
              <a:t>.</a:t>
            </a:r>
            <a:endParaRPr lang="en-US" altLang="en-US" dirty="0"/>
          </a:p>
          <a:p>
            <a:pPr>
              <a:spcBef>
                <a:spcPct val="50000"/>
              </a:spcBef>
              <a:buFontTx/>
              <a:buChar char="•"/>
            </a:pPr>
            <a:r>
              <a:rPr lang="en-US" dirty="0"/>
              <a:t>A </a:t>
            </a:r>
            <a:r>
              <a:rPr lang="en-GB" dirty="0"/>
              <a:t>gender equitable  balance of work and life, of production and reproduction,  as called for in Cairo, 1994, still has a way to go. The COVID crisis may be a setback or a watershed.</a:t>
            </a:r>
            <a:endParaRPr lang="en-US" dirty="0"/>
          </a:p>
          <a:p>
            <a:pPr>
              <a:spcBef>
                <a:spcPct val="50000"/>
              </a:spcBef>
              <a:buFontTx/>
              <a:buChar char="•"/>
            </a:pPr>
            <a:endParaRPr lang="en-US" altLang="en-US" dirty="0"/>
          </a:p>
          <a:p>
            <a:endParaRPr lang="en-US" altLang="en-US" dirty="0"/>
          </a:p>
        </p:txBody>
      </p:sp>
    </p:spTree>
    <p:extLst>
      <p:ext uri="{BB962C8B-B14F-4D97-AF65-F5344CB8AC3E}">
        <p14:creationId xmlns:p14="http://schemas.microsoft.com/office/powerpoint/2010/main" val="181582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581C9-1002-4DD0-9974-7E4ACE35B4BF}"/>
              </a:ext>
            </a:extLst>
          </p:cNvPr>
          <p:cNvSpPr>
            <a:spLocks noGrp="1"/>
          </p:cNvSpPr>
          <p:nvPr>
            <p:ph type="title"/>
          </p:nvPr>
        </p:nvSpPr>
        <p:spPr/>
        <p:txBody>
          <a:bodyPr/>
          <a:lstStyle/>
          <a:p>
            <a:r>
              <a:rPr lang="en-GB" dirty="0"/>
              <a:t>Reserve</a:t>
            </a:r>
            <a:br>
              <a:rPr lang="en-GB" dirty="0"/>
            </a:br>
            <a:endParaRPr lang="en-US" dirty="0"/>
          </a:p>
        </p:txBody>
      </p:sp>
      <p:sp>
        <p:nvSpPr>
          <p:cNvPr id="5" name="Text Placeholder 4">
            <a:extLst>
              <a:ext uri="{FF2B5EF4-FFF2-40B4-BE49-F238E27FC236}">
                <a16:creationId xmlns:a16="http://schemas.microsoft.com/office/drawing/2014/main" id="{FC87A8C4-4F00-4842-8DA9-5247A21CA4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82775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279134"/>
            <a:ext cx="10515600" cy="981776"/>
          </a:xfrm>
        </p:spPr>
        <p:txBody>
          <a:bodyPr/>
          <a:lstStyle/>
          <a:p>
            <a:r>
              <a:rPr lang="en-GB" dirty="0"/>
              <a:t>The EU Gender Equality Index</a:t>
            </a:r>
            <a:endParaRPr lang="en-US" dirty="0"/>
          </a:p>
        </p:txBody>
      </p:sp>
      <p:sp>
        <p:nvSpPr>
          <p:cNvPr id="5" name="AutoShape 2" descr="European Institute for Gender Equality logo"/>
          <p:cNvSpPr>
            <a:spLocks noChangeAspect="1" noChangeArrowheads="1"/>
          </p:cNvSpPr>
          <p:nvPr/>
        </p:nvSpPr>
        <p:spPr bwMode="auto">
          <a:xfrm>
            <a:off x="-152400" y="-45720"/>
            <a:ext cx="304800" cy="2403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Content Placeholder 6"/>
          <p:cNvGraphicFramePr>
            <a:graphicFrameLocks noGrp="1"/>
          </p:cNvGraphicFramePr>
          <p:nvPr>
            <p:ph idx="1"/>
          </p:nvPr>
        </p:nvGraphicFramePr>
        <p:xfrm>
          <a:off x="999651" y="2066671"/>
          <a:ext cx="9262925" cy="4115711"/>
        </p:xfrm>
        <a:graphic>
          <a:graphicData uri="http://schemas.openxmlformats.org/drawingml/2006/table">
            <a:tbl>
              <a:tblPr firstRow="1" firstCol="1" bandRow="1">
                <a:tableStyleId>{2D5ABB26-0587-4C30-8999-92F81FD0307C}</a:tableStyleId>
              </a:tblPr>
              <a:tblGrid>
                <a:gridCol w="1377263">
                  <a:extLst>
                    <a:ext uri="{9D8B030D-6E8A-4147-A177-3AD203B41FA5}">
                      <a16:colId xmlns:a16="http://schemas.microsoft.com/office/drawing/2014/main" val="3013580165"/>
                    </a:ext>
                  </a:extLst>
                </a:gridCol>
                <a:gridCol w="643961">
                  <a:extLst>
                    <a:ext uri="{9D8B030D-6E8A-4147-A177-3AD203B41FA5}">
                      <a16:colId xmlns:a16="http://schemas.microsoft.com/office/drawing/2014/main" val="1389745025"/>
                    </a:ext>
                  </a:extLst>
                </a:gridCol>
                <a:gridCol w="853487">
                  <a:extLst>
                    <a:ext uri="{9D8B030D-6E8A-4147-A177-3AD203B41FA5}">
                      <a16:colId xmlns:a16="http://schemas.microsoft.com/office/drawing/2014/main" val="245272868"/>
                    </a:ext>
                  </a:extLst>
                </a:gridCol>
                <a:gridCol w="748808">
                  <a:extLst>
                    <a:ext uri="{9D8B030D-6E8A-4147-A177-3AD203B41FA5}">
                      <a16:colId xmlns:a16="http://schemas.microsoft.com/office/drawing/2014/main" val="360799385"/>
                    </a:ext>
                  </a:extLst>
                </a:gridCol>
                <a:gridCol w="737643">
                  <a:extLst>
                    <a:ext uri="{9D8B030D-6E8A-4147-A177-3AD203B41FA5}">
                      <a16:colId xmlns:a16="http://schemas.microsoft.com/office/drawing/2014/main" val="2866787303"/>
                    </a:ext>
                  </a:extLst>
                </a:gridCol>
                <a:gridCol w="880705">
                  <a:extLst>
                    <a:ext uri="{9D8B030D-6E8A-4147-A177-3AD203B41FA5}">
                      <a16:colId xmlns:a16="http://schemas.microsoft.com/office/drawing/2014/main" val="137303463"/>
                    </a:ext>
                  </a:extLst>
                </a:gridCol>
                <a:gridCol w="669949">
                  <a:extLst>
                    <a:ext uri="{9D8B030D-6E8A-4147-A177-3AD203B41FA5}">
                      <a16:colId xmlns:a16="http://schemas.microsoft.com/office/drawing/2014/main" val="4185903892"/>
                    </a:ext>
                  </a:extLst>
                </a:gridCol>
                <a:gridCol w="669949">
                  <a:extLst>
                    <a:ext uri="{9D8B030D-6E8A-4147-A177-3AD203B41FA5}">
                      <a16:colId xmlns:a16="http://schemas.microsoft.com/office/drawing/2014/main" val="3124758895"/>
                    </a:ext>
                  </a:extLst>
                </a:gridCol>
                <a:gridCol w="669949">
                  <a:extLst>
                    <a:ext uri="{9D8B030D-6E8A-4147-A177-3AD203B41FA5}">
                      <a16:colId xmlns:a16="http://schemas.microsoft.com/office/drawing/2014/main" val="2620222604"/>
                    </a:ext>
                  </a:extLst>
                </a:gridCol>
                <a:gridCol w="1178702">
                  <a:extLst>
                    <a:ext uri="{9D8B030D-6E8A-4147-A177-3AD203B41FA5}">
                      <a16:colId xmlns:a16="http://schemas.microsoft.com/office/drawing/2014/main" val="1226707897"/>
                    </a:ext>
                  </a:extLst>
                </a:gridCol>
                <a:gridCol w="162560">
                  <a:extLst>
                    <a:ext uri="{9D8B030D-6E8A-4147-A177-3AD203B41FA5}">
                      <a16:colId xmlns:a16="http://schemas.microsoft.com/office/drawing/2014/main" val="239413012"/>
                    </a:ext>
                  </a:extLst>
                </a:gridCol>
                <a:gridCol w="669949">
                  <a:extLst>
                    <a:ext uri="{9D8B030D-6E8A-4147-A177-3AD203B41FA5}">
                      <a16:colId xmlns:a16="http://schemas.microsoft.com/office/drawing/2014/main" val="2664543759"/>
                    </a:ext>
                  </a:extLst>
                </a:gridCol>
              </a:tblGrid>
              <a:tr h="685957">
                <a:tc gridSpan="12">
                  <a:txBody>
                    <a:bodyPr/>
                    <a:lstStyle/>
                    <a:p>
                      <a:pPr marL="0" marR="0" algn="ctr">
                        <a:lnSpc>
                          <a:spcPct val="107000"/>
                        </a:lnSpc>
                        <a:spcBef>
                          <a:spcPts val="0"/>
                        </a:spcBef>
                        <a:spcAft>
                          <a:spcPts val="0"/>
                        </a:spcAft>
                      </a:pPr>
                      <a:r>
                        <a:rPr lang="en-US" sz="2400" dirty="0">
                          <a:effectLst/>
                        </a:rPr>
                        <a:t>A weighted aggregation of  male-female gaps in multiple indicators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5112579"/>
                  </a:ext>
                </a:extLst>
              </a:tr>
              <a:tr h="348995">
                <a:tc>
                  <a:txBody>
                    <a:bodyPr/>
                    <a:lstStyle/>
                    <a:p>
                      <a:pPr marL="0" marR="0">
                        <a:lnSpc>
                          <a:spcPct val="107000"/>
                        </a:lnSpc>
                        <a:spcBef>
                          <a:spcPts val="0"/>
                        </a:spcBef>
                        <a:spcAft>
                          <a:spcPts val="0"/>
                        </a:spcAft>
                      </a:pPr>
                      <a:r>
                        <a:rPr lang="en-US" sz="2000" dirty="0">
                          <a:effectLst/>
                        </a:rPr>
                        <a:t>Domains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gridSpan="9">
                  <a:txBody>
                    <a:bodyPr/>
                    <a:lstStyle/>
                    <a:p>
                      <a:pPr marL="0" marR="0">
                        <a:lnSpc>
                          <a:spcPct val="107000"/>
                        </a:lnSpc>
                        <a:spcBef>
                          <a:spcPts val="0"/>
                        </a:spcBef>
                        <a:spcAft>
                          <a:spcPts val="0"/>
                        </a:spcAft>
                      </a:pPr>
                      <a:r>
                        <a:rPr lang="en-US" sz="2000" dirty="0">
                          <a:effectLst/>
                        </a:rPr>
                        <a:t>Sub-domains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hMerge="1">
                  <a:txBody>
                    <a:bodyPr/>
                    <a:lstStyle/>
                    <a:p>
                      <a:endParaRPr lang="en-US"/>
                    </a:p>
                  </a:txBody>
                  <a:tcPr/>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a16="http://schemas.microsoft.com/office/drawing/2014/main" val="4103514922"/>
                  </a:ext>
                </a:extLst>
              </a:tr>
              <a:tr h="348995">
                <a:tc>
                  <a:txBody>
                    <a:bodyPr/>
                    <a:lstStyle/>
                    <a:p>
                      <a:pPr marL="0" marR="0">
                        <a:lnSpc>
                          <a:spcPct val="107000"/>
                        </a:lnSpc>
                        <a:spcBef>
                          <a:spcPts val="0"/>
                        </a:spcBef>
                        <a:spcAft>
                          <a:spcPts val="0"/>
                        </a:spcAft>
                      </a:pPr>
                      <a:r>
                        <a:rPr lang="en-US" sz="2000" dirty="0">
                          <a:effectLst/>
                        </a:rPr>
                        <a:t>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6">
                  <a:txBody>
                    <a:bodyPr/>
                    <a:lstStyle/>
                    <a:p>
                      <a:pPr marL="0" marR="0">
                        <a:lnSpc>
                          <a:spcPct val="107000"/>
                        </a:lnSpc>
                        <a:spcBef>
                          <a:spcPts val="0"/>
                        </a:spcBef>
                        <a:spcAft>
                          <a:spcPts val="0"/>
                        </a:spcAft>
                      </a:pPr>
                      <a:r>
                        <a:rPr lang="en-US" sz="2000" dirty="0">
                          <a:effectLst/>
                        </a:rPr>
                        <a:t>Participation; segregation; quality of 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1361538"/>
                  </a:ext>
                </a:extLst>
              </a:tr>
              <a:tr h="348995">
                <a:tc>
                  <a:txBody>
                    <a:bodyPr/>
                    <a:lstStyle/>
                    <a:p>
                      <a:pPr marL="0" marR="0">
                        <a:lnSpc>
                          <a:spcPct val="107000"/>
                        </a:lnSpc>
                        <a:spcBef>
                          <a:spcPts val="0"/>
                        </a:spcBef>
                        <a:spcAft>
                          <a:spcPts val="0"/>
                        </a:spcAft>
                      </a:pPr>
                      <a:r>
                        <a:rPr lang="en-US" sz="2000" dirty="0">
                          <a:effectLst/>
                        </a:rPr>
                        <a:t>Money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6">
                  <a:txBody>
                    <a:bodyPr/>
                    <a:lstStyle/>
                    <a:p>
                      <a:pPr marL="0" marR="0">
                        <a:lnSpc>
                          <a:spcPct val="107000"/>
                        </a:lnSpc>
                        <a:spcBef>
                          <a:spcPts val="0"/>
                        </a:spcBef>
                        <a:spcAft>
                          <a:spcPts val="0"/>
                        </a:spcAft>
                      </a:pPr>
                      <a:r>
                        <a:rPr lang="en-US" sz="2000" dirty="0">
                          <a:effectLst/>
                        </a:rPr>
                        <a:t>Financial resources; economic situation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62209556"/>
                  </a:ext>
                </a:extLst>
              </a:tr>
              <a:tr h="348995">
                <a:tc>
                  <a:txBody>
                    <a:bodyPr/>
                    <a:lstStyle/>
                    <a:p>
                      <a:pPr marL="0" marR="0">
                        <a:lnSpc>
                          <a:spcPct val="107000"/>
                        </a:lnSpc>
                        <a:spcBef>
                          <a:spcPts val="0"/>
                        </a:spcBef>
                        <a:spcAft>
                          <a:spcPts val="0"/>
                        </a:spcAft>
                      </a:pPr>
                      <a:r>
                        <a:rPr lang="en-US" sz="2000" dirty="0">
                          <a:effectLst/>
                        </a:rPr>
                        <a:t>Knowledge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8">
                  <a:txBody>
                    <a:bodyPr/>
                    <a:lstStyle/>
                    <a:p>
                      <a:pPr marL="0" marR="0">
                        <a:lnSpc>
                          <a:spcPct val="107000"/>
                        </a:lnSpc>
                        <a:spcBef>
                          <a:spcPts val="0"/>
                        </a:spcBef>
                        <a:spcAft>
                          <a:spcPts val="0"/>
                        </a:spcAft>
                      </a:pPr>
                      <a:r>
                        <a:rPr lang="en-US" sz="2000" dirty="0">
                          <a:effectLst/>
                        </a:rPr>
                        <a:t>Educational attainment; segregation; lifelong learning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8015330"/>
                  </a:ext>
                </a:extLst>
              </a:tr>
              <a:tr h="348995">
                <a:tc>
                  <a:txBody>
                    <a:bodyPr/>
                    <a:lstStyle/>
                    <a:p>
                      <a:pPr marL="0" marR="0">
                        <a:lnSpc>
                          <a:spcPct val="107000"/>
                        </a:lnSpc>
                        <a:spcBef>
                          <a:spcPts val="0"/>
                        </a:spcBef>
                        <a:spcAft>
                          <a:spcPts val="0"/>
                        </a:spcAft>
                      </a:pPr>
                      <a:r>
                        <a:rPr lang="en-US" sz="2000" dirty="0">
                          <a:effectLst/>
                        </a:rPr>
                        <a:t>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7">
                  <a:txBody>
                    <a:bodyPr/>
                    <a:lstStyle/>
                    <a:p>
                      <a:pPr marL="0" marR="0">
                        <a:lnSpc>
                          <a:spcPct val="107000"/>
                        </a:lnSpc>
                        <a:spcBef>
                          <a:spcPts val="0"/>
                        </a:spcBef>
                        <a:spcAft>
                          <a:spcPts val="0"/>
                        </a:spcAft>
                      </a:pPr>
                      <a:r>
                        <a:rPr lang="en-US" sz="2000" dirty="0">
                          <a:effectLst/>
                        </a:rPr>
                        <a:t>Economic activities; care activities; social activities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53198314"/>
                  </a:ext>
                </a:extLst>
              </a:tr>
              <a:tr h="348995">
                <a:tc>
                  <a:txBody>
                    <a:bodyPr/>
                    <a:lstStyle/>
                    <a:p>
                      <a:pPr marL="0" marR="0">
                        <a:lnSpc>
                          <a:spcPct val="107000"/>
                        </a:lnSpc>
                        <a:spcBef>
                          <a:spcPts val="0"/>
                        </a:spcBef>
                        <a:spcAft>
                          <a:spcPts val="0"/>
                        </a:spcAft>
                      </a:pPr>
                      <a:r>
                        <a:rPr lang="en-US" sz="2000" dirty="0">
                          <a:effectLst/>
                        </a:rPr>
                        <a:t>Power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7">
                  <a:txBody>
                    <a:bodyPr/>
                    <a:lstStyle/>
                    <a:p>
                      <a:pPr marL="0" marR="0">
                        <a:lnSpc>
                          <a:spcPct val="107000"/>
                        </a:lnSpc>
                        <a:spcBef>
                          <a:spcPts val="0"/>
                        </a:spcBef>
                        <a:spcAft>
                          <a:spcPts val="0"/>
                        </a:spcAft>
                      </a:pPr>
                      <a:r>
                        <a:rPr lang="en-US" sz="2000" dirty="0">
                          <a:effectLst/>
                        </a:rPr>
                        <a:t>Political power; social power; economic power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568233"/>
                  </a:ext>
                </a:extLst>
              </a:tr>
              <a:tr h="348995">
                <a:tc>
                  <a:txBody>
                    <a:bodyPr/>
                    <a:lstStyle/>
                    <a:p>
                      <a:pPr marL="0" marR="0">
                        <a:lnSpc>
                          <a:spcPct val="107000"/>
                        </a:lnSpc>
                        <a:spcBef>
                          <a:spcPts val="0"/>
                        </a:spcBef>
                        <a:spcAft>
                          <a:spcPts val="0"/>
                        </a:spcAft>
                      </a:pPr>
                      <a:r>
                        <a:rPr lang="en-US" sz="2000" dirty="0">
                          <a:effectLst/>
                        </a:rPr>
                        <a:t>Health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5">
                  <a:txBody>
                    <a:bodyPr/>
                    <a:lstStyle/>
                    <a:p>
                      <a:pPr marL="0" marR="0">
                        <a:lnSpc>
                          <a:spcPct val="107000"/>
                        </a:lnSpc>
                        <a:spcBef>
                          <a:spcPts val="0"/>
                        </a:spcBef>
                        <a:spcAft>
                          <a:spcPts val="0"/>
                        </a:spcAft>
                      </a:pPr>
                      <a:r>
                        <a:rPr lang="en-US" sz="2000" dirty="0">
                          <a:effectLst/>
                        </a:rPr>
                        <a:t>Status; </a:t>
                      </a:r>
                      <a:r>
                        <a:rPr lang="en-US" sz="2000" dirty="0" err="1">
                          <a:effectLst/>
                        </a:rPr>
                        <a:t>behaviour</a:t>
                      </a:r>
                      <a:r>
                        <a:rPr lang="en-US" sz="2000" dirty="0">
                          <a:effectLst/>
                        </a:rPr>
                        <a:t>, access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53884246"/>
                  </a:ext>
                </a:extLst>
              </a:tr>
              <a:tr h="348995">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66374800"/>
                  </a:ext>
                </a:extLst>
              </a:tr>
              <a:tr h="348995">
                <a:tc gridSpan="12">
                  <a:txBody>
                    <a:bodyPr/>
                    <a:lstStyle/>
                    <a:p>
                      <a:pPr marL="0" marR="0">
                        <a:lnSpc>
                          <a:spcPct val="107000"/>
                        </a:lnSpc>
                        <a:spcBef>
                          <a:spcPts val="0"/>
                        </a:spcBef>
                        <a:spcAft>
                          <a:spcPts val="0"/>
                        </a:spcAft>
                      </a:pPr>
                      <a:r>
                        <a:rPr lang="en-US" sz="2000" dirty="0">
                          <a:solidFill>
                            <a:schemeClr val="accent1">
                              <a:lumMod val="50000"/>
                            </a:schemeClr>
                          </a:solidFill>
                          <a:effectLst/>
                        </a:rPr>
                        <a:t>Also monitored:  violence and intersectional inequalities, but not in the Index</a:t>
                      </a:r>
                      <a:endPar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9387910"/>
                  </a:ext>
                </a:extLst>
              </a:tr>
            </a:tbl>
          </a:graphicData>
        </a:graphic>
      </p:graphicFrame>
      <p:pic>
        <p:nvPicPr>
          <p:cNvPr id="8" name="Picture 7"/>
          <p:cNvPicPr/>
          <p:nvPr/>
        </p:nvPicPr>
        <p:blipFill>
          <a:blip r:embed="rId2"/>
          <a:stretch>
            <a:fillRect/>
          </a:stretch>
        </p:blipFill>
        <p:spPr>
          <a:xfrm>
            <a:off x="530226" y="1017519"/>
            <a:ext cx="6390338" cy="1049152"/>
          </a:xfrm>
          <a:prstGeom prst="rect">
            <a:avLst/>
          </a:prstGeom>
        </p:spPr>
      </p:pic>
      <p:sp>
        <p:nvSpPr>
          <p:cNvPr id="10" name="TextBox 9"/>
          <p:cNvSpPr txBox="1"/>
          <p:nvPr/>
        </p:nvSpPr>
        <p:spPr>
          <a:xfrm>
            <a:off x="7430704" y="1017519"/>
            <a:ext cx="3513220" cy="882678"/>
          </a:xfrm>
          <a:prstGeom prst="rect">
            <a:avLst/>
          </a:prstGeom>
          <a:noFill/>
        </p:spPr>
        <p:txBody>
          <a:bodyPr wrap="square" rtlCol="0">
            <a:spAutoFit/>
          </a:bodyPr>
          <a:lstStyle/>
          <a:p>
            <a:pPr>
              <a:lnSpc>
                <a:spcPct val="107000"/>
              </a:lnSpc>
            </a:pPr>
            <a:r>
              <a:rPr lang="en-US" i="1" dirty="0">
                <a:solidFill>
                  <a:schemeClr val="tx1">
                    <a:lumMod val="50000"/>
                    <a:lumOff val="50000"/>
                  </a:schemeClr>
                </a:solidFill>
              </a:rPr>
              <a:t>The European Equalities Institute, Vilnius</a:t>
            </a:r>
            <a:endParaRPr lang="en-US"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498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8176" y="1959429"/>
            <a:ext cx="10515600" cy="1382485"/>
          </a:xfrm>
        </p:spPr>
        <p:txBody>
          <a:bodyPr>
            <a:normAutofit/>
          </a:bodyPr>
          <a:lstStyle/>
          <a:p>
            <a:pPr lvl="0" eaLnBrk="0" fontAlgn="base" hangingPunct="0">
              <a:lnSpc>
                <a:spcPct val="100000"/>
              </a:lnSpc>
              <a:spcAft>
                <a:spcPct val="0"/>
              </a:spcAft>
              <a:tabLst>
                <a:tab pos="5937250" algn="r"/>
              </a:tabLst>
            </a:pPr>
            <a:r>
              <a:rPr lang="en-GB" altLang="en-US" sz="4400" b="1" dirty="0">
                <a:solidFill>
                  <a:prstClr val="black"/>
                </a:solidFill>
                <a:latin typeface="Calibri Light" panose="020F0302020204030204" pitchFamily="34" charset="0"/>
                <a:ea typeface="+mn-ea"/>
                <a:cs typeface="Calibri Light" panose="020F0302020204030204" pitchFamily="34" charset="0"/>
              </a:rPr>
              <a:t>Employment and Fertility in Britain</a:t>
            </a:r>
            <a:endParaRPr lang="en-US" sz="4400" b="1" dirty="0">
              <a:latin typeface="Calibri Light" panose="020F0302020204030204" pitchFamily="34" charset="0"/>
              <a:cs typeface="Calibri Light" panose="020F0302020204030204" pitchFamily="34" charset="0"/>
            </a:endParaRPr>
          </a:p>
        </p:txBody>
      </p:sp>
      <p:sp>
        <p:nvSpPr>
          <p:cNvPr id="6" name="Text Placeholder 5"/>
          <p:cNvSpPr>
            <a:spLocks noGrp="1"/>
          </p:cNvSpPr>
          <p:nvPr>
            <p:ph type="body" idx="1"/>
          </p:nvPr>
        </p:nvSpPr>
        <p:spPr/>
        <p:txBody>
          <a:bodyPr/>
          <a:lstStyle/>
          <a:p>
            <a:r>
              <a:rPr lang="en-GB" dirty="0"/>
              <a:t>Some stylized statistics</a:t>
            </a:r>
            <a:endParaRPr lang="en-US" dirty="0"/>
          </a:p>
        </p:txBody>
      </p:sp>
    </p:spTree>
    <p:extLst>
      <p:ext uri="{BB962C8B-B14F-4D97-AF65-F5344CB8AC3E}">
        <p14:creationId xmlns:p14="http://schemas.microsoft.com/office/powerpoint/2010/main" val="492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F87D-53FB-49A5-AE4E-4E6B58B1A6ED}"/>
              </a:ext>
            </a:extLst>
          </p:cNvPr>
          <p:cNvSpPr>
            <a:spLocks noGrp="1"/>
          </p:cNvSpPr>
          <p:nvPr>
            <p:ph type="title"/>
          </p:nvPr>
        </p:nvSpPr>
        <p:spPr/>
        <p:txBody>
          <a:bodyPr>
            <a:normAutofit/>
          </a:bodyPr>
          <a:lstStyle/>
          <a:p>
            <a:r>
              <a:rPr lang="en-GB" b="1" dirty="0"/>
              <a:t>Total Fertility, England and Wales 1871-2021</a:t>
            </a:r>
            <a:br>
              <a:rPr lang="en-GB" dirty="0"/>
            </a:br>
            <a:r>
              <a:rPr lang="en-GB" sz="2700" dirty="0"/>
              <a:t>Children per women if each year’s age specific rates prevail,  15-45</a:t>
            </a:r>
            <a:endParaRPr lang="en-US" sz="2700" dirty="0"/>
          </a:p>
        </p:txBody>
      </p:sp>
      <p:graphicFrame>
        <p:nvGraphicFramePr>
          <p:cNvPr id="4" name="Chart Placeholder 3">
            <a:extLst>
              <a:ext uri="{FF2B5EF4-FFF2-40B4-BE49-F238E27FC236}">
                <a16:creationId xmlns:a16="http://schemas.microsoft.com/office/drawing/2014/main" id="{E11F2B30-27E1-43E0-B582-C199698E7A76}"/>
              </a:ext>
            </a:extLst>
          </p:cNvPr>
          <p:cNvGraphicFramePr>
            <a:graphicFrameLocks noGrp="1"/>
          </p:cNvGraphicFramePr>
          <p:nvPr>
            <p:ph type="chart" idx="1"/>
          </p:nvPr>
        </p:nvGraphicFramePr>
        <p:xfrm>
          <a:off x="914400" y="1621971"/>
          <a:ext cx="10363200" cy="4440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655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Female labour force participation, </a:t>
            </a:r>
            <a:br>
              <a:rPr lang="en-GB" dirty="0"/>
            </a:br>
            <a:r>
              <a:rPr lang="en-GB" sz="3600" dirty="0"/>
              <a:t>England &amp; Wales 1871-2011</a:t>
            </a:r>
            <a:endParaRPr lang="en-US" sz="3600" dirty="0"/>
          </a:p>
        </p:txBody>
      </p:sp>
      <p:graphicFrame>
        <p:nvGraphicFramePr>
          <p:cNvPr id="4" name="Content Placeholder 3"/>
          <p:cNvGraphicFramePr>
            <a:graphicFrameLocks noGrp="1"/>
          </p:cNvGraphicFramePr>
          <p:nvPr>
            <p:ph idx="1"/>
          </p:nvPr>
        </p:nvGraphicFramePr>
        <p:xfrm>
          <a:off x="838200" y="1825625"/>
          <a:ext cx="10515600" cy="4718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268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b="1" dirty="0"/>
              <a:t>Changing  Breadwinner Regime</a:t>
            </a:r>
          </a:p>
        </p:txBody>
      </p:sp>
      <p:sp>
        <p:nvSpPr>
          <p:cNvPr id="5123" name="Rectangle 3"/>
          <p:cNvSpPr>
            <a:spLocks noGrp="1" noChangeArrowheads="1"/>
          </p:cNvSpPr>
          <p:nvPr>
            <p:ph type="body" idx="1"/>
          </p:nvPr>
        </p:nvSpPr>
        <p:spPr/>
        <p:txBody>
          <a:bodyPr>
            <a:normAutofit lnSpcReduction="10000"/>
          </a:bodyPr>
          <a:lstStyle/>
          <a:p>
            <a:r>
              <a:rPr lang="en-US" altLang="en-US" dirty="0"/>
              <a:t>Beveridge’s ideal arrangement was for the male breadwinner to support  wife’s vital unpaid work in the home. She had  ‘other duties’, namely the reproduction and maintenance of the population.</a:t>
            </a:r>
          </a:p>
          <a:p>
            <a:r>
              <a:rPr lang="en-US" altLang="en-US" dirty="0"/>
              <a:t>Although this a middle class ideal rather than working class reality, the implication was that increased female </a:t>
            </a:r>
            <a:r>
              <a:rPr lang="en-US" altLang="en-US" dirty="0" err="1"/>
              <a:t>labour</a:t>
            </a:r>
            <a:r>
              <a:rPr lang="en-US" altLang="en-US" dirty="0"/>
              <a:t> force participation in production would </a:t>
            </a:r>
            <a:r>
              <a:rPr lang="en-US" altLang="en-US" dirty="0" err="1"/>
              <a:t>jeopardise</a:t>
            </a:r>
            <a:r>
              <a:rPr lang="en-US" altLang="en-US" dirty="0"/>
              <a:t>  reproduction.</a:t>
            </a:r>
          </a:p>
          <a:p>
            <a:r>
              <a:rPr lang="en-GB" altLang="en-US" dirty="0"/>
              <a:t>Instead the baby boom happened at the same time as the emergence of the 1.5 earner couple </a:t>
            </a:r>
          </a:p>
          <a:p>
            <a:r>
              <a:rPr lang="en-GB" altLang="en-US" dirty="0"/>
              <a:t>It was followed by a weakening of the reliability of marriage as a meal-ticket for life ( 2</a:t>
            </a:r>
            <a:r>
              <a:rPr lang="en-GB" altLang="en-US" baseline="30000" dirty="0"/>
              <a:t>nd</a:t>
            </a:r>
            <a:r>
              <a:rPr lang="en-GB" altLang="en-US" dirty="0"/>
              <a:t> Demographic transition) with other implications  for fertility decisions.</a:t>
            </a:r>
          </a:p>
        </p:txBody>
      </p:sp>
    </p:spTree>
    <p:extLst>
      <p:ext uri="{BB962C8B-B14F-4D97-AF65-F5344CB8AC3E}">
        <p14:creationId xmlns:p14="http://schemas.microsoft.com/office/powerpoint/2010/main" val="168431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AFBAFF-47D6-41E7-A9AF-C42849D7B47A}"/>
              </a:ext>
            </a:extLst>
          </p:cNvPr>
          <p:cNvSpPr>
            <a:spLocks noGrp="1"/>
          </p:cNvSpPr>
          <p:nvPr>
            <p:ph type="title"/>
          </p:nvPr>
        </p:nvSpPr>
        <p:spPr/>
        <p:txBody>
          <a:bodyPr/>
          <a:lstStyle/>
          <a:p>
            <a:r>
              <a:rPr kumimoji="0" lang="en-GB" altLang="en-US" sz="4400" b="1" i="0"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The </a:t>
            </a:r>
            <a:r>
              <a:rPr lang="en-GB" altLang="en-US" sz="4400" b="1" dirty="0">
                <a:latin typeface="Calibri" panose="020F0502020204030204" pitchFamily="34" charset="0"/>
                <a:ea typeface="Calibri" panose="020F0502020204030204" pitchFamily="34" charset="0"/>
                <a:cs typeface="Times New Roman" panose="02020603050405020304" pitchFamily="18" charset="0"/>
              </a:rPr>
              <a:t>earnings opportunity cost of motherhood over women’s lifetimes</a:t>
            </a:r>
            <a:endParaRPr lang="en-US" b="1" dirty="0"/>
          </a:p>
        </p:txBody>
      </p:sp>
      <p:pic>
        <p:nvPicPr>
          <p:cNvPr id="8" name="Content Placeholder 7" descr="Text&#10;&#10;Description automatically generated with medium confidence">
            <a:extLst>
              <a:ext uri="{FF2B5EF4-FFF2-40B4-BE49-F238E27FC236}">
                <a16:creationId xmlns:a16="http://schemas.microsoft.com/office/drawing/2014/main" id="{85F64312-5E79-4DA0-91FE-4A5B3D9B27B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65243" y="1856412"/>
            <a:ext cx="3396826" cy="4636463"/>
          </a:xfrm>
        </p:spPr>
      </p:pic>
      <p:pic>
        <p:nvPicPr>
          <p:cNvPr id="9" name="Content Placeholder 8">
            <a:extLst>
              <a:ext uri="{FF2B5EF4-FFF2-40B4-BE49-F238E27FC236}">
                <a16:creationId xmlns:a16="http://schemas.microsoft.com/office/drawing/2014/main" id="{61441E16-B647-4C7B-B5AF-AF2FC52D209C}"/>
              </a:ext>
            </a:extLst>
          </p:cNvPr>
          <p:cNvPicPr>
            <a:picLocks noGrp="1" noChangeAspect="1"/>
          </p:cNvPicPr>
          <p:nvPr>
            <p:ph sz="half" idx="2"/>
          </p:nvPr>
        </p:nvPicPr>
        <p:blipFill>
          <a:blip r:embed="rId3"/>
          <a:stretch>
            <a:fillRect/>
          </a:stretch>
        </p:blipFill>
        <p:spPr>
          <a:xfrm>
            <a:off x="7199755" y="1825625"/>
            <a:ext cx="3527002" cy="4908758"/>
          </a:xfrm>
          <a:prstGeom prst="rect">
            <a:avLst/>
          </a:prstGeom>
        </p:spPr>
      </p:pic>
    </p:spTree>
    <p:extLst>
      <p:ext uri="{BB962C8B-B14F-4D97-AF65-F5344CB8AC3E}">
        <p14:creationId xmlns:p14="http://schemas.microsoft.com/office/powerpoint/2010/main" val="273634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b="1" dirty="0"/>
              <a:t>Illustrative lifetime profiles</a:t>
            </a:r>
          </a:p>
        </p:txBody>
      </p:sp>
      <p:sp>
        <p:nvSpPr>
          <p:cNvPr id="23555" name="Rectangle 3"/>
          <p:cNvSpPr>
            <a:spLocks noGrp="1" noChangeArrowheads="1"/>
          </p:cNvSpPr>
          <p:nvPr>
            <p:ph type="body" idx="1"/>
          </p:nvPr>
        </p:nvSpPr>
        <p:spPr>
          <a:xfrm>
            <a:off x="838200" y="1520328"/>
            <a:ext cx="10515600" cy="5188944"/>
          </a:xfrm>
        </p:spPr>
        <p:txBody>
          <a:bodyPr>
            <a:normAutofit fontScale="92500" lnSpcReduction="10000"/>
          </a:bodyPr>
          <a:lstStyle/>
          <a:p>
            <a:pPr lvl="1">
              <a:lnSpc>
                <a:spcPct val="90000"/>
              </a:lnSpc>
            </a:pPr>
            <a:r>
              <a:rPr lang="en-US" altLang="en-US" sz="2600" dirty="0"/>
              <a:t>We simulated lifetime earnings for illustrative women, </a:t>
            </a:r>
          </a:p>
          <a:p>
            <a:pPr marL="457200" lvl="1" indent="0">
              <a:lnSpc>
                <a:spcPct val="90000"/>
              </a:lnSpc>
              <a:buNone/>
            </a:pPr>
            <a:r>
              <a:rPr lang="en-US" altLang="en-US" sz="2600" dirty="0"/>
              <a:t>          by number of children and levels of skill.</a:t>
            </a:r>
          </a:p>
          <a:p>
            <a:pPr lvl="1"/>
            <a:r>
              <a:rPr lang="en-GB" altLang="en-US" sz="2600" dirty="0"/>
              <a:t>A simple method derived from regressions of employment participation and earnings</a:t>
            </a:r>
          </a:p>
          <a:p>
            <a:pPr lvl="1"/>
            <a:r>
              <a:rPr lang="en-US" altLang="en-US" sz="2600" dirty="0"/>
              <a:t>Projected over synthetic lifetime in a time warp – </a:t>
            </a:r>
            <a:r>
              <a:rPr lang="en-US" altLang="en-US" sz="2600" dirty="0" err="1"/>
              <a:t>cf</a:t>
            </a:r>
            <a:r>
              <a:rPr lang="en-US" altLang="en-US" sz="2600" dirty="0"/>
              <a:t> the period fertility rate or life expectancy</a:t>
            </a:r>
          </a:p>
          <a:p>
            <a:pPr lvl="1"/>
            <a:r>
              <a:rPr lang="en-GB" altLang="en-US" sz="2600" dirty="0"/>
              <a:t>The difference between profiles gives  the earnings opportunity cost of having n children vs none.</a:t>
            </a:r>
          </a:p>
          <a:p>
            <a:pPr lvl="1"/>
            <a:r>
              <a:rPr lang="en-GB" altLang="en-US" sz="2600" dirty="0"/>
              <a:t>For Mrs Typical, having two children roughly halved her lifetime earnings.</a:t>
            </a:r>
          </a:p>
          <a:p>
            <a:pPr lvl="1">
              <a:lnSpc>
                <a:spcPct val="90000"/>
              </a:lnSpc>
            </a:pPr>
            <a:r>
              <a:rPr lang="en-US" altLang="en-US" sz="2600" dirty="0"/>
              <a:t>That FPSC report based on data gathered in 1980 (WES),</a:t>
            </a:r>
          </a:p>
          <a:p>
            <a:pPr lvl="1">
              <a:lnSpc>
                <a:spcPct val="90000"/>
              </a:lnSpc>
            </a:pPr>
            <a:r>
              <a:rPr lang="en-US" altLang="en-US" sz="2600" dirty="0"/>
              <a:t> WOMU report based on 1994 data (BHPS) £ evaluated at 1999 prices,</a:t>
            </a:r>
          </a:p>
          <a:p>
            <a:pPr lvl="1"/>
            <a:r>
              <a:rPr lang="en-US" altLang="en-US" sz="2600" dirty="0"/>
              <a:t>Think of the 1994 projection as relevant to those born around 1970, and the earlier one as belonging to a cohort from 1950s, less attached to paid work </a:t>
            </a:r>
          </a:p>
          <a:p>
            <a:pPr lvl="1"/>
            <a:r>
              <a:rPr lang="en-US" altLang="en-US" sz="2600" dirty="0"/>
              <a:t>Also done for men and other types of income</a:t>
            </a:r>
          </a:p>
          <a:p>
            <a:pPr lvl="1"/>
            <a:r>
              <a:rPr lang="en-GB" sz="2600" dirty="0"/>
              <a:t>Simple illustrations rely on many simplifying assumptions.</a:t>
            </a:r>
          </a:p>
          <a:p>
            <a:pPr lvl="1">
              <a:lnSpc>
                <a:spcPct val="90000"/>
              </a:lnSpc>
            </a:pPr>
            <a:endParaRPr lang="en-US" altLang="en-US" dirty="0"/>
          </a:p>
        </p:txBody>
      </p:sp>
    </p:spTree>
    <p:extLst>
      <p:ext uri="{BB962C8B-B14F-4D97-AF65-F5344CB8AC3E}">
        <p14:creationId xmlns:p14="http://schemas.microsoft.com/office/powerpoint/2010/main" val="127870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669495" y="571500"/>
            <a:ext cx="7315204" cy="5715000"/>
            <a:chOff x="1709" y="376"/>
            <a:chExt cx="4608" cy="3600"/>
          </a:xfrm>
        </p:grpSpPr>
        <p:sp>
          <p:nvSpPr>
            <p:cNvPr id="3" name="AutoShape 3"/>
            <p:cNvSpPr>
              <a:spLocks noChangeAspect="1" noChangeArrowheads="1" noTextEdit="1"/>
            </p:cNvSpPr>
            <p:nvPr/>
          </p:nvSpPr>
          <p:spPr bwMode="auto">
            <a:xfrm>
              <a:off x="1709" y="376"/>
              <a:ext cx="4608"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205"/>
            <p:cNvGrpSpPr>
              <a:grpSpLocks/>
            </p:cNvGrpSpPr>
            <p:nvPr/>
          </p:nvGrpSpPr>
          <p:grpSpPr bwMode="auto">
            <a:xfrm>
              <a:off x="1769" y="387"/>
              <a:ext cx="4528" cy="3514"/>
              <a:chOff x="1769" y="387"/>
              <a:chExt cx="4528" cy="3514"/>
            </a:xfrm>
          </p:grpSpPr>
          <p:sp>
            <p:nvSpPr>
              <p:cNvPr id="44291" name="Rectangle 5"/>
              <p:cNvSpPr>
                <a:spLocks noChangeArrowheads="1"/>
              </p:cNvSpPr>
              <p:nvPr/>
            </p:nvSpPr>
            <p:spPr bwMode="auto">
              <a:xfrm>
                <a:off x="1769" y="387"/>
                <a:ext cx="4528" cy="3514"/>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92" name="Line 6"/>
              <p:cNvSpPr>
                <a:spLocks noChangeShapeType="1"/>
              </p:cNvSpPr>
              <p:nvPr/>
            </p:nvSpPr>
            <p:spPr bwMode="auto">
              <a:xfrm>
                <a:off x="2286" y="1373"/>
                <a:ext cx="0" cy="19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93" name="Line 7"/>
              <p:cNvSpPr>
                <a:spLocks noChangeShapeType="1"/>
              </p:cNvSpPr>
              <p:nvPr/>
            </p:nvSpPr>
            <p:spPr bwMode="auto">
              <a:xfrm>
                <a:off x="2250" y="3348"/>
                <a:ext cx="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94" name="Line 8"/>
              <p:cNvSpPr>
                <a:spLocks noChangeShapeType="1"/>
              </p:cNvSpPr>
              <p:nvPr/>
            </p:nvSpPr>
            <p:spPr bwMode="auto">
              <a:xfrm>
                <a:off x="2250" y="3064"/>
                <a:ext cx="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95" name="Line 9"/>
              <p:cNvSpPr>
                <a:spLocks noChangeShapeType="1"/>
              </p:cNvSpPr>
              <p:nvPr/>
            </p:nvSpPr>
            <p:spPr bwMode="auto">
              <a:xfrm>
                <a:off x="2250" y="2784"/>
                <a:ext cx="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96" name="Line 10"/>
              <p:cNvSpPr>
                <a:spLocks noChangeShapeType="1"/>
              </p:cNvSpPr>
              <p:nvPr/>
            </p:nvSpPr>
            <p:spPr bwMode="auto">
              <a:xfrm>
                <a:off x="2250" y="2500"/>
                <a:ext cx="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97" name="Line 11"/>
              <p:cNvSpPr>
                <a:spLocks noChangeShapeType="1"/>
              </p:cNvSpPr>
              <p:nvPr/>
            </p:nvSpPr>
            <p:spPr bwMode="auto">
              <a:xfrm>
                <a:off x="2250" y="2221"/>
                <a:ext cx="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98" name="Line 12"/>
              <p:cNvSpPr>
                <a:spLocks noChangeShapeType="1"/>
              </p:cNvSpPr>
              <p:nvPr/>
            </p:nvSpPr>
            <p:spPr bwMode="auto">
              <a:xfrm>
                <a:off x="2250" y="1937"/>
                <a:ext cx="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99" name="Line 13"/>
              <p:cNvSpPr>
                <a:spLocks noChangeShapeType="1"/>
              </p:cNvSpPr>
              <p:nvPr/>
            </p:nvSpPr>
            <p:spPr bwMode="auto">
              <a:xfrm>
                <a:off x="2250" y="1657"/>
                <a:ext cx="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0" name="Line 14"/>
              <p:cNvSpPr>
                <a:spLocks noChangeShapeType="1"/>
              </p:cNvSpPr>
              <p:nvPr/>
            </p:nvSpPr>
            <p:spPr bwMode="auto">
              <a:xfrm>
                <a:off x="2250" y="1373"/>
                <a:ext cx="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1" name="Line 15"/>
              <p:cNvSpPr>
                <a:spLocks noChangeShapeType="1"/>
              </p:cNvSpPr>
              <p:nvPr/>
            </p:nvSpPr>
            <p:spPr bwMode="auto">
              <a:xfrm>
                <a:off x="2286" y="3348"/>
                <a:ext cx="284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2" name="Line 16"/>
              <p:cNvSpPr>
                <a:spLocks noChangeShapeType="1"/>
              </p:cNvSpPr>
              <p:nvPr/>
            </p:nvSpPr>
            <p:spPr bwMode="auto">
              <a:xfrm flipV="1">
                <a:off x="2286" y="3307"/>
                <a:ext cx="0" cy="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3" name="Line 17"/>
              <p:cNvSpPr>
                <a:spLocks noChangeShapeType="1"/>
              </p:cNvSpPr>
              <p:nvPr/>
            </p:nvSpPr>
            <p:spPr bwMode="auto">
              <a:xfrm flipV="1">
                <a:off x="2610" y="3307"/>
                <a:ext cx="0" cy="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4" name="Line 18"/>
              <p:cNvSpPr>
                <a:spLocks noChangeShapeType="1"/>
              </p:cNvSpPr>
              <p:nvPr/>
            </p:nvSpPr>
            <p:spPr bwMode="auto">
              <a:xfrm flipV="1">
                <a:off x="2933" y="3307"/>
                <a:ext cx="0" cy="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5" name="Line 19"/>
              <p:cNvSpPr>
                <a:spLocks noChangeShapeType="1"/>
              </p:cNvSpPr>
              <p:nvPr/>
            </p:nvSpPr>
            <p:spPr bwMode="auto">
              <a:xfrm flipV="1">
                <a:off x="3256" y="3307"/>
                <a:ext cx="0" cy="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6" name="Line 20"/>
              <p:cNvSpPr>
                <a:spLocks noChangeShapeType="1"/>
              </p:cNvSpPr>
              <p:nvPr/>
            </p:nvSpPr>
            <p:spPr bwMode="auto">
              <a:xfrm flipV="1">
                <a:off x="3579" y="3307"/>
                <a:ext cx="0" cy="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7" name="Line 21"/>
              <p:cNvSpPr>
                <a:spLocks noChangeShapeType="1"/>
              </p:cNvSpPr>
              <p:nvPr/>
            </p:nvSpPr>
            <p:spPr bwMode="auto">
              <a:xfrm flipV="1">
                <a:off x="3902" y="3307"/>
                <a:ext cx="0" cy="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8" name="Line 22"/>
              <p:cNvSpPr>
                <a:spLocks noChangeShapeType="1"/>
              </p:cNvSpPr>
              <p:nvPr/>
            </p:nvSpPr>
            <p:spPr bwMode="auto">
              <a:xfrm flipV="1">
                <a:off x="4225" y="3307"/>
                <a:ext cx="0" cy="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09" name="Line 23"/>
              <p:cNvSpPr>
                <a:spLocks noChangeShapeType="1"/>
              </p:cNvSpPr>
              <p:nvPr/>
            </p:nvSpPr>
            <p:spPr bwMode="auto">
              <a:xfrm flipV="1">
                <a:off x="4549" y="3307"/>
                <a:ext cx="0" cy="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0" name="Line 24"/>
              <p:cNvSpPr>
                <a:spLocks noChangeShapeType="1"/>
              </p:cNvSpPr>
              <p:nvPr/>
            </p:nvSpPr>
            <p:spPr bwMode="auto">
              <a:xfrm flipV="1">
                <a:off x="4872" y="3307"/>
                <a:ext cx="0" cy="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1" name="Line 25"/>
              <p:cNvSpPr>
                <a:spLocks noChangeShapeType="1"/>
              </p:cNvSpPr>
              <p:nvPr/>
            </p:nvSpPr>
            <p:spPr bwMode="auto">
              <a:xfrm flipV="1">
                <a:off x="2286" y="2131"/>
                <a:ext cx="66" cy="73"/>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2" name="Line 26"/>
              <p:cNvSpPr>
                <a:spLocks noChangeShapeType="1"/>
              </p:cNvSpPr>
              <p:nvPr/>
            </p:nvSpPr>
            <p:spPr bwMode="auto">
              <a:xfrm flipV="1">
                <a:off x="2352" y="2062"/>
                <a:ext cx="65" cy="69"/>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3" name="Line 27"/>
              <p:cNvSpPr>
                <a:spLocks noChangeShapeType="1"/>
              </p:cNvSpPr>
              <p:nvPr/>
            </p:nvSpPr>
            <p:spPr bwMode="auto">
              <a:xfrm flipV="1">
                <a:off x="2417" y="2002"/>
                <a:ext cx="62" cy="6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4" name="Line 28"/>
              <p:cNvSpPr>
                <a:spLocks noChangeShapeType="1"/>
              </p:cNvSpPr>
              <p:nvPr/>
            </p:nvSpPr>
            <p:spPr bwMode="auto">
              <a:xfrm flipV="1">
                <a:off x="2479" y="1945"/>
                <a:ext cx="65" cy="57"/>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5" name="Line 29"/>
              <p:cNvSpPr>
                <a:spLocks noChangeShapeType="1"/>
              </p:cNvSpPr>
              <p:nvPr/>
            </p:nvSpPr>
            <p:spPr bwMode="auto">
              <a:xfrm flipV="1">
                <a:off x="2544" y="1896"/>
                <a:ext cx="66" cy="49"/>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6" name="Line 30"/>
              <p:cNvSpPr>
                <a:spLocks noChangeShapeType="1"/>
              </p:cNvSpPr>
              <p:nvPr/>
            </p:nvSpPr>
            <p:spPr bwMode="auto">
              <a:xfrm flipV="1">
                <a:off x="2610" y="1852"/>
                <a:ext cx="65" cy="44"/>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7" name="Line 31"/>
              <p:cNvSpPr>
                <a:spLocks noChangeShapeType="1"/>
              </p:cNvSpPr>
              <p:nvPr/>
            </p:nvSpPr>
            <p:spPr bwMode="auto">
              <a:xfrm flipV="1">
                <a:off x="2675" y="1815"/>
                <a:ext cx="65" cy="37"/>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8" name="Line 32"/>
              <p:cNvSpPr>
                <a:spLocks noChangeShapeType="1"/>
              </p:cNvSpPr>
              <p:nvPr/>
            </p:nvSpPr>
            <p:spPr bwMode="auto">
              <a:xfrm flipV="1">
                <a:off x="2740" y="1783"/>
                <a:ext cx="62" cy="32"/>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19" name="Line 33"/>
              <p:cNvSpPr>
                <a:spLocks noChangeShapeType="1"/>
              </p:cNvSpPr>
              <p:nvPr/>
            </p:nvSpPr>
            <p:spPr bwMode="auto">
              <a:xfrm flipV="1">
                <a:off x="2802" y="1758"/>
                <a:ext cx="65" cy="25"/>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0" name="Line 34"/>
              <p:cNvSpPr>
                <a:spLocks noChangeShapeType="1"/>
              </p:cNvSpPr>
              <p:nvPr/>
            </p:nvSpPr>
            <p:spPr bwMode="auto">
              <a:xfrm flipV="1">
                <a:off x="2867" y="1738"/>
                <a:ext cx="66" cy="2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1" name="Line 35"/>
              <p:cNvSpPr>
                <a:spLocks noChangeShapeType="1"/>
              </p:cNvSpPr>
              <p:nvPr/>
            </p:nvSpPr>
            <p:spPr bwMode="auto">
              <a:xfrm flipV="1">
                <a:off x="2933" y="1722"/>
                <a:ext cx="65" cy="16"/>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2" name="Line 36"/>
              <p:cNvSpPr>
                <a:spLocks noChangeShapeType="1"/>
              </p:cNvSpPr>
              <p:nvPr/>
            </p:nvSpPr>
            <p:spPr bwMode="auto">
              <a:xfrm flipV="1">
                <a:off x="2998" y="1710"/>
                <a:ext cx="65" cy="12"/>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3" name="Line 37"/>
              <p:cNvSpPr>
                <a:spLocks noChangeShapeType="1"/>
              </p:cNvSpPr>
              <p:nvPr/>
            </p:nvSpPr>
            <p:spPr bwMode="auto">
              <a:xfrm flipV="1">
                <a:off x="3063" y="1702"/>
                <a:ext cx="62" cy="8"/>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4" name="Line 38"/>
              <p:cNvSpPr>
                <a:spLocks noChangeShapeType="1"/>
              </p:cNvSpPr>
              <p:nvPr/>
            </p:nvSpPr>
            <p:spPr bwMode="auto">
              <a:xfrm flipV="1">
                <a:off x="3125" y="1698"/>
                <a:ext cx="66" cy="4"/>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5" name="Line 39"/>
              <p:cNvSpPr>
                <a:spLocks noChangeShapeType="1"/>
              </p:cNvSpPr>
              <p:nvPr/>
            </p:nvSpPr>
            <p:spPr bwMode="auto">
              <a:xfrm>
                <a:off x="3191"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6" name="Line 40"/>
              <p:cNvSpPr>
                <a:spLocks noChangeShapeType="1"/>
              </p:cNvSpPr>
              <p:nvPr/>
            </p:nvSpPr>
            <p:spPr bwMode="auto">
              <a:xfrm>
                <a:off x="3256"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7" name="Line 41"/>
              <p:cNvSpPr>
                <a:spLocks noChangeShapeType="1"/>
              </p:cNvSpPr>
              <p:nvPr/>
            </p:nvSpPr>
            <p:spPr bwMode="auto">
              <a:xfrm>
                <a:off x="3321" y="1698"/>
                <a:ext cx="66"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8" name="Line 42"/>
              <p:cNvSpPr>
                <a:spLocks noChangeShapeType="1"/>
              </p:cNvSpPr>
              <p:nvPr/>
            </p:nvSpPr>
            <p:spPr bwMode="auto">
              <a:xfrm>
                <a:off x="3387" y="1698"/>
                <a:ext cx="61"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29" name="Line 43"/>
              <p:cNvSpPr>
                <a:spLocks noChangeShapeType="1"/>
              </p:cNvSpPr>
              <p:nvPr/>
            </p:nvSpPr>
            <p:spPr bwMode="auto">
              <a:xfrm>
                <a:off x="3448" y="1698"/>
                <a:ext cx="66"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30" name="Line 44"/>
              <p:cNvSpPr>
                <a:spLocks noChangeShapeType="1"/>
              </p:cNvSpPr>
              <p:nvPr/>
            </p:nvSpPr>
            <p:spPr bwMode="auto">
              <a:xfrm>
                <a:off x="3514"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31" name="Line 45"/>
              <p:cNvSpPr>
                <a:spLocks noChangeShapeType="1"/>
              </p:cNvSpPr>
              <p:nvPr/>
            </p:nvSpPr>
            <p:spPr bwMode="auto">
              <a:xfrm>
                <a:off x="3579"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32" name="Line 46"/>
              <p:cNvSpPr>
                <a:spLocks noChangeShapeType="1"/>
              </p:cNvSpPr>
              <p:nvPr/>
            </p:nvSpPr>
            <p:spPr bwMode="auto">
              <a:xfrm>
                <a:off x="3644" y="1698"/>
                <a:ext cx="66"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33" name="Line 47"/>
              <p:cNvSpPr>
                <a:spLocks noChangeShapeType="1"/>
              </p:cNvSpPr>
              <p:nvPr/>
            </p:nvSpPr>
            <p:spPr bwMode="auto">
              <a:xfrm>
                <a:off x="3710" y="1698"/>
                <a:ext cx="62"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34" name="Line 48"/>
              <p:cNvSpPr>
                <a:spLocks noChangeShapeType="1"/>
              </p:cNvSpPr>
              <p:nvPr/>
            </p:nvSpPr>
            <p:spPr bwMode="auto">
              <a:xfrm>
                <a:off x="3772"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35" name="Line 49"/>
              <p:cNvSpPr>
                <a:spLocks noChangeShapeType="1"/>
              </p:cNvSpPr>
              <p:nvPr/>
            </p:nvSpPr>
            <p:spPr bwMode="auto">
              <a:xfrm>
                <a:off x="3837"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36" name="Line 50"/>
              <p:cNvSpPr>
                <a:spLocks noChangeShapeType="1"/>
              </p:cNvSpPr>
              <p:nvPr/>
            </p:nvSpPr>
            <p:spPr bwMode="auto">
              <a:xfrm>
                <a:off x="3902" y="1698"/>
                <a:ext cx="66"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37" name="Line 51"/>
              <p:cNvSpPr>
                <a:spLocks noChangeShapeType="1"/>
              </p:cNvSpPr>
              <p:nvPr/>
            </p:nvSpPr>
            <p:spPr bwMode="auto">
              <a:xfrm>
                <a:off x="3968" y="1698"/>
                <a:ext cx="61"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38" name="Line 52"/>
              <p:cNvSpPr>
                <a:spLocks noChangeShapeType="1"/>
              </p:cNvSpPr>
              <p:nvPr/>
            </p:nvSpPr>
            <p:spPr bwMode="auto">
              <a:xfrm>
                <a:off x="4029" y="1698"/>
                <a:ext cx="66"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39" name="Line 53"/>
              <p:cNvSpPr>
                <a:spLocks noChangeShapeType="1"/>
              </p:cNvSpPr>
              <p:nvPr/>
            </p:nvSpPr>
            <p:spPr bwMode="auto">
              <a:xfrm>
                <a:off x="4095"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0" name="Line 54"/>
              <p:cNvSpPr>
                <a:spLocks noChangeShapeType="1"/>
              </p:cNvSpPr>
              <p:nvPr/>
            </p:nvSpPr>
            <p:spPr bwMode="auto">
              <a:xfrm>
                <a:off x="4160"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1" name="Line 55"/>
              <p:cNvSpPr>
                <a:spLocks noChangeShapeType="1"/>
              </p:cNvSpPr>
              <p:nvPr/>
            </p:nvSpPr>
            <p:spPr bwMode="auto">
              <a:xfrm>
                <a:off x="4225" y="1698"/>
                <a:ext cx="66"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2" name="Line 56"/>
              <p:cNvSpPr>
                <a:spLocks noChangeShapeType="1"/>
              </p:cNvSpPr>
              <p:nvPr/>
            </p:nvSpPr>
            <p:spPr bwMode="auto">
              <a:xfrm>
                <a:off x="4291" y="1698"/>
                <a:ext cx="62"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3" name="Line 57"/>
              <p:cNvSpPr>
                <a:spLocks noChangeShapeType="1"/>
              </p:cNvSpPr>
              <p:nvPr/>
            </p:nvSpPr>
            <p:spPr bwMode="auto">
              <a:xfrm>
                <a:off x="4353"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4" name="Line 58"/>
              <p:cNvSpPr>
                <a:spLocks noChangeShapeType="1"/>
              </p:cNvSpPr>
              <p:nvPr/>
            </p:nvSpPr>
            <p:spPr bwMode="auto">
              <a:xfrm>
                <a:off x="4418"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5" name="Line 59"/>
              <p:cNvSpPr>
                <a:spLocks noChangeShapeType="1"/>
              </p:cNvSpPr>
              <p:nvPr/>
            </p:nvSpPr>
            <p:spPr bwMode="auto">
              <a:xfrm>
                <a:off x="4483" y="1698"/>
                <a:ext cx="66"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6" name="Line 60"/>
              <p:cNvSpPr>
                <a:spLocks noChangeShapeType="1"/>
              </p:cNvSpPr>
              <p:nvPr/>
            </p:nvSpPr>
            <p:spPr bwMode="auto">
              <a:xfrm>
                <a:off x="4549"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7" name="Line 61"/>
              <p:cNvSpPr>
                <a:spLocks noChangeShapeType="1"/>
              </p:cNvSpPr>
              <p:nvPr/>
            </p:nvSpPr>
            <p:spPr bwMode="auto">
              <a:xfrm>
                <a:off x="4614" y="1698"/>
                <a:ext cx="62"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8" name="Line 62"/>
              <p:cNvSpPr>
                <a:spLocks noChangeShapeType="1"/>
              </p:cNvSpPr>
              <p:nvPr/>
            </p:nvSpPr>
            <p:spPr bwMode="auto">
              <a:xfrm>
                <a:off x="4676" y="1698"/>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49" name="Line 63"/>
              <p:cNvSpPr>
                <a:spLocks noChangeShapeType="1"/>
              </p:cNvSpPr>
              <p:nvPr/>
            </p:nvSpPr>
            <p:spPr bwMode="auto">
              <a:xfrm>
                <a:off x="4741" y="1698"/>
                <a:ext cx="65" cy="369"/>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50" name="Line 64"/>
              <p:cNvSpPr>
                <a:spLocks noChangeShapeType="1"/>
              </p:cNvSpPr>
              <p:nvPr/>
            </p:nvSpPr>
            <p:spPr bwMode="auto">
              <a:xfrm>
                <a:off x="4806" y="2067"/>
                <a:ext cx="66"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51" name="Line 65"/>
              <p:cNvSpPr>
                <a:spLocks noChangeShapeType="1"/>
              </p:cNvSpPr>
              <p:nvPr/>
            </p:nvSpPr>
            <p:spPr bwMode="auto">
              <a:xfrm>
                <a:off x="4872" y="2067"/>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52" name="Line 66"/>
              <p:cNvSpPr>
                <a:spLocks noChangeShapeType="1"/>
              </p:cNvSpPr>
              <p:nvPr/>
            </p:nvSpPr>
            <p:spPr bwMode="auto">
              <a:xfrm>
                <a:off x="4937" y="2067"/>
                <a:ext cx="62"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53" name="Line 67"/>
              <p:cNvSpPr>
                <a:spLocks noChangeShapeType="1"/>
              </p:cNvSpPr>
              <p:nvPr/>
            </p:nvSpPr>
            <p:spPr bwMode="auto">
              <a:xfrm>
                <a:off x="4999" y="2067"/>
                <a:ext cx="65"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54" name="Line 68"/>
              <p:cNvSpPr>
                <a:spLocks noChangeShapeType="1"/>
              </p:cNvSpPr>
              <p:nvPr/>
            </p:nvSpPr>
            <p:spPr bwMode="auto">
              <a:xfrm>
                <a:off x="5064" y="2067"/>
                <a:ext cx="66"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55" name="Line 69"/>
              <p:cNvSpPr>
                <a:spLocks noChangeShapeType="1"/>
              </p:cNvSpPr>
              <p:nvPr/>
            </p:nvSpPr>
            <p:spPr bwMode="auto">
              <a:xfrm flipV="1">
                <a:off x="2286" y="2131"/>
                <a:ext cx="66" cy="73"/>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56" name="Line 70"/>
              <p:cNvSpPr>
                <a:spLocks noChangeShapeType="1"/>
              </p:cNvSpPr>
              <p:nvPr/>
            </p:nvSpPr>
            <p:spPr bwMode="auto">
              <a:xfrm flipV="1">
                <a:off x="2352" y="2062"/>
                <a:ext cx="65" cy="69"/>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57" name="Line 71"/>
              <p:cNvSpPr>
                <a:spLocks noChangeShapeType="1"/>
              </p:cNvSpPr>
              <p:nvPr/>
            </p:nvSpPr>
            <p:spPr bwMode="auto">
              <a:xfrm>
                <a:off x="2417" y="2062"/>
                <a:ext cx="62" cy="1286"/>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58" name="Line 72"/>
              <p:cNvSpPr>
                <a:spLocks noChangeShapeType="1"/>
              </p:cNvSpPr>
              <p:nvPr/>
            </p:nvSpPr>
            <p:spPr bwMode="auto">
              <a:xfrm>
                <a:off x="2479" y="3348"/>
                <a:ext cx="65"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59" name="Line 73"/>
              <p:cNvSpPr>
                <a:spLocks noChangeShapeType="1"/>
              </p:cNvSpPr>
              <p:nvPr/>
            </p:nvSpPr>
            <p:spPr bwMode="auto">
              <a:xfrm>
                <a:off x="2544" y="3348"/>
                <a:ext cx="66"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0" name="Line 74"/>
              <p:cNvSpPr>
                <a:spLocks noChangeShapeType="1"/>
              </p:cNvSpPr>
              <p:nvPr/>
            </p:nvSpPr>
            <p:spPr bwMode="auto">
              <a:xfrm>
                <a:off x="2610" y="3348"/>
                <a:ext cx="65"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1" name="Line 75"/>
              <p:cNvSpPr>
                <a:spLocks noChangeShapeType="1"/>
              </p:cNvSpPr>
              <p:nvPr/>
            </p:nvSpPr>
            <p:spPr bwMode="auto">
              <a:xfrm flipV="1">
                <a:off x="2675" y="3202"/>
                <a:ext cx="65" cy="146"/>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2" name="Line 76"/>
              <p:cNvSpPr>
                <a:spLocks noChangeShapeType="1"/>
              </p:cNvSpPr>
              <p:nvPr/>
            </p:nvSpPr>
            <p:spPr bwMode="auto">
              <a:xfrm>
                <a:off x="2740" y="3202"/>
                <a:ext cx="62"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3" name="Line 77"/>
              <p:cNvSpPr>
                <a:spLocks noChangeShapeType="1"/>
              </p:cNvSpPr>
              <p:nvPr/>
            </p:nvSpPr>
            <p:spPr bwMode="auto">
              <a:xfrm flipV="1">
                <a:off x="2802" y="3165"/>
                <a:ext cx="65" cy="37"/>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4" name="Line 78"/>
              <p:cNvSpPr>
                <a:spLocks noChangeShapeType="1"/>
              </p:cNvSpPr>
              <p:nvPr/>
            </p:nvSpPr>
            <p:spPr bwMode="auto">
              <a:xfrm flipV="1">
                <a:off x="2867" y="3125"/>
                <a:ext cx="66" cy="4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5" name="Line 79"/>
              <p:cNvSpPr>
                <a:spLocks noChangeShapeType="1"/>
              </p:cNvSpPr>
              <p:nvPr/>
            </p:nvSpPr>
            <p:spPr bwMode="auto">
              <a:xfrm flipV="1">
                <a:off x="2933" y="3068"/>
                <a:ext cx="65" cy="57"/>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6" name="Line 80"/>
              <p:cNvSpPr>
                <a:spLocks noChangeShapeType="1"/>
              </p:cNvSpPr>
              <p:nvPr/>
            </p:nvSpPr>
            <p:spPr bwMode="auto">
              <a:xfrm flipV="1">
                <a:off x="2998" y="2999"/>
                <a:ext cx="65" cy="69"/>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7" name="Line 81"/>
              <p:cNvSpPr>
                <a:spLocks noChangeShapeType="1"/>
              </p:cNvSpPr>
              <p:nvPr/>
            </p:nvSpPr>
            <p:spPr bwMode="auto">
              <a:xfrm flipV="1">
                <a:off x="3063" y="2914"/>
                <a:ext cx="62" cy="85"/>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8" name="Line 82"/>
              <p:cNvSpPr>
                <a:spLocks noChangeShapeType="1"/>
              </p:cNvSpPr>
              <p:nvPr/>
            </p:nvSpPr>
            <p:spPr bwMode="auto">
              <a:xfrm flipV="1">
                <a:off x="3125" y="2849"/>
                <a:ext cx="66" cy="65"/>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69" name="Line 83"/>
              <p:cNvSpPr>
                <a:spLocks noChangeShapeType="1"/>
              </p:cNvSpPr>
              <p:nvPr/>
            </p:nvSpPr>
            <p:spPr bwMode="auto">
              <a:xfrm flipV="1">
                <a:off x="3191" y="2817"/>
                <a:ext cx="65" cy="32"/>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0" name="Line 84"/>
              <p:cNvSpPr>
                <a:spLocks noChangeShapeType="1"/>
              </p:cNvSpPr>
              <p:nvPr/>
            </p:nvSpPr>
            <p:spPr bwMode="auto">
              <a:xfrm flipV="1">
                <a:off x="3256" y="2780"/>
                <a:ext cx="65" cy="37"/>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1" name="Line 85"/>
              <p:cNvSpPr>
                <a:spLocks noChangeShapeType="1"/>
              </p:cNvSpPr>
              <p:nvPr/>
            </p:nvSpPr>
            <p:spPr bwMode="auto">
              <a:xfrm flipV="1">
                <a:off x="3321" y="2744"/>
                <a:ext cx="66" cy="36"/>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2" name="Line 86"/>
              <p:cNvSpPr>
                <a:spLocks noChangeShapeType="1"/>
              </p:cNvSpPr>
              <p:nvPr/>
            </p:nvSpPr>
            <p:spPr bwMode="auto">
              <a:xfrm flipV="1">
                <a:off x="3387" y="2703"/>
                <a:ext cx="61" cy="41"/>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3" name="Line 87"/>
              <p:cNvSpPr>
                <a:spLocks noChangeShapeType="1"/>
              </p:cNvSpPr>
              <p:nvPr/>
            </p:nvSpPr>
            <p:spPr bwMode="auto">
              <a:xfrm flipV="1">
                <a:off x="3448" y="2054"/>
                <a:ext cx="66" cy="649"/>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4" name="Line 88"/>
              <p:cNvSpPr>
                <a:spLocks noChangeShapeType="1"/>
              </p:cNvSpPr>
              <p:nvPr/>
            </p:nvSpPr>
            <p:spPr bwMode="auto">
              <a:xfrm flipV="1">
                <a:off x="3514" y="2002"/>
                <a:ext cx="65" cy="52"/>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5" name="Line 89"/>
              <p:cNvSpPr>
                <a:spLocks noChangeShapeType="1"/>
              </p:cNvSpPr>
              <p:nvPr/>
            </p:nvSpPr>
            <p:spPr bwMode="auto">
              <a:xfrm flipV="1">
                <a:off x="3579" y="1953"/>
                <a:ext cx="65" cy="49"/>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6" name="Line 90"/>
              <p:cNvSpPr>
                <a:spLocks noChangeShapeType="1"/>
              </p:cNvSpPr>
              <p:nvPr/>
            </p:nvSpPr>
            <p:spPr bwMode="auto">
              <a:xfrm flipV="1">
                <a:off x="3644" y="1912"/>
                <a:ext cx="66" cy="41"/>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7" name="Line 91"/>
              <p:cNvSpPr>
                <a:spLocks noChangeShapeType="1"/>
              </p:cNvSpPr>
              <p:nvPr/>
            </p:nvSpPr>
            <p:spPr bwMode="auto">
              <a:xfrm flipV="1">
                <a:off x="3710" y="1876"/>
                <a:ext cx="62" cy="36"/>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8" name="Line 92"/>
              <p:cNvSpPr>
                <a:spLocks noChangeShapeType="1"/>
              </p:cNvSpPr>
              <p:nvPr/>
            </p:nvSpPr>
            <p:spPr bwMode="auto">
              <a:xfrm flipV="1">
                <a:off x="3772" y="1848"/>
                <a:ext cx="65" cy="28"/>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79" name="Line 93"/>
              <p:cNvSpPr>
                <a:spLocks noChangeShapeType="1"/>
              </p:cNvSpPr>
              <p:nvPr/>
            </p:nvSpPr>
            <p:spPr bwMode="auto">
              <a:xfrm flipV="1">
                <a:off x="3837" y="1823"/>
                <a:ext cx="65" cy="25"/>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0" name="Line 94"/>
              <p:cNvSpPr>
                <a:spLocks noChangeShapeType="1"/>
              </p:cNvSpPr>
              <p:nvPr/>
            </p:nvSpPr>
            <p:spPr bwMode="auto">
              <a:xfrm flipV="1">
                <a:off x="3902" y="1803"/>
                <a:ext cx="66" cy="2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1" name="Line 95"/>
              <p:cNvSpPr>
                <a:spLocks noChangeShapeType="1"/>
              </p:cNvSpPr>
              <p:nvPr/>
            </p:nvSpPr>
            <p:spPr bwMode="auto">
              <a:xfrm flipV="1">
                <a:off x="3968" y="1787"/>
                <a:ext cx="61" cy="16"/>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2" name="Line 96"/>
              <p:cNvSpPr>
                <a:spLocks noChangeShapeType="1"/>
              </p:cNvSpPr>
              <p:nvPr/>
            </p:nvSpPr>
            <p:spPr bwMode="auto">
              <a:xfrm flipV="1">
                <a:off x="4029" y="1775"/>
                <a:ext cx="66" cy="12"/>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3" name="Line 97"/>
              <p:cNvSpPr>
                <a:spLocks noChangeShapeType="1"/>
              </p:cNvSpPr>
              <p:nvPr/>
            </p:nvSpPr>
            <p:spPr bwMode="auto">
              <a:xfrm flipV="1">
                <a:off x="4095" y="1771"/>
                <a:ext cx="65" cy="4"/>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4" name="Line 98"/>
              <p:cNvSpPr>
                <a:spLocks noChangeShapeType="1"/>
              </p:cNvSpPr>
              <p:nvPr/>
            </p:nvSpPr>
            <p:spPr bwMode="auto">
              <a:xfrm flipV="1">
                <a:off x="4160" y="1767"/>
                <a:ext cx="65" cy="4"/>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5" name="Line 99"/>
              <p:cNvSpPr>
                <a:spLocks noChangeShapeType="1"/>
              </p:cNvSpPr>
              <p:nvPr/>
            </p:nvSpPr>
            <p:spPr bwMode="auto">
              <a:xfrm flipV="1">
                <a:off x="4225" y="1762"/>
                <a:ext cx="66" cy="5"/>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6" name="Line 100"/>
              <p:cNvSpPr>
                <a:spLocks noChangeShapeType="1"/>
              </p:cNvSpPr>
              <p:nvPr/>
            </p:nvSpPr>
            <p:spPr bwMode="auto">
              <a:xfrm>
                <a:off x="4291" y="1762"/>
                <a:ext cx="62"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7" name="Line 101"/>
              <p:cNvSpPr>
                <a:spLocks noChangeShapeType="1"/>
              </p:cNvSpPr>
              <p:nvPr/>
            </p:nvSpPr>
            <p:spPr bwMode="auto">
              <a:xfrm>
                <a:off x="4353" y="1762"/>
                <a:ext cx="65"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8" name="Line 102"/>
              <p:cNvSpPr>
                <a:spLocks noChangeShapeType="1"/>
              </p:cNvSpPr>
              <p:nvPr/>
            </p:nvSpPr>
            <p:spPr bwMode="auto">
              <a:xfrm>
                <a:off x="4418" y="1762"/>
                <a:ext cx="65"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89" name="Line 103"/>
              <p:cNvSpPr>
                <a:spLocks noChangeShapeType="1"/>
              </p:cNvSpPr>
              <p:nvPr/>
            </p:nvSpPr>
            <p:spPr bwMode="auto">
              <a:xfrm>
                <a:off x="4483" y="1762"/>
                <a:ext cx="66"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0" name="Line 104"/>
              <p:cNvSpPr>
                <a:spLocks noChangeShapeType="1"/>
              </p:cNvSpPr>
              <p:nvPr/>
            </p:nvSpPr>
            <p:spPr bwMode="auto">
              <a:xfrm>
                <a:off x="4549" y="1762"/>
                <a:ext cx="65"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1" name="Line 105"/>
              <p:cNvSpPr>
                <a:spLocks noChangeShapeType="1"/>
              </p:cNvSpPr>
              <p:nvPr/>
            </p:nvSpPr>
            <p:spPr bwMode="auto">
              <a:xfrm>
                <a:off x="4614" y="1762"/>
                <a:ext cx="62"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2" name="Line 106"/>
              <p:cNvSpPr>
                <a:spLocks noChangeShapeType="1"/>
              </p:cNvSpPr>
              <p:nvPr/>
            </p:nvSpPr>
            <p:spPr bwMode="auto">
              <a:xfrm>
                <a:off x="4676" y="1762"/>
                <a:ext cx="65" cy="56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3" name="Line 107"/>
              <p:cNvSpPr>
                <a:spLocks noChangeShapeType="1"/>
              </p:cNvSpPr>
              <p:nvPr/>
            </p:nvSpPr>
            <p:spPr bwMode="auto">
              <a:xfrm>
                <a:off x="4741" y="2322"/>
                <a:ext cx="65" cy="17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4" name="Line 108"/>
              <p:cNvSpPr>
                <a:spLocks noChangeShapeType="1"/>
              </p:cNvSpPr>
              <p:nvPr/>
            </p:nvSpPr>
            <p:spPr bwMode="auto">
              <a:xfrm>
                <a:off x="4806" y="2492"/>
                <a:ext cx="66"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5" name="Line 109"/>
              <p:cNvSpPr>
                <a:spLocks noChangeShapeType="1"/>
              </p:cNvSpPr>
              <p:nvPr/>
            </p:nvSpPr>
            <p:spPr bwMode="auto">
              <a:xfrm>
                <a:off x="4872" y="2492"/>
                <a:ext cx="65"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6" name="Line 110"/>
              <p:cNvSpPr>
                <a:spLocks noChangeShapeType="1"/>
              </p:cNvSpPr>
              <p:nvPr/>
            </p:nvSpPr>
            <p:spPr bwMode="auto">
              <a:xfrm>
                <a:off x="4937" y="2492"/>
                <a:ext cx="62"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7" name="Line 111"/>
              <p:cNvSpPr>
                <a:spLocks noChangeShapeType="1"/>
              </p:cNvSpPr>
              <p:nvPr/>
            </p:nvSpPr>
            <p:spPr bwMode="auto">
              <a:xfrm>
                <a:off x="4999" y="2492"/>
                <a:ext cx="65"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8" name="Line 112"/>
              <p:cNvSpPr>
                <a:spLocks noChangeShapeType="1"/>
              </p:cNvSpPr>
              <p:nvPr/>
            </p:nvSpPr>
            <p:spPr bwMode="auto">
              <a:xfrm>
                <a:off x="5064" y="2492"/>
                <a:ext cx="66"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99" name="Line 113"/>
              <p:cNvSpPr>
                <a:spLocks noChangeShapeType="1"/>
              </p:cNvSpPr>
              <p:nvPr/>
            </p:nvSpPr>
            <p:spPr bwMode="auto">
              <a:xfrm flipV="1">
                <a:off x="2286" y="2131"/>
                <a:ext cx="66" cy="73"/>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0" name="Line 114"/>
              <p:cNvSpPr>
                <a:spLocks noChangeShapeType="1"/>
              </p:cNvSpPr>
              <p:nvPr/>
            </p:nvSpPr>
            <p:spPr bwMode="auto">
              <a:xfrm flipV="1">
                <a:off x="2352" y="2062"/>
                <a:ext cx="65" cy="69"/>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1" name="Line 115"/>
              <p:cNvSpPr>
                <a:spLocks noChangeShapeType="1"/>
              </p:cNvSpPr>
              <p:nvPr/>
            </p:nvSpPr>
            <p:spPr bwMode="auto">
              <a:xfrm>
                <a:off x="2417" y="2062"/>
                <a:ext cx="62" cy="1286"/>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2" name="Line 116"/>
              <p:cNvSpPr>
                <a:spLocks noChangeShapeType="1"/>
              </p:cNvSpPr>
              <p:nvPr/>
            </p:nvSpPr>
            <p:spPr bwMode="auto">
              <a:xfrm>
                <a:off x="2479" y="3348"/>
                <a:ext cx="65"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3" name="Line 117"/>
              <p:cNvSpPr>
                <a:spLocks noChangeShapeType="1"/>
              </p:cNvSpPr>
              <p:nvPr/>
            </p:nvSpPr>
            <p:spPr bwMode="auto">
              <a:xfrm>
                <a:off x="2544" y="3348"/>
                <a:ext cx="66"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4" name="Line 118"/>
              <p:cNvSpPr>
                <a:spLocks noChangeShapeType="1"/>
              </p:cNvSpPr>
              <p:nvPr/>
            </p:nvSpPr>
            <p:spPr bwMode="auto">
              <a:xfrm>
                <a:off x="2610" y="3348"/>
                <a:ext cx="65"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5" name="Line 119"/>
              <p:cNvSpPr>
                <a:spLocks noChangeShapeType="1"/>
              </p:cNvSpPr>
              <p:nvPr/>
            </p:nvSpPr>
            <p:spPr bwMode="auto">
              <a:xfrm>
                <a:off x="2675" y="3348"/>
                <a:ext cx="65"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6" name="Line 120"/>
              <p:cNvSpPr>
                <a:spLocks noChangeShapeType="1"/>
              </p:cNvSpPr>
              <p:nvPr/>
            </p:nvSpPr>
            <p:spPr bwMode="auto">
              <a:xfrm>
                <a:off x="2740" y="3348"/>
                <a:ext cx="62"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7" name="Line 121"/>
              <p:cNvSpPr>
                <a:spLocks noChangeShapeType="1"/>
              </p:cNvSpPr>
              <p:nvPr/>
            </p:nvSpPr>
            <p:spPr bwMode="auto">
              <a:xfrm>
                <a:off x="2802" y="3348"/>
                <a:ext cx="65"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8" name="Line 122"/>
              <p:cNvSpPr>
                <a:spLocks noChangeShapeType="1"/>
              </p:cNvSpPr>
              <p:nvPr/>
            </p:nvSpPr>
            <p:spPr bwMode="auto">
              <a:xfrm>
                <a:off x="2867" y="3348"/>
                <a:ext cx="66"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09" name="Line 123"/>
              <p:cNvSpPr>
                <a:spLocks noChangeShapeType="1"/>
              </p:cNvSpPr>
              <p:nvPr/>
            </p:nvSpPr>
            <p:spPr bwMode="auto">
              <a:xfrm>
                <a:off x="2933" y="3348"/>
                <a:ext cx="65"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0" name="Line 124"/>
              <p:cNvSpPr>
                <a:spLocks noChangeShapeType="1"/>
              </p:cNvSpPr>
              <p:nvPr/>
            </p:nvSpPr>
            <p:spPr bwMode="auto">
              <a:xfrm flipV="1">
                <a:off x="2998" y="3210"/>
                <a:ext cx="65" cy="138"/>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1" name="Line 125"/>
              <p:cNvSpPr>
                <a:spLocks noChangeShapeType="1"/>
              </p:cNvSpPr>
              <p:nvPr/>
            </p:nvSpPr>
            <p:spPr bwMode="auto">
              <a:xfrm flipV="1">
                <a:off x="3063" y="3177"/>
                <a:ext cx="62" cy="33"/>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2" name="Line 126"/>
              <p:cNvSpPr>
                <a:spLocks noChangeShapeType="1"/>
              </p:cNvSpPr>
              <p:nvPr/>
            </p:nvSpPr>
            <p:spPr bwMode="auto">
              <a:xfrm flipV="1">
                <a:off x="3125" y="3133"/>
                <a:ext cx="66" cy="44"/>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3" name="Line 127"/>
              <p:cNvSpPr>
                <a:spLocks noChangeShapeType="1"/>
              </p:cNvSpPr>
              <p:nvPr/>
            </p:nvSpPr>
            <p:spPr bwMode="auto">
              <a:xfrm flipV="1">
                <a:off x="3191" y="3080"/>
                <a:ext cx="65" cy="53"/>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4" name="Line 128"/>
              <p:cNvSpPr>
                <a:spLocks noChangeShapeType="1"/>
              </p:cNvSpPr>
              <p:nvPr/>
            </p:nvSpPr>
            <p:spPr bwMode="auto">
              <a:xfrm flipV="1">
                <a:off x="3256" y="3015"/>
                <a:ext cx="65" cy="65"/>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5" name="Line 129"/>
              <p:cNvSpPr>
                <a:spLocks noChangeShapeType="1"/>
              </p:cNvSpPr>
              <p:nvPr/>
            </p:nvSpPr>
            <p:spPr bwMode="auto">
              <a:xfrm flipV="1">
                <a:off x="3321" y="2962"/>
                <a:ext cx="66" cy="53"/>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6" name="Line 130"/>
              <p:cNvSpPr>
                <a:spLocks noChangeShapeType="1"/>
              </p:cNvSpPr>
              <p:nvPr/>
            </p:nvSpPr>
            <p:spPr bwMode="auto">
              <a:xfrm flipV="1">
                <a:off x="3387" y="2938"/>
                <a:ext cx="61" cy="24"/>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7" name="Line 131"/>
              <p:cNvSpPr>
                <a:spLocks noChangeShapeType="1"/>
              </p:cNvSpPr>
              <p:nvPr/>
            </p:nvSpPr>
            <p:spPr bwMode="auto">
              <a:xfrm>
                <a:off x="3448" y="2938"/>
                <a:ext cx="66" cy="24"/>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8" name="Line 132"/>
              <p:cNvSpPr>
                <a:spLocks noChangeShapeType="1"/>
              </p:cNvSpPr>
              <p:nvPr/>
            </p:nvSpPr>
            <p:spPr bwMode="auto">
              <a:xfrm flipV="1">
                <a:off x="3514" y="2938"/>
                <a:ext cx="65" cy="24"/>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19" name="Line 133"/>
              <p:cNvSpPr>
                <a:spLocks noChangeShapeType="1"/>
              </p:cNvSpPr>
              <p:nvPr/>
            </p:nvSpPr>
            <p:spPr bwMode="auto">
              <a:xfrm flipV="1">
                <a:off x="3579" y="2910"/>
                <a:ext cx="65" cy="28"/>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0" name="Line 134"/>
              <p:cNvSpPr>
                <a:spLocks noChangeShapeType="1"/>
              </p:cNvSpPr>
              <p:nvPr/>
            </p:nvSpPr>
            <p:spPr bwMode="auto">
              <a:xfrm flipV="1">
                <a:off x="3644" y="2140"/>
                <a:ext cx="66" cy="77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1" name="Line 135"/>
              <p:cNvSpPr>
                <a:spLocks noChangeShapeType="1"/>
              </p:cNvSpPr>
              <p:nvPr/>
            </p:nvSpPr>
            <p:spPr bwMode="auto">
              <a:xfrm flipV="1">
                <a:off x="3710" y="2091"/>
                <a:ext cx="62" cy="49"/>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2" name="Line 136"/>
              <p:cNvSpPr>
                <a:spLocks noChangeShapeType="1"/>
              </p:cNvSpPr>
              <p:nvPr/>
            </p:nvSpPr>
            <p:spPr bwMode="auto">
              <a:xfrm flipV="1">
                <a:off x="3772" y="2046"/>
                <a:ext cx="65" cy="45"/>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3" name="Line 137"/>
              <p:cNvSpPr>
                <a:spLocks noChangeShapeType="1"/>
              </p:cNvSpPr>
              <p:nvPr/>
            </p:nvSpPr>
            <p:spPr bwMode="auto">
              <a:xfrm flipV="1">
                <a:off x="3837" y="2006"/>
                <a:ext cx="65" cy="4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4" name="Line 138"/>
              <p:cNvSpPr>
                <a:spLocks noChangeShapeType="1"/>
              </p:cNvSpPr>
              <p:nvPr/>
            </p:nvSpPr>
            <p:spPr bwMode="auto">
              <a:xfrm flipV="1">
                <a:off x="3902" y="1973"/>
                <a:ext cx="66" cy="33"/>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5" name="Line 139"/>
              <p:cNvSpPr>
                <a:spLocks noChangeShapeType="1"/>
              </p:cNvSpPr>
              <p:nvPr/>
            </p:nvSpPr>
            <p:spPr bwMode="auto">
              <a:xfrm flipV="1">
                <a:off x="3968" y="1945"/>
                <a:ext cx="61" cy="28"/>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6" name="Line 140"/>
              <p:cNvSpPr>
                <a:spLocks noChangeShapeType="1"/>
              </p:cNvSpPr>
              <p:nvPr/>
            </p:nvSpPr>
            <p:spPr bwMode="auto">
              <a:xfrm flipV="1">
                <a:off x="4029" y="1921"/>
                <a:ext cx="66" cy="24"/>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7" name="Line 141"/>
              <p:cNvSpPr>
                <a:spLocks noChangeShapeType="1"/>
              </p:cNvSpPr>
              <p:nvPr/>
            </p:nvSpPr>
            <p:spPr bwMode="auto">
              <a:xfrm flipV="1">
                <a:off x="4095" y="1904"/>
                <a:ext cx="65" cy="17"/>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8" name="Line 142"/>
              <p:cNvSpPr>
                <a:spLocks noChangeShapeType="1"/>
              </p:cNvSpPr>
              <p:nvPr/>
            </p:nvSpPr>
            <p:spPr bwMode="auto">
              <a:xfrm flipV="1">
                <a:off x="4160" y="1888"/>
                <a:ext cx="65" cy="16"/>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29" name="Line 143"/>
              <p:cNvSpPr>
                <a:spLocks noChangeShapeType="1"/>
              </p:cNvSpPr>
              <p:nvPr/>
            </p:nvSpPr>
            <p:spPr bwMode="auto">
              <a:xfrm flipV="1">
                <a:off x="4225" y="1880"/>
                <a:ext cx="66" cy="8"/>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0" name="Line 144"/>
              <p:cNvSpPr>
                <a:spLocks noChangeShapeType="1"/>
              </p:cNvSpPr>
              <p:nvPr/>
            </p:nvSpPr>
            <p:spPr bwMode="auto">
              <a:xfrm flipV="1">
                <a:off x="4291" y="1872"/>
                <a:ext cx="62" cy="8"/>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1" name="Line 145"/>
              <p:cNvSpPr>
                <a:spLocks noChangeShapeType="1"/>
              </p:cNvSpPr>
              <p:nvPr/>
            </p:nvSpPr>
            <p:spPr bwMode="auto">
              <a:xfrm flipV="1">
                <a:off x="4353" y="1868"/>
                <a:ext cx="65" cy="4"/>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2" name="Line 146"/>
              <p:cNvSpPr>
                <a:spLocks noChangeShapeType="1"/>
              </p:cNvSpPr>
              <p:nvPr/>
            </p:nvSpPr>
            <p:spPr bwMode="auto">
              <a:xfrm>
                <a:off x="4418" y="1868"/>
                <a:ext cx="65"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3" name="Line 147"/>
              <p:cNvSpPr>
                <a:spLocks noChangeShapeType="1"/>
              </p:cNvSpPr>
              <p:nvPr/>
            </p:nvSpPr>
            <p:spPr bwMode="auto">
              <a:xfrm>
                <a:off x="4483" y="1868"/>
                <a:ext cx="66" cy="458"/>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4" name="Line 148"/>
              <p:cNvSpPr>
                <a:spLocks noChangeShapeType="1"/>
              </p:cNvSpPr>
              <p:nvPr/>
            </p:nvSpPr>
            <p:spPr bwMode="auto">
              <a:xfrm>
                <a:off x="4549" y="2326"/>
                <a:ext cx="65" cy="134"/>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5" name="Line 149"/>
              <p:cNvSpPr>
                <a:spLocks noChangeShapeType="1"/>
              </p:cNvSpPr>
              <p:nvPr/>
            </p:nvSpPr>
            <p:spPr bwMode="auto">
              <a:xfrm>
                <a:off x="4614" y="2460"/>
                <a:ext cx="62" cy="13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6" name="Line 150"/>
              <p:cNvSpPr>
                <a:spLocks noChangeShapeType="1"/>
              </p:cNvSpPr>
              <p:nvPr/>
            </p:nvSpPr>
            <p:spPr bwMode="auto">
              <a:xfrm>
                <a:off x="4676" y="2590"/>
                <a:ext cx="65" cy="113"/>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7" name="Line 151"/>
              <p:cNvSpPr>
                <a:spLocks noChangeShapeType="1"/>
              </p:cNvSpPr>
              <p:nvPr/>
            </p:nvSpPr>
            <p:spPr bwMode="auto">
              <a:xfrm>
                <a:off x="4741" y="2703"/>
                <a:ext cx="65" cy="109"/>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8" name="Line 152"/>
              <p:cNvSpPr>
                <a:spLocks noChangeShapeType="1"/>
              </p:cNvSpPr>
              <p:nvPr/>
            </p:nvSpPr>
            <p:spPr bwMode="auto">
              <a:xfrm>
                <a:off x="4806" y="2812"/>
                <a:ext cx="66"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39" name="Line 153"/>
              <p:cNvSpPr>
                <a:spLocks noChangeShapeType="1"/>
              </p:cNvSpPr>
              <p:nvPr/>
            </p:nvSpPr>
            <p:spPr bwMode="auto">
              <a:xfrm>
                <a:off x="4872" y="2812"/>
                <a:ext cx="65"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40" name="Line 154"/>
              <p:cNvSpPr>
                <a:spLocks noChangeShapeType="1"/>
              </p:cNvSpPr>
              <p:nvPr/>
            </p:nvSpPr>
            <p:spPr bwMode="auto">
              <a:xfrm>
                <a:off x="4937" y="2812"/>
                <a:ext cx="62"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41" name="Line 155"/>
              <p:cNvSpPr>
                <a:spLocks noChangeShapeType="1"/>
              </p:cNvSpPr>
              <p:nvPr/>
            </p:nvSpPr>
            <p:spPr bwMode="auto">
              <a:xfrm>
                <a:off x="4999" y="2812"/>
                <a:ext cx="65"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42" name="Line 156"/>
              <p:cNvSpPr>
                <a:spLocks noChangeShapeType="1"/>
              </p:cNvSpPr>
              <p:nvPr/>
            </p:nvSpPr>
            <p:spPr bwMode="auto">
              <a:xfrm>
                <a:off x="5064" y="2812"/>
                <a:ext cx="66"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43" name="Freeform 157"/>
              <p:cNvSpPr>
                <a:spLocks/>
              </p:cNvSpPr>
              <p:nvPr/>
            </p:nvSpPr>
            <p:spPr bwMode="auto">
              <a:xfrm>
                <a:off x="2279" y="2123"/>
                <a:ext cx="80" cy="94"/>
              </a:xfrm>
              <a:custGeom>
                <a:avLst/>
                <a:gdLst>
                  <a:gd name="T0" fmla="*/ 0 w 80"/>
                  <a:gd name="T1" fmla="*/ 89 h 94"/>
                  <a:gd name="T2" fmla="*/ 62 w 80"/>
                  <a:gd name="T3" fmla="*/ 0 h 94"/>
                  <a:gd name="T4" fmla="*/ 80 w 80"/>
                  <a:gd name="T5" fmla="*/ 4 h 94"/>
                  <a:gd name="T6" fmla="*/ 18 w 80"/>
                  <a:gd name="T7" fmla="*/ 94 h 94"/>
                  <a:gd name="T8" fmla="*/ 0 w 80"/>
                  <a:gd name="T9" fmla="*/ 89 h 94"/>
                </a:gdLst>
                <a:ahLst/>
                <a:cxnLst>
                  <a:cxn ang="0">
                    <a:pos x="T0" y="T1"/>
                  </a:cxn>
                  <a:cxn ang="0">
                    <a:pos x="T2" y="T3"/>
                  </a:cxn>
                  <a:cxn ang="0">
                    <a:pos x="T4" y="T5"/>
                  </a:cxn>
                  <a:cxn ang="0">
                    <a:pos x="T6" y="T7"/>
                  </a:cxn>
                  <a:cxn ang="0">
                    <a:pos x="T8" y="T9"/>
                  </a:cxn>
                </a:cxnLst>
                <a:rect l="0" t="0" r="r" b="b"/>
                <a:pathLst>
                  <a:path w="80" h="94">
                    <a:moveTo>
                      <a:pt x="0" y="89"/>
                    </a:moveTo>
                    <a:lnTo>
                      <a:pt x="62" y="0"/>
                    </a:lnTo>
                    <a:lnTo>
                      <a:pt x="80" y="4"/>
                    </a:lnTo>
                    <a:lnTo>
                      <a:pt x="18" y="94"/>
                    </a:lnTo>
                    <a:lnTo>
                      <a:pt x="0" y="8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44" name="Freeform 158"/>
              <p:cNvSpPr>
                <a:spLocks/>
              </p:cNvSpPr>
              <p:nvPr/>
            </p:nvSpPr>
            <p:spPr bwMode="auto">
              <a:xfrm>
                <a:off x="2341" y="2054"/>
                <a:ext cx="83" cy="90"/>
              </a:xfrm>
              <a:custGeom>
                <a:avLst/>
                <a:gdLst>
                  <a:gd name="T0" fmla="*/ 0 w 83"/>
                  <a:gd name="T1" fmla="*/ 69 h 90"/>
                  <a:gd name="T2" fmla="*/ 80 w 83"/>
                  <a:gd name="T3" fmla="*/ 0 h 90"/>
                  <a:gd name="T4" fmla="*/ 83 w 83"/>
                  <a:gd name="T5" fmla="*/ 21 h 90"/>
                  <a:gd name="T6" fmla="*/ 3 w 83"/>
                  <a:gd name="T7" fmla="*/ 90 h 90"/>
                  <a:gd name="T8" fmla="*/ 0 w 83"/>
                  <a:gd name="T9" fmla="*/ 69 h 90"/>
                </a:gdLst>
                <a:ahLst/>
                <a:cxnLst>
                  <a:cxn ang="0">
                    <a:pos x="T0" y="T1"/>
                  </a:cxn>
                  <a:cxn ang="0">
                    <a:pos x="T2" y="T3"/>
                  </a:cxn>
                  <a:cxn ang="0">
                    <a:pos x="T4" y="T5"/>
                  </a:cxn>
                  <a:cxn ang="0">
                    <a:pos x="T6" y="T7"/>
                  </a:cxn>
                  <a:cxn ang="0">
                    <a:pos x="T8" y="T9"/>
                  </a:cxn>
                </a:cxnLst>
                <a:rect l="0" t="0" r="r" b="b"/>
                <a:pathLst>
                  <a:path w="83" h="90">
                    <a:moveTo>
                      <a:pt x="0" y="69"/>
                    </a:moveTo>
                    <a:lnTo>
                      <a:pt x="80" y="0"/>
                    </a:lnTo>
                    <a:lnTo>
                      <a:pt x="83" y="21"/>
                    </a:lnTo>
                    <a:lnTo>
                      <a:pt x="3" y="90"/>
                    </a:lnTo>
                    <a:lnTo>
                      <a:pt x="0" y="6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45" name="Freeform 159"/>
              <p:cNvSpPr>
                <a:spLocks/>
              </p:cNvSpPr>
              <p:nvPr/>
            </p:nvSpPr>
            <p:spPr bwMode="auto">
              <a:xfrm>
                <a:off x="2410" y="2050"/>
                <a:ext cx="18" cy="118"/>
              </a:xfrm>
              <a:custGeom>
                <a:avLst/>
                <a:gdLst>
                  <a:gd name="T0" fmla="*/ 0 w 18"/>
                  <a:gd name="T1" fmla="*/ 0 h 118"/>
                  <a:gd name="T2" fmla="*/ 3 w 18"/>
                  <a:gd name="T3" fmla="*/ 114 h 118"/>
                  <a:gd name="T4" fmla="*/ 18 w 18"/>
                  <a:gd name="T5" fmla="*/ 118 h 118"/>
                  <a:gd name="T6" fmla="*/ 14 w 18"/>
                  <a:gd name="T7" fmla="*/ 4 h 118"/>
                  <a:gd name="T8" fmla="*/ 0 w 18"/>
                  <a:gd name="T9" fmla="*/ 0 h 118"/>
                </a:gdLst>
                <a:ahLst/>
                <a:cxnLst>
                  <a:cxn ang="0">
                    <a:pos x="T0" y="T1"/>
                  </a:cxn>
                  <a:cxn ang="0">
                    <a:pos x="T2" y="T3"/>
                  </a:cxn>
                  <a:cxn ang="0">
                    <a:pos x="T4" y="T5"/>
                  </a:cxn>
                  <a:cxn ang="0">
                    <a:pos x="T6" y="T7"/>
                  </a:cxn>
                  <a:cxn ang="0">
                    <a:pos x="T8" y="T9"/>
                  </a:cxn>
                </a:cxnLst>
                <a:rect l="0" t="0" r="r" b="b"/>
                <a:pathLst>
                  <a:path w="18" h="118">
                    <a:moveTo>
                      <a:pt x="0" y="0"/>
                    </a:moveTo>
                    <a:lnTo>
                      <a:pt x="3" y="114"/>
                    </a:lnTo>
                    <a:lnTo>
                      <a:pt x="18" y="118"/>
                    </a:lnTo>
                    <a:lnTo>
                      <a:pt x="14"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46" name="Freeform 160"/>
              <p:cNvSpPr>
                <a:spLocks/>
              </p:cNvSpPr>
              <p:nvPr/>
            </p:nvSpPr>
            <p:spPr bwMode="auto">
              <a:xfrm>
                <a:off x="2417" y="2229"/>
                <a:ext cx="18" cy="36"/>
              </a:xfrm>
              <a:custGeom>
                <a:avLst/>
                <a:gdLst>
                  <a:gd name="T0" fmla="*/ 0 w 18"/>
                  <a:gd name="T1" fmla="*/ 0 h 36"/>
                  <a:gd name="T2" fmla="*/ 4 w 18"/>
                  <a:gd name="T3" fmla="*/ 32 h 36"/>
                  <a:gd name="T4" fmla="*/ 18 w 18"/>
                  <a:gd name="T5" fmla="*/ 36 h 36"/>
                  <a:gd name="T6" fmla="*/ 15 w 18"/>
                  <a:gd name="T7" fmla="*/ 4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4" y="32"/>
                    </a:lnTo>
                    <a:lnTo>
                      <a:pt x="18" y="36"/>
                    </a:lnTo>
                    <a:lnTo>
                      <a:pt x="15"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47" name="Freeform 161"/>
              <p:cNvSpPr>
                <a:spLocks/>
              </p:cNvSpPr>
              <p:nvPr/>
            </p:nvSpPr>
            <p:spPr bwMode="auto">
              <a:xfrm>
                <a:off x="2424" y="2326"/>
                <a:ext cx="19" cy="118"/>
              </a:xfrm>
              <a:custGeom>
                <a:avLst/>
                <a:gdLst>
                  <a:gd name="T0" fmla="*/ 0 w 19"/>
                  <a:gd name="T1" fmla="*/ 0 h 118"/>
                  <a:gd name="T2" fmla="*/ 4 w 19"/>
                  <a:gd name="T3" fmla="*/ 114 h 118"/>
                  <a:gd name="T4" fmla="*/ 19 w 19"/>
                  <a:gd name="T5" fmla="*/ 118 h 118"/>
                  <a:gd name="T6" fmla="*/ 15 w 19"/>
                  <a:gd name="T7" fmla="*/ 4 h 118"/>
                  <a:gd name="T8" fmla="*/ 0 w 19"/>
                  <a:gd name="T9" fmla="*/ 0 h 118"/>
                </a:gdLst>
                <a:ahLst/>
                <a:cxnLst>
                  <a:cxn ang="0">
                    <a:pos x="T0" y="T1"/>
                  </a:cxn>
                  <a:cxn ang="0">
                    <a:pos x="T2" y="T3"/>
                  </a:cxn>
                  <a:cxn ang="0">
                    <a:pos x="T4" y="T5"/>
                  </a:cxn>
                  <a:cxn ang="0">
                    <a:pos x="T6" y="T7"/>
                  </a:cxn>
                  <a:cxn ang="0">
                    <a:pos x="T8" y="T9"/>
                  </a:cxn>
                </a:cxnLst>
                <a:rect l="0" t="0" r="r" b="b"/>
                <a:pathLst>
                  <a:path w="19" h="118">
                    <a:moveTo>
                      <a:pt x="0" y="0"/>
                    </a:moveTo>
                    <a:lnTo>
                      <a:pt x="4" y="114"/>
                    </a:lnTo>
                    <a:lnTo>
                      <a:pt x="19" y="118"/>
                    </a:lnTo>
                    <a:lnTo>
                      <a:pt x="15"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48" name="Rectangle 162"/>
              <p:cNvSpPr>
                <a:spLocks noChangeArrowheads="1"/>
              </p:cNvSpPr>
              <p:nvPr/>
            </p:nvSpPr>
            <p:spPr bwMode="auto">
              <a:xfrm>
                <a:off x="2432" y="2508"/>
                <a:ext cx="14" cy="3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49" name="Freeform 163"/>
              <p:cNvSpPr>
                <a:spLocks/>
              </p:cNvSpPr>
              <p:nvPr/>
            </p:nvSpPr>
            <p:spPr bwMode="auto">
              <a:xfrm>
                <a:off x="2435" y="2602"/>
                <a:ext cx="22" cy="117"/>
              </a:xfrm>
              <a:custGeom>
                <a:avLst/>
                <a:gdLst>
                  <a:gd name="T0" fmla="*/ 0 w 22"/>
                  <a:gd name="T1" fmla="*/ 0 h 117"/>
                  <a:gd name="T2" fmla="*/ 8 w 22"/>
                  <a:gd name="T3" fmla="*/ 113 h 117"/>
                  <a:gd name="T4" fmla="*/ 22 w 22"/>
                  <a:gd name="T5" fmla="*/ 117 h 117"/>
                  <a:gd name="T6" fmla="*/ 15 w 22"/>
                  <a:gd name="T7" fmla="*/ 4 h 117"/>
                  <a:gd name="T8" fmla="*/ 0 w 22"/>
                  <a:gd name="T9" fmla="*/ 0 h 117"/>
                </a:gdLst>
                <a:ahLst/>
                <a:cxnLst>
                  <a:cxn ang="0">
                    <a:pos x="T0" y="T1"/>
                  </a:cxn>
                  <a:cxn ang="0">
                    <a:pos x="T2" y="T3"/>
                  </a:cxn>
                  <a:cxn ang="0">
                    <a:pos x="T4" y="T5"/>
                  </a:cxn>
                  <a:cxn ang="0">
                    <a:pos x="T6" y="T7"/>
                  </a:cxn>
                  <a:cxn ang="0">
                    <a:pos x="T8" y="T9"/>
                  </a:cxn>
                </a:cxnLst>
                <a:rect l="0" t="0" r="r" b="b"/>
                <a:pathLst>
                  <a:path w="22" h="117">
                    <a:moveTo>
                      <a:pt x="0" y="0"/>
                    </a:moveTo>
                    <a:lnTo>
                      <a:pt x="8" y="113"/>
                    </a:lnTo>
                    <a:lnTo>
                      <a:pt x="22" y="117"/>
                    </a:lnTo>
                    <a:lnTo>
                      <a:pt x="15"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0" name="Rectangle 164"/>
              <p:cNvSpPr>
                <a:spLocks noChangeArrowheads="1"/>
              </p:cNvSpPr>
              <p:nvPr/>
            </p:nvSpPr>
            <p:spPr bwMode="auto">
              <a:xfrm>
                <a:off x="2446" y="2784"/>
                <a:ext cx="15" cy="3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1" name="Freeform 165"/>
              <p:cNvSpPr>
                <a:spLocks/>
              </p:cNvSpPr>
              <p:nvPr/>
            </p:nvSpPr>
            <p:spPr bwMode="auto">
              <a:xfrm>
                <a:off x="2450" y="2877"/>
                <a:ext cx="18" cy="118"/>
              </a:xfrm>
              <a:custGeom>
                <a:avLst/>
                <a:gdLst>
                  <a:gd name="T0" fmla="*/ 0 w 18"/>
                  <a:gd name="T1" fmla="*/ 0 h 118"/>
                  <a:gd name="T2" fmla="*/ 3 w 18"/>
                  <a:gd name="T3" fmla="*/ 114 h 118"/>
                  <a:gd name="T4" fmla="*/ 18 w 18"/>
                  <a:gd name="T5" fmla="*/ 118 h 118"/>
                  <a:gd name="T6" fmla="*/ 14 w 18"/>
                  <a:gd name="T7" fmla="*/ 4 h 118"/>
                  <a:gd name="T8" fmla="*/ 0 w 18"/>
                  <a:gd name="T9" fmla="*/ 0 h 118"/>
                </a:gdLst>
                <a:ahLst/>
                <a:cxnLst>
                  <a:cxn ang="0">
                    <a:pos x="T0" y="T1"/>
                  </a:cxn>
                  <a:cxn ang="0">
                    <a:pos x="T2" y="T3"/>
                  </a:cxn>
                  <a:cxn ang="0">
                    <a:pos x="T4" y="T5"/>
                  </a:cxn>
                  <a:cxn ang="0">
                    <a:pos x="T6" y="T7"/>
                  </a:cxn>
                  <a:cxn ang="0">
                    <a:pos x="T8" y="T9"/>
                  </a:cxn>
                </a:cxnLst>
                <a:rect l="0" t="0" r="r" b="b"/>
                <a:pathLst>
                  <a:path w="18" h="118">
                    <a:moveTo>
                      <a:pt x="0" y="0"/>
                    </a:moveTo>
                    <a:lnTo>
                      <a:pt x="3" y="114"/>
                    </a:lnTo>
                    <a:lnTo>
                      <a:pt x="18" y="118"/>
                    </a:lnTo>
                    <a:lnTo>
                      <a:pt x="14"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2" name="Freeform 166"/>
              <p:cNvSpPr>
                <a:spLocks/>
              </p:cNvSpPr>
              <p:nvPr/>
            </p:nvSpPr>
            <p:spPr bwMode="auto">
              <a:xfrm>
                <a:off x="2457" y="3056"/>
                <a:ext cx="18" cy="36"/>
              </a:xfrm>
              <a:custGeom>
                <a:avLst/>
                <a:gdLst>
                  <a:gd name="T0" fmla="*/ 0 w 18"/>
                  <a:gd name="T1" fmla="*/ 0 h 36"/>
                  <a:gd name="T2" fmla="*/ 4 w 18"/>
                  <a:gd name="T3" fmla="*/ 32 h 36"/>
                  <a:gd name="T4" fmla="*/ 18 w 18"/>
                  <a:gd name="T5" fmla="*/ 36 h 36"/>
                  <a:gd name="T6" fmla="*/ 15 w 18"/>
                  <a:gd name="T7" fmla="*/ 4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4" y="32"/>
                    </a:lnTo>
                    <a:lnTo>
                      <a:pt x="18" y="36"/>
                    </a:lnTo>
                    <a:lnTo>
                      <a:pt x="15"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3" name="Freeform 167"/>
              <p:cNvSpPr>
                <a:spLocks/>
              </p:cNvSpPr>
              <p:nvPr/>
            </p:nvSpPr>
            <p:spPr bwMode="auto">
              <a:xfrm>
                <a:off x="2461" y="3153"/>
                <a:ext cx="21" cy="118"/>
              </a:xfrm>
              <a:custGeom>
                <a:avLst/>
                <a:gdLst>
                  <a:gd name="T0" fmla="*/ 0 w 21"/>
                  <a:gd name="T1" fmla="*/ 0 h 118"/>
                  <a:gd name="T2" fmla="*/ 7 w 21"/>
                  <a:gd name="T3" fmla="*/ 114 h 118"/>
                  <a:gd name="T4" fmla="*/ 21 w 21"/>
                  <a:gd name="T5" fmla="*/ 118 h 118"/>
                  <a:gd name="T6" fmla="*/ 14 w 21"/>
                  <a:gd name="T7" fmla="*/ 4 h 118"/>
                  <a:gd name="T8" fmla="*/ 0 w 21"/>
                  <a:gd name="T9" fmla="*/ 0 h 118"/>
                </a:gdLst>
                <a:ahLst/>
                <a:cxnLst>
                  <a:cxn ang="0">
                    <a:pos x="T0" y="T1"/>
                  </a:cxn>
                  <a:cxn ang="0">
                    <a:pos x="T2" y="T3"/>
                  </a:cxn>
                  <a:cxn ang="0">
                    <a:pos x="T4" y="T5"/>
                  </a:cxn>
                  <a:cxn ang="0">
                    <a:pos x="T6" y="T7"/>
                  </a:cxn>
                  <a:cxn ang="0">
                    <a:pos x="T8" y="T9"/>
                  </a:cxn>
                </a:cxnLst>
                <a:rect l="0" t="0" r="r" b="b"/>
                <a:pathLst>
                  <a:path w="21" h="118">
                    <a:moveTo>
                      <a:pt x="0" y="0"/>
                    </a:moveTo>
                    <a:lnTo>
                      <a:pt x="7" y="114"/>
                    </a:lnTo>
                    <a:lnTo>
                      <a:pt x="21" y="118"/>
                    </a:lnTo>
                    <a:lnTo>
                      <a:pt x="14" y="4"/>
                    </a:lnTo>
                    <a:lnTo>
                      <a:pt x="0"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4" name="Rectangle 168"/>
              <p:cNvSpPr>
                <a:spLocks noChangeArrowheads="1"/>
              </p:cNvSpPr>
              <p:nvPr/>
            </p:nvSpPr>
            <p:spPr bwMode="auto">
              <a:xfrm>
                <a:off x="2472" y="3335"/>
                <a:ext cx="14" cy="21"/>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5" name="Rectangle 169"/>
              <p:cNvSpPr>
                <a:spLocks noChangeArrowheads="1"/>
              </p:cNvSpPr>
              <p:nvPr/>
            </p:nvSpPr>
            <p:spPr bwMode="auto">
              <a:xfrm>
                <a:off x="2472" y="3340"/>
                <a:ext cx="79"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6" name="Rectangle 170"/>
              <p:cNvSpPr>
                <a:spLocks noChangeArrowheads="1"/>
              </p:cNvSpPr>
              <p:nvPr/>
            </p:nvSpPr>
            <p:spPr bwMode="auto">
              <a:xfrm>
                <a:off x="2537"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7" name="Rectangle 171"/>
              <p:cNvSpPr>
                <a:spLocks noChangeArrowheads="1"/>
              </p:cNvSpPr>
              <p:nvPr/>
            </p:nvSpPr>
            <p:spPr bwMode="auto">
              <a:xfrm>
                <a:off x="2602"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8" name="Rectangle 172"/>
              <p:cNvSpPr>
                <a:spLocks noChangeArrowheads="1"/>
              </p:cNvSpPr>
              <p:nvPr/>
            </p:nvSpPr>
            <p:spPr bwMode="auto">
              <a:xfrm>
                <a:off x="2668"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9" name="Rectangle 173"/>
              <p:cNvSpPr>
                <a:spLocks noChangeArrowheads="1"/>
              </p:cNvSpPr>
              <p:nvPr/>
            </p:nvSpPr>
            <p:spPr bwMode="auto">
              <a:xfrm>
                <a:off x="2733" y="3340"/>
                <a:ext cx="76"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0" name="Rectangle 174"/>
              <p:cNvSpPr>
                <a:spLocks noChangeArrowheads="1"/>
              </p:cNvSpPr>
              <p:nvPr/>
            </p:nvSpPr>
            <p:spPr bwMode="auto">
              <a:xfrm>
                <a:off x="2795"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1" name="Rectangle 175"/>
              <p:cNvSpPr>
                <a:spLocks noChangeArrowheads="1"/>
              </p:cNvSpPr>
              <p:nvPr/>
            </p:nvSpPr>
            <p:spPr bwMode="auto">
              <a:xfrm>
                <a:off x="2860"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2" name="Rectangle 176"/>
              <p:cNvSpPr>
                <a:spLocks noChangeArrowheads="1"/>
              </p:cNvSpPr>
              <p:nvPr/>
            </p:nvSpPr>
            <p:spPr bwMode="auto">
              <a:xfrm>
                <a:off x="2925"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3" name="Rectangle 177"/>
              <p:cNvSpPr>
                <a:spLocks noChangeArrowheads="1"/>
              </p:cNvSpPr>
              <p:nvPr/>
            </p:nvSpPr>
            <p:spPr bwMode="auto">
              <a:xfrm>
                <a:off x="2991"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4" name="Rectangle 178"/>
              <p:cNvSpPr>
                <a:spLocks noChangeArrowheads="1"/>
              </p:cNvSpPr>
              <p:nvPr/>
            </p:nvSpPr>
            <p:spPr bwMode="auto">
              <a:xfrm>
                <a:off x="3056" y="3340"/>
                <a:ext cx="76"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5" name="Rectangle 179"/>
              <p:cNvSpPr>
                <a:spLocks noChangeArrowheads="1"/>
              </p:cNvSpPr>
              <p:nvPr/>
            </p:nvSpPr>
            <p:spPr bwMode="auto">
              <a:xfrm>
                <a:off x="3118"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6" name="Rectangle 180"/>
              <p:cNvSpPr>
                <a:spLocks noChangeArrowheads="1"/>
              </p:cNvSpPr>
              <p:nvPr/>
            </p:nvSpPr>
            <p:spPr bwMode="auto">
              <a:xfrm>
                <a:off x="3183"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7" name="Rectangle 181"/>
              <p:cNvSpPr>
                <a:spLocks noChangeArrowheads="1"/>
              </p:cNvSpPr>
              <p:nvPr/>
            </p:nvSpPr>
            <p:spPr bwMode="auto">
              <a:xfrm>
                <a:off x="3249"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8" name="Rectangle 182"/>
              <p:cNvSpPr>
                <a:spLocks noChangeArrowheads="1"/>
              </p:cNvSpPr>
              <p:nvPr/>
            </p:nvSpPr>
            <p:spPr bwMode="auto">
              <a:xfrm>
                <a:off x="3314"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9" name="Rectangle 183"/>
              <p:cNvSpPr>
                <a:spLocks noChangeArrowheads="1"/>
              </p:cNvSpPr>
              <p:nvPr/>
            </p:nvSpPr>
            <p:spPr bwMode="auto">
              <a:xfrm>
                <a:off x="3379" y="3340"/>
                <a:ext cx="77"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0" name="Rectangle 184"/>
              <p:cNvSpPr>
                <a:spLocks noChangeArrowheads="1"/>
              </p:cNvSpPr>
              <p:nvPr/>
            </p:nvSpPr>
            <p:spPr bwMode="auto">
              <a:xfrm>
                <a:off x="3441" y="3340"/>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1" name="Freeform 185"/>
              <p:cNvSpPr>
                <a:spLocks/>
              </p:cNvSpPr>
              <p:nvPr/>
            </p:nvSpPr>
            <p:spPr bwMode="auto">
              <a:xfrm>
                <a:off x="3506" y="3254"/>
                <a:ext cx="66" cy="106"/>
              </a:xfrm>
              <a:custGeom>
                <a:avLst/>
                <a:gdLst>
                  <a:gd name="T0" fmla="*/ 0 w 66"/>
                  <a:gd name="T1" fmla="*/ 102 h 106"/>
                  <a:gd name="T2" fmla="*/ 48 w 66"/>
                  <a:gd name="T3" fmla="*/ 0 h 106"/>
                  <a:gd name="T4" fmla="*/ 66 w 66"/>
                  <a:gd name="T5" fmla="*/ 4 h 106"/>
                  <a:gd name="T6" fmla="*/ 19 w 66"/>
                  <a:gd name="T7" fmla="*/ 106 h 106"/>
                  <a:gd name="T8" fmla="*/ 0 w 66"/>
                  <a:gd name="T9" fmla="*/ 102 h 106"/>
                </a:gdLst>
                <a:ahLst/>
                <a:cxnLst>
                  <a:cxn ang="0">
                    <a:pos x="T0" y="T1"/>
                  </a:cxn>
                  <a:cxn ang="0">
                    <a:pos x="T2" y="T3"/>
                  </a:cxn>
                  <a:cxn ang="0">
                    <a:pos x="T4" y="T5"/>
                  </a:cxn>
                  <a:cxn ang="0">
                    <a:pos x="T6" y="T7"/>
                  </a:cxn>
                  <a:cxn ang="0">
                    <a:pos x="T8" y="T9"/>
                  </a:cxn>
                </a:cxnLst>
                <a:rect l="0" t="0" r="r" b="b"/>
                <a:pathLst>
                  <a:path w="66" h="106">
                    <a:moveTo>
                      <a:pt x="0" y="102"/>
                    </a:moveTo>
                    <a:lnTo>
                      <a:pt x="48" y="0"/>
                    </a:lnTo>
                    <a:lnTo>
                      <a:pt x="66" y="4"/>
                    </a:lnTo>
                    <a:lnTo>
                      <a:pt x="19" y="106"/>
                    </a:lnTo>
                    <a:lnTo>
                      <a:pt x="0" y="10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2" name="Freeform 186"/>
              <p:cNvSpPr>
                <a:spLocks/>
              </p:cNvSpPr>
              <p:nvPr/>
            </p:nvSpPr>
            <p:spPr bwMode="auto">
              <a:xfrm>
                <a:off x="3568" y="3194"/>
                <a:ext cx="84" cy="44"/>
              </a:xfrm>
              <a:custGeom>
                <a:avLst/>
                <a:gdLst>
                  <a:gd name="T0" fmla="*/ 0 w 84"/>
                  <a:gd name="T1" fmla="*/ 28 h 44"/>
                  <a:gd name="T2" fmla="*/ 80 w 84"/>
                  <a:gd name="T3" fmla="*/ 0 h 44"/>
                  <a:gd name="T4" fmla="*/ 84 w 84"/>
                  <a:gd name="T5" fmla="*/ 16 h 44"/>
                  <a:gd name="T6" fmla="*/ 4 w 84"/>
                  <a:gd name="T7" fmla="*/ 44 h 44"/>
                  <a:gd name="T8" fmla="*/ 0 w 84"/>
                  <a:gd name="T9" fmla="*/ 28 h 44"/>
                </a:gdLst>
                <a:ahLst/>
                <a:cxnLst>
                  <a:cxn ang="0">
                    <a:pos x="T0" y="T1"/>
                  </a:cxn>
                  <a:cxn ang="0">
                    <a:pos x="T2" y="T3"/>
                  </a:cxn>
                  <a:cxn ang="0">
                    <a:pos x="T4" y="T5"/>
                  </a:cxn>
                  <a:cxn ang="0">
                    <a:pos x="T6" y="T7"/>
                  </a:cxn>
                  <a:cxn ang="0">
                    <a:pos x="T8" y="T9"/>
                  </a:cxn>
                </a:cxnLst>
                <a:rect l="0" t="0" r="r" b="b"/>
                <a:pathLst>
                  <a:path w="84" h="44">
                    <a:moveTo>
                      <a:pt x="0" y="28"/>
                    </a:moveTo>
                    <a:lnTo>
                      <a:pt x="80" y="0"/>
                    </a:lnTo>
                    <a:lnTo>
                      <a:pt x="84" y="16"/>
                    </a:lnTo>
                    <a:lnTo>
                      <a:pt x="4" y="44"/>
                    </a:lnTo>
                    <a:lnTo>
                      <a:pt x="0" y="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3" name="Freeform 187"/>
              <p:cNvSpPr>
                <a:spLocks/>
              </p:cNvSpPr>
              <p:nvPr/>
            </p:nvSpPr>
            <p:spPr bwMode="auto">
              <a:xfrm>
                <a:off x="3634" y="3177"/>
                <a:ext cx="83" cy="33"/>
              </a:xfrm>
              <a:custGeom>
                <a:avLst/>
                <a:gdLst>
                  <a:gd name="T0" fmla="*/ 0 w 83"/>
                  <a:gd name="T1" fmla="*/ 17 h 33"/>
                  <a:gd name="T2" fmla="*/ 79 w 83"/>
                  <a:gd name="T3" fmla="*/ 0 h 33"/>
                  <a:gd name="T4" fmla="*/ 83 w 83"/>
                  <a:gd name="T5" fmla="*/ 17 h 33"/>
                  <a:gd name="T6" fmla="*/ 3 w 83"/>
                  <a:gd name="T7" fmla="*/ 33 h 33"/>
                  <a:gd name="T8" fmla="*/ 0 w 83"/>
                  <a:gd name="T9" fmla="*/ 17 h 33"/>
                </a:gdLst>
                <a:ahLst/>
                <a:cxnLst>
                  <a:cxn ang="0">
                    <a:pos x="T0" y="T1"/>
                  </a:cxn>
                  <a:cxn ang="0">
                    <a:pos x="T2" y="T3"/>
                  </a:cxn>
                  <a:cxn ang="0">
                    <a:pos x="T4" y="T5"/>
                  </a:cxn>
                  <a:cxn ang="0">
                    <a:pos x="T6" y="T7"/>
                  </a:cxn>
                  <a:cxn ang="0">
                    <a:pos x="T8" y="T9"/>
                  </a:cxn>
                </a:cxnLst>
                <a:rect l="0" t="0" r="r" b="b"/>
                <a:pathLst>
                  <a:path w="83" h="33">
                    <a:moveTo>
                      <a:pt x="0" y="17"/>
                    </a:moveTo>
                    <a:lnTo>
                      <a:pt x="79" y="0"/>
                    </a:lnTo>
                    <a:lnTo>
                      <a:pt x="83" y="17"/>
                    </a:lnTo>
                    <a:lnTo>
                      <a:pt x="3" y="33"/>
                    </a:lnTo>
                    <a:lnTo>
                      <a:pt x="0" y="17"/>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4" name="Freeform 188"/>
              <p:cNvSpPr>
                <a:spLocks/>
              </p:cNvSpPr>
              <p:nvPr/>
            </p:nvSpPr>
            <p:spPr bwMode="auto">
              <a:xfrm>
                <a:off x="3699" y="3153"/>
                <a:ext cx="80" cy="41"/>
              </a:xfrm>
              <a:custGeom>
                <a:avLst/>
                <a:gdLst>
                  <a:gd name="T0" fmla="*/ 0 w 80"/>
                  <a:gd name="T1" fmla="*/ 24 h 41"/>
                  <a:gd name="T2" fmla="*/ 76 w 80"/>
                  <a:gd name="T3" fmla="*/ 0 h 41"/>
                  <a:gd name="T4" fmla="*/ 80 w 80"/>
                  <a:gd name="T5" fmla="*/ 16 h 41"/>
                  <a:gd name="T6" fmla="*/ 4 w 80"/>
                  <a:gd name="T7" fmla="*/ 41 h 41"/>
                  <a:gd name="T8" fmla="*/ 0 w 80"/>
                  <a:gd name="T9" fmla="*/ 24 h 41"/>
                </a:gdLst>
                <a:ahLst/>
                <a:cxnLst>
                  <a:cxn ang="0">
                    <a:pos x="T0" y="T1"/>
                  </a:cxn>
                  <a:cxn ang="0">
                    <a:pos x="T2" y="T3"/>
                  </a:cxn>
                  <a:cxn ang="0">
                    <a:pos x="T4" y="T5"/>
                  </a:cxn>
                  <a:cxn ang="0">
                    <a:pos x="T6" y="T7"/>
                  </a:cxn>
                  <a:cxn ang="0">
                    <a:pos x="T8" y="T9"/>
                  </a:cxn>
                </a:cxnLst>
                <a:rect l="0" t="0" r="r" b="b"/>
                <a:pathLst>
                  <a:path w="80" h="41">
                    <a:moveTo>
                      <a:pt x="0" y="24"/>
                    </a:moveTo>
                    <a:lnTo>
                      <a:pt x="76" y="0"/>
                    </a:lnTo>
                    <a:lnTo>
                      <a:pt x="80" y="16"/>
                    </a:lnTo>
                    <a:lnTo>
                      <a:pt x="4" y="41"/>
                    </a:lnTo>
                    <a:lnTo>
                      <a:pt x="0" y="2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5" name="Freeform 189"/>
              <p:cNvSpPr>
                <a:spLocks/>
              </p:cNvSpPr>
              <p:nvPr/>
            </p:nvSpPr>
            <p:spPr bwMode="auto">
              <a:xfrm>
                <a:off x="3761" y="3141"/>
                <a:ext cx="83" cy="28"/>
              </a:xfrm>
              <a:custGeom>
                <a:avLst/>
                <a:gdLst>
                  <a:gd name="T0" fmla="*/ 0 w 83"/>
                  <a:gd name="T1" fmla="*/ 12 h 28"/>
                  <a:gd name="T2" fmla="*/ 80 w 83"/>
                  <a:gd name="T3" fmla="*/ 0 h 28"/>
                  <a:gd name="T4" fmla="*/ 83 w 83"/>
                  <a:gd name="T5" fmla="*/ 16 h 28"/>
                  <a:gd name="T6" fmla="*/ 3 w 83"/>
                  <a:gd name="T7" fmla="*/ 28 h 28"/>
                  <a:gd name="T8" fmla="*/ 0 w 83"/>
                  <a:gd name="T9" fmla="*/ 12 h 28"/>
                </a:gdLst>
                <a:ahLst/>
                <a:cxnLst>
                  <a:cxn ang="0">
                    <a:pos x="T0" y="T1"/>
                  </a:cxn>
                  <a:cxn ang="0">
                    <a:pos x="T2" y="T3"/>
                  </a:cxn>
                  <a:cxn ang="0">
                    <a:pos x="T4" y="T5"/>
                  </a:cxn>
                  <a:cxn ang="0">
                    <a:pos x="T6" y="T7"/>
                  </a:cxn>
                  <a:cxn ang="0">
                    <a:pos x="T8" y="T9"/>
                  </a:cxn>
                </a:cxnLst>
                <a:rect l="0" t="0" r="r" b="b"/>
                <a:pathLst>
                  <a:path w="83" h="28">
                    <a:moveTo>
                      <a:pt x="0" y="12"/>
                    </a:moveTo>
                    <a:lnTo>
                      <a:pt x="80" y="0"/>
                    </a:lnTo>
                    <a:lnTo>
                      <a:pt x="83" y="16"/>
                    </a:lnTo>
                    <a:lnTo>
                      <a:pt x="3" y="28"/>
                    </a:lnTo>
                    <a:lnTo>
                      <a:pt x="0" y="1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6" name="Freeform 190"/>
              <p:cNvSpPr>
                <a:spLocks/>
              </p:cNvSpPr>
              <p:nvPr/>
            </p:nvSpPr>
            <p:spPr bwMode="auto">
              <a:xfrm>
                <a:off x="3826" y="3141"/>
                <a:ext cx="84" cy="28"/>
              </a:xfrm>
              <a:custGeom>
                <a:avLst/>
                <a:gdLst>
                  <a:gd name="T0" fmla="*/ 0 w 84"/>
                  <a:gd name="T1" fmla="*/ 16 h 28"/>
                  <a:gd name="T2" fmla="*/ 80 w 84"/>
                  <a:gd name="T3" fmla="*/ 28 h 28"/>
                  <a:gd name="T4" fmla="*/ 84 w 84"/>
                  <a:gd name="T5" fmla="*/ 12 h 28"/>
                  <a:gd name="T6" fmla="*/ 4 w 84"/>
                  <a:gd name="T7" fmla="*/ 0 h 28"/>
                  <a:gd name="T8" fmla="*/ 0 w 84"/>
                  <a:gd name="T9" fmla="*/ 16 h 28"/>
                </a:gdLst>
                <a:ahLst/>
                <a:cxnLst>
                  <a:cxn ang="0">
                    <a:pos x="T0" y="T1"/>
                  </a:cxn>
                  <a:cxn ang="0">
                    <a:pos x="T2" y="T3"/>
                  </a:cxn>
                  <a:cxn ang="0">
                    <a:pos x="T4" y="T5"/>
                  </a:cxn>
                  <a:cxn ang="0">
                    <a:pos x="T6" y="T7"/>
                  </a:cxn>
                  <a:cxn ang="0">
                    <a:pos x="T8" y="T9"/>
                  </a:cxn>
                </a:cxnLst>
                <a:rect l="0" t="0" r="r" b="b"/>
                <a:pathLst>
                  <a:path w="84" h="28">
                    <a:moveTo>
                      <a:pt x="0" y="16"/>
                    </a:moveTo>
                    <a:lnTo>
                      <a:pt x="80" y="28"/>
                    </a:lnTo>
                    <a:lnTo>
                      <a:pt x="84" y="12"/>
                    </a:lnTo>
                    <a:lnTo>
                      <a:pt x="4"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7" name="Freeform 191"/>
              <p:cNvSpPr>
                <a:spLocks/>
              </p:cNvSpPr>
              <p:nvPr/>
            </p:nvSpPr>
            <p:spPr bwMode="auto">
              <a:xfrm>
                <a:off x="3891" y="3141"/>
                <a:ext cx="84" cy="28"/>
              </a:xfrm>
              <a:custGeom>
                <a:avLst/>
                <a:gdLst>
                  <a:gd name="T0" fmla="*/ 0 w 84"/>
                  <a:gd name="T1" fmla="*/ 12 h 28"/>
                  <a:gd name="T2" fmla="*/ 80 w 84"/>
                  <a:gd name="T3" fmla="*/ 0 h 28"/>
                  <a:gd name="T4" fmla="*/ 84 w 84"/>
                  <a:gd name="T5" fmla="*/ 16 h 28"/>
                  <a:gd name="T6" fmla="*/ 4 w 84"/>
                  <a:gd name="T7" fmla="*/ 28 h 28"/>
                  <a:gd name="T8" fmla="*/ 0 w 84"/>
                  <a:gd name="T9" fmla="*/ 12 h 28"/>
                </a:gdLst>
                <a:ahLst/>
                <a:cxnLst>
                  <a:cxn ang="0">
                    <a:pos x="T0" y="T1"/>
                  </a:cxn>
                  <a:cxn ang="0">
                    <a:pos x="T2" y="T3"/>
                  </a:cxn>
                  <a:cxn ang="0">
                    <a:pos x="T4" y="T5"/>
                  </a:cxn>
                  <a:cxn ang="0">
                    <a:pos x="T6" y="T7"/>
                  </a:cxn>
                  <a:cxn ang="0">
                    <a:pos x="T8" y="T9"/>
                  </a:cxn>
                </a:cxnLst>
                <a:rect l="0" t="0" r="r" b="b"/>
                <a:pathLst>
                  <a:path w="84" h="28">
                    <a:moveTo>
                      <a:pt x="0" y="12"/>
                    </a:moveTo>
                    <a:lnTo>
                      <a:pt x="80" y="0"/>
                    </a:lnTo>
                    <a:lnTo>
                      <a:pt x="84" y="16"/>
                    </a:lnTo>
                    <a:lnTo>
                      <a:pt x="4" y="28"/>
                    </a:lnTo>
                    <a:lnTo>
                      <a:pt x="0" y="1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8" name="Freeform 192"/>
              <p:cNvSpPr>
                <a:spLocks/>
              </p:cNvSpPr>
              <p:nvPr/>
            </p:nvSpPr>
            <p:spPr bwMode="auto">
              <a:xfrm>
                <a:off x="3957" y="3133"/>
                <a:ext cx="80" cy="24"/>
              </a:xfrm>
              <a:custGeom>
                <a:avLst/>
                <a:gdLst>
                  <a:gd name="T0" fmla="*/ 0 w 80"/>
                  <a:gd name="T1" fmla="*/ 8 h 24"/>
                  <a:gd name="T2" fmla="*/ 76 w 80"/>
                  <a:gd name="T3" fmla="*/ 0 h 24"/>
                  <a:gd name="T4" fmla="*/ 80 w 80"/>
                  <a:gd name="T5" fmla="*/ 16 h 24"/>
                  <a:gd name="T6" fmla="*/ 3 w 80"/>
                  <a:gd name="T7" fmla="*/ 24 h 24"/>
                  <a:gd name="T8" fmla="*/ 0 w 80"/>
                  <a:gd name="T9" fmla="*/ 8 h 24"/>
                </a:gdLst>
                <a:ahLst/>
                <a:cxnLst>
                  <a:cxn ang="0">
                    <a:pos x="T0" y="T1"/>
                  </a:cxn>
                  <a:cxn ang="0">
                    <a:pos x="T2" y="T3"/>
                  </a:cxn>
                  <a:cxn ang="0">
                    <a:pos x="T4" y="T5"/>
                  </a:cxn>
                  <a:cxn ang="0">
                    <a:pos x="T6" y="T7"/>
                  </a:cxn>
                  <a:cxn ang="0">
                    <a:pos x="T8" y="T9"/>
                  </a:cxn>
                </a:cxnLst>
                <a:rect l="0" t="0" r="r" b="b"/>
                <a:pathLst>
                  <a:path w="80" h="24">
                    <a:moveTo>
                      <a:pt x="0" y="8"/>
                    </a:moveTo>
                    <a:lnTo>
                      <a:pt x="76" y="0"/>
                    </a:lnTo>
                    <a:lnTo>
                      <a:pt x="80" y="16"/>
                    </a:lnTo>
                    <a:lnTo>
                      <a:pt x="3" y="24"/>
                    </a:lnTo>
                    <a:lnTo>
                      <a:pt x="0" y="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9" name="Freeform 193"/>
              <p:cNvSpPr>
                <a:spLocks/>
              </p:cNvSpPr>
              <p:nvPr/>
            </p:nvSpPr>
            <p:spPr bwMode="auto">
              <a:xfrm>
                <a:off x="4022" y="3035"/>
                <a:ext cx="40" cy="114"/>
              </a:xfrm>
              <a:custGeom>
                <a:avLst/>
                <a:gdLst>
                  <a:gd name="T0" fmla="*/ 0 w 40"/>
                  <a:gd name="T1" fmla="*/ 110 h 114"/>
                  <a:gd name="T2" fmla="*/ 25 w 40"/>
                  <a:gd name="T3" fmla="*/ 0 h 114"/>
                  <a:gd name="T4" fmla="*/ 40 w 40"/>
                  <a:gd name="T5" fmla="*/ 5 h 114"/>
                  <a:gd name="T6" fmla="*/ 15 w 40"/>
                  <a:gd name="T7" fmla="*/ 114 h 114"/>
                  <a:gd name="T8" fmla="*/ 0 w 40"/>
                  <a:gd name="T9" fmla="*/ 110 h 114"/>
                </a:gdLst>
                <a:ahLst/>
                <a:cxnLst>
                  <a:cxn ang="0">
                    <a:pos x="T0" y="T1"/>
                  </a:cxn>
                  <a:cxn ang="0">
                    <a:pos x="T2" y="T3"/>
                  </a:cxn>
                  <a:cxn ang="0">
                    <a:pos x="T4" y="T5"/>
                  </a:cxn>
                  <a:cxn ang="0">
                    <a:pos x="T6" y="T7"/>
                  </a:cxn>
                  <a:cxn ang="0">
                    <a:pos x="T8" y="T9"/>
                  </a:cxn>
                </a:cxnLst>
                <a:rect l="0" t="0" r="r" b="b"/>
                <a:pathLst>
                  <a:path w="40" h="114">
                    <a:moveTo>
                      <a:pt x="0" y="110"/>
                    </a:moveTo>
                    <a:lnTo>
                      <a:pt x="25" y="0"/>
                    </a:lnTo>
                    <a:lnTo>
                      <a:pt x="40" y="5"/>
                    </a:lnTo>
                    <a:lnTo>
                      <a:pt x="15" y="114"/>
                    </a:lnTo>
                    <a:lnTo>
                      <a:pt x="0" y="11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0" name="Freeform 194"/>
              <p:cNvSpPr>
                <a:spLocks/>
              </p:cNvSpPr>
              <p:nvPr/>
            </p:nvSpPr>
            <p:spPr bwMode="auto">
              <a:xfrm>
                <a:off x="4062" y="2938"/>
                <a:ext cx="22" cy="37"/>
              </a:xfrm>
              <a:custGeom>
                <a:avLst/>
                <a:gdLst>
                  <a:gd name="T0" fmla="*/ 0 w 22"/>
                  <a:gd name="T1" fmla="*/ 33 h 37"/>
                  <a:gd name="T2" fmla="*/ 7 w 22"/>
                  <a:gd name="T3" fmla="*/ 0 h 37"/>
                  <a:gd name="T4" fmla="*/ 22 w 22"/>
                  <a:gd name="T5" fmla="*/ 4 h 37"/>
                  <a:gd name="T6" fmla="*/ 15 w 22"/>
                  <a:gd name="T7" fmla="*/ 37 h 37"/>
                  <a:gd name="T8" fmla="*/ 0 w 22"/>
                  <a:gd name="T9" fmla="*/ 33 h 37"/>
                </a:gdLst>
                <a:ahLst/>
                <a:cxnLst>
                  <a:cxn ang="0">
                    <a:pos x="T0" y="T1"/>
                  </a:cxn>
                  <a:cxn ang="0">
                    <a:pos x="T2" y="T3"/>
                  </a:cxn>
                  <a:cxn ang="0">
                    <a:pos x="T4" y="T5"/>
                  </a:cxn>
                  <a:cxn ang="0">
                    <a:pos x="T6" y="T7"/>
                  </a:cxn>
                  <a:cxn ang="0">
                    <a:pos x="T8" y="T9"/>
                  </a:cxn>
                </a:cxnLst>
                <a:rect l="0" t="0" r="r" b="b"/>
                <a:pathLst>
                  <a:path w="22" h="37">
                    <a:moveTo>
                      <a:pt x="0" y="33"/>
                    </a:moveTo>
                    <a:lnTo>
                      <a:pt x="7" y="0"/>
                    </a:lnTo>
                    <a:lnTo>
                      <a:pt x="22" y="4"/>
                    </a:lnTo>
                    <a:lnTo>
                      <a:pt x="15" y="37"/>
                    </a:lnTo>
                    <a:lnTo>
                      <a:pt x="0" y="33"/>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1" name="Freeform 195"/>
              <p:cNvSpPr>
                <a:spLocks/>
              </p:cNvSpPr>
              <p:nvPr/>
            </p:nvSpPr>
            <p:spPr bwMode="auto">
              <a:xfrm>
                <a:off x="4084" y="2861"/>
                <a:ext cx="18" cy="20"/>
              </a:xfrm>
              <a:custGeom>
                <a:avLst/>
                <a:gdLst>
                  <a:gd name="T0" fmla="*/ 0 w 18"/>
                  <a:gd name="T1" fmla="*/ 16 h 20"/>
                  <a:gd name="T2" fmla="*/ 3 w 18"/>
                  <a:gd name="T3" fmla="*/ 0 h 20"/>
                  <a:gd name="T4" fmla="*/ 18 w 18"/>
                  <a:gd name="T5" fmla="*/ 4 h 20"/>
                  <a:gd name="T6" fmla="*/ 14 w 18"/>
                  <a:gd name="T7" fmla="*/ 20 h 20"/>
                  <a:gd name="T8" fmla="*/ 0 w 18"/>
                  <a:gd name="T9" fmla="*/ 16 h 20"/>
                </a:gdLst>
                <a:ahLst/>
                <a:cxnLst>
                  <a:cxn ang="0">
                    <a:pos x="T0" y="T1"/>
                  </a:cxn>
                  <a:cxn ang="0">
                    <a:pos x="T2" y="T3"/>
                  </a:cxn>
                  <a:cxn ang="0">
                    <a:pos x="T4" y="T5"/>
                  </a:cxn>
                  <a:cxn ang="0">
                    <a:pos x="T6" y="T7"/>
                  </a:cxn>
                  <a:cxn ang="0">
                    <a:pos x="T8" y="T9"/>
                  </a:cxn>
                </a:cxnLst>
                <a:rect l="0" t="0" r="r" b="b"/>
                <a:pathLst>
                  <a:path w="18" h="20">
                    <a:moveTo>
                      <a:pt x="0" y="16"/>
                    </a:moveTo>
                    <a:lnTo>
                      <a:pt x="3" y="0"/>
                    </a:lnTo>
                    <a:lnTo>
                      <a:pt x="18" y="4"/>
                    </a:lnTo>
                    <a:lnTo>
                      <a:pt x="14" y="2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2" name="Freeform 196"/>
              <p:cNvSpPr>
                <a:spLocks/>
              </p:cNvSpPr>
              <p:nvPr/>
            </p:nvSpPr>
            <p:spPr bwMode="auto">
              <a:xfrm>
                <a:off x="4084" y="2865"/>
                <a:ext cx="83" cy="41"/>
              </a:xfrm>
              <a:custGeom>
                <a:avLst/>
                <a:gdLst>
                  <a:gd name="T0" fmla="*/ 0 w 83"/>
                  <a:gd name="T1" fmla="*/ 16 h 41"/>
                  <a:gd name="T2" fmla="*/ 80 w 83"/>
                  <a:gd name="T3" fmla="*/ 41 h 41"/>
                  <a:gd name="T4" fmla="*/ 83 w 83"/>
                  <a:gd name="T5" fmla="*/ 25 h 41"/>
                  <a:gd name="T6" fmla="*/ 3 w 83"/>
                  <a:gd name="T7" fmla="*/ 0 h 41"/>
                  <a:gd name="T8" fmla="*/ 0 w 83"/>
                  <a:gd name="T9" fmla="*/ 16 h 41"/>
                </a:gdLst>
                <a:ahLst/>
                <a:cxnLst>
                  <a:cxn ang="0">
                    <a:pos x="T0" y="T1"/>
                  </a:cxn>
                  <a:cxn ang="0">
                    <a:pos x="T2" y="T3"/>
                  </a:cxn>
                  <a:cxn ang="0">
                    <a:pos x="T4" y="T5"/>
                  </a:cxn>
                  <a:cxn ang="0">
                    <a:pos x="T6" y="T7"/>
                  </a:cxn>
                  <a:cxn ang="0">
                    <a:pos x="T8" y="T9"/>
                  </a:cxn>
                </a:cxnLst>
                <a:rect l="0" t="0" r="r" b="b"/>
                <a:pathLst>
                  <a:path w="83" h="41">
                    <a:moveTo>
                      <a:pt x="0" y="16"/>
                    </a:moveTo>
                    <a:lnTo>
                      <a:pt x="80" y="41"/>
                    </a:lnTo>
                    <a:lnTo>
                      <a:pt x="83" y="25"/>
                    </a:lnTo>
                    <a:lnTo>
                      <a:pt x="3"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3" name="Freeform 197"/>
              <p:cNvSpPr>
                <a:spLocks/>
              </p:cNvSpPr>
              <p:nvPr/>
            </p:nvSpPr>
            <p:spPr bwMode="auto">
              <a:xfrm>
                <a:off x="4149" y="2890"/>
                <a:ext cx="84" cy="40"/>
              </a:xfrm>
              <a:custGeom>
                <a:avLst/>
                <a:gdLst>
                  <a:gd name="T0" fmla="*/ 0 w 84"/>
                  <a:gd name="T1" fmla="*/ 16 h 40"/>
                  <a:gd name="T2" fmla="*/ 80 w 84"/>
                  <a:gd name="T3" fmla="*/ 40 h 40"/>
                  <a:gd name="T4" fmla="*/ 84 w 84"/>
                  <a:gd name="T5" fmla="*/ 24 h 40"/>
                  <a:gd name="T6" fmla="*/ 4 w 84"/>
                  <a:gd name="T7" fmla="*/ 0 h 40"/>
                  <a:gd name="T8" fmla="*/ 0 w 84"/>
                  <a:gd name="T9" fmla="*/ 16 h 40"/>
                </a:gdLst>
                <a:ahLst/>
                <a:cxnLst>
                  <a:cxn ang="0">
                    <a:pos x="T0" y="T1"/>
                  </a:cxn>
                  <a:cxn ang="0">
                    <a:pos x="T2" y="T3"/>
                  </a:cxn>
                  <a:cxn ang="0">
                    <a:pos x="T4" y="T5"/>
                  </a:cxn>
                  <a:cxn ang="0">
                    <a:pos x="T6" y="T7"/>
                  </a:cxn>
                  <a:cxn ang="0">
                    <a:pos x="T8" y="T9"/>
                  </a:cxn>
                </a:cxnLst>
                <a:rect l="0" t="0" r="r" b="b"/>
                <a:pathLst>
                  <a:path w="84" h="40">
                    <a:moveTo>
                      <a:pt x="0" y="16"/>
                    </a:moveTo>
                    <a:lnTo>
                      <a:pt x="80" y="40"/>
                    </a:lnTo>
                    <a:lnTo>
                      <a:pt x="84" y="24"/>
                    </a:lnTo>
                    <a:lnTo>
                      <a:pt x="4"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4" name="Freeform 198"/>
              <p:cNvSpPr>
                <a:spLocks/>
              </p:cNvSpPr>
              <p:nvPr/>
            </p:nvSpPr>
            <p:spPr bwMode="auto">
              <a:xfrm>
                <a:off x="4215" y="2914"/>
                <a:ext cx="83" cy="48"/>
              </a:xfrm>
              <a:custGeom>
                <a:avLst/>
                <a:gdLst>
                  <a:gd name="T0" fmla="*/ 0 w 83"/>
                  <a:gd name="T1" fmla="*/ 16 h 48"/>
                  <a:gd name="T2" fmla="*/ 79 w 83"/>
                  <a:gd name="T3" fmla="*/ 48 h 48"/>
                  <a:gd name="T4" fmla="*/ 83 w 83"/>
                  <a:gd name="T5" fmla="*/ 32 h 48"/>
                  <a:gd name="T6" fmla="*/ 3 w 83"/>
                  <a:gd name="T7" fmla="*/ 0 h 48"/>
                  <a:gd name="T8" fmla="*/ 0 w 83"/>
                  <a:gd name="T9" fmla="*/ 16 h 48"/>
                </a:gdLst>
                <a:ahLst/>
                <a:cxnLst>
                  <a:cxn ang="0">
                    <a:pos x="T0" y="T1"/>
                  </a:cxn>
                  <a:cxn ang="0">
                    <a:pos x="T2" y="T3"/>
                  </a:cxn>
                  <a:cxn ang="0">
                    <a:pos x="T4" y="T5"/>
                  </a:cxn>
                  <a:cxn ang="0">
                    <a:pos x="T6" y="T7"/>
                  </a:cxn>
                  <a:cxn ang="0">
                    <a:pos x="T8" y="T9"/>
                  </a:cxn>
                </a:cxnLst>
                <a:rect l="0" t="0" r="r" b="b"/>
                <a:pathLst>
                  <a:path w="83" h="48">
                    <a:moveTo>
                      <a:pt x="0" y="16"/>
                    </a:moveTo>
                    <a:lnTo>
                      <a:pt x="79" y="48"/>
                    </a:lnTo>
                    <a:lnTo>
                      <a:pt x="83" y="32"/>
                    </a:lnTo>
                    <a:lnTo>
                      <a:pt x="3"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5" name="Freeform 199"/>
              <p:cNvSpPr>
                <a:spLocks/>
              </p:cNvSpPr>
              <p:nvPr/>
            </p:nvSpPr>
            <p:spPr bwMode="auto">
              <a:xfrm>
                <a:off x="4280" y="2946"/>
                <a:ext cx="80" cy="49"/>
              </a:xfrm>
              <a:custGeom>
                <a:avLst/>
                <a:gdLst>
                  <a:gd name="T0" fmla="*/ 0 w 80"/>
                  <a:gd name="T1" fmla="*/ 16 h 49"/>
                  <a:gd name="T2" fmla="*/ 76 w 80"/>
                  <a:gd name="T3" fmla="*/ 49 h 49"/>
                  <a:gd name="T4" fmla="*/ 80 w 80"/>
                  <a:gd name="T5" fmla="*/ 33 h 49"/>
                  <a:gd name="T6" fmla="*/ 4 w 80"/>
                  <a:gd name="T7" fmla="*/ 0 h 49"/>
                  <a:gd name="T8" fmla="*/ 0 w 80"/>
                  <a:gd name="T9" fmla="*/ 16 h 49"/>
                </a:gdLst>
                <a:ahLst/>
                <a:cxnLst>
                  <a:cxn ang="0">
                    <a:pos x="T0" y="T1"/>
                  </a:cxn>
                  <a:cxn ang="0">
                    <a:pos x="T2" y="T3"/>
                  </a:cxn>
                  <a:cxn ang="0">
                    <a:pos x="T4" y="T5"/>
                  </a:cxn>
                  <a:cxn ang="0">
                    <a:pos x="T6" y="T7"/>
                  </a:cxn>
                  <a:cxn ang="0">
                    <a:pos x="T8" y="T9"/>
                  </a:cxn>
                </a:cxnLst>
                <a:rect l="0" t="0" r="r" b="b"/>
                <a:pathLst>
                  <a:path w="80" h="49">
                    <a:moveTo>
                      <a:pt x="0" y="16"/>
                    </a:moveTo>
                    <a:lnTo>
                      <a:pt x="76" y="49"/>
                    </a:lnTo>
                    <a:lnTo>
                      <a:pt x="80" y="33"/>
                    </a:lnTo>
                    <a:lnTo>
                      <a:pt x="4"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6" name="Freeform 200"/>
              <p:cNvSpPr>
                <a:spLocks/>
              </p:cNvSpPr>
              <p:nvPr/>
            </p:nvSpPr>
            <p:spPr bwMode="auto">
              <a:xfrm>
                <a:off x="4342" y="2979"/>
                <a:ext cx="83" cy="52"/>
              </a:xfrm>
              <a:custGeom>
                <a:avLst/>
                <a:gdLst>
                  <a:gd name="T0" fmla="*/ 0 w 83"/>
                  <a:gd name="T1" fmla="*/ 16 h 52"/>
                  <a:gd name="T2" fmla="*/ 80 w 83"/>
                  <a:gd name="T3" fmla="*/ 52 h 52"/>
                  <a:gd name="T4" fmla="*/ 83 w 83"/>
                  <a:gd name="T5" fmla="*/ 36 h 52"/>
                  <a:gd name="T6" fmla="*/ 3 w 83"/>
                  <a:gd name="T7" fmla="*/ 0 h 52"/>
                  <a:gd name="T8" fmla="*/ 0 w 83"/>
                  <a:gd name="T9" fmla="*/ 16 h 52"/>
                </a:gdLst>
                <a:ahLst/>
                <a:cxnLst>
                  <a:cxn ang="0">
                    <a:pos x="T0" y="T1"/>
                  </a:cxn>
                  <a:cxn ang="0">
                    <a:pos x="T2" y="T3"/>
                  </a:cxn>
                  <a:cxn ang="0">
                    <a:pos x="T4" y="T5"/>
                  </a:cxn>
                  <a:cxn ang="0">
                    <a:pos x="T6" y="T7"/>
                  </a:cxn>
                  <a:cxn ang="0">
                    <a:pos x="T8" y="T9"/>
                  </a:cxn>
                </a:cxnLst>
                <a:rect l="0" t="0" r="r" b="b"/>
                <a:pathLst>
                  <a:path w="83" h="52">
                    <a:moveTo>
                      <a:pt x="0" y="16"/>
                    </a:moveTo>
                    <a:lnTo>
                      <a:pt x="80" y="52"/>
                    </a:lnTo>
                    <a:lnTo>
                      <a:pt x="83" y="36"/>
                    </a:lnTo>
                    <a:lnTo>
                      <a:pt x="3"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7" name="Freeform 201"/>
              <p:cNvSpPr>
                <a:spLocks/>
              </p:cNvSpPr>
              <p:nvPr/>
            </p:nvSpPr>
            <p:spPr bwMode="auto">
              <a:xfrm>
                <a:off x="4407" y="3015"/>
                <a:ext cx="84" cy="49"/>
              </a:xfrm>
              <a:custGeom>
                <a:avLst/>
                <a:gdLst>
                  <a:gd name="T0" fmla="*/ 0 w 84"/>
                  <a:gd name="T1" fmla="*/ 16 h 49"/>
                  <a:gd name="T2" fmla="*/ 80 w 84"/>
                  <a:gd name="T3" fmla="*/ 49 h 49"/>
                  <a:gd name="T4" fmla="*/ 84 w 84"/>
                  <a:gd name="T5" fmla="*/ 33 h 49"/>
                  <a:gd name="T6" fmla="*/ 4 w 84"/>
                  <a:gd name="T7" fmla="*/ 0 h 49"/>
                  <a:gd name="T8" fmla="*/ 0 w 84"/>
                  <a:gd name="T9" fmla="*/ 16 h 49"/>
                </a:gdLst>
                <a:ahLst/>
                <a:cxnLst>
                  <a:cxn ang="0">
                    <a:pos x="T0" y="T1"/>
                  </a:cxn>
                  <a:cxn ang="0">
                    <a:pos x="T2" y="T3"/>
                  </a:cxn>
                  <a:cxn ang="0">
                    <a:pos x="T4" y="T5"/>
                  </a:cxn>
                  <a:cxn ang="0">
                    <a:pos x="T6" y="T7"/>
                  </a:cxn>
                  <a:cxn ang="0">
                    <a:pos x="T8" y="T9"/>
                  </a:cxn>
                </a:cxnLst>
                <a:rect l="0" t="0" r="r" b="b"/>
                <a:pathLst>
                  <a:path w="84" h="49">
                    <a:moveTo>
                      <a:pt x="0" y="16"/>
                    </a:moveTo>
                    <a:lnTo>
                      <a:pt x="80" y="49"/>
                    </a:lnTo>
                    <a:lnTo>
                      <a:pt x="84" y="33"/>
                    </a:lnTo>
                    <a:lnTo>
                      <a:pt x="4"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8" name="Freeform 202"/>
              <p:cNvSpPr>
                <a:spLocks/>
              </p:cNvSpPr>
              <p:nvPr/>
            </p:nvSpPr>
            <p:spPr bwMode="auto">
              <a:xfrm>
                <a:off x="4472" y="3048"/>
                <a:ext cx="84" cy="52"/>
              </a:xfrm>
              <a:custGeom>
                <a:avLst/>
                <a:gdLst>
                  <a:gd name="T0" fmla="*/ 0 w 84"/>
                  <a:gd name="T1" fmla="*/ 16 h 52"/>
                  <a:gd name="T2" fmla="*/ 80 w 84"/>
                  <a:gd name="T3" fmla="*/ 52 h 52"/>
                  <a:gd name="T4" fmla="*/ 84 w 84"/>
                  <a:gd name="T5" fmla="*/ 36 h 52"/>
                  <a:gd name="T6" fmla="*/ 4 w 84"/>
                  <a:gd name="T7" fmla="*/ 0 h 52"/>
                  <a:gd name="T8" fmla="*/ 0 w 84"/>
                  <a:gd name="T9" fmla="*/ 16 h 52"/>
                </a:gdLst>
                <a:ahLst/>
                <a:cxnLst>
                  <a:cxn ang="0">
                    <a:pos x="T0" y="T1"/>
                  </a:cxn>
                  <a:cxn ang="0">
                    <a:pos x="T2" y="T3"/>
                  </a:cxn>
                  <a:cxn ang="0">
                    <a:pos x="T4" y="T5"/>
                  </a:cxn>
                  <a:cxn ang="0">
                    <a:pos x="T6" y="T7"/>
                  </a:cxn>
                  <a:cxn ang="0">
                    <a:pos x="T8" y="T9"/>
                  </a:cxn>
                </a:cxnLst>
                <a:rect l="0" t="0" r="r" b="b"/>
                <a:pathLst>
                  <a:path w="84" h="52">
                    <a:moveTo>
                      <a:pt x="0" y="16"/>
                    </a:moveTo>
                    <a:lnTo>
                      <a:pt x="80" y="52"/>
                    </a:lnTo>
                    <a:lnTo>
                      <a:pt x="84" y="36"/>
                    </a:lnTo>
                    <a:lnTo>
                      <a:pt x="4"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9" name="Freeform 203"/>
              <p:cNvSpPr>
                <a:spLocks/>
              </p:cNvSpPr>
              <p:nvPr/>
            </p:nvSpPr>
            <p:spPr bwMode="auto">
              <a:xfrm>
                <a:off x="4538" y="3084"/>
                <a:ext cx="83" cy="49"/>
              </a:xfrm>
              <a:custGeom>
                <a:avLst/>
                <a:gdLst>
                  <a:gd name="T0" fmla="*/ 0 w 83"/>
                  <a:gd name="T1" fmla="*/ 16 h 49"/>
                  <a:gd name="T2" fmla="*/ 80 w 83"/>
                  <a:gd name="T3" fmla="*/ 49 h 49"/>
                  <a:gd name="T4" fmla="*/ 83 w 83"/>
                  <a:gd name="T5" fmla="*/ 33 h 49"/>
                  <a:gd name="T6" fmla="*/ 3 w 83"/>
                  <a:gd name="T7" fmla="*/ 0 h 49"/>
                  <a:gd name="T8" fmla="*/ 0 w 83"/>
                  <a:gd name="T9" fmla="*/ 16 h 49"/>
                </a:gdLst>
                <a:ahLst/>
                <a:cxnLst>
                  <a:cxn ang="0">
                    <a:pos x="T0" y="T1"/>
                  </a:cxn>
                  <a:cxn ang="0">
                    <a:pos x="T2" y="T3"/>
                  </a:cxn>
                  <a:cxn ang="0">
                    <a:pos x="T4" y="T5"/>
                  </a:cxn>
                  <a:cxn ang="0">
                    <a:pos x="T6" y="T7"/>
                  </a:cxn>
                  <a:cxn ang="0">
                    <a:pos x="T8" y="T9"/>
                  </a:cxn>
                </a:cxnLst>
                <a:rect l="0" t="0" r="r" b="b"/>
                <a:pathLst>
                  <a:path w="83" h="49">
                    <a:moveTo>
                      <a:pt x="0" y="16"/>
                    </a:moveTo>
                    <a:lnTo>
                      <a:pt x="80" y="49"/>
                    </a:lnTo>
                    <a:lnTo>
                      <a:pt x="83" y="33"/>
                    </a:lnTo>
                    <a:lnTo>
                      <a:pt x="3"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90" name="Freeform 204"/>
              <p:cNvSpPr>
                <a:spLocks/>
              </p:cNvSpPr>
              <p:nvPr/>
            </p:nvSpPr>
            <p:spPr bwMode="auto">
              <a:xfrm>
                <a:off x="4603" y="3117"/>
                <a:ext cx="80" cy="48"/>
              </a:xfrm>
              <a:custGeom>
                <a:avLst/>
                <a:gdLst>
                  <a:gd name="T0" fmla="*/ 0 w 80"/>
                  <a:gd name="T1" fmla="*/ 16 h 48"/>
                  <a:gd name="T2" fmla="*/ 76 w 80"/>
                  <a:gd name="T3" fmla="*/ 48 h 48"/>
                  <a:gd name="T4" fmla="*/ 80 w 80"/>
                  <a:gd name="T5" fmla="*/ 32 h 48"/>
                  <a:gd name="T6" fmla="*/ 4 w 80"/>
                  <a:gd name="T7" fmla="*/ 0 h 48"/>
                  <a:gd name="T8" fmla="*/ 0 w 80"/>
                  <a:gd name="T9" fmla="*/ 16 h 48"/>
                </a:gdLst>
                <a:ahLst/>
                <a:cxnLst>
                  <a:cxn ang="0">
                    <a:pos x="T0" y="T1"/>
                  </a:cxn>
                  <a:cxn ang="0">
                    <a:pos x="T2" y="T3"/>
                  </a:cxn>
                  <a:cxn ang="0">
                    <a:pos x="T4" y="T5"/>
                  </a:cxn>
                  <a:cxn ang="0">
                    <a:pos x="T6" y="T7"/>
                  </a:cxn>
                  <a:cxn ang="0">
                    <a:pos x="T8" y="T9"/>
                  </a:cxn>
                </a:cxnLst>
                <a:rect l="0" t="0" r="r" b="b"/>
                <a:pathLst>
                  <a:path w="80" h="48">
                    <a:moveTo>
                      <a:pt x="0" y="16"/>
                    </a:moveTo>
                    <a:lnTo>
                      <a:pt x="76" y="48"/>
                    </a:lnTo>
                    <a:lnTo>
                      <a:pt x="80" y="32"/>
                    </a:lnTo>
                    <a:lnTo>
                      <a:pt x="4"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06"/>
            <p:cNvGrpSpPr>
              <a:grpSpLocks/>
            </p:cNvGrpSpPr>
            <p:nvPr/>
          </p:nvGrpSpPr>
          <p:grpSpPr bwMode="auto">
            <a:xfrm>
              <a:off x="2257" y="1835"/>
              <a:ext cx="2909" cy="1553"/>
              <a:chOff x="2257" y="1835"/>
              <a:chExt cx="2909" cy="1553"/>
            </a:xfrm>
          </p:grpSpPr>
          <p:sp>
            <p:nvSpPr>
              <p:cNvPr id="44091" name="Freeform 206"/>
              <p:cNvSpPr>
                <a:spLocks/>
              </p:cNvSpPr>
              <p:nvPr/>
            </p:nvSpPr>
            <p:spPr bwMode="auto">
              <a:xfrm>
                <a:off x="4665" y="3149"/>
                <a:ext cx="83" cy="45"/>
              </a:xfrm>
              <a:custGeom>
                <a:avLst/>
                <a:gdLst>
                  <a:gd name="T0" fmla="*/ 0 w 83"/>
                  <a:gd name="T1" fmla="*/ 16 h 45"/>
                  <a:gd name="T2" fmla="*/ 80 w 83"/>
                  <a:gd name="T3" fmla="*/ 45 h 45"/>
                  <a:gd name="T4" fmla="*/ 83 w 83"/>
                  <a:gd name="T5" fmla="*/ 28 h 45"/>
                  <a:gd name="T6" fmla="*/ 3 w 83"/>
                  <a:gd name="T7" fmla="*/ 0 h 45"/>
                  <a:gd name="T8" fmla="*/ 0 w 83"/>
                  <a:gd name="T9" fmla="*/ 16 h 45"/>
                </a:gdLst>
                <a:ahLst/>
                <a:cxnLst>
                  <a:cxn ang="0">
                    <a:pos x="T0" y="T1"/>
                  </a:cxn>
                  <a:cxn ang="0">
                    <a:pos x="T2" y="T3"/>
                  </a:cxn>
                  <a:cxn ang="0">
                    <a:pos x="T4" y="T5"/>
                  </a:cxn>
                  <a:cxn ang="0">
                    <a:pos x="T6" y="T7"/>
                  </a:cxn>
                  <a:cxn ang="0">
                    <a:pos x="T8" y="T9"/>
                  </a:cxn>
                </a:cxnLst>
                <a:rect l="0" t="0" r="r" b="b"/>
                <a:pathLst>
                  <a:path w="83" h="45">
                    <a:moveTo>
                      <a:pt x="0" y="16"/>
                    </a:moveTo>
                    <a:lnTo>
                      <a:pt x="80" y="45"/>
                    </a:lnTo>
                    <a:lnTo>
                      <a:pt x="83" y="28"/>
                    </a:lnTo>
                    <a:lnTo>
                      <a:pt x="3" y="0"/>
                    </a:lnTo>
                    <a:lnTo>
                      <a:pt x="0" y="1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2" name="Freeform 207"/>
              <p:cNvSpPr>
                <a:spLocks/>
              </p:cNvSpPr>
              <p:nvPr/>
            </p:nvSpPr>
            <p:spPr bwMode="auto">
              <a:xfrm>
                <a:off x="4730" y="3177"/>
                <a:ext cx="84" cy="45"/>
              </a:xfrm>
              <a:custGeom>
                <a:avLst/>
                <a:gdLst>
                  <a:gd name="T0" fmla="*/ 0 w 84"/>
                  <a:gd name="T1" fmla="*/ 17 h 45"/>
                  <a:gd name="T2" fmla="*/ 80 w 84"/>
                  <a:gd name="T3" fmla="*/ 45 h 45"/>
                  <a:gd name="T4" fmla="*/ 84 w 84"/>
                  <a:gd name="T5" fmla="*/ 29 h 45"/>
                  <a:gd name="T6" fmla="*/ 4 w 84"/>
                  <a:gd name="T7" fmla="*/ 0 h 45"/>
                  <a:gd name="T8" fmla="*/ 0 w 84"/>
                  <a:gd name="T9" fmla="*/ 17 h 45"/>
                </a:gdLst>
                <a:ahLst/>
                <a:cxnLst>
                  <a:cxn ang="0">
                    <a:pos x="T0" y="T1"/>
                  </a:cxn>
                  <a:cxn ang="0">
                    <a:pos x="T2" y="T3"/>
                  </a:cxn>
                  <a:cxn ang="0">
                    <a:pos x="T4" y="T5"/>
                  </a:cxn>
                  <a:cxn ang="0">
                    <a:pos x="T6" y="T7"/>
                  </a:cxn>
                  <a:cxn ang="0">
                    <a:pos x="T8" y="T9"/>
                  </a:cxn>
                </a:cxnLst>
                <a:rect l="0" t="0" r="r" b="b"/>
                <a:pathLst>
                  <a:path w="84" h="45">
                    <a:moveTo>
                      <a:pt x="0" y="17"/>
                    </a:moveTo>
                    <a:lnTo>
                      <a:pt x="80" y="45"/>
                    </a:lnTo>
                    <a:lnTo>
                      <a:pt x="84" y="29"/>
                    </a:lnTo>
                    <a:lnTo>
                      <a:pt x="4" y="0"/>
                    </a:lnTo>
                    <a:lnTo>
                      <a:pt x="0" y="17"/>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3" name="Rectangle 208"/>
              <p:cNvSpPr>
                <a:spLocks noChangeArrowheads="1"/>
              </p:cNvSpPr>
              <p:nvPr/>
            </p:nvSpPr>
            <p:spPr bwMode="auto">
              <a:xfrm>
                <a:off x="4799" y="3206"/>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4" name="Rectangle 209"/>
              <p:cNvSpPr>
                <a:spLocks noChangeArrowheads="1"/>
              </p:cNvSpPr>
              <p:nvPr/>
            </p:nvSpPr>
            <p:spPr bwMode="auto">
              <a:xfrm>
                <a:off x="4865" y="3206"/>
                <a:ext cx="79"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5" name="Rectangle 210"/>
              <p:cNvSpPr>
                <a:spLocks noChangeArrowheads="1"/>
              </p:cNvSpPr>
              <p:nvPr/>
            </p:nvSpPr>
            <p:spPr bwMode="auto">
              <a:xfrm>
                <a:off x="4930" y="3206"/>
                <a:ext cx="76"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6" name="Rectangle 211"/>
              <p:cNvSpPr>
                <a:spLocks noChangeArrowheads="1"/>
              </p:cNvSpPr>
              <p:nvPr/>
            </p:nvSpPr>
            <p:spPr bwMode="auto">
              <a:xfrm>
                <a:off x="4992" y="3206"/>
                <a:ext cx="79"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7" name="Rectangle 212"/>
              <p:cNvSpPr>
                <a:spLocks noChangeArrowheads="1"/>
              </p:cNvSpPr>
              <p:nvPr/>
            </p:nvSpPr>
            <p:spPr bwMode="auto">
              <a:xfrm>
                <a:off x="5057" y="3206"/>
                <a:ext cx="8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8" name="Rectangle 213"/>
              <p:cNvSpPr>
                <a:spLocks noChangeArrowheads="1"/>
              </p:cNvSpPr>
              <p:nvPr/>
            </p:nvSpPr>
            <p:spPr bwMode="auto">
              <a:xfrm>
                <a:off x="2257" y="2172"/>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9" name="Rectangle 214"/>
              <p:cNvSpPr>
                <a:spLocks noChangeArrowheads="1"/>
              </p:cNvSpPr>
              <p:nvPr/>
            </p:nvSpPr>
            <p:spPr bwMode="auto">
              <a:xfrm>
                <a:off x="2323" y="2099"/>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0" name="Rectangle 215"/>
              <p:cNvSpPr>
                <a:spLocks noChangeArrowheads="1"/>
              </p:cNvSpPr>
              <p:nvPr/>
            </p:nvSpPr>
            <p:spPr bwMode="auto">
              <a:xfrm>
                <a:off x="2388" y="2030"/>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1" name="Rectangle 216"/>
              <p:cNvSpPr>
                <a:spLocks noChangeArrowheads="1"/>
              </p:cNvSpPr>
              <p:nvPr/>
            </p:nvSpPr>
            <p:spPr bwMode="auto">
              <a:xfrm>
                <a:off x="2450" y="3315"/>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2" name="Rectangle 217"/>
              <p:cNvSpPr>
                <a:spLocks noChangeArrowheads="1"/>
              </p:cNvSpPr>
              <p:nvPr/>
            </p:nvSpPr>
            <p:spPr bwMode="auto">
              <a:xfrm>
                <a:off x="2515" y="3315"/>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3" name="Rectangle 218"/>
              <p:cNvSpPr>
                <a:spLocks noChangeArrowheads="1"/>
              </p:cNvSpPr>
              <p:nvPr/>
            </p:nvSpPr>
            <p:spPr bwMode="auto">
              <a:xfrm>
                <a:off x="2580" y="3315"/>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4" name="Rectangle 219"/>
              <p:cNvSpPr>
                <a:spLocks noChangeArrowheads="1"/>
              </p:cNvSpPr>
              <p:nvPr/>
            </p:nvSpPr>
            <p:spPr bwMode="auto">
              <a:xfrm>
                <a:off x="2646" y="3315"/>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5" name="Rectangle 220"/>
              <p:cNvSpPr>
                <a:spLocks noChangeArrowheads="1"/>
              </p:cNvSpPr>
              <p:nvPr/>
            </p:nvSpPr>
            <p:spPr bwMode="auto">
              <a:xfrm>
                <a:off x="2711" y="3315"/>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6" name="Rectangle 221"/>
              <p:cNvSpPr>
                <a:spLocks noChangeArrowheads="1"/>
              </p:cNvSpPr>
              <p:nvPr/>
            </p:nvSpPr>
            <p:spPr bwMode="auto">
              <a:xfrm>
                <a:off x="2773" y="3315"/>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7" name="Rectangle 222"/>
              <p:cNvSpPr>
                <a:spLocks noChangeArrowheads="1"/>
              </p:cNvSpPr>
              <p:nvPr/>
            </p:nvSpPr>
            <p:spPr bwMode="auto">
              <a:xfrm>
                <a:off x="2838" y="3315"/>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8" name="Rectangle 223"/>
              <p:cNvSpPr>
                <a:spLocks noChangeArrowheads="1"/>
              </p:cNvSpPr>
              <p:nvPr/>
            </p:nvSpPr>
            <p:spPr bwMode="auto">
              <a:xfrm>
                <a:off x="2904" y="3315"/>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9" name="Rectangle 224"/>
              <p:cNvSpPr>
                <a:spLocks noChangeArrowheads="1"/>
              </p:cNvSpPr>
              <p:nvPr/>
            </p:nvSpPr>
            <p:spPr bwMode="auto">
              <a:xfrm>
                <a:off x="2969" y="3315"/>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0" name="Rectangle 225"/>
              <p:cNvSpPr>
                <a:spLocks noChangeArrowheads="1"/>
              </p:cNvSpPr>
              <p:nvPr/>
            </p:nvSpPr>
            <p:spPr bwMode="auto">
              <a:xfrm>
                <a:off x="3034" y="3177"/>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1" name="Rectangle 226"/>
              <p:cNvSpPr>
                <a:spLocks noChangeArrowheads="1"/>
              </p:cNvSpPr>
              <p:nvPr/>
            </p:nvSpPr>
            <p:spPr bwMode="auto">
              <a:xfrm>
                <a:off x="3096" y="3145"/>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2" name="Rectangle 227"/>
              <p:cNvSpPr>
                <a:spLocks noChangeArrowheads="1"/>
              </p:cNvSpPr>
              <p:nvPr/>
            </p:nvSpPr>
            <p:spPr bwMode="auto">
              <a:xfrm>
                <a:off x="3161" y="3100"/>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3" name="Rectangle 228"/>
              <p:cNvSpPr>
                <a:spLocks noChangeArrowheads="1"/>
              </p:cNvSpPr>
              <p:nvPr/>
            </p:nvSpPr>
            <p:spPr bwMode="auto">
              <a:xfrm>
                <a:off x="3227" y="3048"/>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4" name="Rectangle 229"/>
              <p:cNvSpPr>
                <a:spLocks noChangeArrowheads="1"/>
              </p:cNvSpPr>
              <p:nvPr/>
            </p:nvSpPr>
            <p:spPr bwMode="auto">
              <a:xfrm>
                <a:off x="3292" y="2983"/>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5" name="Rectangle 230"/>
              <p:cNvSpPr>
                <a:spLocks noChangeArrowheads="1"/>
              </p:cNvSpPr>
              <p:nvPr/>
            </p:nvSpPr>
            <p:spPr bwMode="auto">
              <a:xfrm>
                <a:off x="3358" y="2930"/>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6" name="Rectangle 231"/>
              <p:cNvSpPr>
                <a:spLocks noChangeArrowheads="1"/>
              </p:cNvSpPr>
              <p:nvPr/>
            </p:nvSpPr>
            <p:spPr bwMode="auto">
              <a:xfrm>
                <a:off x="3419" y="2906"/>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7" name="Rectangle 232"/>
              <p:cNvSpPr>
                <a:spLocks noChangeArrowheads="1"/>
              </p:cNvSpPr>
              <p:nvPr/>
            </p:nvSpPr>
            <p:spPr bwMode="auto">
              <a:xfrm>
                <a:off x="3485" y="2930"/>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8" name="Rectangle 233"/>
              <p:cNvSpPr>
                <a:spLocks noChangeArrowheads="1"/>
              </p:cNvSpPr>
              <p:nvPr/>
            </p:nvSpPr>
            <p:spPr bwMode="auto">
              <a:xfrm>
                <a:off x="3550" y="2906"/>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9" name="Rectangle 234"/>
              <p:cNvSpPr>
                <a:spLocks noChangeArrowheads="1"/>
              </p:cNvSpPr>
              <p:nvPr/>
            </p:nvSpPr>
            <p:spPr bwMode="auto">
              <a:xfrm>
                <a:off x="3615" y="2877"/>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0" name="Rectangle 235"/>
              <p:cNvSpPr>
                <a:spLocks noChangeArrowheads="1"/>
              </p:cNvSpPr>
              <p:nvPr/>
            </p:nvSpPr>
            <p:spPr bwMode="auto">
              <a:xfrm>
                <a:off x="3681" y="2107"/>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1" name="Rectangle 236"/>
              <p:cNvSpPr>
                <a:spLocks noChangeArrowheads="1"/>
              </p:cNvSpPr>
              <p:nvPr/>
            </p:nvSpPr>
            <p:spPr bwMode="auto">
              <a:xfrm>
                <a:off x="3742" y="2058"/>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2" name="Rectangle 237"/>
              <p:cNvSpPr>
                <a:spLocks noChangeArrowheads="1"/>
              </p:cNvSpPr>
              <p:nvPr/>
            </p:nvSpPr>
            <p:spPr bwMode="auto">
              <a:xfrm>
                <a:off x="3808" y="2014"/>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3" name="Rectangle 238"/>
              <p:cNvSpPr>
                <a:spLocks noChangeArrowheads="1"/>
              </p:cNvSpPr>
              <p:nvPr/>
            </p:nvSpPr>
            <p:spPr bwMode="auto">
              <a:xfrm>
                <a:off x="3873" y="1973"/>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4" name="Rectangle 239"/>
              <p:cNvSpPr>
                <a:spLocks noChangeArrowheads="1"/>
              </p:cNvSpPr>
              <p:nvPr/>
            </p:nvSpPr>
            <p:spPr bwMode="auto">
              <a:xfrm>
                <a:off x="3939" y="1941"/>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5" name="Rectangle 240"/>
              <p:cNvSpPr>
                <a:spLocks noChangeArrowheads="1"/>
              </p:cNvSpPr>
              <p:nvPr/>
            </p:nvSpPr>
            <p:spPr bwMode="auto">
              <a:xfrm>
                <a:off x="4000" y="1912"/>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6" name="Rectangle 241"/>
              <p:cNvSpPr>
                <a:spLocks noChangeArrowheads="1"/>
              </p:cNvSpPr>
              <p:nvPr/>
            </p:nvSpPr>
            <p:spPr bwMode="auto">
              <a:xfrm>
                <a:off x="4066" y="1888"/>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7" name="Rectangle 242"/>
              <p:cNvSpPr>
                <a:spLocks noChangeArrowheads="1"/>
              </p:cNvSpPr>
              <p:nvPr/>
            </p:nvSpPr>
            <p:spPr bwMode="auto">
              <a:xfrm>
                <a:off x="4131" y="1872"/>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8" name="Rectangle 243"/>
              <p:cNvSpPr>
                <a:spLocks noChangeArrowheads="1"/>
              </p:cNvSpPr>
              <p:nvPr/>
            </p:nvSpPr>
            <p:spPr bwMode="auto">
              <a:xfrm>
                <a:off x="4196" y="1856"/>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9" name="Rectangle 244"/>
              <p:cNvSpPr>
                <a:spLocks noChangeArrowheads="1"/>
              </p:cNvSpPr>
              <p:nvPr/>
            </p:nvSpPr>
            <p:spPr bwMode="auto">
              <a:xfrm>
                <a:off x="4262" y="1848"/>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0" name="Rectangle 245"/>
              <p:cNvSpPr>
                <a:spLocks noChangeArrowheads="1"/>
              </p:cNvSpPr>
              <p:nvPr/>
            </p:nvSpPr>
            <p:spPr bwMode="auto">
              <a:xfrm>
                <a:off x="4323" y="1840"/>
                <a:ext cx="6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1" name="Rectangle 246"/>
              <p:cNvSpPr>
                <a:spLocks noChangeArrowheads="1"/>
              </p:cNvSpPr>
              <p:nvPr/>
            </p:nvSpPr>
            <p:spPr bwMode="auto">
              <a:xfrm>
                <a:off x="4389" y="1835"/>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2" name="Rectangle 247"/>
              <p:cNvSpPr>
                <a:spLocks noChangeArrowheads="1"/>
              </p:cNvSpPr>
              <p:nvPr/>
            </p:nvSpPr>
            <p:spPr bwMode="auto">
              <a:xfrm>
                <a:off x="4454" y="1835"/>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3" name="Rectangle 248"/>
              <p:cNvSpPr>
                <a:spLocks noChangeArrowheads="1"/>
              </p:cNvSpPr>
              <p:nvPr/>
            </p:nvSpPr>
            <p:spPr bwMode="auto">
              <a:xfrm>
                <a:off x="4520" y="2294"/>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4" name="Rectangle 249"/>
              <p:cNvSpPr>
                <a:spLocks noChangeArrowheads="1"/>
              </p:cNvSpPr>
              <p:nvPr/>
            </p:nvSpPr>
            <p:spPr bwMode="auto">
              <a:xfrm>
                <a:off x="4585" y="2427"/>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5" name="Rectangle 250"/>
              <p:cNvSpPr>
                <a:spLocks noChangeArrowheads="1"/>
              </p:cNvSpPr>
              <p:nvPr/>
            </p:nvSpPr>
            <p:spPr bwMode="auto">
              <a:xfrm>
                <a:off x="4647" y="2557"/>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6" name="Rectangle 251"/>
              <p:cNvSpPr>
                <a:spLocks noChangeArrowheads="1"/>
              </p:cNvSpPr>
              <p:nvPr/>
            </p:nvSpPr>
            <p:spPr bwMode="auto">
              <a:xfrm>
                <a:off x="4712" y="2671"/>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7" name="Rectangle 252"/>
              <p:cNvSpPr>
                <a:spLocks noChangeArrowheads="1"/>
              </p:cNvSpPr>
              <p:nvPr/>
            </p:nvSpPr>
            <p:spPr bwMode="auto">
              <a:xfrm>
                <a:off x="4777" y="2780"/>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8" name="Rectangle 253"/>
              <p:cNvSpPr>
                <a:spLocks noChangeArrowheads="1"/>
              </p:cNvSpPr>
              <p:nvPr/>
            </p:nvSpPr>
            <p:spPr bwMode="auto">
              <a:xfrm>
                <a:off x="4843" y="2780"/>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9" name="Rectangle 254"/>
              <p:cNvSpPr>
                <a:spLocks noChangeArrowheads="1"/>
              </p:cNvSpPr>
              <p:nvPr/>
            </p:nvSpPr>
            <p:spPr bwMode="auto">
              <a:xfrm>
                <a:off x="4908" y="2780"/>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0" name="Rectangle 255"/>
              <p:cNvSpPr>
                <a:spLocks noChangeArrowheads="1"/>
              </p:cNvSpPr>
              <p:nvPr/>
            </p:nvSpPr>
            <p:spPr bwMode="auto">
              <a:xfrm>
                <a:off x="4970" y="2780"/>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1" name="Rectangle 256"/>
              <p:cNvSpPr>
                <a:spLocks noChangeArrowheads="1"/>
              </p:cNvSpPr>
              <p:nvPr/>
            </p:nvSpPr>
            <p:spPr bwMode="auto">
              <a:xfrm>
                <a:off x="5035" y="2780"/>
                <a:ext cx="6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2" name="Rectangle 257"/>
              <p:cNvSpPr>
                <a:spLocks noChangeArrowheads="1"/>
              </p:cNvSpPr>
              <p:nvPr/>
            </p:nvSpPr>
            <p:spPr bwMode="auto">
              <a:xfrm>
                <a:off x="5101" y="2780"/>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3" name="Rectangle 258"/>
              <p:cNvSpPr>
                <a:spLocks noChangeArrowheads="1"/>
              </p:cNvSpPr>
              <p:nvPr/>
            </p:nvSpPr>
            <p:spPr bwMode="auto">
              <a:xfrm>
                <a:off x="2257" y="2172"/>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4" name="Line 259"/>
              <p:cNvSpPr>
                <a:spLocks noChangeShapeType="1"/>
              </p:cNvSpPr>
              <p:nvPr/>
            </p:nvSpPr>
            <p:spPr bwMode="auto">
              <a:xfrm flipH="1" flipV="1">
                <a:off x="2261" y="2176"/>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45" name="Line 260"/>
              <p:cNvSpPr>
                <a:spLocks noChangeShapeType="1"/>
              </p:cNvSpPr>
              <p:nvPr/>
            </p:nvSpPr>
            <p:spPr bwMode="auto">
              <a:xfrm>
                <a:off x="2286" y="2204"/>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46" name="Line 261"/>
              <p:cNvSpPr>
                <a:spLocks noChangeShapeType="1"/>
              </p:cNvSpPr>
              <p:nvPr/>
            </p:nvSpPr>
            <p:spPr bwMode="auto">
              <a:xfrm flipH="1">
                <a:off x="2261" y="2204"/>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47" name="Line 262"/>
              <p:cNvSpPr>
                <a:spLocks noChangeShapeType="1"/>
              </p:cNvSpPr>
              <p:nvPr/>
            </p:nvSpPr>
            <p:spPr bwMode="auto">
              <a:xfrm flipV="1">
                <a:off x="2286" y="2176"/>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48" name="Rectangle 263"/>
              <p:cNvSpPr>
                <a:spLocks noChangeArrowheads="1"/>
              </p:cNvSpPr>
              <p:nvPr/>
            </p:nvSpPr>
            <p:spPr bwMode="auto">
              <a:xfrm>
                <a:off x="2323" y="2099"/>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9" name="Line 264"/>
              <p:cNvSpPr>
                <a:spLocks noChangeShapeType="1"/>
              </p:cNvSpPr>
              <p:nvPr/>
            </p:nvSpPr>
            <p:spPr bwMode="auto">
              <a:xfrm flipH="1" flipV="1">
                <a:off x="2326" y="2103"/>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50" name="Line 265"/>
              <p:cNvSpPr>
                <a:spLocks noChangeShapeType="1"/>
              </p:cNvSpPr>
              <p:nvPr/>
            </p:nvSpPr>
            <p:spPr bwMode="auto">
              <a:xfrm>
                <a:off x="2352" y="2131"/>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51" name="Line 266"/>
              <p:cNvSpPr>
                <a:spLocks noChangeShapeType="1"/>
              </p:cNvSpPr>
              <p:nvPr/>
            </p:nvSpPr>
            <p:spPr bwMode="auto">
              <a:xfrm flipH="1">
                <a:off x="2326" y="2131"/>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52" name="Line 267"/>
              <p:cNvSpPr>
                <a:spLocks noChangeShapeType="1"/>
              </p:cNvSpPr>
              <p:nvPr/>
            </p:nvSpPr>
            <p:spPr bwMode="auto">
              <a:xfrm flipV="1">
                <a:off x="2352" y="2103"/>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53" name="Rectangle 268"/>
              <p:cNvSpPr>
                <a:spLocks noChangeArrowheads="1"/>
              </p:cNvSpPr>
              <p:nvPr/>
            </p:nvSpPr>
            <p:spPr bwMode="auto">
              <a:xfrm>
                <a:off x="2388" y="2030"/>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54" name="Line 269"/>
              <p:cNvSpPr>
                <a:spLocks noChangeShapeType="1"/>
              </p:cNvSpPr>
              <p:nvPr/>
            </p:nvSpPr>
            <p:spPr bwMode="auto">
              <a:xfrm flipH="1" flipV="1">
                <a:off x="2392" y="2034"/>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55" name="Line 270"/>
              <p:cNvSpPr>
                <a:spLocks noChangeShapeType="1"/>
              </p:cNvSpPr>
              <p:nvPr/>
            </p:nvSpPr>
            <p:spPr bwMode="auto">
              <a:xfrm>
                <a:off x="2417" y="2062"/>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56" name="Line 271"/>
              <p:cNvSpPr>
                <a:spLocks noChangeShapeType="1"/>
              </p:cNvSpPr>
              <p:nvPr/>
            </p:nvSpPr>
            <p:spPr bwMode="auto">
              <a:xfrm flipH="1">
                <a:off x="2392" y="2062"/>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57" name="Line 272"/>
              <p:cNvSpPr>
                <a:spLocks noChangeShapeType="1"/>
              </p:cNvSpPr>
              <p:nvPr/>
            </p:nvSpPr>
            <p:spPr bwMode="auto">
              <a:xfrm flipV="1">
                <a:off x="2417" y="2034"/>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58" name="Rectangle 273"/>
              <p:cNvSpPr>
                <a:spLocks noChangeArrowheads="1"/>
              </p:cNvSpPr>
              <p:nvPr/>
            </p:nvSpPr>
            <p:spPr bwMode="auto">
              <a:xfrm>
                <a:off x="2450" y="331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59" name="Line 274"/>
              <p:cNvSpPr>
                <a:spLocks noChangeShapeType="1"/>
              </p:cNvSpPr>
              <p:nvPr/>
            </p:nvSpPr>
            <p:spPr bwMode="auto">
              <a:xfrm flipH="1" flipV="1">
                <a:off x="2453"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60" name="Line 275"/>
              <p:cNvSpPr>
                <a:spLocks noChangeShapeType="1"/>
              </p:cNvSpPr>
              <p:nvPr/>
            </p:nvSpPr>
            <p:spPr bwMode="auto">
              <a:xfrm>
                <a:off x="2479"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61" name="Line 276"/>
              <p:cNvSpPr>
                <a:spLocks noChangeShapeType="1"/>
              </p:cNvSpPr>
              <p:nvPr/>
            </p:nvSpPr>
            <p:spPr bwMode="auto">
              <a:xfrm flipH="1">
                <a:off x="2453"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62" name="Line 277"/>
              <p:cNvSpPr>
                <a:spLocks noChangeShapeType="1"/>
              </p:cNvSpPr>
              <p:nvPr/>
            </p:nvSpPr>
            <p:spPr bwMode="auto">
              <a:xfrm flipV="1">
                <a:off x="2479"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63" name="Rectangle 278"/>
              <p:cNvSpPr>
                <a:spLocks noChangeArrowheads="1"/>
              </p:cNvSpPr>
              <p:nvPr/>
            </p:nvSpPr>
            <p:spPr bwMode="auto">
              <a:xfrm>
                <a:off x="2515" y="331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64" name="Line 279"/>
              <p:cNvSpPr>
                <a:spLocks noChangeShapeType="1"/>
              </p:cNvSpPr>
              <p:nvPr/>
            </p:nvSpPr>
            <p:spPr bwMode="auto">
              <a:xfrm flipH="1" flipV="1">
                <a:off x="2519"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65" name="Line 280"/>
              <p:cNvSpPr>
                <a:spLocks noChangeShapeType="1"/>
              </p:cNvSpPr>
              <p:nvPr/>
            </p:nvSpPr>
            <p:spPr bwMode="auto">
              <a:xfrm>
                <a:off x="2544"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66" name="Line 281"/>
              <p:cNvSpPr>
                <a:spLocks noChangeShapeType="1"/>
              </p:cNvSpPr>
              <p:nvPr/>
            </p:nvSpPr>
            <p:spPr bwMode="auto">
              <a:xfrm flipH="1">
                <a:off x="2519"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67" name="Line 282"/>
              <p:cNvSpPr>
                <a:spLocks noChangeShapeType="1"/>
              </p:cNvSpPr>
              <p:nvPr/>
            </p:nvSpPr>
            <p:spPr bwMode="auto">
              <a:xfrm flipV="1">
                <a:off x="2544"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68" name="Rectangle 283"/>
              <p:cNvSpPr>
                <a:spLocks noChangeArrowheads="1"/>
              </p:cNvSpPr>
              <p:nvPr/>
            </p:nvSpPr>
            <p:spPr bwMode="auto">
              <a:xfrm>
                <a:off x="2580" y="3315"/>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69" name="Line 284"/>
              <p:cNvSpPr>
                <a:spLocks noChangeShapeType="1"/>
              </p:cNvSpPr>
              <p:nvPr/>
            </p:nvSpPr>
            <p:spPr bwMode="auto">
              <a:xfrm flipH="1" flipV="1">
                <a:off x="2584"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70" name="Line 285"/>
              <p:cNvSpPr>
                <a:spLocks noChangeShapeType="1"/>
              </p:cNvSpPr>
              <p:nvPr/>
            </p:nvSpPr>
            <p:spPr bwMode="auto">
              <a:xfrm>
                <a:off x="2610"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71" name="Line 286"/>
              <p:cNvSpPr>
                <a:spLocks noChangeShapeType="1"/>
              </p:cNvSpPr>
              <p:nvPr/>
            </p:nvSpPr>
            <p:spPr bwMode="auto">
              <a:xfrm flipH="1">
                <a:off x="2584"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72" name="Line 287"/>
              <p:cNvSpPr>
                <a:spLocks noChangeShapeType="1"/>
              </p:cNvSpPr>
              <p:nvPr/>
            </p:nvSpPr>
            <p:spPr bwMode="auto">
              <a:xfrm flipV="1">
                <a:off x="2610"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73" name="Rectangle 288"/>
              <p:cNvSpPr>
                <a:spLocks noChangeArrowheads="1"/>
              </p:cNvSpPr>
              <p:nvPr/>
            </p:nvSpPr>
            <p:spPr bwMode="auto">
              <a:xfrm>
                <a:off x="2646" y="331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74" name="Line 289"/>
              <p:cNvSpPr>
                <a:spLocks noChangeShapeType="1"/>
              </p:cNvSpPr>
              <p:nvPr/>
            </p:nvSpPr>
            <p:spPr bwMode="auto">
              <a:xfrm flipH="1" flipV="1">
                <a:off x="2649"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75" name="Line 290"/>
              <p:cNvSpPr>
                <a:spLocks noChangeShapeType="1"/>
              </p:cNvSpPr>
              <p:nvPr/>
            </p:nvSpPr>
            <p:spPr bwMode="auto">
              <a:xfrm>
                <a:off x="2675"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76" name="Line 291"/>
              <p:cNvSpPr>
                <a:spLocks noChangeShapeType="1"/>
              </p:cNvSpPr>
              <p:nvPr/>
            </p:nvSpPr>
            <p:spPr bwMode="auto">
              <a:xfrm flipH="1">
                <a:off x="2649"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77" name="Line 292"/>
              <p:cNvSpPr>
                <a:spLocks noChangeShapeType="1"/>
              </p:cNvSpPr>
              <p:nvPr/>
            </p:nvSpPr>
            <p:spPr bwMode="auto">
              <a:xfrm flipV="1">
                <a:off x="2675"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78" name="Rectangle 293"/>
              <p:cNvSpPr>
                <a:spLocks noChangeArrowheads="1"/>
              </p:cNvSpPr>
              <p:nvPr/>
            </p:nvSpPr>
            <p:spPr bwMode="auto">
              <a:xfrm>
                <a:off x="2711" y="3315"/>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79" name="Line 294"/>
              <p:cNvSpPr>
                <a:spLocks noChangeShapeType="1"/>
              </p:cNvSpPr>
              <p:nvPr/>
            </p:nvSpPr>
            <p:spPr bwMode="auto">
              <a:xfrm flipH="1" flipV="1">
                <a:off x="2715"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80" name="Line 295"/>
              <p:cNvSpPr>
                <a:spLocks noChangeShapeType="1"/>
              </p:cNvSpPr>
              <p:nvPr/>
            </p:nvSpPr>
            <p:spPr bwMode="auto">
              <a:xfrm>
                <a:off x="2740"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81" name="Line 296"/>
              <p:cNvSpPr>
                <a:spLocks noChangeShapeType="1"/>
              </p:cNvSpPr>
              <p:nvPr/>
            </p:nvSpPr>
            <p:spPr bwMode="auto">
              <a:xfrm flipH="1">
                <a:off x="2715"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82" name="Line 297"/>
              <p:cNvSpPr>
                <a:spLocks noChangeShapeType="1"/>
              </p:cNvSpPr>
              <p:nvPr/>
            </p:nvSpPr>
            <p:spPr bwMode="auto">
              <a:xfrm flipV="1">
                <a:off x="2740"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83" name="Rectangle 298"/>
              <p:cNvSpPr>
                <a:spLocks noChangeArrowheads="1"/>
              </p:cNvSpPr>
              <p:nvPr/>
            </p:nvSpPr>
            <p:spPr bwMode="auto">
              <a:xfrm>
                <a:off x="2773" y="331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84" name="Line 299"/>
              <p:cNvSpPr>
                <a:spLocks noChangeShapeType="1"/>
              </p:cNvSpPr>
              <p:nvPr/>
            </p:nvSpPr>
            <p:spPr bwMode="auto">
              <a:xfrm flipH="1" flipV="1">
                <a:off x="2777"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85" name="Line 300"/>
              <p:cNvSpPr>
                <a:spLocks noChangeShapeType="1"/>
              </p:cNvSpPr>
              <p:nvPr/>
            </p:nvSpPr>
            <p:spPr bwMode="auto">
              <a:xfrm>
                <a:off x="2802"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86" name="Line 301"/>
              <p:cNvSpPr>
                <a:spLocks noChangeShapeType="1"/>
              </p:cNvSpPr>
              <p:nvPr/>
            </p:nvSpPr>
            <p:spPr bwMode="auto">
              <a:xfrm flipH="1">
                <a:off x="2777"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87" name="Line 302"/>
              <p:cNvSpPr>
                <a:spLocks noChangeShapeType="1"/>
              </p:cNvSpPr>
              <p:nvPr/>
            </p:nvSpPr>
            <p:spPr bwMode="auto">
              <a:xfrm flipV="1">
                <a:off x="2802"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88" name="Rectangle 303"/>
              <p:cNvSpPr>
                <a:spLocks noChangeArrowheads="1"/>
              </p:cNvSpPr>
              <p:nvPr/>
            </p:nvSpPr>
            <p:spPr bwMode="auto">
              <a:xfrm>
                <a:off x="2838" y="3315"/>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89" name="Line 304"/>
              <p:cNvSpPr>
                <a:spLocks noChangeShapeType="1"/>
              </p:cNvSpPr>
              <p:nvPr/>
            </p:nvSpPr>
            <p:spPr bwMode="auto">
              <a:xfrm flipH="1" flipV="1">
                <a:off x="2842"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90" name="Line 305"/>
              <p:cNvSpPr>
                <a:spLocks noChangeShapeType="1"/>
              </p:cNvSpPr>
              <p:nvPr/>
            </p:nvSpPr>
            <p:spPr bwMode="auto">
              <a:xfrm>
                <a:off x="2867"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91" name="Line 306"/>
              <p:cNvSpPr>
                <a:spLocks noChangeShapeType="1"/>
              </p:cNvSpPr>
              <p:nvPr/>
            </p:nvSpPr>
            <p:spPr bwMode="auto">
              <a:xfrm flipH="1">
                <a:off x="2842"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92" name="Line 307"/>
              <p:cNvSpPr>
                <a:spLocks noChangeShapeType="1"/>
              </p:cNvSpPr>
              <p:nvPr/>
            </p:nvSpPr>
            <p:spPr bwMode="auto">
              <a:xfrm flipV="1">
                <a:off x="2867"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93" name="Rectangle 308"/>
              <p:cNvSpPr>
                <a:spLocks noChangeArrowheads="1"/>
              </p:cNvSpPr>
              <p:nvPr/>
            </p:nvSpPr>
            <p:spPr bwMode="auto">
              <a:xfrm>
                <a:off x="2904" y="331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94" name="Line 309"/>
              <p:cNvSpPr>
                <a:spLocks noChangeShapeType="1"/>
              </p:cNvSpPr>
              <p:nvPr/>
            </p:nvSpPr>
            <p:spPr bwMode="auto">
              <a:xfrm flipH="1" flipV="1">
                <a:off x="2907"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95" name="Line 310"/>
              <p:cNvSpPr>
                <a:spLocks noChangeShapeType="1"/>
              </p:cNvSpPr>
              <p:nvPr/>
            </p:nvSpPr>
            <p:spPr bwMode="auto">
              <a:xfrm>
                <a:off x="2933"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96" name="Line 311"/>
              <p:cNvSpPr>
                <a:spLocks noChangeShapeType="1"/>
              </p:cNvSpPr>
              <p:nvPr/>
            </p:nvSpPr>
            <p:spPr bwMode="auto">
              <a:xfrm flipH="1">
                <a:off x="2907"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97" name="Line 312"/>
              <p:cNvSpPr>
                <a:spLocks noChangeShapeType="1"/>
              </p:cNvSpPr>
              <p:nvPr/>
            </p:nvSpPr>
            <p:spPr bwMode="auto">
              <a:xfrm flipV="1">
                <a:off x="2933"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98" name="Rectangle 313"/>
              <p:cNvSpPr>
                <a:spLocks noChangeArrowheads="1"/>
              </p:cNvSpPr>
              <p:nvPr/>
            </p:nvSpPr>
            <p:spPr bwMode="auto">
              <a:xfrm>
                <a:off x="2969" y="331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99" name="Line 314"/>
              <p:cNvSpPr>
                <a:spLocks noChangeShapeType="1"/>
              </p:cNvSpPr>
              <p:nvPr/>
            </p:nvSpPr>
            <p:spPr bwMode="auto">
              <a:xfrm flipH="1" flipV="1">
                <a:off x="2973"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00" name="Line 315"/>
              <p:cNvSpPr>
                <a:spLocks noChangeShapeType="1"/>
              </p:cNvSpPr>
              <p:nvPr/>
            </p:nvSpPr>
            <p:spPr bwMode="auto">
              <a:xfrm>
                <a:off x="2998"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01" name="Line 316"/>
              <p:cNvSpPr>
                <a:spLocks noChangeShapeType="1"/>
              </p:cNvSpPr>
              <p:nvPr/>
            </p:nvSpPr>
            <p:spPr bwMode="auto">
              <a:xfrm flipH="1">
                <a:off x="2973"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02" name="Line 317"/>
              <p:cNvSpPr>
                <a:spLocks noChangeShapeType="1"/>
              </p:cNvSpPr>
              <p:nvPr/>
            </p:nvSpPr>
            <p:spPr bwMode="auto">
              <a:xfrm flipV="1">
                <a:off x="2998"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03" name="Rectangle 318"/>
              <p:cNvSpPr>
                <a:spLocks noChangeArrowheads="1"/>
              </p:cNvSpPr>
              <p:nvPr/>
            </p:nvSpPr>
            <p:spPr bwMode="auto">
              <a:xfrm>
                <a:off x="3034" y="3315"/>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04" name="Line 319"/>
              <p:cNvSpPr>
                <a:spLocks noChangeShapeType="1"/>
              </p:cNvSpPr>
              <p:nvPr/>
            </p:nvSpPr>
            <p:spPr bwMode="auto">
              <a:xfrm flipH="1" flipV="1">
                <a:off x="3038"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05" name="Line 320"/>
              <p:cNvSpPr>
                <a:spLocks noChangeShapeType="1"/>
              </p:cNvSpPr>
              <p:nvPr/>
            </p:nvSpPr>
            <p:spPr bwMode="auto">
              <a:xfrm>
                <a:off x="3063"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06" name="Line 321"/>
              <p:cNvSpPr>
                <a:spLocks noChangeShapeType="1"/>
              </p:cNvSpPr>
              <p:nvPr/>
            </p:nvSpPr>
            <p:spPr bwMode="auto">
              <a:xfrm flipH="1">
                <a:off x="3038"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07" name="Line 322"/>
              <p:cNvSpPr>
                <a:spLocks noChangeShapeType="1"/>
              </p:cNvSpPr>
              <p:nvPr/>
            </p:nvSpPr>
            <p:spPr bwMode="auto">
              <a:xfrm flipV="1">
                <a:off x="3063"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08" name="Rectangle 323"/>
              <p:cNvSpPr>
                <a:spLocks noChangeArrowheads="1"/>
              </p:cNvSpPr>
              <p:nvPr/>
            </p:nvSpPr>
            <p:spPr bwMode="auto">
              <a:xfrm>
                <a:off x="3096" y="331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09" name="Line 324"/>
              <p:cNvSpPr>
                <a:spLocks noChangeShapeType="1"/>
              </p:cNvSpPr>
              <p:nvPr/>
            </p:nvSpPr>
            <p:spPr bwMode="auto">
              <a:xfrm flipH="1" flipV="1">
                <a:off x="3100"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10" name="Line 325"/>
              <p:cNvSpPr>
                <a:spLocks noChangeShapeType="1"/>
              </p:cNvSpPr>
              <p:nvPr/>
            </p:nvSpPr>
            <p:spPr bwMode="auto">
              <a:xfrm>
                <a:off x="3125"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11" name="Line 326"/>
              <p:cNvSpPr>
                <a:spLocks noChangeShapeType="1"/>
              </p:cNvSpPr>
              <p:nvPr/>
            </p:nvSpPr>
            <p:spPr bwMode="auto">
              <a:xfrm flipH="1">
                <a:off x="3100"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12" name="Line 327"/>
              <p:cNvSpPr>
                <a:spLocks noChangeShapeType="1"/>
              </p:cNvSpPr>
              <p:nvPr/>
            </p:nvSpPr>
            <p:spPr bwMode="auto">
              <a:xfrm flipV="1">
                <a:off x="3125"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13" name="Rectangle 328"/>
              <p:cNvSpPr>
                <a:spLocks noChangeArrowheads="1"/>
              </p:cNvSpPr>
              <p:nvPr/>
            </p:nvSpPr>
            <p:spPr bwMode="auto">
              <a:xfrm>
                <a:off x="3161" y="3315"/>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14" name="Line 329"/>
              <p:cNvSpPr>
                <a:spLocks noChangeShapeType="1"/>
              </p:cNvSpPr>
              <p:nvPr/>
            </p:nvSpPr>
            <p:spPr bwMode="auto">
              <a:xfrm flipH="1" flipV="1">
                <a:off x="3165"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15" name="Line 330"/>
              <p:cNvSpPr>
                <a:spLocks noChangeShapeType="1"/>
              </p:cNvSpPr>
              <p:nvPr/>
            </p:nvSpPr>
            <p:spPr bwMode="auto">
              <a:xfrm>
                <a:off x="3191"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16" name="Line 331"/>
              <p:cNvSpPr>
                <a:spLocks noChangeShapeType="1"/>
              </p:cNvSpPr>
              <p:nvPr/>
            </p:nvSpPr>
            <p:spPr bwMode="auto">
              <a:xfrm flipH="1">
                <a:off x="3165"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17" name="Line 332"/>
              <p:cNvSpPr>
                <a:spLocks noChangeShapeType="1"/>
              </p:cNvSpPr>
              <p:nvPr/>
            </p:nvSpPr>
            <p:spPr bwMode="auto">
              <a:xfrm flipV="1">
                <a:off x="3191"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18" name="Rectangle 333"/>
              <p:cNvSpPr>
                <a:spLocks noChangeArrowheads="1"/>
              </p:cNvSpPr>
              <p:nvPr/>
            </p:nvSpPr>
            <p:spPr bwMode="auto">
              <a:xfrm>
                <a:off x="3227" y="331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19" name="Line 334"/>
              <p:cNvSpPr>
                <a:spLocks noChangeShapeType="1"/>
              </p:cNvSpPr>
              <p:nvPr/>
            </p:nvSpPr>
            <p:spPr bwMode="auto">
              <a:xfrm flipH="1" flipV="1">
                <a:off x="3230"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20" name="Line 335"/>
              <p:cNvSpPr>
                <a:spLocks noChangeShapeType="1"/>
              </p:cNvSpPr>
              <p:nvPr/>
            </p:nvSpPr>
            <p:spPr bwMode="auto">
              <a:xfrm>
                <a:off x="3256"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21" name="Line 336"/>
              <p:cNvSpPr>
                <a:spLocks noChangeShapeType="1"/>
              </p:cNvSpPr>
              <p:nvPr/>
            </p:nvSpPr>
            <p:spPr bwMode="auto">
              <a:xfrm flipH="1">
                <a:off x="3230"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22" name="Line 337"/>
              <p:cNvSpPr>
                <a:spLocks noChangeShapeType="1"/>
              </p:cNvSpPr>
              <p:nvPr/>
            </p:nvSpPr>
            <p:spPr bwMode="auto">
              <a:xfrm flipV="1">
                <a:off x="3256"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23" name="Rectangle 338"/>
              <p:cNvSpPr>
                <a:spLocks noChangeArrowheads="1"/>
              </p:cNvSpPr>
              <p:nvPr/>
            </p:nvSpPr>
            <p:spPr bwMode="auto">
              <a:xfrm>
                <a:off x="3292" y="3315"/>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24" name="Line 339"/>
              <p:cNvSpPr>
                <a:spLocks noChangeShapeType="1"/>
              </p:cNvSpPr>
              <p:nvPr/>
            </p:nvSpPr>
            <p:spPr bwMode="auto">
              <a:xfrm flipH="1" flipV="1">
                <a:off x="3296"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25" name="Line 340"/>
              <p:cNvSpPr>
                <a:spLocks noChangeShapeType="1"/>
              </p:cNvSpPr>
              <p:nvPr/>
            </p:nvSpPr>
            <p:spPr bwMode="auto">
              <a:xfrm>
                <a:off x="3321"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26" name="Line 341"/>
              <p:cNvSpPr>
                <a:spLocks noChangeShapeType="1"/>
              </p:cNvSpPr>
              <p:nvPr/>
            </p:nvSpPr>
            <p:spPr bwMode="auto">
              <a:xfrm flipH="1">
                <a:off x="3296"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27" name="Line 342"/>
              <p:cNvSpPr>
                <a:spLocks noChangeShapeType="1"/>
              </p:cNvSpPr>
              <p:nvPr/>
            </p:nvSpPr>
            <p:spPr bwMode="auto">
              <a:xfrm flipV="1">
                <a:off x="3321"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28" name="Rectangle 343"/>
              <p:cNvSpPr>
                <a:spLocks noChangeArrowheads="1"/>
              </p:cNvSpPr>
              <p:nvPr/>
            </p:nvSpPr>
            <p:spPr bwMode="auto">
              <a:xfrm>
                <a:off x="3358" y="331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29" name="Line 344"/>
              <p:cNvSpPr>
                <a:spLocks noChangeShapeType="1"/>
              </p:cNvSpPr>
              <p:nvPr/>
            </p:nvSpPr>
            <p:spPr bwMode="auto">
              <a:xfrm flipH="1" flipV="1">
                <a:off x="3361"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30" name="Line 345"/>
              <p:cNvSpPr>
                <a:spLocks noChangeShapeType="1"/>
              </p:cNvSpPr>
              <p:nvPr/>
            </p:nvSpPr>
            <p:spPr bwMode="auto">
              <a:xfrm>
                <a:off x="3387"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31" name="Line 346"/>
              <p:cNvSpPr>
                <a:spLocks noChangeShapeType="1"/>
              </p:cNvSpPr>
              <p:nvPr/>
            </p:nvSpPr>
            <p:spPr bwMode="auto">
              <a:xfrm flipH="1">
                <a:off x="3361"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32" name="Line 347"/>
              <p:cNvSpPr>
                <a:spLocks noChangeShapeType="1"/>
              </p:cNvSpPr>
              <p:nvPr/>
            </p:nvSpPr>
            <p:spPr bwMode="auto">
              <a:xfrm flipV="1">
                <a:off x="3387"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33" name="Rectangle 348"/>
              <p:cNvSpPr>
                <a:spLocks noChangeArrowheads="1"/>
              </p:cNvSpPr>
              <p:nvPr/>
            </p:nvSpPr>
            <p:spPr bwMode="auto">
              <a:xfrm>
                <a:off x="3419" y="3315"/>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34" name="Line 349"/>
              <p:cNvSpPr>
                <a:spLocks noChangeShapeType="1"/>
              </p:cNvSpPr>
              <p:nvPr/>
            </p:nvSpPr>
            <p:spPr bwMode="auto">
              <a:xfrm flipH="1" flipV="1">
                <a:off x="3423"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35" name="Line 350"/>
              <p:cNvSpPr>
                <a:spLocks noChangeShapeType="1"/>
              </p:cNvSpPr>
              <p:nvPr/>
            </p:nvSpPr>
            <p:spPr bwMode="auto">
              <a:xfrm>
                <a:off x="3448"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36" name="Line 351"/>
              <p:cNvSpPr>
                <a:spLocks noChangeShapeType="1"/>
              </p:cNvSpPr>
              <p:nvPr/>
            </p:nvSpPr>
            <p:spPr bwMode="auto">
              <a:xfrm flipH="1">
                <a:off x="3423"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37" name="Line 352"/>
              <p:cNvSpPr>
                <a:spLocks noChangeShapeType="1"/>
              </p:cNvSpPr>
              <p:nvPr/>
            </p:nvSpPr>
            <p:spPr bwMode="auto">
              <a:xfrm flipV="1">
                <a:off x="3448"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38" name="Rectangle 353"/>
              <p:cNvSpPr>
                <a:spLocks noChangeArrowheads="1"/>
              </p:cNvSpPr>
              <p:nvPr/>
            </p:nvSpPr>
            <p:spPr bwMode="auto">
              <a:xfrm>
                <a:off x="3485" y="331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39" name="Line 354"/>
              <p:cNvSpPr>
                <a:spLocks noChangeShapeType="1"/>
              </p:cNvSpPr>
              <p:nvPr/>
            </p:nvSpPr>
            <p:spPr bwMode="auto">
              <a:xfrm flipH="1" flipV="1">
                <a:off x="3488" y="3319"/>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40" name="Line 355"/>
              <p:cNvSpPr>
                <a:spLocks noChangeShapeType="1"/>
              </p:cNvSpPr>
              <p:nvPr/>
            </p:nvSpPr>
            <p:spPr bwMode="auto">
              <a:xfrm>
                <a:off x="3514" y="334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41" name="Line 356"/>
              <p:cNvSpPr>
                <a:spLocks noChangeShapeType="1"/>
              </p:cNvSpPr>
              <p:nvPr/>
            </p:nvSpPr>
            <p:spPr bwMode="auto">
              <a:xfrm flipH="1">
                <a:off x="3488" y="3348"/>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42" name="Line 357"/>
              <p:cNvSpPr>
                <a:spLocks noChangeShapeType="1"/>
              </p:cNvSpPr>
              <p:nvPr/>
            </p:nvSpPr>
            <p:spPr bwMode="auto">
              <a:xfrm flipV="1">
                <a:off x="3514" y="331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43" name="Rectangle 358"/>
              <p:cNvSpPr>
                <a:spLocks noChangeArrowheads="1"/>
              </p:cNvSpPr>
              <p:nvPr/>
            </p:nvSpPr>
            <p:spPr bwMode="auto">
              <a:xfrm>
                <a:off x="3550" y="3198"/>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44" name="Line 359"/>
              <p:cNvSpPr>
                <a:spLocks noChangeShapeType="1"/>
              </p:cNvSpPr>
              <p:nvPr/>
            </p:nvSpPr>
            <p:spPr bwMode="auto">
              <a:xfrm flipH="1" flipV="1">
                <a:off x="3554" y="3202"/>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45" name="Line 360"/>
              <p:cNvSpPr>
                <a:spLocks noChangeShapeType="1"/>
              </p:cNvSpPr>
              <p:nvPr/>
            </p:nvSpPr>
            <p:spPr bwMode="auto">
              <a:xfrm>
                <a:off x="3579" y="3230"/>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46" name="Line 361"/>
              <p:cNvSpPr>
                <a:spLocks noChangeShapeType="1"/>
              </p:cNvSpPr>
              <p:nvPr/>
            </p:nvSpPr>
            <p:spPr bwMode="auto">
              <a:xfrm flipH="1">
                <a:off x="3554" y="3230"/>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47" name="Line 362"/>
              <p:cNvSpPr>
                <a:spLocks noChangeShapeType="1"/>
              </p:cNvSpPr>
              <p:nvPr/>
            </p:nvSpPr>
            <p:spPr bwMode="auto">
              <a:xfrm flipV="1">
                <a:off x="3579" y="3202"/>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48" name="Rectangle 363"/>
              <p:cNvSpPr>
                <a:spLocks noChangeArrowheads="1"/>
              </p:cNvSpPr>
              <p:nvPr/>
            </p:nvSpPr>
            <p:spPr bwMode="auto">
              <a:xfrm>
                <a:off x="3615" y="3169"/>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49" name="Line 364"/>
              <p:cNvSpPr>
                <a:spLocks noChangeShapeType="1"/>
              </p:cNvSpPr>
              <p:nvPr/>
            </p:nvSpPr>
            <p:spPr bwMode="auto">
              <a:xfrm flipH="1" flipV="1">
                <a:off x="3619" y="3173"/>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50" name="Line 365"/>
              <p:cNvSpPr>
                <a:spLocks noChangeShapeType="1"/>
              </p:cNvSpPr>
              <p:nvPr/>
            </p:nvSpPr>
            <p:spPr bwMode="auto">
              <a:xfrm>
                <a:off x="3644" y="3202"/>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51" name="Line 366"/>
              <p:cNvSpPr>
                <a:spLocks noChangeShapeType="1"/>
              </p:cNvSpPr>
              <p:nvPr/>
            </p:nvSpPr>
            <p:spPr bwMode="auto">
              <a:xfrm flipH="1">
                <a:off x="3619" y="3202"/>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52" name="Line 367"/>
              <p:cNvSpPr>
                <a:spLocks noChangeShapeType="1"/>
              </p:cNvSpPr>
              <p:nvPr/>
            </p:nvSpPr>
            <p:spPr bwMode="auto">
              <a:xfrm flipV="1">
                <a:off x="3644" y="3173"/>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53" name="Rectangle 368"/>
              <p:cNvSpPr>
                <a:spLocks noChangeArrowheads="1"/>
              </p:cNvSpPr>
              <p:nvPr/>
            </p:nvSpPr>
            <p:spPr bwMode="auto">
              <a:xfrm>
                <a:off x="3681" y="3153"/>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54" name="Line 369"/>
              <p:cNvSpPr>
                <a:spLocks noChangeShapeType="1"/>
              </p:cNvSpPr>
              <p:nvPr/>
            </p:nvSpPr>
            <p:spPr bwMode="auto">
              <a:xfrm flipH="1" flipV="1">
                <a:off x="3684" y="3157"/>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55" name="Line 370"/>
              <p:cNvSpPr>
                <a:spLocks noChangeShapeType="1"/>
              </p:cNvSpPr>
              <p:nvPr/>
            </p:nvSpPr>
            <p:spPr bwMode="auto">
              <a:xfrm>
                <a:off x="3710" y="3185"/>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56" name="Line 371"/>
              <p:cNvSpPr>
                <a:spLocks noChangeShapeType="1"/>
              </p:cNvSpPr>
              <p:nvPr/>
            </p:nvSpPr>
            <p:spPr bwMode="auto">
              <a:xfrm flipH="1">
                <a:off x="3684" y="3185"/>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57" name="Line 372"/>
              <p:cNvSpPr>
                <a:spLocks noChangeShapeType="1"/>
              </p:cNvSpPr>
              <p:nvPr/>
            </p:nvSpPr>
            <p:spPr bwMode="auto">
              <a:xfrm flipV="1">
                <a:off x="3710" y="3157"/>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58" name="Rectangle 373"/>
              <p:cNvSpPr>
                <a:spLocks noChangeArrowheads="1"/>
              </p:cNvSpPr>
              <p:nvPr/>
            </p:nvSpPr>
            <p:spPr bwMode="auto">
              <a:xfrm>
                <a:off x="3742" y="3129"/>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59" name="Line 374"/>
              <p:cNvSpPr>
                <a:spLocks noChangeShapeType="1"/>
              </p:cNvSpPr>
              <p:nvPr/>
            </p:nvSpPr>
            <p:spPr bwMode="auto">
              <a:xfrm flipH="1" flipV="1">
                <a:off x="3746" y="3133"/>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60" name="Line 375"/>
              <p:cNvSpPr>
                <a:spLocks noChangeShapeType="1"/>
              </p:cNvSpPr>
              <p:nvPr/>
            </p:nvSpPr>
            <p:spPr bwMode="auto">
              <a:xfrm>
                <a:off x="3772" y="3161"/>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61" name="Line 376"/>
              <p:cNvSpPr>
                <a:spLocks noChangeShapeType="1"/>
              </p:cNvSpPr>
              <p:nvPr/>
            </p:nvSpPr>
            <p:spPr bwMode="auto">
              <a:xfrm flipH="1">
                <a:off x="3746" y="3161"/>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62" name="Line 377"/>
              <p:cNvSpPr>
                <a:spLocks noChangeShapeType="1"/>
              </p:cNvSpPr>
              <p:nvPr/>
            </p:nvSpPr>
            <p:spPr bwMode="auto">
              <a:xfrm flipV="1">
                <a:off x="3772" y="3133"/>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63" name="Rectangle 378"/>
              <p:cNvSpPr>
                <a:spLocks noChangeArrowheads="1"/>
              </p:cNvSpPr>
              <p:nvPr/>
            </p:nvSpPr>
            <p:spPr bwMode="auto">
              <a:xfrm>
                <a:off x="3808" y="3117"/>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64" name="Line 379"/>
              <p:cNvSpPr>
                <a:spLocks noChangeShapeType="1"/>
              </p:cNvSpPr>
              <p:nvPr/>
            </p:nvSpPr>
            <p:spPr bwMode="auto">
              <a:xfrm flipH="1" flipV="1">
                <a:off x="3811" y="3121"/>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65" name="Line 380"/>
              <p:cNvSpPr>
                <a:spLocks noChangeShapeType="1"/>
              </p:cNvSpPr>
              <p:nvPr/>
            </p:nvSpPr>
            <p:spPr bwMode="auto">
              <a:xfrm>
                <a:off x="3837" y="3149"/>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66" name="Line 381"/>
              <p:cNvSpPr>
                <a:spLocks noChangeShapeType="1"/>
              </p:cNvSpPr>
              <p:nvPr/>
            </p:nvSpPr>
            <p:spPr bwMode="auto">
              <a:xfrm flipH="1">
                <a:off x="3811" y="3149"/>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67" name="Line 382"/>
              <p:cNvSpPr>
                <a:spLocks noChangeShapeType="1"/>
              </p:cNvSpPr>
              <p:nvPr/>
            </p:nvSpPr>
            <p:spPr bwMode="auto">
              <a:xfrm flipV="1">
                <a:off x="3837" y="3121"/>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68" name="Rectangle 383"/>
              <p:cNvSpPr>
                <a:spLocks noChangeArrowheads="1"/>
              </p:cNvSpPr>
              <p:nvPr/>
            </p:nvSpPr>
            <p:spPr bwMode="auto">
              <a:xfrm>
                <a:off x="3873" y="3129"/>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69" name="Line 384"/>
              <p:cNvSpPr>
                <a:spLocks noChangeShapeType="1"/>
              </p:cNvSpPr>
              <p:nvPr/>
            </p:nvSpPr>
            <p:spPr bwMode="auto">
              <a:xfrm flipH="1" flipV="1">
                <a:off x="3877" y="3133"/>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70" name="Line 385"/>
              <p:cNvSpPr>
                <a:spLocks noChangeShapeType="1"/>
              </p:cNvSpPr>
              <p:nvPr/>
            </p:nvSpPr>
            <p:spPr bwMode="auto">
              <a:xfrm>
                <a:off x="3902" y="3161"/>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71" name="Line 386"/>
              <p:cNvSpPr>
                <a:spLocks noChangeShapeType="1"/>
              </p:cNvSpPr>
              <p:nvPr/>
            </p:nvSpPr>
            <p:spPr bwMode="auto">
              <a:xfrm flipH="1">
                <a:off x="3877" y="3161"/>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72" name="Line 387"/>
              <p:cNvSpPr>
                <a:spLocks noChangeShapeType="1"/>
              </p:cNvSpPr>
              <p:nvPr/>
            </p:nvSpPr>
            <p:spPr bwMode="auto">
              <a:xfrm flipV="1">
                <a:off x="3902" y="3133"/>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73" name="Rectangle 388"/>
              <p:cNvSpPr>
                <a:spLocks noChangeArrowheads="1"/>
              </p:cNvSpPr>
              <p:nvPr/>
            </p:nvSpPr>
            <p:spPr bwMode="auto">
              <a:xfrm>
                <a:off x="3939" y="3117"/>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74" name="Line 389"/>
              <p:cNvSpPr>
                <a:spLocks noChangeShapeType="1"/>
              </p:cNvSpPr>
              <p:nvPr/>
            </p:nvSpPr>
            <p:spPr bwMode="auto">
              <a:xfrm flipH="1" flipV="1">
                <a:off x="3942" y="3121"/>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75" name="Line 390"/>
              <p:cNvSpPr>
                <a:spLocks noChangeShapeType="1"/>
              </p:cNvSpPr>
              <p:nvPr/>
            </p:nvSpPr>
            <p:spPr bwMode="auto">
              <a:xfrm>
                <a:off x="3968" y="3149"/>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76" name="Line 391"/>
              <p:cNvSpPr>
                <a:spLocks noChangeShapeType="1"/>
              </p:cNvSpPr>
              <p:nvPr/>
            </p:nvSpPr>
            <p:spPr bwMode="auto">
              <a:xfrm flipH="1">
                <a:off x="3942" y="3149"/>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77" name="Line 392"/>
              <p:cNvSpPr>
                <a:spLocks noChangeShapeType="1"/>
              </p:cNvSpPr>
              <p:nvPr/>
            </p:nvSpPr>
            <p:spPr bwMode="auto">
              <a:xfrm flipV="1">
                <a:off x="3968" y="3121"/>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78" name="Rectangle 393"/>
              <p:cNvSpPr>
                <a:spLocks noChangeArrowheads="1"/>
              </p:cNvSpPr>
              <p:nvPr/>
            </p:nvSpPr>
            <p:spPr bwMode="auto">
              <a:xfrm>
                <a:off x="4000" y="3108"/>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79" name="Line 394"/>
              <p:cNvSpPr>
                <a:spLocks noChangeShapeType="1"/>
              </p:cNvSpPr>
              <p:nvPr/>
            </p:nvSpPr>
            <p:spPr bwMode="auto">
              <a:xfrm flipH="1" flipV="1">
                <a:off x="4004" y="3112"/>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80" name="Line 395"/>
              <p:cNvSpPr>
                <a:spLocks noChangeShapeType="1"/>
              </p:cNvSpPr>
              <p:nvPr/>
            </p:nvSpPr>
            <p:spPr bwMode="auto">
              <a:xfrm>
                <a:off x="4029" y="3141"/>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81" name="Line 396"/>
              <p:cNvSpPr>
                <a:spLocks noChangeShapeType="1"/>
              </p:cNvSpPr>
              <p:nvPr/>
            </p:nvSpPr>
            <p:spPr bwMode="auto">
              <a:xfrm flipH="1">
                <a:off x="4004" y="3141"/>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82" name="Line 397"/>
              <p:cNvSpPr>
                <a:spLocks noChangeShapeType="1"/>
              </p:cNvSpPr>
              <p:nvPr/>
            </p:nvSpPr>
            <p:spPr bwMode="auto">
              <a:xfrm flipV="1">
                <a:off x="4029" y="3112"/>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83" name="Rectangle 398"/>
              <p:cNvSpPr>
                <a:spLocks noChangeArrowheads="1"/>
              </p:cNvSpPr>
              <p:nvPr/>
            </p:nvSpPr>
            <p:spPr bwMode="auto">
              <a:xfrm>
                <a:off x="4066" y="2841"/>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84" name="Line 399"/>
              <p:cNvSpPr>
                <a:spLocks noChangeShapeType="1"/>
              </p:cNvSpPr>
              <p:nvPr/>
            </p:nvSpPr>
            <p:spPr bwMode="auto">
              <a:xfrm flipH="1" flipV="1">
                <a:off x="4069" y="2845"/>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85" name="Line 400"/>
              <p:cNvSpPr>
                <a:spLocks noChangeShapeType="1"/>
              </p:cNvSpPr>
              <p:nvPr/>
            </p:nvSpPr>
            <p:spPr bwMode="auto">
              <a:xfrm>
                <a:off x="4095" y="2873"/>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86" name="Line 401"/>
              <p:cNvSpPr>
                <a:spLocks noChangeShapeType="1"/>
              </p:cNvSpPr>
              <p:nvPr/>
            </p:nvSpPr>
            <p:spPr bwMode="auto">
              <a:xfrm flipH="1">
                <a:off x="4069" y="2873"/>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87" name="Line 402"/>
              <p:cNvSpPr>
                <a:spLocks noChangeShapeType="1"/>
              </p:cNvSpPr>
              <p:nvPr/>
            </p:nvSpPr>
            <p:spPr bwMode="auto">
              <a:xfrm flipV="1">
                <a:off x="4095" y="2845"/>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88" name="Rectangle 403"/>
              <p:cNvSpPr>
                <a:spLocks noChangeArrowheads="1"/>
              </p:cNvSpPr>
              <p:nvPr/>
            </p:nvSpPr>
            <p:spPr bwMode="auto">
              <a:xfrm>
                <a:off x="4131" y="286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89" name="Line 404"/>
              <p:cNvSpPr>
                <a:spLocks noChangeShapeType="1"/>
              </p:cNvSpPr>
              <p:nvPr/>
            </p:nvSpPr>
            <p:spPr bwMode="auto">
              <a:xfrm flipH="1" flipV="1">
                <a:off x="4135" y="286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90" name="Line 405"/>
              <p:cNvSpPr>
                <a:spLocks noChangeShapeType="1"/>
              </p:cNvSpPr>
              <p:nvPr/>
            </p:nvSpPr>
            <p:spPr bwMode="auto">
              <a:xfrm>
                <a:off x="4160" y="289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Line 407"/>
            <p:cNvSpPr>
              <a:spLocks noChangeShapeType="1"/>
            </p:cNvSpPr>
            <p:nvPr/>
          </p:nvSpPr>
          <p:spPr bwMode="auto">
            <a:xfrm flipH="1">
              <a:off x="4135" y="2898"/>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408"/>
            <p:cNvSpPr>
              <a:spLocks noChangeShapeType="1"/>
            </p:cNvSpPr>
            <p:nvPr/>
          </p:nvSpPr>
          <p:spPr bwMode="auto">
            <a:xfrm flipV="1">
              <a:off x="4160" y="2869"/>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409"/>
            <p:cNvSpPr>
              <a:spLocks noChangeArrowheads="1"/>
            </p:cNvSpPr>
            <p:nvPr/>
          </p:nvSpPr>
          <p:spPr bwMode="auto">
            <a:xfrm>
              <a:off x="4196" y="2890"/>
              <a:ext cx="66" cy="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10"/>
            <p:cNvSpPr>
              <a:spLocks noChangeShapeType="1"/>
            </p:cNvSpPr>
            <p:nvPr/>
          </p:nvSpPr>
          <p:spPr bwMode="auto">
            <a:xfrm flipH="1" flipV="1">
              <a:off x="4200" y="2894"/>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411"/>
            <p:cNvSpPr>
              <a:spLocks noChangeShapeType="1"/>
            </p:cNvSpPr>
            <p:nvPr/>
          </p:nvSpPr>
          <p:spPr bwMode="auto">
            <a:xfrm>
              <a:off x="4225" y="2922"/>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412"/>
            <p:cNvSpPr>
              <a:spLocks noChangeShapeType="1"/>
            </p:cNvSpPr>
            <p:nvPr/>
          </p:nvSpPr>
          <p:spPr bwMode="auto">
            <a:xfrm flipH="1">
              <a:off x="4200" y="2922"/>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413"/>
            <p:cNvSpPr>
              <a:spLocks noChangeShapeType="1"/>
            </p:cNvSpPr>
            <p:nvPr/>
          </p:nvSpPr>
          <p:spPr bwMode="auto">
            <a:xfrm flipV="1">
              <a:off x="4225" y="2894"/>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414"/>
            <p:cNvSpPr>
              <a:spLocks noChangeArrowheads="1"/>
            </p:cNvSpPr>
            <p:nvPr/>
          </p:nvSpPr>
          <p:spPr bwMode="auto">
            <a:xfrm>
              <a:off x="4262" y="2922"/>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415"/>
            <p:cNvSpPr>
              <a:spLocks noChangeShapeType="1"/>
            </p:cNvSpPr>
            <p:nvPr/>
          </p:nvSpPr>
          <p:spPr bwMode="auto">
            <a:xfrm flipH="1" flipV="1">
              <a:off x="4265" y="2926"/>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416"/>
            <p:cNvSpPr>
              <a:spLocks noChangeShapeType="1"/>
            </p:cNvSpPr>
            <p:nvPr/>
          </p:nvSpPr>
          <p:spPr bwMode="auto">
            <a:xfrm>
              <a:off x="4291" y="2954"/>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417"/>
            <p:cNvSpPr>
              <a:spLocks noChangeShapeType="1"/>
            </p:cNvSpPr>
            <p:nvPr/>
          </p:nvSpPr>
          <p:spPr bwMode="auto">
            <a:xfrm flipH="1">
              <a:off x="4265" y="2954"/>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418"/>
            <p:cNvSpPr>
              <a:spLocks noChangeShapeType="1"/>
            </p:cNvSpPr>
            <p:nvPr/>
          </p:nvSpPr>
          <p:spPr bwMode="auto">
            <a:xfrm flipV="1">
              <a:off x="4291" y="2926"/>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419"/>
            <p:cNvSpPr>
              <a:spLocks noChangeArrowheads="1"/>
            </p:cNvSpPr>
            <p:nvPr/>
          </p:nvSpPr>
          <p:spPr bwMode="auto">
            <a:xfrm>
              <a:off x="4323" y="2954"/>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420"/>
            <p:cNvSpPr>
              <a:spLocks noChangeShapeType="1"/>
            </p:cNvSpPr>
            <p:nvPr/>
          </p:nvSpPr>
          <p:spPr bwMode="auto">
            <a:xfrm flipH="1" flipV="1">
              <a:off x="4327" y="2958"/>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421"/>
            <p:cNvSpPr>
              <a:spLocks noChangeShapeType="1"/>
            </p:cNvSpPr>
            <p:nvPr/>
          </p:nvSpPr>
          <p:spPr bwMode="auto">
            <a:xfrm>
              <a:off x="4353" y="2987"/>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422"/>
            <p:cNvSpPr>
              <a:spLocks noChangeShapeType="1"/>
            </p:cNvSpPr>
            <p:nvPr/>
          </p:nvSpPr>
          <p:spPr bwMode="auto">
            <a:xfrm flipH="1">
              <a:off x="4327" y="2987"/>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423"/>
            <p:cNvSpPr>
              <a:spLocks noChangeShapeType="1"/>
            </p:cNvSpPr>
            <p:nvPr/>
          </p:nvSpPr>
          <p:spPr bwMode="auto">
            <a:xfrm flipV="1">
              <a:off x="4353" y="2958"/>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424"/>
            <p:cNvSpPr>
              <a:spLocks noChangeArrowheads="1"/>
            </p:cNvSpPr>
            <p:nvPr/>
          </p:nvSpPr>
          <p:spPr bwMode="auto">
            <a:xfrm>
              <a:off x="4389" y="2991"/>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425"/>
            <p:cNvSpPr>
              <a:spLocks noChangeShapeType="1"/>
            </p:cNvSpPr>
            <p:nvPr/>
          </p:nvSpPr>
          <p:spPr bwMode="auto">
            <a:xfrm flipH="1" flipV="1">
              <a:off x="4392" y="2995"/>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426"/>
            <p:cNvSpPr>
              <a:spLocks noChangeShapeType="1"/>
            </p:cNvSpPr>
            <p:nvPr/>
          </p:nvSpPr>
          <p:spPr bwMode="auto">
            <a:xfrm>
              <a:off x="4418" y="3023"/>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427"/>
            <p:cNvSpPr>
              <a:spLocks noChangeShapeType="1"/>
            </p:cNvSpPr>
            <p:nvPr/>
          </p:nvSpPr>
          <p:spPr bwMode="auto">
            <a:xfrm flipH="1">
              <a:off x="4392" y="3023"/>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428"/>
            <p:cNvSpPr>
              <a:spLocks noChangeShapeType="1"/>
            </p:cNvSpPr>
            <p:nvPr/>
          </p:nvSpPr>
          <p:spPr bwMode="auto">
            <a:xfrm flipV="1">
              <a:off x="4418" y="2995"/>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429"/>
            <p:cNvSpPr>
              <a:spLocks noChangeArrowheads="1"/>
            </p:cNvSpPr>
            <p:nvPr/>
          </p:nvSpPr>
          <p:spPr bwMode="auto">
            <a:xfrm>
              <a:off x="4454" y="3023"/>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430"/>
            <p:cNvSpPr>
              <a:spLocks noChangeShapeType="1"/>
            </p:cNvSpPr>
            <p:nvPr/>
          </p:nvSpPr>
          <p:spPr bwMode="auto">
            <a:xfrm flipH="1" flipV="1">
              <a:off x="4458" y="3027"/>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431"/>
            <p:cNvSpPr>
              <a:spLocks noChangeShapeType="1"/>
            </p:cNvSpPr>
            <p:nvPr/>
          </p:nvSpPr>
          <p:spPr bwMode="auto">
            <a:xfrm>
              <a:off x="4483" y="3056"/>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432"/>
            <p:cNvSpPr>
              <a:spLocks noChangeShapeType="1"/>
            </p:cNvSpPr>
            <p:nvPr/>
          </p:nvSpPr>
          <p:spPr bwMode="auto">
            <a:xfrm flipH="1">
              <a:off x="4458" y="3056"/>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433"/>
            <p:cNvSpPr>
              <a:spLocks noChangeShapeType="1"/>
            </p:cNvSpPr>
            <p:nvPr/>
          </p:nvSpPr>
          <p:spPr bwMode="auto">
            <a:xfrm flipV="1">
              <a:off x="4483" y="3027"/>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434"/>
            <p:cNvSpPr>
              <a:spLocks noChangeArrowheads="1"/>
            </p:cNvSpPr>
            <p:nvPr/>
          </p:nvSpPr>
          <p:spPr bwMode="auto">
            <a:xfrm>
              <a:off x="4520" y="3060"/>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435"/>
            <p:cNvSpPr>
              <a:spLocks noChangeShapeType="1"/>
            </p:cNvSpPr>
            <p:nvPr/>
          </p:nvSpPr>
          <p:spPr bwMode="auto">
            <a:xfrm flipH="1" flipV="1">
              <a:off x="4523" y="3064"/>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436"/>
            <p:cNvSpPr>
              <a:spLocks noChangeShapeType="1"/>
            </p:cNvSpPr>
            <p:nvPr/>
          </p:nvSpPr>
          <p:spPr bwMode="auto">
            <a:xfrm>
              <a:off x="4549" y="3092"/>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437"/>
            <p:cNvSpPr>
              <a:spLocks noChangeShapeType="1"/>
            </p:cNvSpPr>
            <p:nvPr/>
          </p:nvSpPr>
          <p:spPr bwMode="auto">
            <a:xfrm flipH="1">
              <a:off x="4523" y="3092"/>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438"/>
            <p:cNvSpPr>
              <a:spLocks noChangeShapeType="1"/>
            </p:cNvSpPr>
            <p:nvPr/>
          </p:nvSpPr>
          <p:spPr bwMode="auto">
            <a:xfrm flipV="1">
              <a:off x="4549" y="3064"/>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439"/>
            <p:cNvSpPr>
              <a:spLocks noChangeArrowheads="1"/>
            </p:cNvSpPr>
            <p:nvPr/>
          </p:nvSpPr>
          <p:spPr bwMode="auto">
            <a:xfrm>
              <a:off x="4585" y="3092"/>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40"/>
            <p:cNvSpPr>
              <a:spLocks noChangeShapeType="1"/>
            </p:cNvSpPr>
            <p:nvPr/>
          </p:nvSpPr>
          <p:spPr bwMode="auto">
            <a:xfrm flipH="1" flipV="1">
              <a:off x="4589" y="3096"/>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441"/>
            <p:cNvSpPr>
              <a:spLocks noChangeShapeType="1"/>
            </p:cNvSpPr>
            <p:nvPr/>
          </p:nvSpPr>
          <p:spPr bwMode="auto">
            <a:xfrm>
              <a:off x="4614" y="3125"/>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42"/>
            <p:cNvSpPr>
              <a:spLocks noChangeShapeType="1"/>
            </p:cNvSpPr>
            <p:nvPr/>
          </p:nvSpPr>
          <p:spPr bwMode="auto">
            <a:xfrm flipH="1">
              <a:off x="4589" y="3125"/>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43"/>
            <p:cNvSpPr>
              <a:spLocks noChangeShapeType="1"/>
            </p:cNvSpPr>
            <p:nvPr/>
          </p:nvSpPr>
          <p:spPr bwMode="auto">
            <a:xfrm flipV="1">
              <a:off x="4614" y="3096"/>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44"/>
            <p:cNvSpPr>
              <a:spLocks noChangeArrowheads="1"/>
            </p:cNvSpPr>
            <p:nvPr/>
          </p:nvSpPr>
          <p:spPr bwMode="auto">
            <a:xfrm>
              <a:off x="4647" y="3125"/>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45"/>
            <p:cNvSpPr>
              <a:spLocks noChangeShapeType="1"/>
            </p:cNvSpPr>
            <p:nvPr/>
          </p:nvSpPr>
          <p:spPr bwMode="auto">
            <a:xfrm flipH="1" flipV="1">
              <a:off x="4650" y="3129"/>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46"/>
            <p:cNvSpPr>
              <a:spLocks noChangeShapeType="1"/>
            </p:cNvSpPr>
            <p:nvPr/>
          </p:nvSpPr>
          <p:spPr bwMode="auto">
            <a:xfrm>
              <a:off x="4676" y="3157"/>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47"/>
            <p:cNvSpPr>
              <a:spLocks noChangeShapeType="1"/>
            </p:cNvSpPr>
            <p:nvPr/>
          </p:nvSpPr>
          <p:spPr bwMode="auto">
            <a:xfrm flipH="1">
              <a:off x="4650" y="3157"/>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48"/>
            <p:cNvSpPr>
              <a:spLocks noChangeShapeType="1"/>
            </p:cNvSpPr>
            <p:nvPr/>
          </p:nvSpPr>
          <p:spPr bwMode="auto">
            <a:xfrm flipV="1">
              <a:off x="4676" y="3129"/>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49"/>
            <p:cNvSpPr>
              <a:spLocks noChangeArrowheads="1"/>
            </p:cNvSpPr>
            <p:nvPr/>
          </p:nvSpPr>
          <p:spPr bwMode="auto">
            <a:xfrm>
              <a:off x="4712" y="3153"/>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450"/>
            <p:cNvSpPr>
              <a:spLocks noChangeShapeType="1"/>
            </p:cNvSpPr>
            <p:nvPr/>
          </p:nvSpPr>
          <p:spPr bwMode="auto">
            <a:xfrm flipH="1" flipV="1">
              <a:off x="4716" y="3157"/>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51"/>
            <p:cNvSpPr>
              <a:spLocks noChangeShapeType="1"/>
            </p:cNvSpPr>
            <p:nvPr/>
          </p:nvSpPr>
          <p:spPr bwMode="auto">
            <a:xfrm>
              <a:off x="4741" y="3185"/>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52"/>
            <p:cNvSpPr>
              <a:spLocks noChangeShapeType="1"/>
            </p:cNvSpPr>
            <p:nvPr/>
          </p:nvSpPr>
          <p:spPr bwMode="auto">
            <a:xfrm flipH="1">
              <a:off x="4716" y="3185"/>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53"/>
            <p:cNvSpPr>
              <a:spLocks noChangeShapeType="1"/>
            </p:cNvSpPr>
            <p:nvPr/>
          </p:nvSpPr>
          <p:spPr bwMode="auto">
            <a:xfrm flipV="1">
              <a:off x="4741" y="3157"/>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454"/>
            <p:cNvSpPr>
              <a:spLocks noChangeArrowheads="1"/>
            </p:cNvSpPr>
            <p:nvPr/>
          </p:nvSpPr>
          <p:spPr bwMode="auto">
            <a:xfrm>
              <a:off x="4777" y="3181"/>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455"/>
            <p:cNvSpPr>
              <a:spLocks noChangeShapeType="1"/>
            </p:cNvSpPr>
            <p:nvPr/>
          </p:nvSpPr>
          <p:spPr bwMode="auto">
            <a:xfrm flipH="1" flipV="1">
              <a:off x="4781" y="3185"/>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456"/>
            <p:cNvSpPr>
              <a:spLocks noChangeShapeType="1"/>
            </p:cNvSpPr>
            <p:nvPr/>
          </p:nvSpPr>
          <p:spPr bwMode="auto">
            <a:xfrm>
              <a:off x="4806" y="3214"/>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457"/>
            <p:cNvSpPr>
              <a:spLocks noChangeShapeType="1"/>
            </p:cNvSpPr>
            <p:nvPr/>
          </p:nvSpPr>
          <p:spPr bwMode="auto">
            <a:xfrm flipH="1">
              <a:off x="4781" y="3214"/>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458"/>
            <p:cNvSpPr>
              <a:spLocks noChangeShapeType="1"/>
            </p:cNvSpPr>
            <p:nvPr/>
          </p:nvSpPr>
          <p:spPr bwMode="auto">
            <a:xfrm flipV="1">
              <a:off x="4806" y="3185"/>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459"/>
            <p:cNvSpPr>
              <a:spLocks noChangeArrowheads="1"/>
            </p:cNvSpPr>
            <p:nvPr/>
          </p:nvSpPr>
          <p:spPr bwMode="auto">
            <a:xfrm>
              <a:off x="4843" y="3181"/>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Line 460"/>
            <p:cNvSpPr>
              <a:spLocks noChangeShapeType="1"/>
            </p:cNvSpPr>
            <p:nvPr/>
          </p:nvSpPr>
          <p:spPr bwMode="auto">
            <a:xfrm flipH="1" flipV="1">
              <a:off x="4846" y="3185"/>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461"/>
            <p:cNvSpPr>
              <a:spLocks noChangeShapeType="1"/>
            </p:cNvSpPr>
            <p:nvPr/>
          </p:nvSpPr>
          <p:spPr bwMode="auto">
            <a:xfrm>
              <a:off x="4872" y="3214"/>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62"/>
            <p:cNvSpPr>
              <a:spLocks noChangeShapeType="1"/>
            </p:cNvSpPr>
            <p:nvPr/>
          </p:nvSpPr>
          <p:spPr bwMode="auto">
            <a:xfrm flipH="1">
              <a:off x="4846" y="3214"/>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463"/>
            <p:cNvSpPr>
              <a:spLocks noChangeShapeType="1"/>
            </p:cNvSpPr>
            <p:nvPr/>
          </p:nvSpPr>
          <p:spPr bwMode="auto">
            <a:xfrm flipV="1">
              <a:off x="4872" y="3185"/>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464"/>
            <p:cNvSpPr>
              <a:spLocks noChangeArrowheads="1"/>
            </p:cNvSpPr>
            <p:nvPr/>
          </p:nvSpPr>
          <p:spPr bwMode="auto">
            <a:xfrm>
              <a:off x="4908" y="3181"/>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32" name="Line 465"/>
            <p:cNvSpPr>
              <a:spLocks noChangeShapeType="1"/>
            </p:cNvSpPr>
            <p:nvPr/>
          </p:nvSpPr>
          <p:spPr bwMode="auto">
            <a:xfrm flipH="1" flipV="1">
              <a:off x="4912" y="3185"/>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33" name="Line 466"/>
            <p:cNvSpPr>
              <a:spLocks noChangeShapeType="1"/>
            </p:cNvSpPr>
            <p:nvPr/>
          </p:nvSpPr>
          <p:spPr bwMode="auto">
            <a:xfrm>
              <a:off x="4937" y="3214"/>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34" name="Line 467"/>
            <p:cNvSpPr>
              <a:spLocks noChangeShapeType="1"/>
            </p:cNvSpPr>
            <p:nvPr/>
          </p:nvSpPr>
          <p:spPr bwMode="auto">
            <a:xfrm flipH="1">
              <a:off x="4912" y="3214"/>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36" name="Line 468"/>
            <p:cNvSpPr>
              <a:spLocks noChangeShapeType="1"/>
            </p:cNvSpPr>
            <p:nvPr/>
          </p:nvSpPr>
          <p:spPr bwMode="auto">
            <a:xfrm flipV="1">
              <a:off x="4937" y="3185"/>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37" name="Rectangle 469"/>
            <p:cNvSpPr>
              <a:spLocks noChangeArrowheads="1"/>
            </p:cNvSpPr>
            <p:nvPr/>
          </p:nvSpPr>
          <p:spPr bwMode="auto">
            <a:xfrm>
              <a:off x="4970" y="3181"/>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38" name="Line 470"/>
            <p:cNvSpPr>
              <a:spLocks noChangeShapeType="1"/>
            </p:cNvSpPr>
            <p:nvPr/>
          </p:nvSpPr>
          <p:spPr bwMode="auto">
            <a:xfrm flipH="1" flipV="1">
              <a:off x="4973" y="3185"/>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39" name="Line 471"/>
            <p:cNvSpPr>
              <a:spLocks noChangeShapeType="1"/>
            </p:cNvSpPr>
            <p:nvPr/>
          </p:nvSpPr>
          <p:spPr bwMode="auto">
            <a:xfrm>
              <a:off x="4999" y="3214"/>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0" name="Line 472"/>
            <p:cNvSpPr>
              <a:spLocks noChangeShapeType="1"/>
            </p:cNvSpPr>
            <p:nvPr/>
          </p:nvSpPr>
          <p:spPr bwMode="auto">
            <a:xfrm flipH="1">
              <a:off x="4973" y="3214"/>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1" name="Line 473"/>
            <p:cNvSpPr>
              <a:spLocks noChangeShapeType="1"/>
            </p:cNvSpPr>
            <p:nvPr/>
          </p:nvSpPr>
          <p:spPr bwMode="auto">
            <a:xfrm flipV="1">
              <a:off x="4999" y="3185"/>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2" name="Rectangle 474"/>
            <p:cNvSpPr>
              <a:spLocks noChangeArrowheads="1"/>
            </p:cNvSpPr>
            <p:nvPr/>
          </p:nvSpPr>
          <p:spPr bwMode="auto">
            <a:xfrm>
              <a:off x="5035" y="3181"/>
              <a:ext cx="66"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3" name="Line 475"/>
            <p:cNvSpPr>
              <a:spLocks noChangeShapeType="1"/>
            </p:cNvSpPr>
            <p:nvPr/>
          </p:nvSpPr>
          <p:spPr bwMode="auto">
            <a:xfrm flipH="1" flipV="1">
              <a:off x="5039" y="3185"/>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4" name="Line 476"/>
            <p:cNvSpPr>
              <a:spLocks noChangeShapeType="1"/>
            </p:cNvSpPr>
            <p:nvPr/>
          </p:nvSpPr>
          <p:spPr bwMode="auto">
            <a:xfrm>
              <a:off x="5064" y="3214"/>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5" name="Line 477"/>
            <p:cNvSpPr>
              <a:spLocks noChangeShapeType="1"/>
            </p:cNvSpPr>
            <p:nvPr/>
          </p:nvSpPr>
          <p:spPr bwMode="auto">
            <a:xfrm flipH="1">
              <a:off x="5039" y="3214"/>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6" name="Line 478"/>
            <p:cNvSpPr>
              <a:spLocks noChangeShapeType="1"/>
            </p:cNvSpPr>
            <p:nvPr/>
          </p:nvSpPr>
          <p:spPr bwMode="auto">
            <a:xfrm flipV="1">
              <a:off x="5064" y="3185"/>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7" name="Rectangle 479"/>
            <p:cNvSpPr>
              <a:spLocks noChangeArrowheads="1"/>
            </p:cNvSpPr>
            <p:nvPr/>
          </p:nvSpPr>
          <p:spPr bwMode="auto">
            <a:xfrm>
              <a:off x="5101" y="3181"/>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8" name="Line 480"/>
            <p:cNvSpPr>
              <a:spLocks noChangeShapeType="1"/>
            </p:cNvSpPr>
            <p:nvPr/>
          </p:nvSpPr>
          <p:spPr bwMode="auto">
            <a:xfrm flipH="1" flipV="1">
              <a:off x="5104" y="3185"/>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9" name="Line 481"/>
            <p:cNvSpPr>
              <a:spLocks noChangeShapeType="1"/>
            </p:cNvSpPr>
            <p:nvPr/>
          </p:nvSpPr>
          <p:spPr bwMode="auto">
            <a:xfrm>
              <a:off x="5130" y="3214"/>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50" name="Line 482"/>
            <p:cNvSpPr>
              <a:spLocks noChangeShapeType="1"/>
            </p:cNvSpPr>
            <p:nvPr/>
          </p:nvSpPr>
          <p:spPr bwMode="auto">
            <a:xfrm flipH="1">
              <a:off x="5104" y="3214"/>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51" name="Line 483"/>
            <p:cNvSpPr>
              <a:spLocks noChangeShapeType="1"/>
            </p:cNvSpPr>
            <p:nvPr/>
          </p:nvSpPr>
          <p:spPr bwMode="auto">
            <a:xfrm flipV="1">
              <a:off x="5130" y="3185"/>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52" name="Rectangle 484"/>
            <p:cNvSpPr>
              <a:spLocks noChangeArrowheads="1"/>
            </p:cNvSpPr>
            <p:nvPr/>
          </p:nvSpPr>
          <p:spPr bwMode="auto">
            <a:xfrm>
              <a:off x="2257" y="538"/>
              <a:ext cx="399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mj-lt"/>
                </a:rPr>
                <a:t>Woman's Earnings over the Lifetime</a:t>
              </a:r>
              <a:endParaRPr kumimoji="0" lang="en-US" altLang="en-US" sz="3200" b="1" i="0" u="none" strike="noStrike" cap="none" normalizeH="0" baseline="0" dirty="0">
                <a:ln>
                  <a:noFill/>
                </a:ln>
                <a:solidFill>
                  <a:schemeClr val="tx1"/>
                </a:solidFill>
                <a:effectLst/>
                <a:latin typeface="+mj-lt"/>
              </a:endParaRPr>
            </a:p>
          </p:txBody>
        </p:sp>
        <p:sp>
          <p:nvSpPr>
            <p:cNvPr id="44053" name="Rectangle 485"/>
            <p:cNvSpPr>
              <a:spLocks noChangeArrowheads="1"/>
            </p:cNvSpPr>
            <p:nvPr/>
          </p:nvSpPr>
          <p:spPr bwMode="auto">
            <a:xfrm>
              <a:off x="2468" y="757"/>
              <a:ext cx="346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i="1" dirty="0">
                  <a:solidFill>
                    <a:srgbClr val="000000"/>
                  </a:solidFill>
                  <a:latin typeface="Calibri Light" panose="020F0302020204030204" pitchFamily="34" charset="0"/>
                  <a:cs typeface="Calibri Light" panose="020F0302020204030204" pitchFamily="34" charset="0"/>
                </a:rPr>
                <a:t>Low qualifications WOMU Report</a:t>
              </a:r>
              <a:endParaRPr kumimoji="0" lang="en-US" altLang="en-US" sz="1800" i="1"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p:txBody>
        </p:sp>
        <p:sp>
          <p:nvSpPr>
            <p:cNvPr id="44054" name="Rectangle 486"/>
            <p:cNvSpPr>
              <a:spLocks noChangeArrowheads="1"/>
            </p:cNvSpPr>
            <p:nvPr/>
          </p:nvSpPr>
          <p:spPr bwMode="auto">
            <a:xfrm>
              <a:off x="2130" y="3271"/>
              <a:ext cx="12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055" name="Rectangle 487"/>
            <p:cNvSpPr>
              <a:spLocks noChangeArrowheads="1"/>
            </p:cNvSpPr>
            <p:nvPr/>
          </p:nvSpPr>
          <p:spPr bwMode="auto">
            <a:xfrm>
              <a:off x="2130" y="2987"/>
              <a:ext cx="12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56" name="Rectangle 488"/>
            <p:cNvSpPr>
              <a:spLocks noChangeArrowheads="1"/>
            </p:cNvSpPr>
            <p:nvPr/>
          </p:nvSpPr>
          <p:spPr bwMode="auto">
            <a:xfrm>
              <a:off x="2130" y="2707"/>
              <a:ext cx="12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57" name="Rectangle 489"/>
            <p:cNvSpPr>
              <a:spLocks noChangeArrowheads="1"/>
            </p:cNvSpPr>
            <p:nvPr/>
          </p:nvSpPr>
          <p:spPr bwMode="auto">
            <a:xfrm>
              <a:off x="2130" y="2423"/>
              <a:ext cx="12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58" name="Rectangle 490"/>
            <p:cNvSpPr>
              <a:spLocks noChangeArrowheads="1"/>
            </p:cNvSpPr>
            <p:nvPr/>
          </p:nvSpPr>
          <p:spPr bwMode="auto">
            <a:xfrm>
              <a:off x="2130" y="2144"/>
              <a:ext cx="12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59" name="Rectangle 491"/>
            <p:cNvSpPr>
              <a:spLocks noChangeArrowheads="1"/>
            </p:cNvSpPr>
            <p:nvPr/>
          </p:nvSpPr>
          <p:spPr bwMode="auto">
            <a:xfrm>
              <a:off x="2065" y="1860"/>
              <a:ext cx="19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Arial" panose="020B060402020202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060" name="Rectangle 492"/>
            <p:cNvSpPr>
              <a:spLocks noChangeArrowheads="1"/>
            </p:cNvSpPr>
            <p:nvPr/>
          </p:nvSpPr>
          <p:spPr bwMode="auto">
            <a:xfrm>
              <a:off x="2065" y="1580"/>
              <a:ext cx="19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Arial"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61" name="Rectangle 493"/>
            <p:cNvSpPr>
              <a:spLocks noChangeArrowheads="1"/>
            </p:cNvSpPr>
            <p:nvPr/>
          </p:nvSpPr>
          <p:spPr bwMode="auto">
            <a:xfrm>
              <a:off x="2065" y="1296"/>
              <a:ext cx="19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Arial" panose="020B060402020202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62" name="Rectangle 494"/>
            <p:cNvSpPr>
              <a:spLocks noChangeArrowheads="1"/>
            </p:cNvSpPr>
            <p:nvPr/>
          </p:nvSpPr>
          <p:spPr bwMode="auto">
            <a:xfrm>
              <a:off x="2221" y="3461"/>
              <a:ext cx="1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63" name="Rectangle 495"/>
            <p:cNvSpPr>
              <a:spLocks noChangeArrowheads="1"/>
            </p:cNvSpPr>
            <p:nvPr/>
          </p:nvSpPr>
          <p:spPr bwMode="auto">
            <a:xfrm>
              <a:off x="2544" y="3461"/>
              <a:ext cx="1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64" name="Rectangle 496"/>
            <p:cNvSpPr>
              <a:spLocks noChangeArrowheads="1"/>
            </p:cNvSpPr>
            <p:nvPr/>
          </p:nvSpPr>
          <p:spPr bwMode="auto">
            <a:xfrm>
              <a:off x="2867" y="3461"/>
              <a:ext cx="1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65" name="Rectangle 497"/>
            <p:cNvSpPr>
              <a:spLocks noChangeArrowheads="1"/>
            </p:cNvSpPr>
            <p:nvPr/>
          </p:nvSpPr>
          <p:spPr bwMode="auto">
            <a:xfrm>
              <a:off x="3191" y="3461"/>
              <a:ext cx="1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66" name="Rectangle 498"/>
            <p:cNvSpPr>
              <a:spLocks noChangeArrowheads="1"/>
            </p:cNvSpPr>
            <p:nvPr/>
          </p:nvSpPr>
          <p:spPr bwMode="auto">
            <a:xfrm>
              <a:off x="3514" y="3461"/>
              <a:ext cx="1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67" name="Rectangle 499"/>
            <p:cNvSpPr>
              <a:spLocks noChangeArrowheads="1"/>
            </p:cNvSpPr>
            <p:nvPr/>
          </p:nvSpPr>
          <p:spPr bwMode="auto">
            <a:xfrm>
              <a:off x="3837" y="3461"/>
              <a:ext cx="1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68" name="Rectangle 500"/>
            <p:cNvSpPr>
              <a:spLocks noChangeArrowheads="1"/>
            </p:cNvSpPr>
            <p:nvPr/>
          </p:nvSpPr>
          <p:spPr bwMode="auto">
            <a:xfrm>
              <a:off x="4160" y="3461"/>
              <a:ext cx="1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69" name="Rectangle 501"/>
            <p:cNvSpPr>
              <a:spLocks noChangeArrowheads="1"/>
            </p:cNvSpPr>
            <p:nvPr/>
          </p:nvSpPr>
          <p:spPr bwMode="auto">
            <a:xfrm>
              <a:off x="4483" y="3461"/>
              <a:ext cx="1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70" name="Rectangle 502"/>
            <p:cNvSpPr>
              <a:spLocks noChangeArrowheads="1"/>
            </p:cNvSpPr>
            <p:nvPr/>
          </p:nvSpPr>
          <p:spPr bwMode="auto">
            <a:xfrm>
              <a:off x="4806" y="3461"/>
              <a:ext cx="19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71" name="Rectangle 503"/>
            <p:cNvSpPr>
              <a:spLocks noChangeArrowheads="1"/>
            </p:cNvSpPr>
            <p:nvPr/>
          </p:nvSpPr>
          <p:spPr bwMode="auto">
            <a:xfrm>
              <a:off x="3372" y="3684"/>
              <a:ext cx="76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Woman's 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72" name="Rectangle 504"/>
            <p:cNvSpPr>
              <a:spLocks noChangeArrowheads="1"/>
            </p:cNvSpPr>
            <p:nvPr/>
          </p:nvSpPr>
          <p:spPr bwMode="auto">
            <a:xfrm rot="16200000">
              <a:off x="1589" y="2290"/>
              <a:ext cx="7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Arial" panose="020B0604020202020204" pitchFamily="34" charset="0"/>
                </a:rPr>
                <a:t>£ '000s p.a.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073" name="Rectangle 505"/>
            <p:cNvSpPr>
              <a:spLocks noChangeArrowheads="1"/>
            </p:cNvSpPr>
            <p:nvPr/>
          </p:nvSpPr>
          <p:spPr bwMode="auto">
            <a:xfrm>
              <a:off x="5286" y="1981"/>
              <a:ext cx="962" cy="97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74" name="Line 506"/>
            <p:cNvSpPr>
              <a:spLocks noChangeShapeType="1"/>
            </p:cNvSpPr>
            <p:nvPr/>
          </p:nvSpPr>
          <p:spPr bwMode="auto">
            <a:xfrm>
              <a:off x="5333" y="2111"/>
              <a:ext cx="301" cy="0"/>
            </a:xfrm>
            <a:prstGeom prst="line">
              <a:avLst/>
            </a:prstGeom>
            <a:noFill/>
            <a:ln w="238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75" name="Rectangle 507"/>
            <p:cNvSpPr>
              <a:spLocks noChangeArrowheads="1"/>
            </p:cNvSpPr>
            <p:nvPr/>
          </p:nvSpPr>
          <p:spPr bwMode="auto">
            <a:xfrm>
              <a:off x="5671" y="2010"/>
              <a:ext cx="61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Arial" panose="020B0604020202020204" pitchFamily="34" charset="0"/>
                </a:rPr>
                <a:t>No kids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76" name="Line 508"/>
            <p:cNvSpPr>
              <a:spLocks noChangeShapeType="1"/>
            </p:cNvSpPr>
            <p:nvPr/>
          </p:nvSpPr>
          <p:spPr bwMode="auto">
            <a:xfrm>
              <a:off x="5333" y="2358"/>
              <a:ext cx="301" cy="0"/>
            </a:xfrm>
            <a:prstGeom prst="line">
              <a:avLst/>
            </a:prstGeom>
            <a:noFill/>
            <a:ln w="11113">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77" name="Rectangle 509"/>
            <p:cNvSpPr>
              <a:spLocks noChangeArrowheads="1"/>
            </p:cNvSpPr>
            <p:nvPr/>
          </p:nvSpPr>
          <p:spPr bwMode="auto">
            <a:xfrm>
              <a:off x="5671" y="2253"/>
              <a:ext cx="41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Arial" panose="020B0604020202020204" pitchFamily="34" charset="0"/>
                </a:rPr>
                <a:t>1 kid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78" name="Line 510"/>
            <p:cNvSpPr>
              <a:spLocks noChangeShapeType="1"/>
            </p:cNvSpPr>
            <p:nvPr/>
          </p:nvSpPr>
          <p:spPr bwMode="auto">
            <a:xfrm>
              <a:off x="5333" y="2598"/>
              <a:ext cx="301"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79" name="Rectangle 511"/>
            <p:cNvSpPr>
              <a:spLocks noChangeArrowheads="1"/>
            </p:cNvSpPr>
            <p:nvPr/>
          </p:nvSpPr>
          <p:spPr bwMode="auto">
            <a:xfrm>
              <a:off x="5453" y="2565"/>
              <a:ext cx="6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0" name="Rectangle 512"/>
            <p:cNvSpPr>
              <a:spLocks noChangeArrowheads="1"/>
            </p:cNvSpPr>
            <p:nvPr/>
          </p:nvSpPr>
          <p:spPr bwMode="auto">
            <a:xfrm>
              <a:off x="5671" y="2496"/>
              <a:ext cx="501"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Arial" panose="020B0604020202020204" pitchFamily="34" charset="0"/>
                </a:rPr>
                <a:t>2 kids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81" name="Rectangle 513"/>
            <p:cNvSpPr>
              <a:spLocks noChangeArrowheads="1"/>
            </p:cNvSpPr>
            <p:nvPr/>
          </p:nvSpPr>
          <p:spPr bwMode="auto">
            <a:xfrm>
              <a:off x="5326" y="2833"/>
              <a:ext cx="101"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2" name="Rectangle 514"/>
            <p:cNvSpPr>
              <a:spLocks noChangeArrowheads="1"/>
            </p:cNvSpPr>
            <p:nvPr/>
          </p:nvSpPr>
          <p:spPr bwMode="auto">
            <a:xfrm>
              <a:off x="5485" y="2833"/>
              <a:ext cx="30"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3" name="Rectangle 515"/>
            <p:cNvSpPr>
              <a:spLocks noChangeArrowheads="1"/>
            </p:cNvSpPr>
            <p:nvPr/>
          </p:nvSpPr>
          <p:spPr bwMode="auto">
            <a:xfrm>
              <a:off x="5573" y="2833"/>
              <a:ext cx="69" cy="16"/>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4" name="Rectangle 516"/>
            <p:cNvSpPr>
              <a:spLocks noChangeArrowheads="1"/>
            </p:cNvSpPr>
            <p:nvPr/>
          </p:nvSpPr>
          <p:spPr bwMode="auto">
            <a:xfrm>
              <a:off x="5453" y="2808"/>
              <a:ext cx="65" cy="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5" name="Line 517"/>
            <p:cNvSpPr>
              <a:spLocks noChangeShapeType="1"/>
            </p:cNvSpPr>
            <p:nvPr/>
          </p:nvSpPr>
          <p:spPr bwMode="auto">
            <a:xfrm flipH="1" flipV="1">
              <a:off x="5456" y="2812"/>
              <a:ext cx="26"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86" name="Line 518"/>
            <p:cNvSpPr>
              <a:spLocks noChangeShapeType="1"/>
            </p:cNvSpPr>
            <p:nvPr/>
          </p:nvSpPr>
          <p:spPr bwMode="auto">
            <a:xfrm>
              <a:off x="5482" y="2841"/>
              <a:ext cx="25"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87" name="Line 519"/>
            <p:cNvSpPr>
              <a:spLocks noChangeShapeType="1"/>
            </p:cNvSpPr>
            <p:nvPr/>
          </p:nvSpPr>
          <p:spPr bwMode="auto">
            <a:xfrm flipH="1">
              <a:off x="5456" y="2841"/>
              <a:ext cx="26" cy="28"/>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88" name="Line 520"/>
            <p:cNvSpPr>
              <a:spLocks noChangeShapeType="1"/>
            </p:cNvSpPr>
            <p:nvPr/>
          </p:nvSpPr>
          <p:spPr bwMode="auto">
            <a:xfrm flipV="1">
              <a:off x="5482" y="2812"/>
              <a:ext cx="25" cy="29"/>
            </a:xfrm>
            <a:prstGeom prst="line">
              <a:avLst/>
            </a:prstGeom>
            <a:noFill/>
            <a:ln w="11113">
              <a:solidFill>
                <a:srgbClr val="8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89" name="Rectangle 521"/>
            <p:cNvSpPr>
              <a:spLocks noChangeArrowheads="1"/>
            </p:cNvSpPr>
            <p:nvPr/>
          </p:nvSpPr>
          <p:spPr bwMode="auto">
            <a:xfrm>
              <a:off x="5671" y="2740"/>
              <a:ext cx="501"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Arial" panose="020B0604020202020204" pitchFamily="34" charset="0"/>
                </a:rPr>
                <a:t>4 kids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090" name="Rectangle 522"/>
            <p:cNvSpPr>
              <a:spLocks noChangeArrowheads="1"/>
            </p:cNvSpPr>
            <p:nvPr/>
          </p:nvSpPr>
          <p:spPr bwMode="auto">
            <a:xfrm>
              <a:off x="1749" y="421"/>
              <a:ext cx="4528" cy="3514"/>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43539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9529</TotalTime>
  <Words>2332</Words>
  <Application>Microsoft Office PowerPoint</Application>
  <PresentationFormat>Widescreen</PresentationFormat>
  <Paragraphs>208</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Parenthood and Paid Work: compatibility in the British Economy</vt:lpstr>
      <vt:lpstr>Birkbeck’s contribution to Economic Demography</vt:lpstr>
      <vt:lpstr>Employment and Fertility in Britain</vt:lpstr>
      <vt:lpstr>Total Fertility, England and Wales 1871-2021 Children per women if each year’s age specific rates prevail,  15-45</vt:lpstr>
      <vt:lpstr>Female labour force participation,  England &amp; Wales 1871-2011</vt:lpstr>
      <vt:lpstr>Changing  Breadwinner Regime</vt:lpstr>
      <vt:lpstr>The earnings opportunity cost of motherhood over women’s lifetimes</vt:lpstr>
      <vt:lpstr>Illustrative lifetime profiles</vt:lpstr>
      <vt:lpstr>PowerPoint Presentation</vt:lpstr>
      <vt:lpstr>PowerPoint Presentation</vt:lpstr>
      <vt:lpstr>PowerPoint Presentation</vt:lpstr>
      <vt:lpstr>Have rising economic opportunities for women raised the opportunity cost of childbearing? </vt:lpstr>
      <vt:lpstr>Men’s and women’s lifetime earnings</vt:lpstr>
      <vt:lpstr>Further Scenarios</vt:lpstr>
      <vt:lpstr>More than mothers’ business</vt:lpstr>
      <vt:lpstr>Effect of maternal employment on child ‘quality’?</vt:lpstr>
      <vt:lpstr>Gender roles and post-Transition Fertility. </vt:lpstr>
      <vt:lpstr>Demographers recognise the Gender Revolution </vt:lpstr>
      <vt:lpstr>Total Fertility &amp; Gender Equality:  a positive association in EU countries, 2017</vt:lpstr>
      <vt:lpstr>Conclusions</vt:lpstr>
      <vt:lpstr>Reserve </vt:lpstr>
      <vt:lpstr>The EU Gender Equality Index</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Joshi</dc:creator>
  <cp:lastModifiedBy>Joshi, Heather</cp:lastModifiedBy>
  <cp:revision>129</cp:revision>
  <dcterms:created xsi:type="dcterms:W3CDTF">2020-02-15T18:01:20Z</dcterms:created>
  <dcterms:modified xsi:type="dcterms:W3CDTF">2022-06-05T10:44:10Z</dcterms:modified>
</cp:coreProperties>
</file>