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theme/themeOverride1.xml" ContentType="application/vnd.openxmlformats-officedocument.themeOverr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709" r:id="rId1"/>
    <p:sldMasterId id="2147483721" r:id="rId2"/>
  </p:sldMasterIdLst>
  <p:notesMasterIdLst>
    <p:notesMasterId r:id="rId37"/>
  </p:notesMasterIdLst>
  <p:handoutMasterIdLst>
    <p:handoutMasterId r:id="rId38"/>
  </p:handoutMasterIdLst>
  <p:sldIdLst>
    <p:sldId id="438" r:id="rId3"/>
    <p:sldId id="540" r:id="rId4"/>
    <p:sldId id="607" r:id="rId5"/>
    <p:sldId id="608" r:id="rId6"/>
    <p:sldId id="609" r:id="rId7"/>
    <p:sldId id="610" r:id="rId8"/>
    <p:sldId id="611" r:id="rId9"/>
    <p:sldId id="632" r:id="rId10"/>
    <p:sldId id="637" r:id="rId11"/>
    <p:sldId id="652" r:id="rId12"/>
    <p:sldId id="638" r:id="rId13"/>
    <p:sldId id="639" r:id="rId14"/>
    <p:sldId id="640" r:id="rId15"/>
    <p:sldId id="631" r:id="rId16"/>
    <p:sldId id="636" r:id="rId17"/>
    <p:sldId id="617" r:id="rId18"/>
    <p:sldId id="618" r:id="rId19"/>
    <p:sldId id="630" r:id="rId20"/>
    <p:sldId id="635" r:id="rId21"/>
    <p:sldId id="560" r:id="rId22"/>
    <p:sldId id="257" r:id="rId23"/>
    <p:sldId id="633" r:id="rId24"/>
    <p:sldId id="649" r:id="rId25"/>
    <p:sldId id="651" r:id="rId26"/>
    <p:sldId id="650" r:id="rId27"/>
    <p:sldId id="642" r:id="rId28"/>
    <p:sldId id="641" r:id="rId29"/>
    <p:sldId id="645" r:id="rId30"/>
    <p:sldId id="647" r:id="rId31"/>
    <p:sldId id="656" r:id="rId32"/>
    <p:sldId id="654" r:id="rId33"/>
    <p:sldId id="658" r:id="rId34"/>
    <p:sldId id="644" r:id="rId35"/>
    <p:sldId id="613" r:id="rId36"/>
  </p:sldIdLst>
  <p:sldSz cx="9144000" cy="6858000" type="screen4x3"/>
  <p:notesSz cx="6797675" cy="9928225"/>
  <p:defaultTextStyle>
    <a:defPPr>
      <a:defRPr lang="en-GB"/>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7">
          <p15:clr>
            <a:srgbClr val="A4A3A4"/>
          </p15:clr>
        </p15:guide>
        <p15:guide id="2" pos="214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oshi, Heather" initials="JH" lastIdx="42" clrIdx="0">
    <p:extLst>
      <p:ext uri="{19B8F6BF-5375-455C-9EA6-DF929625EA0E}">
        <p15:presenceInfo xmlns:p15="http://schemas.microsoft.com/office/powerpoint/2012/main" userId="S::utnvhej@ucl.ac.uk::1bfda4f7-654c-4a7d-b890-7c4d3581d79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4"/>
    <p:restoredTop sz="72739" autoAdjust="0"/>
  </p:normalViewPr>
  <p:slideViewPr>
    <p:cSldViewPr>
      <p:cViewPr varScale="1">
        <p:scale>
          <a:sx n="48" d="100"/>
          <a:sy n="48" d="100"/>
        </p:scale>
        <p:origin x="1800" y="44"/>
      </p:cViewPr>
      <p:guideLst>
        <p:guide orient="horz" pos="2160"/>
        <p:guide pos="2880"/>
      </p:guideLst>
    </p:cSldViewPr>
  </p:slideViewPr>
  <p:notesTextViewPr>
    <p:cViewPr>
      <p:scale>
        <a:sx n="100" d="100"/>
        <a:sy n="100" d="100"/>
      </p:scale>
      <p:origin x="0" y="0"/>
    </p:cViewPr>
  </p:notesTextViewPr>
  <p:sorterViewPr>
    <p:cViewPr varScale="1">
      <p:scale>
        <a:sx n="1" d="1"/>
        <a:sy n="1" d="1"/>
      </p:scale>
      <p:origin x="0" y="0"/>
    </p:cViewPr>
  </p:sorterViewPr>
  <p:notesViewPr>
    <p:cSldViewPr>
      <p:cViewPr varScale="1">
        <p:scale>
          <a:sx n="62" d="100"/>
          <a:sy n="62" d="100"/>
        </p:scale>
        <p:origin x="-3264" y="-106"/>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commentAuthors" Target="commentAuthors.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theme" Target="theme/theme1.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notesMaster" Target="notesMasters/notesMaster1.xml"/><Relationship Id="rId40"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tableStyles" Target="tableStyles.xml"/><Relationship Id="rId8" Type="http://schemas.openxmlformats.org/officeDocument/2006/relationships/slide" Target="slides/slide6.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GB" sz="2400" b="0" i="0" baseline="0" dirty="0">
                <a:effectLst/>
              </a:rPr>
              <a:t>Raw female-to-male ratios of median pay</a:t>
            </a:r>
          </a:p>
          <a:p>
            <a:pPr>
              <a:defRPr/>
            </a:pPr>
            <a:r>
              <a:rPr lang="en-GB" sz="2400" b="0" i="0" baseline="0" dirty="0">
                <a:effectLst/>
              </a:rPr>
              <a:t>NCDS (solid lines) and BCS (dotted lines)</a:t>
            </a:r>
          </a:p>
          <a:p>
            <a:pPr>
              <a:defRPr/>
            </a:pPr>
            <a:r>
              <a:rPr lang="en-GB" sz="2400" b="0" i="0" baseline="0" dirty="0">
                <a:effectLst/>
              </a:rPr>
              <a:t>attrition adjusted and selection adjusted</a:t>
            </a:r>
            <a:endParaRPr lang="en-GB" sz="2400" dirty="0">
              <a:effectLst/>
            </a:endParaRPr>
          </a:p>
        </c:rich>
      </c:tx>
      <c:layout>
        <c:manualLayout>
          <c:xMode val="edge"/>
          <c:yMode val="edge"/>
          <c:x val="0.29065833088538573"/>
          <c:y val="1.6955015658542894E-2"/>
        </c:manualLayout>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5.9026217196247698E-2"/>
          <c:y val="0.13381890500046548"/>
          <c:w val="0.88969505095960266"/>
          <c:h val="0.6497093902178811"/>
        </c:manualLayout>
      </c:layout>
      <c:scatterChart>
        <c:scatterStyle val="lineMarker"/>
        <c:varyColors val="0"/>
        <c:ser>
          <c:idx val="4"/>
          <c:order val="0"/>
          <c:tx>
            <c:strRef>
              <c:f>Sheet1!$K$2</c:f>
              <c:strCache>
                <c:ptCount val="1"/>
                <c:pt idx="0">
                  <c:v>NCDS Raw Median Gap</c:v>
                </c:pt>
              </c:strCache>
            </c:strRef>
          </c:tx>
          <c:spPr>
            <a:ln w="19050" cap="rnd">
              <a:solidFill>
                <a:srgbClr val="C00000"/>
              </a:solidFill>
              <a:round/>
            </a:ln>
            <a:effectLst/>
          </c:spPr>
          <c:marker>
            <c:symbol val="circle"/>
            <c:size val="5"/>
            <c:spPr>
              <a:solidFill>
                <a:srgbClr val="C00000"/>
              </a:solidFill>
              <a:ln w="9525">
                <a:noFill/>
              </a:ln>
              <a:effectLst/>
            </c:spPr>
          </c:marker>
          <c:xVal>
            <c:numRef>
              <c:f>Sheet1!$J$4:$J$36</c:f>
              <c:numCache>
                <c:formatCode>General</c:formatCode>
                <c:ptCount val="33"/>
                <c:pt idx="0">
                  <c:v>23</c:v>
                </c:pt>
                <c:pt idx="1">
                  <c:v>24</c:v>
                </c:pt>
                <c:pt idx="2">
                  <c:v>25</c:v>
                </c:pt>
                <c:pt idx="3">
                  <c:v>26</c:v>
                </c:pt>
                <c:pt idx="4">
                  <c:v>27</c:v>
                </c:pt>
                <c:pt idx="5">
                  <c:v>28</c:v>
                </c:pt>
                <c:pt idx="6">
                  <c:v>29</c:v>
                </c:pt>
                <c:pt idx="7">
                  <c:v>30</c:v>
                </c:pt>
                <c:pt idx="8">
                  <c:v>31</c:v>
                </c:pt>
                <c:pt idx="9">
                  <c:v>32</c:v>
                </c:pt>
                <c:pt idx="10">
                  <c:v>33</c:v>
                </c:pt>
                <c:pt idx="11">
                  <c:v>34</c:v>
                </c:pt>
                <c:pt idx="12">
                  <c:v>35</c:v>
                </c:pt>
                <c:pt idx="13">
                  <c:v>36</c:v>
                </c:pt>
                <c:pt idx="14">
                  <c:v>37</c:v>
                </c:pt>
                <c:pt idx="15">
                  <c:v>38</c:v>
                </c:pt>
                <c:pt idx="16">
                  <c:v>39</c:v>
                </c:pt>
                <c:pt idx="17">
                  <c:v>40</c:v>
                </c:pt>
                <c:pt idx="18">
                  <c:v>41</c:v>
                </c:pt>
                <c:pt idx="19">
                  <c:v>42</c:v>
                </c:pt>
                <c:pt idx="20">
                  <c:v>43</c:v>
                </c:pt>
                <c:pt idx="21">
                  <c:v>44</c:v>
                </c:pt>
                <c:pt idx="22">
                  <c:v>45</c:v>
                </c:pt>
                <c:pt idx="23">
                  <c:v>46</c:v>
                </c:pt>
                <c:pt idx="24">
                  <c:v>47</c:v>
                </c:pt>
                <c:pt idx="25">
                  <c:v>48</c:v>
                </c:pt>
                <c:pt idx="26">
                  <c:v>49</c:v>
                </c:pt>
                <c:pt idx="27">
                  <c:v>50</c:v>
                </c:pt>
                <c:pt idx="28">
                  <c:v>51</c:v>
                </c:pt>
                <c:pt idx="29">
                  <c:v>52</c:v>
                </c:pt>
                <c:pt idx="30">
                  <c:v>53</c:v>
                </c:pt>
                <c:pt idx="31">
                  <c:v>54</c:v>
                </c:pt>
                <c:pt idx="32">
                  <c:v>55</c:v>
                </c:pt>
              </c:numCache>
            </c:numRef>
          </c:xVal>
          <c:yVal>
            <c:numRef>
              <c:f>Sheet1!$K$4:$K$36</c:f>
              <c:numCache>
                <c:formatCode>General</c:formatCode>
                <c:ptCount val="33"/>
                <c:pt idx="0">
                  <c:v>0.84228815566222082</c:v>
                </c:pt>
                <c:pt idx="1">
                  <c:v>#N/A</c:v>
                </c:pt>
                <c:pt idx="2">
                  <c:v>#N/A</c:v>
                </c:pt>
                <c:pt idx="3">
                  <c:v>#N/A</c:v>
                </c:pt>
                <c:pt idx="4">
                  <c:v>#N/A</c:v>
                </c:pt>
                <c:pt idx="5">
                  <c:v>#N/A</c:v>
                </c:pt>
                <c:pt idx="6">
                  <c:v>#N/A</c:v>
                </c:pt>
                <c:pt idx="7">
                  <c:v>#N/A</c:v>
                </c:pt>
                <c:pt idx="8">
                  <c:v>#N/A</c:v>
                </c:pt>
                <c:pt idx="9">
                  <c:v>#N/A</c:v>
                </c:pt>
                <c:pt idx="10">
                  <c:v>0.68856528928450977</c:v>
                </c:pt>
                <c:pt idx="11">
                  <c:v>#N/A</c:v>
                </c:pt>
                <c:pt idx="12">
                  <c:v>#N/A</c:v>
                </c:pt>
                <c:pt idx="13">
                  <c:v>#N/A</c:v>
                </c:pt>
                <c:pt idx="14">
                  <c:v>#N/A</c:v>
                </c:pt>
                <c:pt idx="15">
                  <c:v>#N/A</c:v>
                </c:pt>
                <c:pt idx="16">
                  <c:v>#N/A</c:v>
                </c:pt>
                <c:pt idx="17">
                  <c:v>#N/A</c:v>
                </c:pt>
                <c:pt idx="18">
                  <c:v>#N/A</c:v>
                </c:pt>
                <c:pt idx="19">
                  <c:v>0.64999526500683003</c:v>
                </c:pt>
                <c:pt idx="20">
                  <c:v>#N/A</c:v>
                </c:pt>
                <c:pt idx="21">
                  <c:v>#N/A</c:v>
                </c:pt>
                <c:pt idx="22">
                  <c:v>#N/A</c:v>
                </c:pt>
                <c:pt idx="23">
                  <c:v>#N/A</c:v>
                </c:pt>
                <c:pt idx="24">
                  <c:v>#N/A</c:v>
                </c:pt>
                <c:pt idx="25">
                  <c:v>#N/A</c:v>
                </c:pt>
                <c:pt idx="26">
                  <c:v>#N/A</c:v>
                </c:pt>
                <c:pt idx="27">
                  <c:v>0.6914879618935742</c:v>
                </c:pt>
                <c:pt idx="28">
                  <c:v>#N/A</c:v>
                </c:pt>
                <c:pt idx="29">
                  <c:v>#N/A</c:v>
                </c:pt>
                <c:pt idx="30">
                  <c:v>#N/A</c:v>
                </c:pt>
                <c:pt idx="31">
                  <c:v>#N/A</c:v>
                </c:pt>
                <c:pt idx="32">
                  <c:v>0.71225069431159571</c:v>
                </c:pt>
              </c:numCache>
            </c:numRef>
          </c:yVal>
          <c:smooth val="0"/>
          <c:extLst>
            <c:ext xmlns:c16="http://schemas.microsoft.com/office/drawing/2014/chart" uri="{C3380CC4-5D6E-409C-BE32-E72D297353CC}">
              <c16:uniqueId val="{00000000-93DF-4E51-B800-50B4AD3519F6}"/>
            </c:ext>
          </c:extLst>
        </c:ser>
        <c:ser>
          <c:idx val="5"/>
          <c:order val="1"/>
          <c:tx>
            <c:strRef>
              <c:f>Sheet1!$Q$2</c:f>
              <c:strCache>
                <c:ptCount val="1"/>
                <c:pt idx="0">
                  <c:v>BCS Raw Median Gap </c:v>
                </c:pt>
              </c:strCache>
            </c:strRef>
          </c:tx>
          <c:spPr>
            <a:ln w="19050" cap="rnd">
              <a:solidFill>
                <a:srgbClr val="C00000"/>
              </a:solidFill>
              <a:prstDash val="dash"/>
              <a:round/>
            </a:ln>
            <a:effectLst/>
          </c:spPr>
          <c:marker>
            <c:symbol val="circle"/>
            <c:size val="5"/>
            <c:spPr>
              <a:solidFill>
                <a:srgbClr val="C00000"/>
              </a:solidFill>
              <a:ln w="9525">
                <a:noFill/>
              </a:ln>
              <a:effectLst/>
            </c:spPr>
          </c:marker>
          <c:xVal>
            <c:numRef>
              <c:f>Sheet1!$J$4:$J$36</c:f>
              <c:numCache>
                <c:formatCode>General</c:formatCode>
                <c:ptCount val="33"/>
                <c:pt idx="0">
                  <c:v>23</c:v>
                </c:pt>
                <c:pt idx="1">
                  <c:v>24</c:v>
                </c:pt>
                <c:pt idx="2">
                  <c:v>25</c:v>
                </c:pt>
                <c:pt idx="3">
                  <c:v>26</c:v>
                </c:pt>
                <c:pt idx="4">
                  <c:v>27</c:v>
                </c:pt>
                <c:pt idx="5">
                  <c:v>28</c:v>
                </c:pt>
                <c:pt idx="6">
                  <c:v>29</c:v>
                </c:pt>
                <c:pt idx="7">
                  <c:v>30</c:v>
                </c:pt>
                <c:pt idx="8">
                  <c:v>31</c:v>
                </c:pt>
                <c:pt idx="9">
                  <c:v>32</c:v>
                </c:pt>
                <c:pt idx="10">
                  <c:v>33</c:v>
                </c:pt>
                <c:pt idx="11">
                  <c:v>34</c:v>
                </c:pt>
                <c:pt idx="12">
                  <c:v>35</c:v>
                </c:pt>
                <c:pt idx="13">
                  <c:v>36</c:v>
                </c:pt>
                <c:pt idx="14">
                  <c:v>37</c:v>
                </c:pt>
                <c:pt idx="15">
                  <c:v>38</c:v>
                </c:pt>
                <c:pt idx="16">
                  <c:v>39</c:v>
                </c:pt>
                <c:pt idx="17">
                  <c:v>40</c:v>
                </c:pt>
                <c:pt idx="18">
                  <c:v>41</c:v>
                </c:pt>
                <c:pt idx="19">
                  <c:v>42</c:v>
                </c:pt>
                <c:pt idx="20">
                  <c:v>43</c:v>
                </c:pt>
                <c:pt idx="21">
                  <c:v>44</c:v>
                </c:pt>
                <c:pt idx="22">
                  <c:v>45</c:v>
                </c:pt>
                <c:pt idx="23">
                  <c:v>46</c:v>
                </c:pt>
                <c:pt idx="24">
                  <c:v>47</c:v>
                </c:pt>
                <c:pt idx="25">
                  <c:v>48</c:v>
                </c:pt>
                <c:pt idx="26">
                  <c:v>49</c:v>
                </c:pt>
                <c:pt idx="27">
                  <c:v>50</c:v>
                </c:pt>
                <c:pt idx="28">
                  <c:v>51</c:v>
                </c:pt>
                <c:pt idx="29">
                  <c:v>52</c:v>
                </c:pt>
                <c:pt idx="30">
                  <c:v>53</c:v>
                </c:pt>
                <c:pt idx="31">
                  <c:v>54</c:v>
                </c:pt>
                <c:pt idx="32">
                  <c:v>55</c:v>
                </c:pt>
              </c:numCache>
            </c:numRef>
          </c:xVal>
          <c:yVal>
            <c:numRef>
              <c:f>Sheet1!$Q$4:$Q$36</c:f>
              <c:numCache>
                <c:formatCode>General</c:formatCode>
                <c:ptCount val="33"/>
                <c:pt idx="0">
                  <c:v>#N/A</c:v>
                </c:pt>
                <c:pt idx="1">
                  <c:v>#N/A</c:v>
                </c:pt>
                <c:pt idx="2">
                  <c:v>#N/A</c:v>
                </c:pt>
                <c:pt idx="3">
                  <c:v>0.91579502662281265</c:v>
                </c:pt>
                <c:pt idx="4">
                  <c:v>#N/A</c:v>
                </c:pt>
                <c:pt idx="5">
                  <c:v>#N/A</c:v>
                </c:pt>
                <c:pt idx="6">
                  <c:v>#N/A</c:v>
                </c:pt>
                <c:pt idx="7">
                  <c:v>0.84409380082474328</c:v>
                </c:pt>
                <c:pt idx="8">
                  <c:v>#N/A</c:v>
                </c:pt>
                <c:pt idx="9">
                  <c:v>#N/A</c:v>
                </c:pt>
                <c:pt idx="10">
                  <c:v>#N/A</c:v>
                </c:pt>
                <c:pt idx="11">
                  <c:v>0.79980502704168477</c:v>
                </c:pt>
                <c:pt idx="12">
                  <c:v>#N/A</c:v>
                </c:pt>
                <c:pt idx="13">
                  <c:v>#N/A</c:v>
                </c:pt>
                <c:pt idx="14">
                  <c:v>#N/A</c:v>
                </c:pt>
                <c:pt idx="15">
                  <c:v>0.73533135177424913</c:v>
                </c:pt>
                <c:pt idx="16">
                  <c:v>#N/A</c:v>
                </c:pt>
                <c:pt idx="17">
                  <c:v>#N/A</c:v>
                </c:pt>
                <c:pt idx="18">
                  <c:v>#N/A</c:v>
                </c:pt>
                <c:pt idx="19">
                  <c:v>0.69743907315826759</c:v>
                </c:pt>
                <c:pt idx="20">
                  <c:v>#N/A</c:v>
                </c:pt>
                <c:pt idx="21">
                  <c:v>#N/A</c:v>
                </c:pt>
                <c:pt idx="22">
                  <c:v>#N/A</c:v>
                </c:pt>
                <c:pt idx="23">
                  <c:v>#N/A</c:v>
                </c:pt>
                <c:pt idx="24">
                  <c:v>#N/A</c:v>
                </c:pt>
                <c:pt idx="25">
                  <c:v>#N/A</c:v>
                </c:pt>
                <c:pt idx="26">
                  <c:v>#N/A</c:v>
                </c:pt>
                <c:pt idx="27">
                  <c:v>#N/A</c:v>
                </c:pt>
                <c:pt idx="28">
                  <c:v>#N/A</c:v>
                </c:pt>
                <c:pt idx="29">
                  <c:v>#N/A</c:v>
                </c:pt>
                <c:pt idx="30">
                  <c:v>#N/A</c:v>
                </c:pt>
                <c:pt idx="31">
                  <c:v>#N/A</c:v>
                </c:pt>
                <c:pt idx="32">
                  <c:v>#N/A</c:v>
                </c:pt>
              </c:numCache>
            </c:numRef>
          </c:yVal>
          <c:smooth val="0"/>
          <c:extLst>
            <c:ext xmlns:c16="http://schemas.microsoft.com/office/drawing/2014/chart" uri="{C3380CC4-5D6E-409C-BE32-E72D297353CC}">
              <c16:uniqueId val="{00000001-93DF-4E51-B800-50B4AD3519F6}"/>
            </c:ext>
          </c:extLst>
        </c:ser>
        <c:ser>
          <c:idx val="0"/>
          <c:order val="2"/>
          <c:tx>
            <c:strRef>
              <c:f>Sheet1!$B$2</c:f>
              <c:strCache>
                <c:ptCount val="1"/>
                <c:pt idx="0">
                  <c:v>NCDS Attrition-adjusted Median Gap </c:v>
                </c:pt>
              </c:strCache>
            </c:strRef>
          </c:tx>
          <c:spPr>
            <a:ln w="19050" cap="rnd">
              <a:solidFill>
                <a:schemeClr val="tx1">
                  <a:alpha val="96000"/>
                </a:schemeClr>
              </a:solidFill>
              <a:round/>
            </a:ln>
            <a:effectLst/>
          </c:spPr>
          <c:marker>
            <c:symbol val="circle"/>
            <c:size val="5"/>
            <c:spPr>
              <a:solidFill>
                <a:schemeClr val="tx1"/>
              </a:solidFill>
              <a:ln w="9525">
                <a:noFill/>
              </a:ln>
              <a:effectLst/>
            </c:spPr>
          </c:marker>
          <c:xVal>
            <c:numRef>
              <c:f>Sheet1!$A$4:$A$36</c:f>
              <c:numCache>
                <c:formatCode>General</c:formatCode>
                <c:ptCount val="33"/>
                <c:pt idx="0">
                  <c:v>23</c:v>
                </c:pt>
                <c:pt idx="1">
                  <c:v>24</c:v>
                </c:pt>
                <c:pt idx="2">
                  <c:v>25</c:v>
                </c:pt>
                <c:pt idx="3">
                  <c:v>26</c:v>
                </c:pt>
                <c:pt idx="4">
                  <c:v>27</c:v>
                </c:pt>
                <c:pt idx="5">
                  <c:v>28</c:v>
                </c:pt>
                <c:pt idx="6">
                  <c:v>29</c:v>
                </c:pt>
                <c:pt idx="7">
                  <c:v>30</c:v>
                </c:pt>
                <c:pt idx="8">
                  <c:v>31</c:v>
                </c:pt>
                <c:pt idx="9">
                  <c:v>32</c:v>
                </c:pt>
                <c:pt idx="10">
                  <c:v>33</c:v>
                </c:pt>
                <c:pt idx="11">
                  <c:v>34</c:v>
                </c:pt>
                <c:pt idx="12">
                  <c:v>35</c:v>
                </c:pt>
                <c:pt idx="13">
                  <c:v>36</c:v>
                </c:pt>
                <c:pt idx="14">
                  <c:v>37</c:v>
                </c:pt>
                <c:pt idx="15">
                  <c:v>38</c:v>
                </c:pt>
                <c:pt idx="16">
                  <c:v>39</c:v>
                </c:pt>
                <c:pt idx="17">
                  <c:v>40</c:v>
                </c:pt>
                <c:pt idx="18">
                  <c:v>41</c:v>
                </c:pt>
                <c:pt idx="19">
                  <c:v>42</c:v>
                </c:pt>
                <c:pt idx="20">
                  <c:v>43</c:v>
                </c:pt>
                <c:pt idx="21">
                  <c:v>44</c:v>
                </c:pt>
                <c:pt idx="22">
                  <c:v>45</c:v>
                </c:pt>
                <c:pt idx="23">
                  <c:v>46</c:v>
                </c:pt>
                <c:pt idx="24">
                  <c:v>47</c:v>
                </c:pt>
                <c:pt idx="25">
                  <c:v>48</c:v>
                </c:pt>
                <c:pt idx="26">
                  <c:v>49</c:v>
                </c:pt>
                <c:pt idx="27">
                  <c:v>50</c:v>
                </c:pt>
                <c:pt idx="28">
                  <c:v>51</c:v>
                </c:pt>
                <c:pt idx="29">
                  <c:v>52</c:v>
                </c:pt>
                <c:pt idx="30">
                  <c:v>53</c:v>
                </c:pt>
                <c:pt idx="31">
                  <c:v>54</c:v>
                </c:pt>
                <c:pt idx="32">
                  <c:v>55</c:v>
                </c:pt>
              </c:numCache>
            </c:numRef>
          </c:xVal>
          <c:yVal>
            <c:numRef>
              <c:f>Sheet1!$B$4:$B$36</c:f>
              <c:numCache>
                <c:formatCode>General</c:formatCode>
                <c:ptCount val="33"/>
                <c:pt idx="0">
                  <c:v>0.83778075959028209</c:v>
                </c:pt>
                <c:pt idx="1">
                  <c:v>#N/A</c:v>
                </c:pt>
                <c:pt idx="2">
                  <c:v>#N/A</c:v>
                </c:pt>
                <c:pt idx="3">
                  <c:v>#N/A</c:v>
                </c:pt>
                <c:pt idx="4">
                  <c:v>#N/A</c:v>
                </c:pt>
                <c:pt idx="5">
                  <c:v>#N/A</c:v>
                </c:pt>
                <c:pt idx="6">
                  <c:v>#N/A</c:v>
                </c:pt>
                <c:pt idx="7">
                  <c:v>#N/A</c:v>
                </c:pt>
                <c:pt idx="8">
                  <c:v>#N/A</c:v>
                </c:pt>
                <c:pt idx="9">
                  <c:v>#N/A</c:v>
                </c:pt>
                <c:pt idx="10">
                  <c:v>0.69251760827895426</c:v>
                </c:pt>
                <c:pt idx="11">
                  <c:v>#N/A</c:v>
                </c:pt>
                <c:pt idx="12">
                  <c:v>#N/A</c:v>
                </c:pt>
                <c:pt idx="13">
                  <c:v>#N/A</c:v>
                </c:pt>
                <c:pt idx="14">
                  <c:v>#N/A</c:v>
                </c:pt>
                <c:pt idx="15">
                  <c:v>#N/A</c:v>
                </c:pt>
                <c:pt idx="16">
                  <c:v>#N/A</c:v>
                </c:pt>
                <c:pt idx="17">
                  <c:v>#N/A</c:v>
                </c:pt>
                <c:pt idx="18">
                  <c:v>#N/A</c:v>
                </c:pt>
                <c:pt idx="19">
                  <c:v>0.65483673828688793</c:v>
                </c:pt>
                <c:pt idx="20">
                  <c:v>#N/A</c:v>
                </c:pt>
                <c:pt idx="21">
                  <c:v>#N/A</c:v>
                </c:pt>
                <c:pt idx="22">
                  <c:v>#N/A</c:v>
                </c:pt>
                <c:pt idx="23">
                  <c:v>#N/A</c:v>
                </c:pt>
                <c:pt idx="24">
                  <c:v>#N/A</c:v>
                </c:pt>
                <c:pt idx="25">
                  <c:v>#N/A</c:v>
                </c:pt>
                <c:pt idx="26">
                  <c:v>#N/A</c:v>
                </c:pt>
                <c:pt idx="27">
                  <c:v>0.70014993362337019</c:v>
                </c:pt>
                <c:pt idx="28">
                  <c:v>#N/A</c:v>
                </c:pt>
                <c:pt idx="29">
                  <c:v>#N/A</c:v>
                </c:pt>
                <c:pt idx="30">
                  <c:v>#N/A</c:v>
                </c:pt>
                <c:pt idx="31">
                  <c:v>#N/A</c:v>
                </c:pt>
                <c:pt idx="32">
                  <c:v>0.72280288351920319</c:v>
                </c:pt>
              </c:numCache>
            </c:numRef>
          </c:yVal>
          <c:smooth val="0"/>
          <c:extLst>
            <c:ext xmlns:c16="http://schemas.microsoft.com/office/drawing/2014/chart" uri="{C3380CC4-5D6E-409C-BE32-E72D297353CC}">
              <c16:uniqueId val="{00000002-93DF-4E51-B800-50B4AD3519F6}"/>
            </c:ext>
          </c:extLst>
        </c:ser>
        <c:ser>
          <c:idx val="1"/>
          <c:order val="3"/>
          <c:tx>
            <c:strRef>
              <c:f>Sheet1!$D$2</c:f>
              <c:strCache>
                <c:ptCount val="1"/>
                <c:pt idx="0">
                  <c:v>BCS Attrition-adjusted Median Gap </c:v>
                </c:pt>
              </c:strCache>
            </c:strRef>
          </c:tx>
          <c:spPr>
            <a:ln w="19050" cap="rnd">
              <a:solidFill>
                <a:schemeClr val="tx1"/>
              </a:solidFill>
              <a:prstDash val="dash"/>
              <a:round/>
            </a:ln>
            <a:effectLst/>
          </c:spPr>
          <c:marker>
            <c:symbol val="circle"/>
            <c:size val="5"/>
            <c:spPr>
              <a:solidFill>
                <a:schemeClr val="tx1"/>
              </a:solidFill>
              <a:ln w="9525">
                <a:noFill/>
              </a:ln>
              <a:effectLst/>
            </c:spPr>
          </c:marker>
          <c:xVal>
            <c:numRef>
              <c:f>Sheet1!$A$4:$A$36</c:f>
              <c:numCache>
                <c:formatCode>General</c:formatCode>
                <c:ptCount val="33"/>
                <c:pt idx="0">
                  <c:v>23</c:v>
                </c:pt>
                <c:pt idx="1">
                  <c:v>24</c:v>
                </c:pt>
                <c:pt idx="2">
                  <c:v>25</c:v>
                </c:pt>
                <c:pt idx="3">
                  <c:v>26</c:v>
                </c:pt>
                <c:pt idx="4">
                  <c:v>27</c:v>
                </c:pt>
                <c:pt idx="5">
                  <c:v>28</c:v>
                </c:pt>
                <c:pt idx="6">
                  <c:v>29</c:v>
                </c:pt>
                <c:pt idx="7">
                  <c:v>30</c:v>
                </c:pt>
                <c:pt idx="8">
                  <c:v>31</c:v>
                </c:pt>
                <c:pt idx="9">
                  <c:v>32</c:v>
                </c:pt>
                <c:pt idx="10">
                  <c:v>33</c:v>
                </c:pt>
                <c:pt idx="11">
                  <c:v>34</c:v>
                </c:pt>
                <c:pt idx="12">
                  <c:v>35</c:v>
                </c:pt>
                <c:pt idx="13">
                  <c:v>36</c:v>
                </c:pt>
                <c:pt idx="14">
                  <c:v>37</c:v>
                </c:pt>
                <c:pt idx="15">
                  <c:v>38</c:v>
                </c:pt>
                <c:pt idx="16">
                  <c:v>39</c:v>
                </c:pt>
                <c:pt idx="17">
                  <c:v>40</c:v>
                </c:pt>
                <c:pt idx="18">
                  <c:v>41</c:v>
                </c:pt>
                <c:pt idx="19">
                  <c:v>42</c:v>
                </c:pt>
                <c:pt idx="20">
                  <c:v>43</c:v>
                </c:pt>
                <c:pt idx="21">
                  <c:v>44</c:v>
                </c:pt>
                <c:pt idx="22">
                  <c:v>45</c:v>
                </c:pt>
                <c:pt idx="23">
                  <c:v>46</c:v>
                </c:pt>
                <c:pt idx="24">
                  <c:v>47</c:v>
                </c:pt>
                <c:pt idx="25">
                  <c:v>48</c:v>
                </c:pt>
                <c:pt idx="26">
                  <c:v>49</c:v>
                </c:pt>
                <c:pt idx="27">
                  <c:v>50</c:v>
                </c:pt>
                <c:pt idx="28">
                  <c:v>51</c:v>
                </c:pt>
                <c:pt idx="29">
                  <c:v>52</c:v>
                </c:pt>
                <c:pt idx="30">
                  <c:v>53</c:v>
                </c:pt>
                <c:pt idx="31">
                  <c:v>54</c:v>
                </c:pt>
                <c:pt idx="32">
                  <c:v>55</c:v>
                </c:pt>
              </c:numCache>
            </c:numRef>
          </c:xVal>
          <c:yVal>
            <c:numRef>
              <c:f>Sheet1!$D$4:$D$36</c:f>
              <c:numCache>
                <c:formatCode>General</c:formatCode>
                <c:ptCount val="33"/>
                <c:pt idx="0">
                  <c:v>#N/A</c:v>
                </c:pt>
                <c:pt idx="1">
                  <c:v>#N/A</c:v>
                </c:pt>
                <c:pt idx="2">
                  <c:v>#N/A</c:v>
                </c:pt>
                <c:pt idx="3">
                  <c:v>0.91337138953460106</c:v>
                </c:pt>
                <c:pt idx="4">
                  <c:v>#N/A</c:v>
                </c:pt>
                <c:pt idx="5">
                  <c:v>#N/A</c:v>
                </c:pt>
                <c:pt idx="6">
                  <c:v>#N/A</c:v>
                </c:pt>
                <c:pt idx="7">
                  <c:v>0.84991208010120334</c:v>
                </c:pt>
                <c:pt idx="8">
                  <c:v>#N/A</c:v>
                </c:pt>
                <c:pt idx="9">
                  <c:v>#N/A</c:v>
                </c:pt>
                <c:pt idx="10">
                  <c:v>#N/A</c:v>
                </c:pt>
                <c:pt idx="11">
                  <c:v>0.80482039468944344</c:v>
                </c:pt>
                <c:pt idx="12">
                  <c:v>#N/A</c:v>
                </c:pt>
                <c:pt idx="13">
                  <c:v>#N/A</c:v>
                </c:pt>
                <c:pt idx="14">
                  <c:v>#N/A</c:v>
                </c:pt>
                <c:pt idx="15">
                  <c:v>0.72649573771821929</c:v>
                </c:pt>
                <c:pt idx="16">
                  <c:v>#N/A</c:v>
                </c:pt>
                <c:pt idx="17">
                  <c:v>#N/A</c:v>
                </c:pt>
                <c:pt idx="18">
                  <c:v>#N/A</c:v>
                </c:pt>
                <c:pt idx="19">
                  <c:v>0.69747163289228031</c:v>
                </c:pt>
                <c:pt idx="20">
                  <c:v>#N/A</c:v>
                </c:pt>
                <c:pt idx="21">
                  <c:v>#N/A</c:v>
                </c:pt>
                <c:pt idx="22">
                  <c:v>#N/A</c:v>
                </c:pt>
                <c:pt idx="23">
                  <c:v>#N/A</c:v>
                </c:pt>
                <c:pt idx="24">
                  <c:v>#N/A</c:v>
                </c:pt>
                <c:pt idx="25">
                  <c:v>#N/A</c:v>
                </c:pt>
                <c:pt idx="26">
                  <c:v>#N/A</c:v>
                </c:pt>
                <c:pt idx="27">
                  <c:v>#N/A</c:v>
                </c:pt>
                <c:pt idx="28">
                  <c:v>#N/A</c:v>
                </c:pt>
                <c:pt idx="29">
                  <c:v>#N/A</c:v>
                </c:pt>
                <c:pt idx="30">
                  <c:v>#N/A</c:v>
                </c:pt>
                <c:pt idx="31">
                  <c:v>#N/A</c:v>
                </c:pt>
                <c:pt idx="32">
                  <c:v>#N/A</c:v>
                </c:pt>
              </c:numCache>
            </c:numRef>
          </c:yVal>
          <c:smooth val="0"/>
          <c:extLst>
            <c:ext xmlns:c16="http://schemas.microsoft.com/office/drawing/2014/chart" uri="{C3380CC4-5D6E-409C-BE32-E72D297353CC}">
              <c16:uniqueId val="{00000003-93DF-4E51-B800-50B4AD3519F6}"/>
            </c:ext>
          </c:extLst>
        </c:ser>
        <c:ser>
          <c:idx val="2"/>
          <c:order val="4"/>
          <c:tx>
            <c:strRef>
              <c:f>Sheet1!$F$2</c:f>
              <c:strCache>
                <c:ptCount val="1"/>
                <c:pt idx="0">
                  <c:v>NCDS Selection and Attrition-adjusted Median Gap </c:v>
                </c:pt>
              </c:strCache>
            </c:strRef>
          </c:tx>
          <c:spPr>
            <a:ln w="19050" cap="rnd">
              <a:solidFill>
                <a:srgbClr val="00B050"/>
              </a:solidFill>
              <a:round/>
            </a:ln>
            <a:effectLst/>
          </c:spPr>
          <c:marker>
            <c:symbol val="circle"/>
            <c:size val="5"/>
            <c:spPr>
              <a:solidFill>
                <a:srgbClr val="00B050"/>
              </a:solidFill>
              <a:ln w="9525">
                <a:noFill/>
              </a:ln>
              <a:effectLst/>
            </c:spPr>
          </c:marker>
          <c:xVal>
            <c:numRef>
              <c:f>Sheet1!$A$4:$A$36</c:f>
              <c:numCache>
                <c:formatCode>General</c:formatCode>
                <c:ptCount val="33"/>
                <c:pt idx="0">
                  <c:v>23</c:v>
                </c:pt>
                <c:pt idx="1">
                  <c:v>24</c:v>
                </c:pt>
                <c:pt idx="2">
                  <c:v>25</c:v>
                </c:pt>
                <c:pt idx="3">
                  <c:v>26</c:v>
                </c:pt>
                <c:pt idx="4">
                  <c:v>27</c:v>
                </c:pt>
                <c:pt idx="5">
                  <c:v>28</c:v>
                </c:pt>
                <c:pt idx="6">
                  <c:v>29</c:v>
                </c:pt>
                <c:pt idx="7">
                  <c:v>30</c:v>
                </c:pt>
                <c:pt idx="8">
                  <c:v>31</c:v>
                </c:pt>
                <c:pt idx="9">
                  <c:v>32</c:v>
                </c:pt>
                <c:pt idx="10">
                  <c:v>33</c:v>
                </c:pt>
                <c:pt idx="11">
                  <c:v>34</c:v>
                </c:pt>
                <c:pt idx="12">
                  <c:v>35</c:v>
                </c:pt>
                <c:pt idx="13">
                  <c:v>36</c:v>
                </c:pt>
                <c:pt idx="14">
                  <c:v>37</c:v>
                </c:pt>
                <c:pt idx="15">
                  <c:v>38</c:v>
                </c:pt>
                <c:pt idx="16">
                  <c:v>39</c:v>
                </c:pt>
                <c:pt idx="17">
                  <c:v>40</c:v>
                </c:pt>
                <c:pt idx="18">
                  <c:v>41</c:v>
                </c:pt>
                <c:pt idx="19">
                  <c:v>42</c:v>
                </c:pt>
                <c:pt idx="20">
                  <c:v>43</c:v>
                </c:pt>
                <c:pt idx="21">
                  <c:v>44</c:v>
                </c:pt>
                <c:pt idx="22">
                  <c:v>45</c:v>
                </c:pt>
                <c:pt idx="23">
                  <c:v>46</c:v>
                </c:pt>
                <c:pt idx="24">
                  <c:v>47</c:v>
                </c:pt>
                <c:pt idx="25">
                  <c:v>48</c:v>
                </c:pt>
                <c:pt idx="26">
                  <c:v>49</c:v>
                </c:pt>
                <c:pt idx="27">
                  <c:v>50</c:v>
                </c:pt>
                <c:pt idx="28">
                  <c:v>51</c:v>
                </c:pt>
                <c:pt idx="29">
                  <c:v>52</c:v>
                </c:pt>
                <c:pt idx="30">
                  <c:v>53</c:v>
                </c:pt>
                <c:pt idx="31">
                  <c:v>54</c:v>
                </c:pt>
                <c:pt idx="32">
                  <c:v>55</c:v>
                </c:pt>
              </c:numCache>
            </c:numRef>
          </c:xVal>
          <c:yVal>
            <c:numRef>
              <c:f>Sheet1!$F$4:$F$36</c:f>
              <c:numCache>
                <c:formatCode>General</c:formatCode>
                <c:ptCount val="33"/>
                <c:pt idx="0">
                  <c:v>0.79730964992753817</c:v>
                </c:pt>
                <c:pt idx="1">
                  <c:v>#N/A</c:v>
                </c:pt>
                <c:pt idx="2">
                  <c:v>#N/A</c:v>
                </c:pt>
                <c:pt idx="3">
                  <c:v>#N/A</c:v>
                </c:pt>
                <c:pt idx="4">
                  <c:v>#N/A</c:v>
                </c:pt>
                <c:pt idx="5">
                  <c:v>#N/A</c:v>
                </c:pt>
                <c:pt idx="6">
                  <c:v>#N/A</c:v>
                </c:pt>
                <c:pt idx="7">
                  <c:v>#N/A</c:v>
                </c:pt>
                <c:pt idx="8">
                  <c:v>#N/A</c:v>
                </c:pt>
                <c:pt idx="9">
                  <c:v>#N/A</c:v>
                </c:pt>
                <c:pt idx="10">
                  <c:v>0.66779444577862324</c:v>
                </c:pt>
                <c:pt idx="11">
                  <c:v>#N/A</c:v>
                </c:pt>
                <c:pt idx="12">
                  <c:v>#N/A</c:v>
                </c:pt>
                <c:pt idx="13">
                  <c:v>#N/A</c:v>
                </c:pt>
                <c:pt idx="14">
                  <c:v>#N/A</c:v>
                </c:pt>
                <c:pt idx="15">
                  <c:v>#N/A</c:v>
                </c:pt>
                <c:pt idx="16">
                  <c:v>#N/A</c:v>
                </c:pt>
                <c:pt idx="17">
                  <c:v>#N/A</c:v>
                </c:pt>
                <c:pt idx="18">
                  <c:v>#N/A</c:v>
                </c:pt>
                <c:pt idx="19">
                  <c:v>0.65074252728417004</c:v>
                </c:pt>
                <c:pt idx="20">
                  <c:v>#N/A</c:v>
                </c:pt>
                <c:pt idx="21">
                  <c:v>#N/A</c:v>
                </c:pt>
                <c:pt idx="22">
                  <c:v>#N/A</c:v>
                </c:pt>
                <c:pt idx="23">
                  <c:v>#N/A</c:v>
                </c:pt>
                <c:pt idx="24">
                  <c:v>#N/A</c:v>
                </c:pt>
                <c:pt idx="25">
                  <c:v>#N/A</c:v>
                </c:pt>
                <c:pt idx="26">
                  <c:v>#N/A</c:v>
                </c:pt>
                <c:pt idx="27">
                  <c:v>0.68571422605635612</c:v>
                </c:pt>
                <c:pt idx="28">
                  <c:v>#N/A</c:v>
                </c:pt>
                <c:pt idx="29">
                  <c:v>#N/A</c:v>
                </c:pt>
                <c:pt idx="30">
                  <c:v>#N/A</c:v>
                </c:pt>
                <c:pt idx="31">
                  <c:v>#N/A</c:v>
                </c:pt>
                <c:pt idx="32">
                  <c:v>0.71552873701444353</c:v>
                </c:pt>
              </c:numCache>
            </c:numRef>
          </c:yVal>
          <c:smooth val="0"/>
          <c:extLst>
            <c:ext xmlns:c16="http://schemas.microsoft.com/office/drawing/2014/chart" uri="{C3380CC4-5D6E-409C-BE32-E72D297353CC}">
              <c16:uniqueId val="{00000004-93DF-4E51-B800-50B4AD3519F6}"/>
            </c:ext>
          </c:extLst>
        </c:ser>
        <c:ser>
          <c:idx val="3"/>
          <c:order val="5"/>
          <c:tx>
            <c:strRef>
              <c:f>Sheet1!$H$2</c:f>
              <c:strCache>
                <c:ptCount val="1"/>
                <c:pt idx="0">
                  <c:v>BCS Selection and Attrition-adjusted Median Gap </c:v>
                </c:pt>
              </c:strCache>
            </c:strRef>
          </c:tx>
          <c:spPr>
            <a:ln w="19050" cap="rnd">
              <a:solidFill>
                <a:srgbClr val="00B050"/>
              </a:solidFill>
              <a:prstDash val="dash"/>
              <a:round/>
            </a:ln>
            <a:effectLst/>
          </c:spPr>
          <c:marker>
            <c:symbol val="circle"/>
            <c:size val="5"/>
            <c:spPr>
              <a:solidFill>
                <a:srgbClr val="00B050"/>
              </a:solidFill>
              <a:ln w="9525">
                <a:solidFill>
                  <a:srgbClr val="00B050"/>
                </a:solidFill>
                <a:prstDash val="dash"/>
              </a:ln>
              <a:effectLst/>
            </c:spPr>
          </c:marker>
          <c:xVal>
            <c:numRef>
              <c:f>Sheet1!$A$4:$A$36</c:f>
              <c:numCache>
                <c:formatCode>General</c:formatCode>
                <c:ptCount val="33"/>
                <c:pt idx="0">
                  <c:v>23</c:v>
                </c:pt>
                <c:pt idx="1">
                  <c:v>24</c:v>
                </c:pt>
                <c:pt idx="2">
                  <c:v>25</c:v>
                </c:pt>
                <c:pt idx="3">
                  <c:v>26</c:v>
                </c:pt>
                <c:pt idx="4">
                  <c:v>27</c:v>
                </c:pt>
                <c:pt idx="5">
                  <c:v>28</c:v>
                </c:pt>
                <c:pt idx="6">
                  <c:v>29</c:v>
                </c:pt>
                <c:pt idx="7">
                  <c:v>30</c:v>
                </c:pt>
                <c:pt idx="8">
                  <c:v>31</c:v>
                </c:pt>
                <c:pt idx="9">
                  <c:v>32</c:v>
                </c:pt>
                <c:pt idx="10">
                  <c:v>33</c:v>
                </c:pt>
                <c:pt idx="11">
                  <c:v>34</c:v>
                </c:pt>
                <c:pt idx="12">
                  <c:v>35</c:v>
                </c:pt>
                <c:pt idx="13">
                  <c:v>36</c:v>
                </c:pt>
                <c:pt idx="14">
                  <c:v>37</c:v>
                </c:pt>
                <c:pt idx="15">
                  <c:v>38</c:v>
                </c:pt>
                <c:pt idx="16">
                  <c:v>39</c:v>
                </c:pt>
                <c:pt idx="17">
                  <c:v>40</c:v>
                </c:pt>
                <c:pt idx="18">
                  <c:v>41</c:v>
                </c:pt>
                <c:pt idx="19">
                  <c:v>42</c:v>
                </c:pt>
                <c:pt idx="20">
                  <c:v>43</c:v>
                </c:pt>
                <c:pt idx="21">
                  <c:v>44</c:v>
                </c:pt>
                <c:pt idx="22">
                  <c:v>45</c:v>
                </c:pt>
                <c:pt idx="23">
                  <c:v>46</c:v>
                </c:pt>
                <c:pt idx="24">
                  <c:v>47</c:v>
                </c:pt>
                <c:pt idx="25">
                  <c:v>48</c:v>
                </c:pt>
                <c:pt idx="26">
                  <c:v>49</c:v>
                </c:pt>
                <c:pt idx="27">
                  <c:v>50</c:v>
                </c:pt>
                <c:pt idx="28">
                  <c:v>51</c:v>
                </c:pt>
                <c:pt idx="29">
                  <c:v>52</c:v>
                </c:pt>
                <c:pt idx="30">
                  <c:v>53</c:v>
                </c:pt>
                <c:pt idx="31">
                  <c:v>54</c:v>
                </c:pt>
                <c:pt idx="32">
                  <c:v>55</c:v>
                </c:pt>
              </c:numCache>
            </c:numRef>
          </c:xVal>
          <c:yVal>
            <c:numRef>
              <c:f>Sheet1!$H$4:$H$36</c:f>
              <c:numCache>
                <c:formatCode>General</c:formatCode>
                <c:ptCount val="33"/>
                <c:pt idx="0">
                  <c:v>#N/A</c:v>
                </c:pt>
                <c:pt idx="1">
                  <c:v>#N/A</c:v>
                </c:pt>
                <c:pt idx="2">
                  <c:v>#N/A</c:v>
                </c:pt>
                <c:pt idx="3">
                  <c:v>0.90595336678779115</c:v>
                </c:pt>
                <c:pt idx="4">
                  <c:v>#N/A</c:v>
                </c:pt>
                <c:pt idx="5">
                  <c:v>#N/A</c:v>
                </c:pt>
                <c:pt idx="6">
                  <c:v>#N/A</c:v>
                </c:pt>
                <c:pt idx="7">
                  <c:v>0.82045311655481723</c:v>
                </c:pt>
                <c:pt idx="8">
                  <c:v>#N/A</c:v>
                </c:pt>
                <c:pt idx="9">
                  <c:v>#N/A</c:v>
                </c:pt>
                <c:pt idx="10">
                  <c:v>#N/A</c:v>
                </c:pt>
                <c:pt idx="11">
                  <c:v>0.77664958436491938</c:v>
                </c:pt>
                <c:pt idx="12">
                  <c:v>#N/A</c:v>
                </c:pt>
                <c:pt idx="13">
                  <c:v>#N/A</c:v>
                </c:pt>
                <c:pt idx="14">
                  <c:v>#N/A</c:v>
                </c:pt>
                <c:pt idx="15">
                  <c:v>0.73787172425471825</c:v>
                </c:pt>
                <c:pt idx="16">
                  <c:v>#N/A</c:v>
                </c:pt>
                <c:pt idx="17">
                  <c:v>#N/A</c:v>
                </c:pt>
                <c:pt idx="18">
                  <c:v>#N/A</c:v>
                </c:pt>
                <c:pt idx="19">
                  <c:v>0.69230719124097406</c:v>
                </c:pt>
                <c:pt idx="20">
                  <c:v>#N/A</c:v>
                </c:pt>
                <c:pt idx="21">
                  <c:v>#N/A</c:v>
                </c:pt>
                <c:pt idx="22">
                  <c:v>#N/A</c:v>
                </c:pt>
                <c:pt idx="23">
                  <c:v>#N/A</c:v>
                </c:pt>
                <c:pt idx="24">
                  <c:v>#N/A</c:v>
                </c:pt>
                <c:pt idx="25">
                  <c:v>#N/A</c:v>
                </c:pt>
                <c:pt idx="26">
                  <c:v>#N/A</c:v>
                </c:pt>
                <c:pt idx="27">
                  <c:v>#N/A</c:v>
                </c:pt>
                <c:pt idx="28">
                  <c:v>#N/A</c:v>
                </c:pt>
                <c:pt idx="29">
                  <c:v>#N/A</c:v>
                </c:pt>
                <c:pt idx="30">
                  <c:v>#N/A</c:v>
                </c:pt>
                <c:pt idx="31">
                  <c:v>#N/A</c:v>
                </c:pt>
                <c:pt idx="32">
                  <c:v>#N/A</c:v>
                </c:pt>
              </c:numCache>
            </c:numRef>
          </c:yVal>
          <c:smooth val="0"/>
          <c:extLst>
            <c:ext xmlns:c16="http://schemas.microsoft.com/office/drawing/2014/chart" uri="{C3380CC4-5D6E-409C-BE32-E72D297353CC}">
              <c16:uniqueId val="{00000005-93DF-4E51-B800-50B4AD3519F6}"/>
            </c:ext>
          </c:extLst>
        </c:ser>
        <c:dLbls>
          <c:showLegendKey val="0"/>
          <c:showVal val="0"/>
          <c:showCatName val="0"/>
          <c:showSerName val="0"/>
          <c:showPercent val="0"/>
          <c:showBubbleSize val="0"/>
        </c:dLbls>
        <c:axId val="481284239"/>
        <c:axId val="481282159"/>
        <c:extLst/>
      </c:scatterChart>
      <c:valAx>
        <c:axId val="481284239"/>
        <c:scaling>
          <c:orientation val="minMax"/>
          <c:min val="20"/>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81282159"/>
        <c:crosses val="autoZero"/>
        <c:crossBetween val="midCat"/>
      </c:valAx>
      <c:valAx>
        <c:axId val="481282159"/>
        <c:scaling>
          <c:orientation val="minMax"/>
          <c:min val="0.60000000000000009"/>
        </c:scaling>
        <c:delete val="0"/>
        <c:axPos val="l"/>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81284239"/>
        <c:crosses val="autoZero"/>
        <c:crossBetween val="midCat"/>
        <c:majorUnit val="0.1"/>
      </c:valAx>
      <c:spPr>
        <a:noFill/>
        <a:ln>
          <a:noFill/>
        </a:ln>
        <a:effectLst/>
      </c:spPr>
    </c:plotArea>
    <c:legend>
      <c:legendPos val="b"/>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col"/>
        <c:grouping val="stacked"/>
        <c:varyColors val="0"/>
        <c:ser>
          <c:idx val="0"/>
          <c:order val="0"/>
          <c:tx>
            <c:strRef>
              <c:f>Sheet2!$A$5</c:f>
              <c:strCache>
                <c:ptCount val="1"/>
                <c:pt idx="0">
                  <c:v>Experience</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Sheet2!$B$4:$C$4</c:f>
              <c:strCache>
                <c:ptCount val="2"/>
                <c:pt idx="0">
                  <c:v>NCDS</c:v>
                </c:pt>
                <c:pt idx="1">
                  <c:v>BCS</c:v>
                </c:pt>
              </c:strCache>
            </c:strRef>
          </c:cat>
          <c:val>
            <c:numRef>
              <c:f>Sheet2!$B$5:$C$5</c:f>
              <c:numCache>
                <c:formatCode>0.00</c:formatCode>
                <c:ptCount val="2"/>
                <c:pt idx="0">
                  <c:v>0.100939</c:v>
                </c:pt>
                <c:pt idx="1">
                  <c:v>0.1080305</c:v>
                </c:pt>
              </c:numCache>
            </c:numRef>
          </c:val>
          <c:extLst>
            <c:ext xmlns:c16="http://schemas.microsoft.com/office/drawing/2014/chart" uri="{C3380CC4-5D6E-409C-BE32-E72D297353CC}">
              <c16:uniqueId val="{00000000-E654-4BD9-89D8-19D892621CF7}"/>
            </c:ext>
          </c:extLst>
        </c:ser>
        <c:ser>
          <c:idx val="1"/>
          <c:order val="1"/>
          <c:tx>
            <c:strRef>
              <c:f>Sheet2!$A$6</c:f>
              <c:strCache>
                <c:ptCount val="1"/>
                <c:pt idx="0">
                  <c:v>Education</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Sheet2!$B$4:$C$4</c:f>
              <c:strCache>
                <c:ptCount val="2"/>
                <c:pt idx="0">
                  <c:v>NCDS</c:v>
                </c:pt>
                <c:pt idx="1">
                  <c:v>BCS</c:v>
                </c:pt>
              </c:strCache>
            </c:strRef>
          </c:cat>
          <c:val>
            <c:numRef>
              <c:f>Sheet2!$B$6:$C$6</c:f>
              <c:numCache>
                <c:formatCode>0.00</c:formatCode>
                <c:ptCount val="2"/>
                <c:pt idx="0">
                  <c:v>1.50045E-2</c:v>
                </c:pt>
                <c:pt idx="1">
                  <c:v>7.0755999999999996E-3</c:v>
                </c:pt>
              </c:numCache>
            </c:numRef>
          </c:val>
          <c:extLst>
            <c:ext xmlns:c16="http://schemas.microsoft.com/office/drawing/2014/chart" uri="{C3380CC4-5D6E-409C-BE32-E72D297353CC}">
              <c16:uniqueId val="{00000001-E654-4BD9-89D8-19D892621CF7}"/>
            </c:ext>
          </c:extLst>
        </c:ser>
        <c:ser>
          <c:idx val="2"/>
          <c:order val="2"/>
          <c:tx>
            <c:strRef>
              <c:f>Sheet2!$A$7</c:f>
              <c:strCache>
                <c:ptCount val="1"/>
                <c:pt idx="0">
                  <c:v>Region</c:v>
                </c:pt>
              </c:strCache>
            </c:strRef>
          </c:tx>
          <c:spPr>
            <a:solidFill>
              <a:schemeClr val="accent3"/>
            </a:solidFill>
            <a:ln>
              <a:noFill/>
            </a:ln>
            <a:effectLst/>
          </c:spPr>
          <c:invertIfNegative val="0"/>
          <c:cat>
            <c:strRef>
              <c:f>Sheet2!$B$4:$C$4</c:f>
              <c:strCache>
                <c:ptCount val="2"/>
                <c:pt idx="0">
                  <c:v>NCDS</c:v>
                </c:pt>
                <c:pt idx="1">
                  <c:v>BCS</c:v>
                </c:pt>
              </c:strCache>
            </c:strRef>
          </c:cat>
          <c:val>
            <c:numRef>
              <c:f>Sheet2!$B$7:$C$7</c:f>
              <c:numCache>
                <c:formatCode>0.00</c:formatCode>
                <c:ptCount val="2"/>
                <c:pt idx="0">
                  <c:v>9.8999999999999994E-5</c:v>
                </c:pt>
                <c:pt idx="1">
                  <c:v>1.5123000000000001E-3</c:v>
                </c:pt>
              </c:numCache>
            </c:numRef>
          </c:val>
          <c:extLst>
            <c:ext xmlns:c16="http://schemas.microsoft.com/office/drawing/2014/chart" uri="{C3380CC4-5D6E-409C-BE32-E72D297353CC}">
              <c16:uniqueId val="{00000002-E654-4BD9-89D8-19D892621CF7}"/>
            </c:ext>
          </c:extLst>
        </c:ser>
        <c:ser>
          <c:idx val="3"/>
          <c:order val="3"/>
          <c:tx>
            <c:strRef>
              <c:f>Sheet2!$A$8</c:f>
              <c:strCache>
                <c:ptCount val="1"/>
                <c:pt idx="0">
                  <c:v>Family</c:v>
                </c:pt>
              </c:strCache>
            </c:strRef>
          </c:tx>
          <c:spPr>
            <a:solidFill>
              <a:schemeClr val="accent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Sheet2!$B$4:$C$4</c:f>
              <c:strCache>
                <c:ptCount val="2"/>
                <c:pt idx="0">
                  <c:v>NCDS</c:v>
                </c:pt>
                <c:pt idx="1">
                  <c:v>BCS</c:v>
                </c:pt>
              </c:strCache>
            </c:strRef>
          </c:cat>
          <c:val>
            <c:numRef>
              <c:f>Sheet2!$B$8:$C$8</c:f>
              <c:numCache>
                <c:formatCode>0.00</c:formatCode>
                <c:ptCount val="2"/>
                <c:pt idx="0">
                  <c:v>1.83473E-2</c:v>
                </c:pt>
                <c:pt idx="1">
                  <c:v>1.5689100000000001E-2</c:v>
                </c:pt>
              </c:numCache>
            </c:numRef>
          </c:val>
          <c:extLst>
            <c:ext xmlns:c16="http://schemas.microsoft.com/office/drawing/2014/chart" uri="{C3380CC4-5D6E-409C-BE32-E72D297353CC}">
              <c16:uniqueId val="{00000003-E654-4BD9-89D8-19D892621CF7}"/>
            </c:ext>
          </c:extLst>
        </c:ser>
        <c:ser>
          <c:idx val="4"/>
          <c:order val="4"/>
          <c:tx>
            <c:strRef>
              <c:f>Sheet2!$A$9</c:f>
              <c:strCache>
                <c:ptCount val="1"/>
                <c:pt idx="0">
                  <c:v>Jobs</c:v>
                </c:pt>
              </c:strCache>
            </c:strRef>
          </c:tx>
          <c:spPr>
            <a:solidFill>
              <a:schemeClr val="accent5">
                <a:lumMod val="40000"/>
                <a:lumOff val="6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Sheet2!$B$4:$C$4</c:f>
              <c:strCache>
                <c:ptCount val="2"/>
                <c:pt idx="0">
                  <c:v>NCDS</c:v>
                </c:pt>
                <c:pt idx="1">
                  <c:v>BCS</c:v>
                </c:pt>
              </c:strCache>
            </c:strRef>
          </c:cat>
          <c:val>
            <c:numRef>
              <c:f>Sheet2!$B$9:$C$9</c:f>
              <c:numCache>
                <c:formatCode>0.00</c:formatCode>
                <c:ptCount val="2"/>
                <c:pt idx="0">
                  <c:v>8.838E-2</c:v>
                </c:pt>
                <c:pt idx="1">
                  <c:v>9.8144499999999996E-2</c:v>
                </c:pt>
              </c:numCache>
            </c:numRef>
          </c:val>
          <c:extLst>
            <c:ext xmlns:c16="http://schemas.microsoft.com/office/drawing/2014/chart" uri="{C3380CC4-5D6E-409C-BE32-E72D297353CC}">
              <c16:uniqueId val="{00000004-E654-4BD9-89D8-19D892621CF7}"/>
            </c:ext>
          </c:extLst>
        </c:ser>
        <c:ser>
          <c:idx val="5"/>
          <c:order val="5"/>
          <c:tx>
            <c:strRef>
              <c:f>Sheet2!$A$10</c:f>
              <c:strCache>
                <c:ptCount val="1"/>
                <c:pt idx="0">
                  <c:v>Unexplained</c:v>
                </c:pt>
              </c:strCache>
            </c:strRef>
          </c:tx>
          <c:spPr>
            <a:solidFill>
              <a:schemeClr val="accent6"/>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Sheet2!$B$4:$C$4</c:f>
              <c:strCache>
                <c:ptCount val="2"/>
                <c:pt idx="0">
                  <c:v>NCDS</c:v>
                </c:pt>
                <c:pt idx="1">
                  <c:v>BCS</c:v>
                </c:pt>
              </c:strCache>
            </c:strRef>
          </c:cat>
          <c:val>
            <c:numRef>
              <c:f>Sheet2!$B$10:$C$10</c:f>
              <c:numCache>
                <c:formatCode>0.00</c:formatCode>
                <c:ptCount val="2"/>
                <c:pt idx="0">
                  <c:v>0.1818438</c:v>
                </c:pt>
                <c:pt idx="1">
                  <c:v>9.7766099999999995E-2</c:v>
                </c:pt>
              </c:numCache>
            </c:numRef>
          </c:val>
          <c:extLst>
            <c:ext xmlns:c16="http://schemas.microsoft.com/office/drawing/2014/chart" uri="{C3380CC4-5D6E-409C-BE32-E72D297353CC}">
              <c16:uniqueId val="{00000005-E654-4BD9-89D8-19D892621CF7}"/>
            </c:ext>
          </c:extLst>
        </c:ser>
        <c:dLbls>
          <c:showLegendKey val="0"/>
          <c:showVal val="0"/>
          <c:showCatName val="0"/>
          <c:showSerName val="0"/>
          <c:showPercent val="0"/>
          <c:showBubbleSize val="0"/>
        </c:dLbls>
        <c:gapWidth val="150"/>
        <c:overlap val="100"/>
        <c:axId val="2090447248"/>
        <c:axId val="2090447664"/>
      </c:barChart>
      <c:catAx>
        <c:axId val="209044724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1" i="0" u="none" strike="noStrike" kern="1200" baseline="0">
                <a:solidFill>
                  <a:schemeClr val="tx1">
                    <a:lumMod val="65000"/>
                    <a:lumOff val="35000"/>
                  </a:schemeClr>
                </a:solidFill>
                <a:latin typeface="+mn-lt"/>
                <a:ea typeface="+mn-ea"/>
                <a:cs typeface="+mn-cs"/>
              </a:defRPr>
            </a:pPr>
            <a:endParaRPr lang="en-US"/>
          </a:p>
        </c:txPr>
        <c:crossAx val="2090447664"/>
        <c:crosses val="autoZero"/>
        <c:auto val="1"/>
        <c:lblAlgn val="ctr"/>
        <c:lblOffset val="100"/>
        <c:noMultiLvlLbl val="0"/>
      </c:catAx>
      <c:valAx>
        <c:axId val="2090447664"/>
        <c:scaling>
          <c:orientation val="minMax"/>
          <c:max val="0.5"/>
        </c:scaling>
        <c:delete val="0"/>
        <c:axPos val="l"/>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1400" b="1" i="0" u="none" strike="noStrike" kern="1200" baseline="0">
                <a:solidFill>
                  <a:schemeClr val="tx1">
                    <a:lumMod val="65000"/>
                    <a:lumOff val="35000"/>
                  </a:schemeClr>
                </a:solidFill>
                <a:latin typeface="+mn-lt"/>
                <a:ea typeface="+mn-ea"/>
                <a:cs typeface="+mn-cs"/>
              </a:defRPr>
            </a:pPr>
            <a:endParaRPr lang="en-US"/>
          </a:p>
        </c:txPr>
        <c:crossAx val="2090447248"/>
        <c:crosses val="autoZero"/>
        <c:crossBetween val="between"/>
        <c:majorUnit val="0.1"/>
      </c:valAx>
      <c:spPr>
        <a:noFill/>
        <a:ln>
          <a:noFill/>
        </a:ln>
        <a:effectLst/>
      </c:spPr>
    </c:plotArea>
    <c:legend>
      <c:legendPos val="r"/>
      <c:overlay val="0"/>
      <c:spPr>
        <a:noFill/>
        <a:ln>
          <a:noFill/>
        </a:ln>
        <a:effectLst/>
      </c:spPr>
      <c:txPr>
        <a:bodyPr rot="0" spcFirstLastPara="1" vertOverflow="ellipsis" vert="horz" wrap="square" anchor="ctr" anchorCtr="1"/>
        <a:lstStyle/>
        <a:p>
          <a:pPr>
            <a:defRPr sz="1400" b="1"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400" b="1"/>
      </a:pPr>
      <a:endParaRPr lang="en-US"/>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8475"/>
          </a:xfrm>
          <a:prstGeom prst="rect">
            <a:avLst/>
          </a:prstGeom>
        </p:spPr>
        <p:txBody>
          <a:bodyPr vert="horz" lIns="91440" tIns="45720" rIns="91440" bIns="45720" rtlCol="0"/>
          <a:lstStyle>
            <a:lvl1pPr algn="l">
              <a:defRPr sz="1200">
                <a:latin typeface="Arial" charset="0"/>
              </a:defRPr>
            </a:lvl1pPr>
          </a:lstStyle>
          <a:p>
            <a:pPr>
              <a:defRPr/>
            </a:pPr>
            <a:endParaRPr lang="en-US"/>
          </a:p>
        </p:txBody>
      </p:sp>
      <p:sp>
        <p:nvSpPr>
          <p:cNvPr id="3" name="Date Placeholder 2"/>
          <p:cNvSpPr>
            <a:spLocks noGrp="1"/>
          </p:cNvSpPr>
          <p:nvPr>
            <p:ph type="dt" sz="quarter" idx="1"/>
          </p:nvPr>
        </p:nvSpPr>
        <p:spPr>
          <a:xfrm>
            <a:off x="3849688" y="0"/>
            <a:ext cx="2946400" cy="498475"/>
          </a:xfrm>
          <a:prstGeom prst="rect">
            <a:avLst/>
          </a:prstGeom>
        </p:spPr>
        <p:txBody>
          <a:bodyPr vert="horz" lIns="91440" tIns="45720" rIns="91440" bIns="45720" rtlCol="0"/>
          <a:lstStyle>
            <a:lvl1pPr algn="r">
              <a:defRPr sz="1200">
                <a:latin typeface="Arial" charset="0"/>
              </a:defRPr>
            </a:lvl1pPr>
          </a:lstStyle>
          <a:p>
            <a:pPr>
              <a:defRPr/>
            </a:pPr>
            <a:fld id="{652F9ECE-F598-F640-8D84-F0893EA2693F}" type="datetimeFigureOut">
              <a:rPr lang="en-US"/>
              <a:pPr>
                <a:defRPr/>
              </a:pPr>
              <a:t>5/3/2022</a:t>
            </a:fld>
            <a:endParaRPr lang="en-US"/>
          </a:p>
        </p:txBody>
      </p:sp>
      <p:sp>
        <p:nvSpPr>
          <p:cNvPr id="4" name="Footer Placeholder 3"/>
          <p:cNvSpPr>
            <a:spLocks noGrp="1"/>
          </p:cNvSpPr>
          <p:nvPr>
            <p:ph type="ftr" sz="quarter" idx="2"/>
          </p:nvPr>
        </p:nvSpPr>
        <p:spPr>
          <a:xfrm>
            <a:off x="0" y="9429750"/>
            <a:ext cx="2946400" cy="498475"/>
          </a:xfrm>
          <a:prstGeom prst="rect">
            <a:avLst/>
          </a:prstGeom>
        </p:spPr>
        <p:txBody>
          <a:bodyPr vert="horz" lIns="91440" tIns="45720" rIns="91440" bIns="45720" rtlCol="0" anchor="b"/>
          <a:lstStyle>
            <a:lvl1pPr algn="l">
              <a:defRPr sz="1200">
                <a:latin typeface="Arial" charset="0"/>
              </a:defRPr>
            </a:lvl1pPr>
          </a:lstStyle>
          <a:p>
            <a:pPr>
              <a:defRPr/>
            </a:pPr>
            <a:endParaRPr lang="en-US"/>
          </a:p>
        </p:txBody>
      </p:sp>
      <p:sp>
        <p:nvSpPr>
          <p:cNvPr id="5" name="Slide Number Placeholder 4"/>
          <p:cNvSpPr>
            <a:spLocks noGrp="1"/>
          </p:cNvSpPr>
          <p:nvPr>
            <p:ph type="sldNum" sz="quarter" idx="3"/>
          </p:nvPr>
        </p:nvSpPr>
        <p:spPr>
          <a:xfrm>
            <a:off x="3849688" y="9429750"/>
            <a:ext cx="2946400" cy="498475"/>
          </a:xfrm>
          <a:prstGeom prst="rect">
            <a:avLst/>
          </a:prstGeom>
        </p:spPr>
        <p:txBody>
          <a:bodyPr vert="horz" lIns="91440" tIns="45720" rIns="91440" bIns="45720" rtlCol="0" anchor="b"/>
          <a:lstStyle>
            <a:lvl1pPr algn="r">
              <a:defRPr sz="1200">
                <a:latin typeface="Arial" charset="0"/>
              </a:defRPr>
            </a:lvl1pPr>
          </a:lstStyle>
          <a:p>
            <a:pPr>
              <a:defRPr/>
            </a:pPr>
            <a:fld id="{36E6C8E1-2FE7-F948-B368-6E1A770313A7}" type="slidenum">
              <a:rPr lang="en-US"/>
              <a:pPr>
                <a:defRPr/>
              </a:pPr>
              <a:t>‹#›</a:t>
            </a:fld>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5300"/>
          </a:xfrm>
          <a:prstGeom prst="rect">
            <a:avLst/>
          </a:prstGeom>
        </p:spPr>
        <p:txBody>
          <a:bodyPr vert="horz" wrap="square" lIns="91010" tIns="45505" rIns="91010" bIns="45505" numCol="1" anchor="t" anchorCtr="0" compatLnSpc="1">
            <a:prstTxWarp prst="textNoShape">
              <a:avLst/>
            </a:prstTxWarp>
          </a:bodyPr>
          <a:lstStyle>
            <a:lvl1pPr eaLnBrk="1" hangingPunct="1">
              <a:defRPr sz="1200">
                <a:latin typeface="Arial" charset="0"/>
              </a:defRPr>
            </a:lvl1pPr>
          </a:lstStyle>
          <a:p>
            <a:pPr>
              <a:defRPr/>
            </a:pPr>
            <a:endParaRPr lang="en-US" altLang="en-US"/>
          </a:p>
        </p:txBody>
      </p:sp>
      <p:sp>
        <p:nvSpPr>
          <p:cNvPr id="3" name="Date Placeholder 2"/>
          <p:cNvSpPr>
            <a:spLocks noGrp="1"/>
          </p:cNvSpPr>
          <p:nvPr>
            <p:ph type="dt" idx="1"/>
          </p:nvPr>
        </p:nvSpPr>
        <p:spPr>
          <a:xfrm>
            <a:off x="3849688" y="0"/>
            <a:ext cx="2946400" cy="495300"/>
          </a:xfrm>
          <a:prstGeom prst="rect">
            <a:avLst/>
          </a:prstGeom>
        </p:spPr>
        <p:txBody>
          <a:bodyPr vert="horz" wrap="square" lIns="91010" tIns="45505" rIns="91010" bIns="45505" numCol="1" anchor="t" anchorCtr="0" compatLnSpc="1">
            <a:prstTxWarp prst="textNoShape">
              <a:avLst/>
            </a:prstTxWarp>
          </a:bodyPr>
          <a:lstStyle>
            <a:lvl1pPr algn="r" eaLnBrk="1" hangingPunct="1">
              <a:defRPr sz="1200">
                <a:latin typeface="Arial" charset="0"/>
              </a:defRPr>
            </a:lvl1pPr>
          </a:lstStyle>
          <a:p>
            <a:pPr>
              <a:defRPr/>
            </a:pPr>
            <a:fld id="{59769A6B-F360-534E-B2F0-5C0D7838A1F9}" type="datetimeFigureOut">
              <a:rPr lang="en-GB" altLang="en-US"/>
              <a:pPr>
                <a:defRPr/>
              </a:pPr>
              <a:t>03/05/2022</a:t>
            </a:fld>
            <a:endParaRPr lang="en-GB" altLang="en-US"/>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010" tIns="45505" rIns="91010" bIns="45505" rtlCol="0" anchor="ctr"/>
          <a:lstStyle/>
          <a:p>
            <a:pPr lvl="0"/>
            <a:endParaRPr lang="en-GB" noProof="0"/>
          </a:p>
        </p:txBody>
      </p:sp>
      <p:sp>
        <p:nvSpPr>
          <p:cNvPr id="5" name="Notes Placeholder 4"/>
          <p:cNvSpPr>
            <a:spLocks noGrp="1"/>
          </p:cNvSpPr>
          <p:nvPr>
            <p:ph type="body" sz="quarter" idx="3"/>
          </p:nvPr>
        </p:nvSpPr>
        <p:spPr>
          <a:xfrm>
            <a:off x="679450" y="4716463"/>
            <a:ext cx="5438775" cy="4467225"/>
          </a:xfrm>
          <a:prstGeom prst="rect">
            <a:avLst/>
          </a:prstGeom>
        </p:spPr>
        <p:txBody>
          <a:bodyPr vert="horz" wrap="square" lIns="91010" tIns="45505" rIns="91010" bIns="45505" numCol="1" anchor="t" anchorCtr="0" compatLnSpc="1">
            <a:prstTxWarp prst="textNoShape">
              <a:avLst/>
            </a:prstTxWarp>
            <a:normAutofit/>
          </a:bodyPr>
          <a:lstStyle/>
          <a:p>
            <a:pPr lvl="0"/>
            <a:r>
              <a:rPr lang="en-US" altLang="en-US" noProof="0"/>
              <a:t>Click to edit Master text styles</a:t>
            </a:r>
          </a:p>
          <a:p>
            <a:pPr lvl="1"/>
            <a:r>
              <a:rPr lang="en-US" altLang="en-US" noProof="0"/>
              <a:t>Second level</a:t>
            </a:r>
          </a:p>
          <a:p>
            <a:pPr lvl="2"/>
            <a:r>
              <a:rPr lang="en-US" altLang="en-US" noProof="0"/>
              <a:t>Third level</a:t>
            </a:r>
          </a:p>
          <a:p>
            <a:pPr lvl="3"/>
            <a:r>
              <a:rPr lang="en-US" altLang="en-US" noProof="0"/>
              <a:t>Fourth level</a:t>
            </a:r>
          </a:p>
          <a:p>
            <a:pPr lvl="4"/>
            <a:r>
              <a:rPr lang="en-US" altLang="en-US" noProof="0"/>
              <a:t>Fifth level</a:t>
            </a:r>
            <a:endParaRPr lang="en-GB" altLang="en-US" noProof="0"/>
          </a:p>
        </p:txBody>
      </p:sp>
      <p:sp>
        <p:nvSpPr>
          <p:cNvPr id="6" name="Footer Placeholder 5"/>
          <p:cNvSpPr>
            <a:spLocks noGrp="1"/>
          </p:cNvSpPr>
          <p:nvPr>
            <p:ph type="ftr" sz="quarter" idx="4"/>
          </p:nvPr>
        </p:nvSpPr>
        <p:spPr>
          <a:xfrm>
            <a:off x="0" y="9429750"/>
            <a:ext cx="2946400" cy="496888"/>
          </a:xfrm>
          <a:prstGeom prst="rect">
            <a:avLst/>
          </a:prstGeom>
        </p:spPr>
        <p:txBody>
          <a:bodyPr vert="horz" wrap="square" lIns="91010" tIns="45505" rIns="91010" bIns="45505" numCol="1" anchor="b" anchorCtr="0" compatLnSpc="1">
            <a:prstTxWarp prst="textNoShape">
              <a:avLst/>
            </a:prstTxWarp>
          </a:bodyPr>
          <a:lstStyle>
            <a:lvl1pPr eaLnBrk="1" hangingPunct="1">
              <a:defRPr sz="1200">
                <a:latin typeface="Arial" charset="0"/>
              </a:defRPr>
            </a:lvl1pPr>
          </a:lstStyle>
          <a:p>
            <a:pPr>
              <a:defRPr/>
            </a:pPr>
            <a:endParaRPr lang="en-US" altLang="en-US"/>
          </a:p>
        </p:txBody>
      </p:sp>
      <p:sp>
        <p:nvSpPr>
          <p:cNvPr id="7" name="Slide Number Placeholder 6"/>
          <p:cNvSpPr>
            <a:spLocks noGrp="1"/>
          </p:cNvSpPr>
          <p:nvPr>
            <p:ph type="sldNum" sz="quarter" idx="5"/>
          </p:nvPr>
        </p:nvSpPr>
        <p:spPr>
          <a:xfrm>
            <a:off x="3849688" y="9429750"/>
            <a:ext cx="2946400" cy="496888"/>
          </a:xfrm>
          <a:prstGeom prst="rect">
            <a:avLst/>
          </a:prstGeom>
        </p:spPr>
        <p:txBody>
          <a:bodyPr vert="horz" wrap="square" lIns="91010" tIns="45505" rIns="91010" bIns="45505" numCol="1" anchor="b" anchorCtr="0" compatLnSpc="1">
            <a:prstTxWarp prst="textNoShape">
              <a:avLst/>
            </a:prstTxWarp>
          </a:bodyPr>
          <a:lstStyle>
            <a:lvl1pPr algn="r" eaLnBrk="1" hangingPunct="1">
              <a:defRPr sz="1200">
                <a:latin typeface="Arial" panose="020B0604020202020204" pitchFamily="34" charset="0"/>
              </a:defRPr>
            </a:lvl1pPr>
          </a:lstStyle>
          <a:p>
            <a:pPr>
              <a:defRPr/>
            </a:pPr>
            <a:fld id="{1C59B17D-61C7-D24A-8141-8D86A12CD57E}" type="slidenum">
              <a:rPr lang="en-GB" altLang="en-US"/>
              <a:pPr>
                <a:defRPr/>
              </a:pPr>
              <a:t>‹#›</a:t>
            </a:fld>
            <a:endParaRPr lang="en-GB"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7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US" altLang="en-US" dirty="0"/>
          </a:p>
        </p:txBody>
      </p:sp>
      <p:sp>
        <p:nvSpPr>
          <p:cNvPr id="7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D405270D-02E8-EE48-B13D-658731A1F1C0}" type="slidenum">
              <a:rPr lang="en-GB" altLang="en-US"/>
              <a:pPr/>
              <a:t>1</a:t>
            </a:fld>
            <a:endParaRPr lang="en-GB"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a:defRPr/>
            </a:pPr>
            <a:fld id="{1C59B17D-61C7-D24A-8141-8D86A12CD57E}" type="slidenum">
              <a:rPr lang="en-GB" altLang="en-US" smtClean="0"/>
              <a:pPr>
                <a:defRPr/>
              </a:pPr>
              <a:t>12</a:t>
            </a:fld>
            <a:endParaRPr lang="en-GB" altLang="en-US"/>
          </a:p>
        </p:txBody>
      </p:sp>
    </p:spTree>
    <p:extLst>
      <p:ext uri="{BB962C8B-B14F-4D97-AF65-F5344CB8AC3E}">
        <p14:creationId xmlns:p14="http://schemas.microsoft.com/office/powerpoint/2010/main" val="317974721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a:defRPr/>
            </a:pPr>
            <a:fld id="{1C59B17D-61C7-D24A-8141-8D86A12CD57E}" type="slidenum">
              <a:rPr lang="en-GB" altLang="en-US" smtClean="0"/>
              <a:pPr>
                <a:defRPr/>
              </a:pPr>
              <a:t>13</a:t>
            </a:fld>
            <a:endParaRPr lang="en-GB" altLang="en-US"/>
          </a:p>
        </p:txBody>
      </p:sp>
    </p:spTree>
    <p:extLst>
      <p:ext uri="{BB962C8B-B14F-4D97-AF65-F5344CB8AC3E}">
        <p14:creationId xmlns:p14="http://schemas.microsoft.com/office/powerpoint/2010/main" val="284066641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112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ltLang="en-US" dirty="0"/>
          </a:p>
        </p:txBody>
      </p:sp>
      <p:sp>
        <p:nvSpPr>
          <p:cNvPr id="1126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A848F1A9-DEA5-0D46-BA0D-4DA311001EA2}" type="slidenum">
              <a:rPr lang="en-GB" altLang="en-US"/>
              <a:pPr/>
              <a:t>14</a:t>
            </a:fld>
            <a:endParaRPr lang="en-GB" altLang="en-US"/>
          </a:p>
        </p:txBody>
      </p:sp>
    </p:spTree>
    <p:extLst>
      <p:ext uri="{BB962C8B-B14F-4D97-AF65-F5344CB8AC3E}">
        <p14:creationId xmlns:p14="http://schemas.microsoft.com/office/powerpoint/2010/main" val="123886356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62500" lnSpcReduction="20000"/>
          </a:bodyPr>
          <a:lstStyle/>
          <a:p>
            <a:r>
              <a:rPr lang="en-GB" dirty="0"/>
              <a:t>NCDS raw gap is 16pp age 23, doubling to 31pp by age 33, at its maximum (35pp) at age 42, then falling to 28pp at age 55.  </a:t>
            </a:r>
          </a:p>
          <a:p>
            <a:endParaRPr lang="en-GB" dirty="0"/>
          </a:p>
          <a:p>
            <a:r>
              <a:rPr lang="en-GB" dirty="0"/>
              <a:t>Adjustments for sample attrition involved estimating a logistic model of the probability of responding to a survey sweep and taking the inverse of the predicted probability of response. There were separate models for each survey sweep by gender. For each sweep the response variable takes the value 1 when the outcome of the interview was productive for the given person; and 0 if the interview was productive at age 10/11, but not the given sweep. Cohort members who died or emigrated were not included in the target sample for that sweep. Attrition matters little.</a:t>
            </a:r>
          </a:p>
          <a:p>
            <a:endParaRPr lang="en-GB" dirty="0"/>
          </a:p>
          <a:p>
            <a:r>
              <a:rPr lang="en-GB" dirty="0"/>
              <a:t>BCS raw gap is 9pp age 26, rising to 16pp by age 30, 20pp by age 34, 26pp at age 38 and 31pp at age 42.  Again, attrition matters little.</a:t>
            </a:r>
          </a:p>
          <a:p>
            <a:pPr algn="l"/>
            <a:endParaRPr lang="en-GB" sz="1800" b="0" i="0" u="none" strike="noStrike" baseline="0" dirty="0">
              <a:latin typeface="TimesNewRomanMTStd"/>
            </a:endParaRPr>
          </a:p>
          <a:p>
            <a:pPr algn="l"/>
            <a:r>
              <a:rPr lang="en-GB" sz="1800" b="0" i="0" u="none" strike="noStrike" baseline="0" dirty="0">
                <a:latin typeface="TimesNewRomanMTStd"/>
              </a:rPr>
              <a:t>We adjust men’s and women’s wages to account for non-random selection into employment by imputing a wage for four types of individual: those in employment without a</a:t>
            </a:r>
          </a:p>
          <a:p>
            <a:pPr algn="l"/>
            <a:r>
              <a:rPr lang="en-GB" sz="1800" b="0" i="0" u="none" strike="noStrike" baseline="0" dirty="0">
                <a:latin typeface="TimesNewRomanMTStd"/>
              </a:rPr>
              <a:t>wage observation; the self-employed; the unemployed; and the economically inactive. These imputed wages come from nearest-neighbour wage ‘donors’ defined as those in</a:t>
            </a:r>
          </a:p>
          <a:p>
            <a:pPr algn="l"/>
            <a:r>
              <a:rPr lang="en-GB" sz="1800" b="0" i="0" u="none" strike="noStrike" baseline="0" dirty="0">
                <a:latin typeface="TimesNewRomanMTStd"/>
              </a:rPr>
              <a:t>the waged employment group at the same sweep from the same sex who are nearest in their propensity for waged employment to the non-waged individual. The nearest neighbours</a:t>
            </a:r>
          </a:p>
          <a:p>
            <a:pPr algn="l"/>
            <a:r>
              <a:rPr lang="en-GB" sz="1800" b="0" i="0" u="none" strike="noStrike" baseline="0" dirty="0">
                <a:latin typeface="TimesNewRomanMTStd"/>
              </a:rPr>
              <a:t>are identified through propensity score matching where the propensity for waged employment is estimated for each individual for each survey sweep. The </a:t>
            </a:r>
            <a:r>
              <a:rPr lang="en-GB" sz="1800" b="0" i="0" u="none" strike="noStrike" baseline="0" dirty="0" err="1">
                <a:latin typeface="TimesNewRomanMTStd"/>
              </a:rPr>
              <a:t>probits</a:t>
            </a:r>
            <a:r>
              <a:rPr lang="en-GB" sz="1800" b="0" i="0" u="none" strike="noStrike" baseline="0" dirty="0">
                <a:latin typeface="TimesNewRomanMTStd"/>
              </a:rPr>
              <a:t> for the</a:t>
            </a:r>
          </a:p>
          <a:p>
            <a:pPr algn="l"/>
            <a:r>
              <a:rPr lang="en-GB" sz="1800" b="0" i="0" u="none" strike="noStrike" baseline="0" dirty="0">
                <a:latin typeface="TimesNewRomanMTStd"/>
              </a:rPr>
              <a:t>(0,1) being in waged employment at the time of the survey sweep are run separately for men and women so that nearest neighbours who are ‘donors’ of their wage to the</a:t>
            </a:r>
          </a:p>
          <a:p>
            <a:pPr algn="l"/>
            <a:r>
              <a:rPr lang="en-GB" sz="1800" b="0" i="0" u="none" strike="noStrike" baseline="0" dirty="0">
                <a:latin typeface="TimesNewRomanMTStd"/>
              </a:rPr>
              <a:t>non-waged are drawn from the same sex. </a:t>
            </a:r>
          </a:p>
          <a:p>
            <a:pPr algn="l"/>
            <a:endParaRPr lang="en-GB" sz="1800" b="0" i="0" u="none" strike="noStrike" baseline="0" dirty="0">
              <a:latin typeface="TimesNewRomanMTStd"/>
            </a:endParaRPr>
          </a:p>
          <a:p>
            <a:pPr algn="l"/>
            <a:r>
              <a:rPr lang="en-GB" dirty="0"/>
              <a:t>These gaps are underestimated early in life if one fails to account for non-random selection into employment.  </a:t>
            </a:r>
          </a:p>
          <a:p>
            <a:pPr algn="l"/>
            <a:endParaRPr lang="en-GB" dirty="0"/>
          </a:p>
          <a:p>
            <a:pPr algn="l"/>
            <a:r>
              <a:rPr lang="en-GB" dirty="0"/>
              <a:t>The GWG is around 4pp larger at age 23 in NCDS when selection-adjusted.  Similarly the gap is around 3pp larger at age 30 for BCS.</a:t>
            </a:r>
          </a:p>
          <a:p>
            <a:endParaRPr lang="en-GB" dirty="0"/>
          </a:p>
        </p:txBody>
      </p:sp>
      <p:sp>
        <p:nvSpPr>
          <p:cNvPr id="4" name="Slide Number Placeholder 3"/>
          <p:cNvSpPr>
            <a:spLocks noGrp="1"/>
          </p:cNvSpPr>
          <p:nvPr>
            <p:ph type="sldNum" sz="quarter" idx="5"/>
          </p:nvPr>
        </p:nvSpPr>
        <p:spPr/>
        <p:txBody>
          <a:bodyPr/>
          <a:lstStyle/>
          <a:p>
            <a:pPr>
              <a:defRPr/>
            </a:pPr>
            <a:fld id="{1C59B17D-61C7-D24A-8141-8D86A12CD57E}" type="slidenum">
              <a:rPr lang="en-GB" altLang="en-US" smtClean="0"/>
              <a:pPr>
                <a:defRPr/>
              </a:pPr>
              <a:t>16</a:t>
            </a:fld>
            <a:endParaRPr lang="en-GB" altLang="en-US"/>
          </a:p>
        </p:txBody>
      </p:sp>
    </p:spTree>
    <p:extLst>
      <p:ext uri="{BB962C8B-B14F-4D97-AF65-F5344CB8AC3E}">
        <p14:creationId xmlns:p14="http://schemas.microsoft.com/office/powerpoint/2010/main" val="265766524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112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ltLang="en-US" dirty="0"/>
          </a:p>
        </p:txBody>
      </p:sp>
      <p:sp>
        <p:nvSpPr>
          <p:cNvPr id="1126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A848F1A9-DEA5-0D46-BA0D-4DA311001EA2}" type="slidenum">
              <a:rPr lang="en-GB" altLang="en-US"/>
              <a:pPr/>
              <a:t>17</a:t>
            </a:fld>
            <a:endParaRPr lang="en-GB" altLang="en-US"/>
          </a:p>
        </p:txBody>
      </p:sp>
    </p:spTree>
    <p:extLst>
      <p:ext uri="{BB962C8B-B14F-4D97-AF65-F5344CB8AC3E}">
        <p14:creationId xmlns:p14="http://schemas.microsoft.com/office/powerpoint/2010/main" val="202606195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112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US" altLang="en-US" dirty="0"/>
          </a:p>
        </p:txBody>
      </p:sp>
      <p:sp>
        <p:nvSpPr>
          <p:cNvPr id="1126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A848F1A9-DEA5-0D46-BA0D-4DA311001EA2}" type="slidenum">
              <a:rPr lang="en-GB" altLang="en-US"/>
              <a:pPr/>
              <a:t>18</a:t>
            </a:fld>
            <a:endParaRPr lang="en-GB" altLang="en-US"/>
          </a:p>
        </p:txBody>
      </p:sp>
    </p:spTree>
    <p:extLst>
      <p:ext uri="{BB962C8B-B14F-4D97-AF65-F5344CB8AC3E}">
        <p14:creationId xmlns:p14="http://schemas.microsoft.com/office/powerpoint/2010/main" val="308452904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pPr>
              <a:defRPr/>
            </a:pPr>
            <a:fld id="{1C59B17D-61C7-D24A-8141-8D86A12CD57E}" type="slidenum">
              <a:rPr lang="en-GB" altLang="en-US" smtClean="0"/>
              <a:pPr>
                <a:defRPr/>
              </a:pPr>
              <a:t>20</a:t>
            </a:fld>
            <a:endParaRPr lang="en-GB" altLang="en-US"/>
          </a:p>
        </p:txBody>
      </p:sp>
    </p:spTree>
    <p:extLst>
      <p:ext uri="{BB962C8B-B14F-4D97-AF65-F5344CB8AC3E}">
        <p14:creationId xmlns:p14="http://schemas.microsoft.com/office/powerpoint/2010/main" val="114704660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Job = PT, Occupation</a:t>
            </a:r>
          </a:p>
          <a:p>
            <a:r>
              <a:rPr lang="en-GB" dirty="0"/>
              <a:t>Experience = FT, PT, current job tenure</a:t>
            </a:r>
          </a:p>
        </p:txBody>
      </p:sp>
      <p:sp>
        <p:nvSpPr>
          <p:cNvPr id="4" name="Slide Number Placeholder 3"/>
          <p:cNvSpPr>
            <a:spLocks noGrp="1"/>
          </p:cNvSpPr>
          <p:nvPr>
            <p:ph type="sldNum" sz="quarter" idx="5"/>
          </p:nvPr>
        </p:nvSpPr>
        <p:spPr/>
        <p:txBody>
          <a:bodyPr/>
          <a:lstStyle/>
          <a:p>
            <a:pPr>
              <a:defRPr/>
            </a:pPr>
            <a:fld id="{1C59B17D-61C7-D24A-8141-8D86A12CD57E}" type="slidenum">
              <a:rPr lang="en-GB" altLang="en-US" smtClean="0"/>
              <a:pPr>
                <a:defRPr/>
              </a:pPr>
              <a:t>21</a:t>
            </a:fld>
            <a:endParaRPr lang="en-GB" altLang="en-US"/>
          </a:p>
        </p:txBody>
      </p:sp>
    </p:spTree>
    <p:extLst>
      <p:ext uri="{BB962C8B-B14F-4D97-AF65-F5344CB8AC3E}">
        <p14:creationId xmlns:p14="http://schemas.microsoft.com/office/powerpoint/2010/main" val="166269683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10000"/>
          </a:bodyPr>
          <a:lstStyle/>
          <a:p>
            <a:r>
              <a:rPr lang="en-GB" sz="1800" dirty="0">
                <a:effectLst/>
                <a:latin typeface="Calibri" panose="020F0502020204030204" pitchFamily="34" charset="0"/>
                <a:ea typeface="Calibri" panose="020F0502020204030204" pitchFamily="34" charset="0"/>
              </a:rPr>
              <a:t>The covariates and selection adjusted gap for the  whole sample is statistically different from the covariate adjusted gap in both NCDS and BCS. </a:t>
            </a:r>
          </a:p>
          <a:p>
            <a:endParaRPr lang="en-GB" sz="1800" dirty="0">
              <a:effectLst/>
              <a:latin typeface="Calibri" panose="020F0502020204030204" pitchFamily="34" charset="0"/>
              <a:ea typeface="Calibri" panose="020F0502020204030204" pitchFamily="34" charset="0"/>
            </a:endParaRPr>
          </a:p>
          <a:p>
            <a:r>
              <a:rPr lang="en-GB" sz="1800" dirty="0">
                <a:effectLst/>
                <a:latin typeface="Calibri" panose="020F0502020204030204" pitchFamily="34" charset="0"/>
                <a:ea typeface="Calibri" panose="020F0502020204030204" pitchFamily="34" charset="0"/>
              </a:rPr>
              <a:t>The covariates and selection adjusted gap for graduates and non graduates is statistically different from the covariate adjusted gap in NCDS, whereas in BCS this is true only for non-graduates.</a:t>
            </a:r>
          </a:p>
          <a:p>
            <a:endParaRPr lang="en-GB" sz="1800" dirty="0">
              <a:effectLst/>
              <a:latin typeface="Calibri" panose="020F0502020204030204" pitchFamily="34" charset="0"/>
              <a:ea typeface="Calibri" panose="020F0502020204030204" pitchFamily="34" charset="0"/>
            </a:endParaRPr>
          </a:p>
          <a:p>
            <a:r>
              <a:rPr lang="en-GB" sz="1800" dirty="0">
                <a:effectLst/>
                <a:latin typeface="Calibri" panose="020F0502020204030204" pitchFamily="34" charset="0"/>
                <a:ea typeface="Calibri" panose="020F0502020204030204" pitchFamily="34" charset="0"/>
              </a:rPr>
              <a:t>Human capital variables: maths and reading standardised test scores, indicators for the highest qualification achieved, indicator for STEM subject in the highest qualification achieved, months of full-time and part-time work experience, squared months of full-time and part-rime work experience, the number of different spells of work experience. </a:t>
            </a:r>
          </a:p>
          <a:p>
            <a:r>
              <a:rPr lang="en-GB" sz="1800" dirty="0">
                <a:effectLst/>
                <a:latin typeface="Calibri" panose="020F0502020204030204" pitchFamily="34" charset="0"/>
                <a:ea typeface="Calibri" panose="020F0502020204030204" pitchFamily="34" charset="0"/>
              </a:rPr>
              <a:t> </a:t>
            </a:r>
          </a:p>
          <a:p>
            <a:r>
              <a:rPr lang="en-GB" sz="1800" dirty="0">
                <a:effectLst/>
                <a:latin typeface="Calibri" panose="020F0502020204030204" pitchFamily="34" charset="0"/>
                <a:ea typeface="Calibri" panose="020F0502020204030204" pitchFamily="34" charset="0"/>
              </a:rPr>
              <a:t>Family formation variables: dummies for family type (married/cohabiting) the presence of at least one child and a dummy for the presence of more than one dependent child. </a:t>
            </a:r>
          </a:p>
          <a:p>
            <a:endParaRPr lang="en-GB" sz="1800" dirty="0">
              <a:effectLst/>
              <a:latin typeface="Calibri" panose="020F0502020204030204" pitchFamily="34" charset="0"/>
              <a:ea typeface="Calibri" panose="020F0502020204030204" pitchFamily="34" charset="0"/>
            </a:endParaRPr>
          </a:p>
          <a:p>
            <a:endParaRPr lang="en-GB" dirty="0"/>
          </a:p>
        </p:txBody>
      </p:sp>
      <p:sp>
        <p:nvSpPr>
          <p:cNvPr id="4" name="Slide Number Placeholder 3"/>
          <p:cNvSpPr>
            <a:spLocks noGrp="1"/>
          </p:cNvSpPr>
          <p:nvPr>
            <p:ph type="sldNum" sz="quarter" idx="5"/>
          </p:nvPr>
        </p:nvSpPr>
        <p:spPr/>
        <p:txBody>
          <a:bodyPr/>
          <a:lstStyle/>
          <a:p>
            <a:pPr>
              <a:defRPr/>
            </a:pPr>
            <a:fld id="{1C59B17D-61C7-D24A-8141-8D86A12CD57E}" type="slidenum">
              <a:rPr lang="en-GB" altLang="en-US" smtClean="0"/>
              <a:pPr>
                <a:defRPr/>
              </a:pPr>
              <a:t>24</a:t>
            </a:fld>
            <a:endParaRPr lang="en-GB" altLang="en-US"/>
          </a:p>
        </p:txBody>
      </p:sp>
    </p:spTree>
    <p:extLst>
      <p:ext uri="{BB962C8B-B14F-4D97-AF65-F5344CB8AC3E}">
        <p14:creationId xmlns:p14="http://schemas.microsoft.com/office/powerpoint/2010/main" val="337512945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pPr>
              <a:defRPr/>
            </a:pPr>
            <a:fld id="{1C59B17D-61C7-D24A-8141-8D86A12CD57E}" type="slidenum">
              <a:rPr lang="en-GB" altLang="en-US" smtClean="0"/>
              <a:pPr>
                <a:defRPr/>
              </a:pPr>
              <a:t>25</a:t>
            </a:fld>
            <a:endParaRPr lang="en-GB" altLang="en-US"/>
          </a:p>
        </p:txBody>
      </p:sp>
    </p:spTree>
    <p:extLst>
      <p:ext uri="{BB962C8B-B14F-4D97-AF65-F5344CB8AC3E}">
        <p14:creationId xmlns:p14="http://schemas.microsoft.com/office/powerpoint/2010/main" val="36495318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a:defRPr/>
            </a:pPr>
            <a:fld id="{1C59B17D-61C7-D24A-8141-8D86A12CD57E}" type="slidenum">
              <a:rPr lang="en-GB" altLang="en-US" smtClean="0"/>
              <a:pPr>
                <a:defRPr/>
              </a:pPr>
              <a:t>2</a:t>
            </a:fld>
            <a:endParaRPr lang="en-GB" altLang="en-US"/>
          </a:p>
        </p:txBody>
      </p:sp>
    </p:spTree>
    <p:extLst>
      <p:ext uri="{BB962C8B-B14F-4D97-AF65-F5344CB8AC3E}">
        <p14:creationId xmlns:p14="http://schemas.microsoft.com/office/powerpoint/2010/main" val="120459916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pPr>
              <a:defRPr/>
            </a:pPr>
            <a:fld id="{1C59B17D-61C7-D24A-8141-8D86A12CD57E}" type="slidenum">
              <a:rPr lang="en-GB" altLang="en-US" smtClean="0"/>
              <a:pPr>
                <a:defRPr/>
              </a:pPr>
              <a:t>27</a:t>
            </a:fld>
            <a:endParaRPr lang="en-GB" altLang="en-US"/>
          </a:p>
        </p:txBody>
      </p:sp>
    </p:spTree>
    <p:extLst>
      <p:ext uri="{BB962C8B-B14F-4D97-AF65-F5344CB8AC3E}">
        <p14:creationId xmlns:p14="http://schemas.microsoft.com/office/powerpoint/2010/main" val="278316325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a:defRPr/>
            </a:pPr>
            <a:fld id="{1C59B17D-61C7-D24A-8141-8D86A12CD57E}" type="slidenum">
              <a:rPr lang="en-GB" altLang="en-US" smtClean="0"/>
              <a:pPr>
                <a:defRPr/>
              </a:pPr>
              <a:t>28</a:t>
            </a:fld>
            <a:endParaRPr lang="en-GB" altLang="en-US"/>
          </a:p>
        </p:txBody>
      </p:sp>
    </p:spTree>
    <p:extLst>
      <p:ext uri="{BB962C8B-B14F-4D97-AF65-F5344CB8AC3E}">
        <p14:creationId xmlns:p14="http://schemas.microsoft.com/office/powerpoint/2010/main" val="172466658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a:defRPr/>
            </a:pPr>
            <a:fld id="{1C59B17D-61C7-D24A-8141-8D86A12CD57E}" type="slidenum">
              <a:rPr lang="en-GB" altLang="en-US" smtClean="0"/>
              <a:pPr>
                <a:defRPr/>
              </a:pPr>
              <a:t>29</a:t>
            </a:fld>
            <a:endParaRPr lang="en-GB" altLang="en-US"/>
          </a:p>
        </p:txBody>
      </p:sp>
    </p:spTree>
    <p:extLst>
      <p:ext uri="{BB962C8B-B14F-4D97-AF65-F5344CB8AC3E}">
        <p14:creationId xmlns:p14="http://schemas.microsoft.com/office/powerpoint/2010/main" val="7603428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7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US" altLang="en-US" dirty="0"/>
          </a:p>
        </p:txBody>
      </p:sp>
      <p:sp>
        <p:nvSpPr>
          <p:cNvPr id="7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D405270D-02E8-EE48-B13D-658731A1F1C0}" type="slidenum">
              <a:rPr lang="en-GB" altLang="en-US"/>
              <a:pPr/>
              <a:t>30</a:t>
            </a:fld>
            <a:endParaRPr lang="en-GB" alt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112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US" altLang="en-US" dirty="0"/>
          </a:p>
        </p:txBody>
      </p:sp>
      <p:sp>
        <p:nvSpPr>
          <p:cNvPr id="1126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A848F1A9-DEA5-0D46-BA0D-4DA311001EA2}" type="slidenum">
              <a:rPr lang="en-GB" altLang="en-US"/>
              <a:pPr/>
              <a:t>31</a:t>
            </a:fld>
            <a:endParaRPr lang="en-GB" altLang="en-US"/>
          </a:p>
        </p:txBody>
      </p:sp>
    </p:spTree>
    <p:extLst>
      <p:ext uri="{BB962C8B-B14F-4D97-AF65-F5344CB8AC3E}">
        <p14:creationId xmlns:p14="http://schemas.microsoft.com/office/powerpoint/2010/main" val="383989835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112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ltLang="en-US" dirty="0"/>
          </a:p>
        </p:txBody>
      </p:sp>
      <p:sp>
        <p:nvSpPr>
          <p:cNvPr id="1126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A848F1A9-DEA5-0D46-BA0D-4DA311001EA2}" type="slidenum">
              <a:rPr lang="en-GB" altLang="en-US"/>
              <a:pPr/>
              <a:t>32</a:t>
            </a:fld>
            <a:endParaRPr lang="en-GB" altLang="en-US"/>
          </a:p>
        </p:txBody>
      </p:sp>
    </p:spTree>
    <p:extLst>
      <p:ext uri="{BB962C8B-B14F-4D97-AF65-F5344CB8AC3E}">
        <p14:creationId xmlns:p14="http://schemas.microsoft.com/office/powerpoint/2010/main" val="70839367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pPr>
              <a:defRPr/>
            </a:pPr>
            <a:fld id="{1C59B17D-61C7-D24A-8141-8D86A12CD57E}" type="slidenum">
              <a:rPr lang="en-GB" altLang="en-US" smtClean="0"/>
              <a:pPr>
                <a:defRPr/>
              </a:pPr>
              <a:t>33</a:t>
            </a:fld>
            <a:endParaRPr lang="en-GB" altLang="en-US"/>
          </a:p>
        </p:txBody>
      </p:sp>
    </p:spTree>
    <p:extLst>
      <p:ext uri="{BB962C8B-B14F-4D97-AF65-F5344CB8AC3E}">
        <p14:creationId xmlns:p14="http://schemas.microsoft.com/office/powerpoint/2010/main" val="326919545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286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US" altLang="en-US" dirty="0"/>
          </a:p>
        </p:txBody>
      </p:sp>
      <p:sp>
        <p:nvSpPr>
          <p:cNvPr id="2867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DB6CBB1A-59BB-9043-BC60-C7A5801622D7}" type="slidenum">
              <a:rPr lang="en-GB" altLang="en-US"/>
              <a:pPr/>
              <a:t>34</a:t>
            </a:fld>
            <a:endParaRPr lang="en-GB" altLang="en-US"/>
          </a:p>
        </p:txBody>
      </p:sp>
    </p:spTree>
    <p:extLst>
      <p:ext uri="{BB962C8B-B14F-4D97-AF65-F5344CB8AC3E}">
        <p14:creationId xmlns:p14="http://schemas.microsoft.com/office/powerpoint/2010/main" val="292786293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112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US" altLang="en-US"/>
          </a:p>
        </p:txBody>
      </p:sp>
      <p:sp>
        <p:nvSpPr>
          <p:cNvPr id="1126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A848F1A9-DEA5-0D46-BA0D-4DA311001EA2}" type="slidenum">
              <a:rPr lang="en-GB" altLang="en-US"/>
              <a:pPr/>
              <a:t>3</a:t>
            </a:fld>
            <a:endParaRPr lang="en-GB" altLang="en-US"/>
          </a:p>
        </p:txBody>
      </p:sp>
    </p:spTree>
    <p:extLst>
      <p:ext uri="{BB962C8B-B14F-4D97-AF65-F5344CB8AC3E}">
        <p14:creationId xmlns:p14="http://schemas.microsoft.com/office/powerpoint/2010/main" val="406936355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112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US" altLang="en-US"/>
          </a:p>
        </p:txBody>
      </p:sp>
      <p:sp>
        <p:nvSpPr>
          <p:cNvPr id="1126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A848F1A9-DEA5-0D46-BA0D-4DA311001EA2}" type="slidenum">
              <a:rPr lang="en-GB" altLang="en-US"/>
              <a:pPr/>
              <a:t>4</a:t>
            </a:fld>
            <a:endParaRPr lang="en-GB" altLang="en-US"/>
          </a:p>
        </p:txBody>
      </p:sp>
    </p:spTree>
    <p:extLst>
      <p:ext uri="{BB962C8B-B14F-4D97-AF65-F5344CB8AC3E}">
        <p14:creationId xmlns:p14="http://schemas.microsoft.com/office/powerpoint/2010/main" val="423389577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112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US" altLang="en-US" dirty="0"/>
          </a:p>
        </p:txBody>
      </p:sp>
      <p:sp>
        <p:nvSpPr>
          <p:cNvPr id="1126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A848F1A9-DEA5-0D46-BA0D-4DA311001EA2}" type="slidenum">
              <a:rPr lang="en-GB" altLang="en-US"/>
              <a:pPr/>
              <a:t>5</a:t>
            </a:fld>
            <a:endParaRPr lang="en-GB" altLang="en-US"/>
          </a:p>
        </p:txBody>
      </p:sp>
    </p:spTree>
    <p:extLst>
      <p:ext uri="{BB962C8B-B14F-4D97-AF65-F5344CB8AC3E}">
        <p14:creationId xmlns:p14="http://schemas.microsoft.com/office/powerpoint/2010/main" val="383989835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112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US" altLang="en-US" dirty="0"/>
          </a:p>
        </p:txBody>
      </p:sp>
      <p:sp>
        <p:nvSpPr>
          <p:cNvPr id="1126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A848F1A9-DEA5-0D46-BA0D-4DA311001EA2}" type="slidenum">
              <a:rPr lang="en-GB" altLang="en-US"/>
              <a:pPr/>
              <a:t>6</a:t>
            </a:fld>
            <a:endParaRPr lang="en-GB" altLang="en-US"/>
          </a:p>
        </p:txBody>
      </p:sp>
    </p:spTree>
    <p:extLst>
      <p:ext uri="{BB962C8B-B14F-4D97-AF65-F5344CB8AC3E}">
        <p14:creationId xmlns:p14="http://schemas.microsoft.com/office/powerpoint/2010/main" val="346027882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112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US" altLang="en-US" dirty="0"/>
          </a:p>
        </p:txBody>
      </p:sp>
      <p:sp>
        <p:nvSpPr>
          <p:cNvPr id="1126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A848F1A9-DEA5-0D46-BA0D-4DA311001EA2}" type="slidenum">
              <a:rPr lang="en-GB" altLang="en-US"/>
              <a:pPr/>
              <a:t>7</a:t>
            </a:fld>
            <a:endParaRPr lang="en-GB" altLang="en-US"/>
          </a:p>
        </p:txBody>
      </p:sp>
    </p:spTree>
    <p:extLst>
      <p:ext uri="{BB962C8B-B14F-4D97-AF65-F5344CB8AC3E}">
        <p14:creationId xmlns:p14="http://schemas.microsoft.com/office/powerpoint/2010/main" val="10605979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a:defRPr/>
            </a:pPr>
            <a:fld id="{1C59B17D-61C7-D24A-8141-8D86A12CD57E}" type="slidenum">
              <a:rPr lang="en-GB" altLang="en-US" smtClean="0"/>
              <a:pPr>
                <a:defRPr/>
              </a:pPr>
              <a:t>9</a:t>
            </a:fld>
            <a:endParaRPr lang="en-GB" altLang="en-US"/>
          </a:p>
        </p:txBody>
      </p:sp>
    </p:spTree>
    <p:extLst>
      <p:ext uri="{BB962C8B-B14F-4D97-AF65-F5344CB8AC3E}">
        <p14:creationId xmlns:p14="http://schemas.microsoft.com/office/powerpoint/2010/main" val="377726973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Comment</a:t>
            </a:r>
          </a:p>
          <a:p>
            <a:pPr marL="0" marR="0" lvl="0" indent="0" algn="l" defTabSz="914400" rtl="0" eaLnBrk="0" fontAlgn="base" latinLnBrk="0" hangingPunct="0">
              <a:lnSpc>
                <a:spcPct val="100000"/>
              </a:lnSpc>
              <a:spcBef>
                <a:spcPct val="30000"/>
              </a:spcBef>
              <a:spcAft>
                <a:spcPct val="0"/>
              </a:spcAft>
              <a:buClrTx/>
              <a:buSzTx/>
              <a:buFontTx/>
              <a:buNone/>
              <a:tabLst/>
              <a:defRPr/>
            </a:pPr>
            <a:r>
              <a:rPr lang="en-GB" sz="1800" dirty="0">
                <a:effectLst/>
                <a:latin typeface="Calibri" panose="020F0502020204030204" pitchFamily="34" charset="0"/>
                <a:ea typeface="Calibri" panose="020F0502020204030204" pitchFamily="34" charset="0"/>
                <a:cs typeface="Times New Roman" panose="02020603050405020304" pitchFamily="18" charset="0"/>
              </a:rPr>
              <a:t>Notes: (1) Figures through to 1981 are taken from Joshi et al. 2005 Table 1 and relate to women aged 20-64.  (2) The 1991, 2001 and 2011 figures are derived from NOMIS economic activity series S08, ST028 and DC6107EW respectively and relate to women in England and Wales aged 16-64</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GB" dirty="0"/>
          </a:p>
        </p:txBody>
      </p:sp>
      <p:sp>
        <p:nvSpPr>
          <p:cNvPr id="4" name="Slide Number Placeholder 3"/>
          <p:cNvSpPr>
            <a:spLocks noGrp="1"/>
          </p:cNvSpPr>
          <p:nvPr>
            <p:ph type="sldNum" sz="quarter" idx="5"/>
          </p:nvPr>
        </p:nvSpPr>
        <p:spPr/>
        <p:txBody>
          <a:bodyPr/>
          <a:lstStyle/>
          <a:p>
            <a:pPr>
              <a:defRPr/>
            </a:pPr>
            <a:fld id="{1C59B17D-61C7-D24A-8141-8D86A12CD57E}" type="slidenum">
              <a:rPr lang="en-GB" altLang="en-US" smtClean="0"/>
              <a:pPr>
                <a:defRPr/>
              </a:pPr>
              <a:t>11</a:t>
            </a:fld>
            <a:endParaRPr lang="en-GB" altLang="en-US"/>
          </a:p>
        </p:txBody>
      </p:sp>
    </p:spTree>
    <p:extLst>
      <p:ext uri="{BB962C8B-B14F-4D97-AF65-F5344CB8AC3E}">
        <p14:creationId xmlns:p14="http://schemas.microsoft.com/office/powerpoint/2010/main" val="8365971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lvl1pPr>
              <a:defRPr/>
            </a:lvl1pPr>
          </a:lstStyle>
          <a:p>
            <a:pPr>
              <a:defRPr/>
            </a:pPr>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ltLang="en-US"/>
          </a:p>
        </p:txBody>
      </p:sp>
      <p:sp>
        <p:nvSpPr>
          <p:cNvPr id="6" name="Slide Number Placeholder 5"/>
          <p:cNvSpPr>
            <a:spLocks noGrp="1"/>
          </p:cNvSpPr>
          <p:nvPr>
            <p:ph type="sldNum" sz="quarter" idx="12"/>
          </p:nvPr>
        </p:nvSpPr>
        <p:spPr/>
        <p:txBody>
          <a:bodyPr/>
          <a:lstStyle>
            <a:lvl1pPr>
              <a:defRPr/>
            </a:lvl1pPr>
          </a:lstStyle>
          <a:p>
            <a:pPr>
              <a:defRPr/>
            </a:pPr>
            <a:fld id="{986116FC-38C5-E14E-AF19-F9EF1AD7DEE9}" type="slidenum">
              <a:rPr lang="en-GB" altLang="en-US"/>
              <a:pPr>
                <a:defRPr/>
              </a:pPr>
              <a:t>‹#›</a:t>
            </a:fld>
            <a:endParaRPr lang="en-GB" altLang="en-US"/>
          </a:p>
        </p:txBody>
      </p:sp>
    </p:spTree>
    <p:extLst>
      <p:ext uri="{BB962C8B-B14F-4D97-AF65-F5344CB8AC3E}">
        <p14:creationId xmlns:p14="http://schemas.microsoft.com/office/powerpoint/2010/main" val="5560239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pPr>
              <a:defRPr/>
            </a:pPr>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ltLang="en-US"/>
          </a:p>
        </p:txBody>
      </p:sp>
      <p:sp>
        <p:nvSpPr>
          <p:cNvPr id="6" name="Slide Number Placeholder 5"/>
          <p:cNvSpPr>
            <a:spLocks noGrp="1"/>
          </p:cNvSpPr>
          <p:nvPr>
            <p:ph type="sldNum" sz="quarter" idx="12"/>
          </p:nvPr>
        </p:nvSpPr>
        <p:spPr/>
        <p:txBody>
          <a:bodyPr/>
          <a:lstStyle>
            <a:lvl1pPr>
              <a:defRPr/>
            </a:lvl1pPr>
          </a:lstStyle>
          <a:p>
            <a:pPr>
              <a:defRPr/>
            </a:pPr>
            <a:fld id="{43D8D86B-6913-0148-9704-007B895B27C2}" type="slidenum">
              <a:rPr lang="en-GB" altLang="en-US"/>
              <a:pPr>
                <a:defRPr/>
              </a:pPr>
              <a:t>‹#›</a:t>
            </a:fld>
            <a:endParaRPr lang="en-GB" altLang="en-US"/>
          </a:p>
        </p:txBody>
      </p:sp>
    </p:spTree>
    <p:extLst>
      <p:ext uri="{BB962C8B-B14F-4D97-AF65-F5344CB8AC3E}">
        <p14:creationId xmlns:p14="http://schemas.microsoft.com/office/powerpoint/2010/main" val="6910939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pPr>
              <a:defRPr/>
            </a:pPr>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ltLang="en-US"/>
          </a:p>
        </p:txBody>
      </p:sp>
      <p:sp>
        <p:nvSpPr>
          <p:cNvPr id="6" name="Slide Number Placeholder 5"/>
          <p:cNvSpPr>
            <a:spLocks noGrp="1"/>
          </p:cNvSpPr>
          <p:nvPr>
            <p:ph type="sldNum" sz="quarter" idx="12"/>
          </p:nvPr>
        </p:nvSpPr>
        <p:spPr/>
        <p:txBody>
          <a:bodyPr/>
          <a:lstStyle>
            <a:lvl1pPr>
              <a:defRPr/>
            </a:lvl1pPr>
          </a:lstStyle>
          <a:p>
            <a:pPr>
              <a:defRPr/>
            </a:pPr>
            <a:fld id="{19F7097F-0E1B-5A40-A279-6C0CCDABE596}" type="slidenum">
              <a:rPr lang="en-GB" altLang="en-US"/>
              <a:pPr>
                <a:defRPr/>
              </a:pPr>
              <a:t>‹#›</a:t>
            </a:fld>
            <a:endParaRPr lang="en-GB" altLang="en-US"/>
          </a:p>
        </p:txBody>
      </p:sp>
    </p:spTree>
    <p:extLst>
      <p:ext uri="{BB962C8B-B14F-4D97-AF65-F5344CB8AC3E}">
        <p14:creationId xmlns:p14="http://schemas.microsoft.com/office/powerpoint/2010/main" val="162421937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13" descr="DarkBlue1024"/>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9144000"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98" name="Rectangle 2"/>
          <p:cNvSpPr>
            <a:spLocks noGrp="1" noChangeArrowheads="1"/>
          </p:cNvSpPr>
          <p:nvPr>
            <p:ph type="ctrTitle"/>
          </p:nvPr>
        </p:nvSpPr>
        <p:spPr>
          <a:xfrm>
            <a:off x="323850" y="1484313"/>
            <a:ext cx="8496300" cy="1368425"/>
          </a:xfrm>
        </p:spPr>
        <p:txBody>
          <a:bodyPr/>
          <a:lstStyle>
            <a:lvl1pPr>
              <a:defRPr/>
            </a:lvl1pPr>
          </a:lstStyle>
          <a:p>
            <a:pPr lvl="0"/>
            <a:r>
              <a:rPr lang="en-US" altLang="en-US" noProof="0"/>
              <a:t>Click to edit Master title style</a:t>
            </a:r>
          </a:p>
        </p:txBody>
      </p:sp>
      <p:sp>
        <p:nvSpPr>
          <p:cNvPr id="4099" name="Rectangle 3"/>
          <p:cNvSpPr>
            <a:spLocks noGrp="1" noChangeArrowheads="1"/>
          </p:cNvSpPr>
          <p:nvPr>
            <p:ph type="subTitle" idx="1"/>
          </p:nvPr>
        </p:nvSpPr>
        <p:spPr>
          <a:xfrm>
            <a:off x="323850" y="3068638"/>
            <a:ext cx="8496300" cy="3097212"/>
          </a:xfrm>
        </p:spPr>
        <p:txBody>
          <a:bodyPr/>
          <a:lstStyle>
            <a:lvl1pPr marL="0" indent="0">
              <a:buFontTx/>
              <a:buNone/>
              <a:defRPr/>
            </a:lvl1pPr>
          </a:lstStyle>
          <a:p>
            <a:pPr lvl="0"/>
            <a:r>
              <a:rPr lang="en-US" altLang="en-US" noProof="0"/>
              <a:t>Click to edit Master subtitle style</a:t>
            </a:r>
          </a:p>
        </p:txBody>
      </p:sp>
      <p:sp>
        <p:nvSpPr>
          <p:cNvPr id="5" name="Rectangle 9"/>
          <p:cNvSpPr>
            <a:spLocks noGrp="1" noChangeArrowheads="1"/>
          </p:cNvSpPr>
          <p:nvPr>
            <p:ph type="ftr" sz="quarter" idx="10"/>
          </p:nvPr>
        </p:nvSpPr>
        <p:spPr bwMode="auto">
          <a:xfrm>
            <a:off x="323850" y="6245225"/>
            <a:ext cx="8496300" cy="476250"/>
          </a:xfrm>
          <a:prstGeom prst="rect">
            <a:avLst/>
          </a:prstGeom>
        </p:spPr>
        <p:txBody>
          <a:bodyPr vert="horz" wrap="square" lIns="91440" tIns="45720" rIns="91440" bIns="45720" numCol="1" anchor="ctr" anchorCtr="0" compatLnSpc="1">
            <a:prstTxWarp prst="textNoShape">
              <a:avLst/>
            </a:prstTxWarp>
          </a:bodyPr>
          <a:lstStyle>
            <a:lvl1pPr algn="ctr" eaLnBrk="1" hangingPunct="1">
              <a:defRPr sz="1400">
                <a:solidFill>
                  <a:srgbClr val="000000"/>
                </a:solidFill>
                <a:latin typeface="Arial" panose="020B0604020202020204" pitchFamily="34" charset="0"/>
              </a:defRPr>
            </a:lvl1pPr>
          </a:lstStyle>
          <a:p>
            <a:pPr>
              <a:defRPr/>
            </a:pPr>
            <a:endParaRPr lang="en-US" altLang="en-US"/>
          </a:p>
        </p:txBody>
      </p:sp>
    </p:spTree>
    <p:extLst>
      <p:ext uri="{BB962C8B-B14F-4D97-AF65-F5344CB8AC3E}">
        <p14:creationId xmlns:p14="http://schemas.microsoft.com/office/powerpoint/2010/main" val="213735435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6"/>
          <p:cNvSpPr>
            <a:spLocks noGrp="1" noChangeArrowheads="1"/>
          </p:cNvSpPr>
          <p:nvPr>
            <p:ph type="sldNum" sz="quarter" idx="10"/>
          </p:nvPr>
        </p:nvSpPr>
        <p:spPr>
          <a:ln/>
        </p:spPr>
        <p:txBody>
          <a:bodyPr/>
          <a:lstStyle>
            <a:lvl1pPr>
              <a:defRPr/>
            </a:lvl1pPr>
          </a:lstStyle>
          <a:p>
            <a:pPr>
              <a:defRPr/>
            </a:pPr>
            <a:fld id="{AAFB809B-AA78-504D-BC75-4178608BB99A}" type="slidenum">
              <a:rPr lang="en-US" altLang="en-US"/>
              <a:pPr>
                <a:defRPr/>
              </a:pPr>
              <a:t>‹#›</a:t>
            </a:fld>
            <a:endParaRPr lang="en-US" altLang="en-US"/>
          </a:p>
        </p:txBody>
      </p:sp>
    </p:spTree>
    <p:extLst>
      <p:ext uri="{BB962C8B-B14F-4D97-AF65-F5344CB8AC3E}">
        <p14:creationId xmlns:p14="http://schemas.microsoft.com/office/powerpoint/2010/main" val="159041541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Rectangle 6"/>
          <p:cNvSpPr>
            <a:spLocks noGrp="1" noChangeArrowheads="1"/>
          </p:cNvSpPr>
          <p:nvPr>
            <p:ph type="sldNum" sz="quarter" idx="10"/>
          </p:nvPr>
        </p:nvSpPr>
        <p:spPr>
          <a:ln/>
        </p:spPr>
        <p:txBody>
          <a:bodyPr/>
          <a:lstStyle>
            <a:lvl1pPr>
              <a:defRPr/>
            </a:lvl1pPr>
          </a:lstStyle>
          <a:p>
            <a:pPr>
              <a:defRPr/>
            </a:pPr>
            <a:fld id="{048D559C-B94B-BF4E-B2EF-3D3B1DA0C7B3}" type="slidenum">
              <a:rPr lang="en-US" altLang="en-US"/>
              <a:pPr>
                <a:defRPr/>
              </a:pPr>
              <a:t>‹#›</a:t>
            </a:fld>
            <a:endParaRPr lang="en-US" altLang="en-US"/>
          </a:p>
        </p:txBody>
      </p:sp>
    </p:spTree>
    <p:extLst>
      <p:ext uri="{BB962C8B-B14F-4D97-AF65-F5344CB8AC3E}">
        <p14:creationId xmlns:p14="http://schemas.microsoft.com/office/powerpoint/2010/main" val="38292569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330200" y="2708275"/>
            <a:ext cx="4168775" cy="3457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51375" y="2708275"/>
            <a:ext cx="4168775" cy="3457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6"/>
          <p:cNvSpPr>
            <a:spLocks noGrp="1" noChangeArrowheads="1"/>
          </p:cNvSpPr>
          <p:nvPr>
            <p:ph type="sldNum" sz="quarter" idx="10"/>
          </p:nvPr>
        </p:nvSpPr>
        <p:spPr>
          <a:ln/>
        </p:spPr>
        <p:txBody>
          <a:bodyPr/>
          <a:lstStyle>
            <a:lvl1pPr>
              <a:defRPr/>
            </a:lvl1pPr>
          </a:lstStyle>
          <a:p>
            <a:pPr>
              <a:defRPr/>
            </a:pPr>
            <a:fld id="{3A88AD4E-9D79-C540-82AE-56A7DC564C1C}" type="slidenum">
              <a:rPr lang="en-US" altLang="en-US"/>
              <a:pPr>
                <a:defRPr/>
              </a:pPr>
              <a:t>‹#›</a:t>
            </a:fld>
            <a:endParaRPr lang="en-US" altLang="en-US"/>
          </a:p>
        </p:txBody>
      </p:sp>
    </p:spTree>
    <p:extLst>
      <p:ext uri="{BB962C8B-B14F-4D97-AF65-F5344CB8AC3E}">
        <p14:creationId xmlns:p14="http://schemas.microsoft.com/office/powerpoint/2010/main" val="197116626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Rectangle 6"/>
          <p:cNvSpPr>
            <a:spLocks noGrp="1" noChangeArrowheads="1"/>
          </p:cNvSpPr>
          <p:nvPr>
            <p:ph type="sldNum" sz="quarter" idx="10"/>
          </p:nvPr>
        </p:nvSpPr>
        <p:spPr>
          <a:ln/>
        </p:spPr>
        <p:txBody>
          <a:bodyPr/>
          <a:lstStyle>
            <a:lvl1pPr>
              <a:defRPr/>
            </a:lvl1pPr>
          </a:lstStyle>
          <a:p>
            <a:pPr>
              <a:defRPr/>
            </a:pPr>
            <a:fld id="{67AE95CD-04A1-5C48-A953-FFCFE3084131}" type="slidenum">
              <a:rPr lang="en-US" altLang="en-US"/>
              <a:pPr>
                <a:defRPr/>
              </a:pPr>
              <a:t>‹#›</a:t>
            </a:fld>
            <a:endParaRPr lang="en-US" altLang="en-US"/>
          </a:p>
        </p:txBody>
      </p:sp>
    </p:spTree>
    <p:extLst>
      <p:ext uri="{BB962C8B-B14F-4D97-AF65-F5344CB8AC3E}">
        <p14:creationId xmlns:p14="http://schemas.microsoft.com/office/powerpoint/2010/main" val="16110955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6"/>
          <p:cNvSpPr>
            <a:spLocks noGrp="1" noChangeArrowheads="1"/>
          </p:cNvSpPr>
          <p:nvPr>
            <p:ph type="sldNum" sz="quarter" idx="10"/>
          </p:nvPr>
        </p:nvSpPr>
        <p:spPr>
          <a:ln/>
        </p:spPr>
        <p:txBody>
          <a:bodyPr/>
          <a:lstStyle>
            <a:lvl1pPr>
              <a:defRPr/>
            </a:lvl1pPr>
          </a:lstStyle>
          <a:p>
            <a:pPr>
              <a:defRPr/>
            </a:pPr>
            <a:fld id="{E5313217-56EC-DF4F-A7E5-1C288892876A}" type="slidenum">
              <a:rPr lang="en-US" altLang="en-US"/>
              <a:pPr>
                <a:defRPr/>
              </a:pPr>
              <a:t>‹#›</a:t>
            </a:fld>
            <a:endParaRPr lang="en-US" altLang="en-US"/>
          </a:p>
        </p:txBody>
      </p:sp>
    </p:spTree>
    <p:extLst>
      <p:ext uri="{BB962C8B-B14F-4D97-AF65-F5344CB8AC3E}">
        <p14:creationId xmlns:p14="http://schemas.microsoft.com/office/powerpoint/2010/main" val="193882843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pPr>
              <a:defRPr/>
            </a:pPr>
            <a:fld id="{B00C1937-59E8-3A49-88BC-95051AB6137F}" type="slidenum">
              <a:rPr lang="en-US" altLang="en-US"/>
              <a:pPr>
                <a:defRPr/>
              </a:pPr>
              <a:t>‹#›</a:t>
            </a:fld>
            <a:endParaRPr lang="en-US" altLang="en-US"/>
          </a:p>
        </p:txBody>
      </p:sp>
    </p:spTree>
    <p:extLst>
      <p:ext uri="{BB962C8B-B14F-4D97-AF65-F5344CB8AC3E}">
        <p14:creationId xmlns:p14="http://schemas.microsoft.com/office/powerpoint/2010/main" val="212016472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C0522DBF-34AA-C34D-836F-438FFE911832}" type="slidenum">
              <a:rPr lang="en-US" altLang="en-US"/>
              <a:pPr>
                <a:defRPr/>
              </a:pPr>
              <a:t>‹#›</a:t>
            </a:fld>
            <a:endParaRPr lang="en-US" altLang="en-US"/>
          </a:p>
        </p:txBody>
      </p:sp>
    </p:spTree>
    <p:extLst>
      <p:ext uri="{BB962C8B-B14F-4D97-AF65-F5344CB8AC3E}">
        <p14:creationId xmlns:p14="http://schemas.microsoft.com/office/powerpoint/2010/main" val="4124288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pPr>
              <a:defRPr/>
            </a:pPr>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ltLang="en-US"/>
          </a:p>
        </p:txBody>
      </p:sp>
      <p:sp>
        <p:nvSpPr>
          <p:cNvPr id="6" name="Slide Number Placeholder 5"/>
          <p:cNvSpPr>
            <a:spLocks noGrp="1"/>
          </p:cNvSpPr>
          <p:nvPr>
            <p:ph type="sldNum" sz="quarter" idx="12"/>
          </p:nvPr>
        </p:nvSpPr>
        <p:spPr/>
        <p:txBody>
          <a:bodyPr/>
          <a:lstStyle>
            <a:lvl1pPr>
              <a:defRPr/>
            </a:lvl1pPr>
          </a:lstStyle>
          <a:p>
            <a:pPr>
              <a:defRPr/>
            </a:pPr>
            <a:fld id="{3A49E599-2250-C043-8AEE-86E50BDB1140}" type="slidenum">
              <a:rPr lang="en-GB" altLang="en-US"/>
              <a:pPr>
                <a:defRPr/>
              </a:pPr>
              <a:t>‹#›</a:t>
            </a:fld>
            <a:endParaRPr lang="en-GB" altLang="en-US"/>
          </a:p>
        </p:txBody>
      </p:sp>
    </p:spTree>
    <p:extLst>
      <p:ext uri="{BB962C8B-B14F-4D97-AF65-F5344CB8AC3E}">
        <p14:creationId xmlns:p14="http://schemas.microsoft.com/office/powerpoint/2010/main" val="139299467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D79E85A1-1BAE-EE40-B0EC-978ECDF739E2}" type="slidenum">
              <a:rPr lang="en-US" altLang="en-US"/>
              <a:pPr>
                <a:defRPr/>
              </a:pPr>
              <a:t>‹#›</a:t>
            </a:fld>
            <a:endParaRPr lang="en-US" altLang="en-US"/>
          </a:p>
        </p:txBody>
      </p:sp>
    </p:spTree>
    <p:extLst>
      <p:ext uri="{BB962C8B-B14F-4D97-AF65-F5344CB8AC3E}">
        <p14:creationId xmlns:p14="http://schemas.microsoft.com/office/powerpoint/2010/main" val="176153290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6"/>
          <p:cNvSpPr>
            <a:spLocks noGrp="1" noChangeArrowheads="1"/>
          </p:cNvSpPr>
          <p:nvPr>
            <p:ph type="sldNum" sz="quarter" idx="10"/>
          </p:nvPr>
        </p:nvSpPr>
        <p:spPr>
          <a:ln/>
        </p:spPr>
        <p:txBody>
          <a:bodyPr/>
          <a:lstStyle>
            <a:lvl1pPr>
              <a:defRPr/>
            </a:lvl1pPr>
          </a:lstStyle>
          <a:p>
            <a:pPr>
              <a:defRPr/>
            </a:pPr>
            <a:fld id="{6D32F70D-C18C-2A4C-B60B-D66A5C3BF1BA}" type="slidenum">
              <a:rPr lang="en-US" altLang="en-US"/>
              <a:pPr>
                <a:defRPr/>
              </a:pPr>
              <a:t>‹#›</a:t>
            </a:fld>
            <a:endParaRPr lang="en-US" altLang="en-US"/>
          </a:p>
        </p:txBody>
      </p:sp>
    </p:spTree>
    <p:extLst>
      <p:ext uri="{BB962C8B-B14F-4D97-AF65-F5344CB8AC3E}">
        <p14:creationId xmlns:p14="http://schemas.microsoft.com/office/powerpoint/2010/main" val="87399360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97663" y="908050"/>
            <a:ext cx="2122487" cy="5257800"/>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330200" y="908050"/>
            <a:ext cx="6215063" cy="5257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6"/>
          <p:cNvSpPr>
            <a:spLocks noGrp="1" noChangeArrowheads="1"/>
          </p:cNvSpPr>
          <p:nvPr>
            <p:ph type="sldNum" sz="quarter" idx="10"/>
          </p:nvPr>
        </p:nvSpPr>
        <p:spPr>
          <a:ln/>
        </p:spPr>
        <p:txBody>
          <a:bodyPr/>
          <a:lstStyle>
            <a:lvl1pPr>
              <a:defRPr/>
            </a:lvl1pPr>
          </a:lstStyle>
          <a:p>
            <a:pPr>
              <a:defRPr/>
            </a:pPr>
            <a:fld id="{22D0B228-8E67-204D-9A23-68BB05CD8641}" type="slidenum">
              <a:rPr lang="en-US" altLang="en-US"/>
              <a:pPr>
                <a:defRPr/>
              </a:pPr>
              <a:t>‹#›</a:t>
            </a:fld>
            <a:endParaRPr lang="en-US" altLang="en-US"/>
          </a:p>
        </p:txBody>
      </p:sp>
    </p:spTree>
    <p:extLst>
      <p:ext uri="{BB962C8B-B14F-4D97-AF65-F5344CB8AC3E}">
        <p14:creationId xmlns:p14="http://schemas.microsoft.com/office/powerpoint/2010/main" val="4222897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ltLang="en-US"/>
          </a:p>
        </p:txBody>
      </p:sp>
      <p:sp>
        <p:nvSpPr>
          <p:cNvPr id="6" name="Slide Number Placeholder 5"/>
          <p:cNvSpPr>
            <a:spLocks noGrp="1"/>
          </p:cNvSpPr>
          <p:nvPr>
            <p:ph type="sldNum" sz="quarter" idx="12"/>
          </p:nvPr>
        </p:nvSpPr>
        <p:spPr/>
        <p:txBody>
          <a:bodyPr/>
          <a:lstStyle>
            <a:lvl1pPr>
              <a:defRPr/>
            </a:lvl1pPr>
          </a:lstStyle>
          <a:p>
            <a:pPr>
              <a:defRPr/>
            </a:pPr>
            <a:fld id="{1A861551-8F68-B04C-8B8B-52DD224E07BF}" type="slidenum">
              <a:rPr lang="en-GB" altLang="en-US"/>
              <a:pPr>
                <a:defRPr/>
              </a:pPr>
              <a:t>‹#›</a:t>
            </a:fld>
            <a:endParaRPr lang="en-GB" altLang="en-US"/>
          </a:p>
        </p:txBody>
      </p:sp>
    </p:spTree>
    <p:extLst>
      <p:ext uri="{BB962C8B-B14F-4D97-AF65-F5344CB8AC3E}">
        <p14:creationId xmlns:p14="http://schemas.microsoft.com/office/powerpoint/2010/main" val="1947999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3"/>
          <p:cNvSpPr>
            <a:spLocks noGrp="1"/>
          </p:cNvSpPr>
          <p:nvPr>
            <p:ph type="dt" sz="half" idx="10"/>
          </p:nvPr>
        </p:nvSpPr>
        <p:spPr/>
        <p:txBody>
          <a:bodyPr/>
          <a:lstStyle>
            <a:lvl1pPr>
              <a:defRPr/>
            </a:lvl1pPr>
          </a:lstStyle>
          <a:p>
            <a:pPr>
              <a:defRPr/>
            </a:pPr>
            <a:endParaRPr lang="en-US" altLang="en-US"/>
          </a:p>
        </p:txBody>
      </p:sp>
      <p:sp>
        <p:nvSpPr>
          <p:cNvPr id="6" name="Footer Placeholder 4"/>
          <p:cNvSpPr>
            <a:spLocks noGrp="1"/>
          </p:cNvSpPr>
          <p:nvPr>
            <p:ph type="ftr" sz="quarter" idx="11"/>
          </p:nvPr>
        </p:nvSpPr>
        <p:spPr/>
        <p:txBody>
          <a:bodyPr/>
          <a:lstStyle>
            <a:lvl1pPr>
              <a:defRPr/>
            </a:lvl1pPr>
          </a:lstStyle>
          <a:p>
            <a:pPr>
              <a:defRPr/>
            </a:pPr>
            <a:endParaRPr lang="en-US" altLang="en-US"/>
          </a:p>
        </p:txBody>
      </p:sp>
      <p:sp>
        <p:nvSpPr>
          <p:cNvPr id="7" name="Slide Number Placeholder 5"/>
          <p:cNvSpPr>
            <a:spLocks noGrp="1"/>
          </p:cNvSpPr>
          <p:nvPr>
            <p:ph type="sldNum" sz="quarter" idx="12"/>
          </p:nvPr>
        </p:nvSpPr>
        <p:spPr/>
        <p:txBody>
          <a:bodyPr/>
          <a:lstStyle>
            <a:lvl1pPr>
              <a:defRPr/>
            </a:lvl1pPr>
          </a:lstStyle>
          <a:p>
            <a:pPr>
              <a:defRPr/>
            </a:pPr>
            <a:fld id="{E195EC22-AAE9-504B-8EAC-8E593280BDC5}" type="slidenum">
              <a:rPr lang="en-GB" altLang="en-US"/>
              <a:pPr>
                <a:defRPr/>
              </a:pPr>
              <a:t>‹#›</a:t>
            </a:fld>
            <a:endParaRPr lang="en-GB" altLang="en-US"/>
          </a:p>
        </p:txBody>
      </p:sp>
    </p:spTree>
    <p:extLst>
      <p:ext uri="{BB962C8B-B14F-4D97-AF65-F5344CB8AC3E}">
        <p14:creationId xmlns:p14="http://schemas.microsoft.com/office/powerpoint/2010/main" val="12374799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3"/>
          <p:cNvSpPr>
            <a:spLocks noGrp="1"/>
          </p:cNvSpPr>
          <p:nvPr>
            <p:ph type="dt" sz="half" idx="10"/>
          </p:nvPr>
        </p:nvSpPr>
        <p:spPr/>
        <p:txBody>
          <a:bodyPr/>
          <a:lstStyle>
            <a:lvl1pPr>
              <a:defRPr/>
            </a:lvl1pPr>
          </a:lstStyle>
          <a:p>
            <a:pPr>
              <a:defRPr/>
            </a:pPr>
            <a:endParaRPr lang="en-US" altLang="en-US"/>
          </a:p>
        </p:txBody>
      </p:sp>
      <p:sp>
        <p:nvSpPr>
          <p:cNvPr id="8" name="Footer Placeholder 4"/>
          <p:cNvSpPr>
            <a:spLocks noGrp="1"/>
          </p:cNvSpPr>
          <p:nvPr>
            <p:ph type="ftr" sz="quarter" idx="11"/>
          </p:nvPr>
        </p:nvSpPr>
        <p:spPr/>
        <p:txBody>
          <a:bodyPr/>
          <a:lstStyle>
            <a:lvl1pPr>
              <a:defRPr/>
            </a:lvl1pPr>
          </a:lstStyle>
          <a:p>
            <a:pPr>
              <a:defRPr/>
            </a:pPr>
            <a:endParaRPr lang="en-US" altLang="en-US"/>
          </a:p>
        </p:txBody>
      </p:sp>
      <p:sp>
        <p:nvSpPr>
          <p:cNvPr id="9" name="Slide Number Placeholder 5"/>
          <p:cNvSpPr>
            <a:spLocks noGrp="1"/>
          </p:cNvSpPr>
          <p:nvPr>
            <p:ph type="sldNum" sz="quarter" idx="12"/>
          </p:nvPr>
        </p:nvSpPr>
        <p:spPr/>
        <p:txBody>
          <a:bodyPr/>
          <a:lstStyle>
            <a:lvl1pPr>
              <a:defRPr/>
            </a:lvl1pPr>
          </a:lstStyle>
          <a:p>
            <a:pPr>
              <a:defRPr/>
            </a:pPr>
            <a:fld id="{F10B6D0A-2CB2-A74A-8630-028D353BDE3A}" type="slidenum">
              <a:rPr lang="en-GB" altLang="en-US"/>
              <a:pPr>
                <a:defRPr/>
              </a:pPr>
              <a:t>‹#›</a:t>
            </a:fld>
            <a:endParaRPr lang="en-GB" altLang="en-US"/>
          </a:p>
        </p:txBody>
      </p:sp>
    </p:spTree>
    <p:extLst>
      <p:ext uri="{BB962C8B-B14F-4D97-AF65-F5344CB8AC3E}">
        <p14:creationId xmlns:p14="http://schemas.microsoft.com/office/powerpoint/2010/main" val="20936804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3"/>
          <p:cNvSpPr>
            <a:spLocks noGrp="1"/>
          </p:cNvSpPr>
          <p:nvPr>
            <p:ph type="dt" sz="half" idx="10"/>
          </p:nvPr>
        </p:nvSpPr>
        <p:spPr/>
        <p:txBody>
          <a:bodyPr/>
          <a:lstStyle>
            <a:lvl1pPr>
              <a:defRPr/>
            </a:lvl1pPr>
          </a:lstStyle>
          <a:p>
            <a:pPr>
              <a:defRPr/>
            </a:pPr>
            <a:endParaRPr lang="en-US" altLang="en-US"/>
          </a:p>
        </p:txBody>
      </p:sp>
      <p:sp>
        <p:nvSpPr>
          <p:cNvPr id="4" name="Footer Placeholder 4"/>
          <p:cNvSpPr>
            <a:spLocks noGrp="1"/>
          </p:cNvSpPr>
          <p:nvPr>
            <p:ph type="ftr" sz="quarter" idx="11"/>
          </p:nvPr>
        </p:nvSpPr>
        <p:spPr/>
        <p:txBody>
          <a:bodyPr/>
          <a:lstStyle>
            <a:lvl1pPr>
              <a:defRPr/>
            </a:lvl1pPr>
          </a:lstStyle>
          <a:p>
            <a:pPr>
              <a:defRPr/>
            </a:pPr>
            <a:endParaRPr lang="en-US" altLang="en-US"/>
          </a:p>
        </p:txBody>
      </p:sp>
      <p:sp>
        <p:nvSpPr>
          <p:cNvPr id="5" name="Slide Number Placeholder 5"/>
          <p:cNvSpPr>
            <a:spLocks noGrp="1"/>
          </p:cNvSpPr>
          <p:nvPr>
            <p:ph type="sldNum" sz="quarter" idx="12"/>
          </p:nvPr>
        </p:nvSpPr>
        <p:spPr/>
        <p:txBody>
          <a:bodyPr/>
          <a:lstStyle>
            <a:lvl1pPr>
              <a:defRPr/>
            </a:lvl1pPr>
          </a:lstStyle>
          <a:p>
            <a:pPr>
              <a:defRPr/>
            </a:pPr>
            <a:fld id="{29F8FBF3-027E-B44B-BB32-A9166466C786}" type="slidenum">
              <a:rPr lang="en-GB" altLang="en-US"/>
              <a:pPr>
                <a:defRPr/>
              </a:pPr>
              <a:t>‹#›</a:t>
            </a:fld>
            <a:endParaRPr lang="en-GB" altLang="en-US"/>
          </a:p>
        </p:txBody>
      </p:sp>
    </p:spTree>
    <p:extLst>
      <p:ext uri="{BB962C8B-B14F-4D97-AF65-F5344CB8AC3E}">
        <p14:creationId xmlns:p14="http://schemas.microsoft.com/office/powerpoint/2010/main" val="19672292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en-US" altLang="en-US"/>
          </a:p>
        </p:txBody>
      </p:sp>
      <p:sp>
        <p:nvSpPr>
          <p:cNvPr id="3" name="Footer Placeholder 4"/>
          <p:cNvSpPr>
            <a:spLocks noGrp="1"/>
          </p:cNvSpPr>
          <p:nvPr>
            <p:ph type="ftr" sz="quarter" idx="11"/>
          </p:nvPr>
        </p:nvSpPr>
        <p:spPr/>
        <p:txBody>
          <a:bodyPr/>
          <a:lstStyle>
            <a:lvl1pPr>
              <a:defRPr/>
            </a:lvl1pPr>
          </a:lstStyle>
          <a:p>
            <a:pPr>
              <a:defRPr/>
            </a:pPr>
            <a:endParaRPr lang="en-US" altLang="en-US"/>
          </a:p>
        </p:txBody>
      </p:sp>
      <p:sp>
        <p:nvSpPr>
          <p:cNvPr id="4" name="Slide Number Placeholder 5"/>
          <p:cNvSpPr>
            <a:spLocks noGrp="1"/>
          </p:cNvSpPr>
          <p:nvPr>
            <p:ph type="sldNum" sz="quarter" idx="12"/>
          </p:nvPr>
        </p:nvSpPr>
        <p:spPr/>
        <p:txBody>
          <a:bodyPr/>
          <a:lstStyle>
            <a:lvl1pPr>
              <a:defRPr/>
            </a:lvl1pPr>
          </a:lstStyle>
          <a:p>
            <a:pPr>
              <a:defRPr/>
            </a:pPr>
            <a:fld id="{C045785E-C94D-0144-AE78-C87C8DB66B48}" type="slidenum">
              <a:rPr lang="en-GB" altLang="en-US"/>
              <a:pPr>
                <a:defRPr/>
              </a:pPr>
              <a:t>‹#›</a:t>
            </a:fld>
            <a:endParaRPr lang="en-GB" altLang="en-US"/>
          </a:p>
        </p:txBody>
      </p:sp>
    </p:spTree>
    <p:extLst>
      <p:ext uri="{BB962C8B-B14F-4D97-AF65-F5344CB8AC3E}">
        <p14:creationId xmlns:p14="http://schemas.microsoft.com/office/powerpoint/2010/main" val="5634562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ltLang="en-US"/>
          </a:p>
        </p:txBody>
      </p:sp>
      <p:sp>
        <p:nvSpPr>
          <p:cNvPr id="6" name="Footer Placeholder 4"/>
          <p:cNvSpPr>
            <a:spLocks noGrp="1"/>
          </p:cNvSpPr>
          <p:nvPr>
            <p:ph type="ftr" sz="quarter" idx="11"/>
          </p:nvPr>
        </p:nvSpPr>
        <p:spPr/>
        <p:txBody>
          <a:bodyPr/>
          <a:lstStyle>
            <a:lvl1pPr>
              <a:defRPr/>
            </a:lvl1pPr>
          </a:lstStyle>
          <a:p>
            <a:pPr>
              <a:defRPr/>
            </a:pPr>
            <a:endParaRPr lang="en-US" altLang="en-US"/>
          </a:p>
        </p:txBody>
      </p:sp>
      <p:sp>
        <p:nvSpPr>
          <p:cNvPr id="7" name="Slide Number Placeholder 5"/>
          <p:cNvSpPr>
            <a:spLocks noGrp="1"/>
          </p:cNvSpPr>
          <p:nvPr>
            <p:ph type="sldNum" sz="quarter" idx="12"/>
          </p:nvPr>
        </p:nvSpPr>
        <p:spPr/>
        <p:txBody>
          <a:bodyPr/>
          <a:lstStyle>
            <a:lvl1pPr>
              <a:defRPr/>
            </a:lvl1pPr>
          </a:lstStyle>
          <a:p>
            <a:pPr>
              <a:defRPr/>
            </a:pPr>
            <a:fld id="{F4E50578-6156-8A47-9A5B-EA2EE1487668}" type="slidenum">
              <a:rPr lang="en-GB" altLang="en-US"/>
              <a:pPr>
                <a:defRPr/>
              </a:pPr>
              <a:t>‹#›</a:t>
            </a:fld>
            <a:endParaRPr lang="en-GB" altLang="en-US"/>
          </a:p>
        </p:txBody>
      </p:sp>
    </p:spTree>
    <p:extLst>
      <p:ext uri="{BB962C8B-B14F-4D97-AF65-F5344CB8AC3E}">
        <p14:creationId xmlns:p14="http://schemas.microsoft.com/office/powerpoint/2010/main" val="17530378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ltLang="en-US"/>
          </a:p>
        </p:txBody>
      </p:sp>
      <p:sp>
        <p:nvSpPr>
          <p:cNvPr id="6" name="Footer Placeholder 4"/>
          <p:cNvSpPr>
            <a:spLocks noGrp="1"/>
          </p:cNvSpPr>
          <p:nvPr>
            <p:ph type="ftr" sz="quarter" idx="11"/>
          </p:nvPr>
        </p:nvSpPr>
        <p:spPr/>
        <p:txBody>
          <a:bodyPr/>
          <a:lstStyle>
            <a:lvl1pPr>
              <a:defRPr/>
            </a:lvl1pPr>
          </a:lstStyle>
          <a:p>
            <a:pPr>
              <a:defRPr/>
            </a:pPr>
            <a:endParaRPr lang="en-US" altLang="en-US"/>
          </a:p>
        </p:txBody>
      </p:sp>
      <p:sp>
        <p:nvSpPr>
          <p:cNvPr id="7" name="Slide Number Placeholder 5"/>
          <p:cNvSpPr>
            <a:spLocks noGrp="1"/>
          </p:cNvSpPr>
          <p:nvPr>
            <p:ph type="sldNum" sz="quarter" idx="12"/>
          </p:nvPr>
        </p:nvSpPr>
        <p:spPr/>
        <p:txBody>
          <a:bodyPr/>
          <a:lstStyle>
            <a:lvl1pPr>
              <a:defRPr/>
            </a:lvl1pPr>
          </a:lstStyle>
          <a:p>
            <a:pPr>
              <a:defRPr/>
            </a:pPr>
            <a:fld id="{A8E85226-78DA-884A-9AB1-EE848016D7BE}" type="slidenum">
              <a:rPr lang="en-GB" altLang="en-US"/>
              <a:pPr>
                <a:defRPr/>
              </a:pPr>
              <a:t>‹#›</a:t>
            </a:fld>
            <a:endParaRPr lang="en-GB" altLang="en-US"/>
          </a:p>
        </p:txBody>
      </p:sp>
    </p:spTree>
    <p:extLst>
      <p:ext uri="{BB962C8B-B14F-4D97-AF65-F5344CB8AC3E}">
        <p14:creationId xmlns:p14="http://schemas.microsoft.com/office/powerpoint/2010/main" val="19783530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GB" altLang="en-US"/>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GB" altLang="en-US"/>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a:solidFill>
                  <a:srgbClr val="898989"/>
                </a:solidFill>
                <a:latin typeface="Arial" charset="0"/>
              </a:defRPr>
            </a:lvl1pPr>
          </a:lstStyle>
          <a:p>
            <a:pPr>
              <a:defRPr/>
            </a:pPr>
            <a:endParaRPr lang="en-US" alt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eaLnBrk="1" hangingPunct="1">
              <a:defRPr sz="1200">
                <a:solidFill>
                  <a:srgbClr val="898989"/>
                </a:solidFill>
                <a:latin typeface="Arial" charset="0"/>
              </a:defRPr>
            </a:lvl1pPr>
          </a:lstStyle>
          <a:p>
            <a:pPr>
              <a:defRPr/>
            </a:pPr>
            <a:endParaRPr lang="en-US" alt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Arial" panose="020B0604020202020204" pitchFamily="34" charset="0"/>
              </a:defRPr>
            </a:lvl1pPr>
          </a:lstStyle>
          <a:p>
            <a:pPr>
              <a:defRPr/>
            </a:pPr>
            <a:fld id="{D78FEBEE-6B72-614E-8887-D49889A59B23}" type="slidenum">
              <a:rPr lang="en-GB" altLang="en-US"/>
              <a:pPr>
                <a:defRPr/>
              </a:pPr>
              <a:t>‹#›</a:t>
            </a:fld>
            <a:endParaRPr lang="en-GB" altLang="en-US"/>
          </a:p>
        </p:txBody>
      </p:sp>
    </p:spTree>
  </p:cSld>
  <p:clrMap bg1="lt1" tx1="dk1" bg2="lt2" tx2="dk2" accent1="accent1" accent2="accent2" accent3="accent3" accent4="accent4" accent5="accent5" accent6="accent6" hlink="hlink" folHlink="folHlink"/>
  <p:sldLayoutIdLst>
    <p:sldLayoutId id="2147484539" r:id="rId1"/>
    <p:sldLayoutId id="2147484540" r:id="rId2"/>
    <p:sldLayoutId id="2147484541" r:id="rId3"/>
    <p:sldLayoutId id="2147484542" r:id="rId4"/>
    <p:sldLayoutId id="2147484543" r:id="rId5"/>
    <p:sldLayoutId id="2147484544" r:id="rId6"/>
    <p:sldLayoutId id="2147484545" r:id="rId7"/>
    <p:sldLayoutId id="2147484546" r:id="rId8"/>
    <p:sldLayoutId id="2147484547" r:id="rId9"/>
    <p:sldLayoutId id="2147484548" r:id="rId10"/>
    <p:sldLayoutId id="214748454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rotWithShape="0">
          <a:gsLst>
            <a:gs pos="0">
              <a:srgbClr val="DAEBF2"/>
            </a:gs>
            <a:gs pos="100000">
              <a:schemeClr val="bg1"/>
            </a:gs>
          </a:gsLst>
          <a:lin ang="5400000" scaled="1"/>
        </a:gra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330200" y="908050"/>
            <a:ext cx="8489950" cy="1296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ltLang="en-US"/>
              <a:t>Click to edit Master title style</a:t>
            </a:r>
          </a:p>
        </p:txBody>
      </p:sp>
      <p:sp>
        <p:nvSpPr>
          <p:cNvPr id="2051" name="Rectangle 3"/>
          <p:cNvSpPr>
            <a:spLocks noGrp="1" noChangeArrowheads="1"/>
          </p:cNvSpPr>
          <p:nvPr>
            <p:ph type="body" idx="1"/>
          </p:nvPr>
        </p:nvSpPr>
        <p:spPr bwMode="auto">
          <a:xfrm>
            <a:off x="330200" y="2708275"/>
            <a:ext cx="8489950" cy="3457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p:txBody>
      </p:sp>
      <p:sp>
        <p:nvSpPr>
          <p:cNvPr id="3078" name="Rectangle 6"/>
          <p:cNvSpPr>
            <a:spLocks noGrp="1" noChangeArrowheads="1"/>
          </p:cNvSpPr>
          <p:nvPr>
            <p:ph type="sldNum" sz="quarter" idx="4"/>
          </p:nvPr>
        </p:nvSpPr>
        <p:spPr bwMode="auto">
          <a:xfrm>
            <a:off x="7812088" y="6337300"/>
            <a:ext cx="1008062"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algn="r" eaLnBrk="1" hangingPunct="1">
              <a:defRPr sz="1400">
                <a:solidFill>
                  <a:srgbClr val="000000"/>
                </a:solidFill>
                <a:latin typeface="Arial" panose="020B0604020202020204" pitchFamily="34" charset="0"/>
              </a:defRPr>
            </a:lvl1pPr>
          </a:lstStyle>
          <a:p>
            <a:pPr>
              <a:defRPr/>
            </a:pPr>
            <a:fld id="{E70BD2E9-C096-0845-8046-30F412004411}" type="slidenum">
              <a:rPr lang="en-US" altLang="en-US"/>
              <a:pPr>
                <a:defRPr/>
              </a:pPr>
              <a:t>‹#›</a:t>
            </a:fld>
            <a:endParaRPr lang="en-US" altLang="en-US"/>
          </a:p>
        </p:txBody>
      </p:sp>
      <p:pic>
        <p:nvPicPr>
          <p:cNvPr id="2053" name="Picture 13" descr="DarkBlue1024"/>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0" y="0"/>
            <a:ext cx="9144000" cy="51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560" r:id="rId1"/>
    <p:sldLayoutId id="2147484550" r:id="rId2"/>
    <p:sldLayoutId id="2147484551" r:id="rId3"/>
    <p:sldLayoutId id="2147484552" r:id="rId4"/>
    <p:sldLayoutId id="2147484553" r:id="rId5"/>
    <p:sldLayoutId id="2147484554" r:id="rId6"/>
    <p:sldLayoutId id="2147484555" r:id="rId7"/>
    <p:sldLayoutId id="2147484556" r:id="rId8"/>
    <p:sldLayoutId id="2147484557" r:id="rId9"/>
    <p:sldLayoutId id="2147484558" r:id="rId10"/>
    <p:sldLayoutId id="2147484559" r:id="rId11"/>
  </p:sldLayoutIdLst>
  <p:txStyles>
    <p:titleStyle>
      <a:lvl1pPr algn="l" rtl="0" eaLnBrk="0" fontAlgn="base" hangingPunct="0">
        <a:spcBef>
          <a:spcPct val="0"/>
        </a:spcBef>
        <a:spcAft>
          <a:spcPct val="0"/>
        </a:spcAft>
        <a:defRPr sz="3000" b="1" kern="1200">
          <a:solidFill>
            <a:schemeClr val="tx2"/>
          </a:solidFill>
          <a:latin typeface="+mj-lt"/>
          <a:ea typeface="+mj-ea"/>
          <a:cs typeface="+mj-cs"/>
        </a:defRPr>
      </a:lvl1pPr>
      <a:lvl2pPr algn="l" rtl="0" eaLnBrk="0" fontAlgn="base" hangingPunct="0">
        <a:spcBef>
          <a:spcPct val="0"/>
        </a:spcBef>
        <a:spcAft>
          <a:spcPct val="0"/>
        </a:spcAft>
        <a:defRPr sz="3000" b="1">
          <a:solidFill>
            <a:schemeClr val="tx2"/>
          </a:solidFill>
          <a:latin typeface="Arial" panose="020B0604020202020204" pitchFamily="34" charset="0"/>
        </a:defRPr>
      </a:lvl2pPr>
      <a:lvl3pPr algn="l" rtl="0" eaLnBrk="0" fontAlgn="base" hangingPunct="0">
        <a:spcBef>
          <a:spcPct val="0"/>
        </a:spcBef>
        <a:spcAft>
          <a:spcPct val="0"/>
        </a:spcAft>
        <a:defRPr sz="3000" b="1">
          <a:solidFill>
            <a:schemeClr val="tx2"/>
          </a:solidFill>
          <a:latin typeface="Arial" panose="020B0604020202020204" pitchFamily="34" charset="0"/>
        </a:defRPr>
      </a:lvl3pPr>
      <a:lvl4pPr algn="l" rtl="0" eaLnBrk="0" fontAlgn="base" hangingPunct="0">
        <a:spcBef>
          <a:spcPct val="0"/>
        </a:spcBef>
        <a:spcAft>
          <a:spcPct val="0"/>
        </a:spcAft>
        <a:defRPr sz="3000" b="1">
          <a:solidFill>
            <a:schemeClr val="tx2"/>
          </a:solidFill>
          <a:latin typeface="Arial" panose="020B0604020202020204" pitchFamily="34" charset="0"/>
        </a:defRPr>
      </a:lvl4pPr>
      <a:lvl5pPr algn="l" rtl="0" eaLnBrk="0" fontAlgn="base" hangingPunct="0">
        <a:spcBef>
          <a:spcPct val="0"/>
        </a:spcBef>
        <a:spcAft>
          <a:spcPct val="0"/>
        </a:spcAft>
        <a:defRPr sz="3000" b="1">
          <a:solidFill>
            <a:schemeClr val="tx2"/>
          </a:solidFill>
          <a:latin typeface="Arial" panose="020B0604020202020204" pitchFamily="34" charset="0"/>
        </a:defRPr>
      </a:lvl5pPr>
      <a:lvl6pPr marL="457200" algn="l" rtl="0" fontAlgn="base">
        <a:spcBef>
          <a:spcPct val="0"/>
        </a:spcBef>
        <a:spcAft>
          <a:spcPct val="0"/>
        </a:spcAft>
        <a:defRPr sz="3000" b="1">
          <a:solidFill>
            <a:schemeClr val="tx2"/>
          </a:solidFill>
          <a:latin typeface="Arial" panose="020B0604020202020204" pitchFamily="34" charset="0"/>
        </a:defRPr>
      </a:lvl6pPr>
      <a:lvl7pPr marL="914400" algn="l" rtl="0" fontAlgn="base">
        <a:spcBef>
          <a:spcPct val="0"/>
        </a:spcBef>
        <a:spcAft>
          <a:spcPct val="0"/>
        </a:spcAft>
        <a:defRPr sz="3000" b="1">
          <a:solidFill>
            <a:schemeClr val="tx2"/>
          </a:solidFill>
          <a:latin typeface="Arial" panose="020B0604020202020204" pitchFamily="34" charset="0"/>
        </a:defRPr>
      </a:lvl7pPr>
      <a:lvl8pPr marL="1371600" algn="l" rtl="0" fontAlgn="base">
        <a:spcBef>
          <a:spcPct val="0"/>
        </a:spcBef>
        <a:spcAft>
          <a:spcPct val="0"/>
        </a:spcAft>
        <a:defRPr sz="3000" b="1">
          <a:solidFill>
            <a:schemeClr val="tx2"/>
          </a:solidFill>
          <a:latin typeface="Arial" panose="020B0604020202020204" pitchFamily="34" charset="0"/>
        </a:defRPr>
      </a:lvl8pPr>
      <a:lvl9pPr marL="1828800" algn="l" rtl="0" fontAlgn="base">
        <a:spcBef>
          <a:spcPct val="0"/>
        </a:spcBef>
        <a:spcAft>
          <a:spcPct val="0"/>
        </a:spcAft>
        <a:defRPr sz="3000" b="1">
          <a:solidFill>
            <a:schemeClr val="tx2"/>
          </a:solidFill>
          <a:latin typeface="Arial" panose="020B0604020202020204" pitchFamily="34" charset="0"/>
        </a:defRPr>
      </a:lvl9pPr>
    </p:titleStyle>
    <p:bodyStyle>
      <a:lvl1pPr marL="342900" indent="-342900" algn="l" rtl="0" eaLnBrk="0" fontAlgn="base" hangingPunct="0">
        <a:spcBef>
          <a:spcPct val="20000"/>
        </a:spcBef>
        <a:spcAft>
          <a:spcPct val="0"/>
        </a:spcAft>
        <a:buChar char="•"/>
        <a:defRPr sz="28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0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www.ucl.ac.uk/ioe/departments-and-centres/departments/social-science/gender-wage-gap-evidence-cohort-studies"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http://repec.ioe.ac.uk/REPEc/pdf/qsswp2123.pdf" TargetMode="External"/><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1.xml"/><Relationship Id="rId1" Type="http://schemas.openxmlformats.org/officeDocument/2006/relationships/slideLayout" Target="../slideLayouts/slideLayout7.xml"/><Relationship Id="rId6" Type="http://schemas.openxmlformats.org/officeDocument/2006/relationships/image" Target="../media/image12.png"/><Relationship Id="rId5" Type="http://schemas.openxmlformats.org/officeDocument/2006/relationships/image" Target="../media/image11.png"/><Relationship Id="rId4" Type="http://schemas.openxmlformats.org/officeDocument/2006/relationships/image" Target="../media/image10.png"/></Relationships>
</file>

<file path=ppt/slides/_rels/slide29.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hyperlink" Target="https://watermark.silverchair.com/graa046.pdf?token=AQECAHi208BE49Ooan9kkhW_Ercy7Dm3ZL_9Cf3qfKAc485ysgAAAtwwggLYBgkqhkiG9w0BBwagggLJMIICxQIBADCCAr4GCSqGSIb3DQEHATAeBglghkgBZQMEAS4wEQQMiXha0scvr839WcMqAgEQgIICj1ZpRqbVdwbAkex9R6LqjnNG_gZ_7rPsomIytYoeocgm_CPwDAeypr0jJ2kLgo4xDMxzF2RJtKfmTdPW5fS7XAR7LH4NwaPTWt4oxICCPKksPn8wIgc69bwWu4eBWftH3q1LSOnmz50zf0jbcwWhn00t7lj3dEY14SS4y_hCZ06-g6aUcq-jnBPJvWTqUdVdnl4hL0yEy0gd5YWEOuUo9aECWH118732xlXPKO_3kK3ipZgmXmamc7w74NecpuYCYxuMwQxziWA5JUlRsfhJfe9Ibfuls7g-D76B2LUaLNV7CGYDxk2qEHPNB4sYvqpXGigtRTnois1iCFqhvjGLbna0U4ASCL1gfq5eXZnOQBoj8qLz70CL04Z2WX9qna5JMGmsKu_5-1UQYMzINcEkapmM8DL5BIue8pzXYmUlz7EzajvJZT6iWuLPbGrAf9sQdd-LkIpj4CIMsglqGQrEElbC8U5m7sP8Ydw554I8h3tirFNnGtS3oYjvNczvBEO10FmE3IjIDPsGq7lVkOv_X8-QexTgNpVfuKyHietMJM7ZCtwV-KmdN3vvMqM_WAi_9IFJQmlanXFEXmtgLL-kvzBFy52FmA6CmTDtayVN0rK1akegPKYFfkjFq5fzQJ0iDuhiZN3IfRCAKKPXpCTCC6ECsi7217mgEWaVv35k2KhBZsqZcal7vsTWhWoaFu20KZWyRz_WN1DEpllZuL7C2rsT-qF9mfClbkqZhnvh0Bn737HncTHb46TDrRzkF_dx4PsCTaRbD0YNmM-aGDvJy20wIHyTFZSLu_y8omWpAAFIRK06YG9q13RxXDMArwE1btxMmEyGFEDNOjmeUznQSh-BrlvDHTV4Nv0CltZiGTc" TargetMode="External"/><Relationship Id="rId2" Type="http://schemas.openxmlformats.org/officeDocument/2006/relationships/notesSlide" Target="../notesSlides/notesSlide27.xml"/><Relationship Id="rId1" Type="http://schemas.openxmlformats.org/officeDocument/2006/relationships/slideLayout" Target="../slideLayouts/slideLayout2.xml"/><Relationship Id="rId5" Type="http://schemas.openxmlformats.org/officeDocument/2006/relationships/hyperlink" Target="https://onlinelibrary.wiley.com/doi/epdf/10.1111/gwao.12580" TargetMode="External"/><Relationship Id="rId4" Type="http://schemas.openxmlformats.org/officeDocument/2006/relationships/hyperlink" Target="https://oup.silverchair-cdn.com/oup/backfile/Content_public/Journal/oxrep/36/4/10.1093_oxrep_graa046/2/graa046_suppl_supplementary-appendix.docx?Expires=1628062912&amp;Signature=zZlGpUrsPTifdMm64CqdEKpabfqdleM2tJEw3uwMkLfYUhaFx4fxBvQYAlzT1N-KH0N66NTkG5l6CmpTVTczjXUq-8qYCRqqq6JlejGkl-PuZWxZi8BG3VvGUHti-1Rs5LEqqrAd49kLrRu2U3BqIjVpI1eCWT9a-iLqkhirvuZfQ6C2m0LWLd0rRRJl1Dz7kPf0zG2JDNN5Znwq49lZUMJ1IxCdOVfhmM8T3IJfepZfXbvdTbdRhyo2I3EB2Cv1QusDgUIccOxgAHhkAB3IPJl0-uD2iQm1QoAE2pWUXg35D-qxNCAG1kvt~op6ezYY1XeeYXocxpmWLVzuK3Rt1w__&amp;Key-Pair-Id=APKAIE5G5CRDK6RD3PGA"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ctrTitle"/>
          </p:nvPr>
        </p:nvSpPr>
        <p:spPr>
          <a:xfrm>
            <a:off x="468312" y="1485900"/>
            <a:ext cx="8496300" cy="863600"/>
          </a:xfrm>
        </p:spPr>
        <p:txBody>
          <a:bodyPr/>
          <a:lstStyle/>
          <a:p>
            <a:pPr algn="ctr" eaLnBrk="1" hangingPunct="1"/>
            <a:r>
              <a:rPr lang="en-GB" altLang="en-US" sz="2400" dirty="0"/>
              <a:t>Examining the size of the gender wage gap within and across birth cohorts</a:t>
            </a:r>
            <a:br>
              <a:rPr lang="en-GB" altLang="en-US" sz="2400" dirty="0"/>
            </a:br>
            <a:br>
              <a:rPr lang="en-GB" altLang="en-US" sz="2400" dirty="0"/>
            </a:br>
            <a:r>
              <a:rPr lang="en-GB" altLang="en-US" sz="2000" dirty="0"/>
              <a:t>(ESRC Grant No. ES/S012583/1)</a:t>
            </a:r>
            <a:br>
              <a:rPr lang="en-GB" altLang="en-US" sz="2000" dirty="0"/>
            </a:br>
            <a:endParaRPr lang="en-GB" altLang="en-US" sz="2000" dirty="0"/>
          </a:p>
        </p:txBody>
      </p:sp>
      <p:sp>
        <p:nvSpPr>
          <p:cNvPr id="6147" name="Rectangle 3"/>
          <p:cNvSpPr>
            <a:spLocks noGrp="1" noChangeArrowheads="1"/>
          </p:cNvSpPr>
          <p:nvPr>
            <p:ph type="subTitle" idx="1"/>
          </p:nvPr>
        </p:nvSpPr>
        <p:spPr>
          <a:xfrm>
            <a:off x="179388" y="2349500"/>
            <a:ext cx="8785225" cy="3887788"/>
          </a:xfrm>
        </p:spPr>
        <p:txBody>
          <a:bodyPr/>
          <a:lstStyle/>
          <a:p>
            <a:pPr algn="ctr" eaLnBrk="1" hangingPunct="1"/>
            <a:endParaRPr lang="en-GB" altLang="en-US" sz="2000" dirty="0"/>
          </a:p>
          <a:p>
            <a:pPr algn="ctr" eaLnBrk="1" hangingPunct="1"/>
            <a:endParaRPr lang="en-GB" altLang="en-US" sz="2000" dirty="0"/>
          </a:p>
          <a:p>
            <a:pPr algn="ctr" eaLnBrk="1" hangingPunct="1"/>
            <a:endParaRPr lang="en-GB" altLang="en-US" sz="2000" dirty="0"/>
          </a:p>
          <a:p>
            <a:pPr algn="ctr" eaLnBrk="1" hangingPunct="1"/>
            <a:endParaRPr lang="en-GB" altLang="en-US" sz="2000" dirty="0"/>
          </a:p>
          <a:p>
            <a:pPr algn="ctr" eaLnBrk="1" hangingPunct="1"/>
            <a:r>
              <a:rPr lang="en-GB" altLang="en-US" sz="2000" dirty="0"/>
              <a:t>Alex Bryson</a:t>
            </a:r>
          </a:p>
          <a:p>
            <a:pPr algn="ctr" eaLnBrk="1" hangingPunct="1"/>
            <a:r>
              <a:rPr lang="en-GB" altLang="en-US" sz="2000" dirty="0"/>
              <a:t>UCL</a:t>
            </a:r>
          </a:p>
          <a:p>
            <a:pPr algn="ctr" eaLnBrk="1" hangingPunct="1"/>
            <a:endParaRPr lang="en-GB" altLang="en-US" sz="2000" dirty="0"/>
          </a:p>
          <a:p>
            <a:pPr algn="ctr" eaLnBrk="1" hangingPunct="1"/>
            <a:r>
              <a:rPr lang="en-GB" altLang="en-US" sz="2000" dirty="0"/>
              <a:t>Maynooth University, Department of Economics Seminar</a:t>
            </a:r>
          </a:p>
          <a:p>
            <a:pPr algn="ctr" eaLnBrk="1" hangingPunct="1"/>
            <a:endParaRPr lang="en-GB" altLang="en-US" sz="1600" dirty="0"/>
          </a:p>
          <a:p>
            <a:pPr algn="ctr" eaLnBrk="1" hangingPunct="1"/>
            <a:r>
              <a:rPr lang="en-GB" altLang="en-US" sz="2000" dirty="0"/>
              <a:t>29</a:t>
            </a:r>
            <a:r>
              <a:rPr lang="en-GB" altLang="en-US" sz="2000" baseline="30000" dirty="0"/>
              <a:t>th</a:t>
            </a:r>
            <a:r>
              <a:rPr lang="en-GB" altLang="en-US" sz="2000" dirty="0"/>
              <a:t> April 2022</a:t>
            </a:r>
          </a:p>
          <a:p>
            <a:pPr algn="ctr" eaLnBrk="1" hangingPunct="1"/>
            <a:endParaRPr lang="en-GB" altLang="en-US" sz="2000" dirty="0"/>
          </a:p>
          <a:p>
            <a:pPr algn="ctr" eaLnBrk="1" hangingPunct="1"/>
            <a:r>
              <a:rPr lang="en-GB" altLang="en-US" sz="2000" dirty="0"/>
              <a:t>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475AD14A-75F4-4B35-9EE5-3582BF0E275C}"/>
              </a:ext>
            </a:extLst>
          </p:cNvPr>
          <p:cNvPicPr>
            <a:picLocks noChangeAspect="1"/>
          </p:cNvPicPr>
          <p:nvPr/>
        </p:nvPicPr>
        <p:blipFill>
          <a:blip r:embed="rId2"/>
          <a:stretch>
            <a:fillRect/>
          </a:stretch>
        </p:blipFill>
        <p:spPr>
          <a:xfrm>
            <a:off x="0" y="116632"/>
            <a:ext cx="9144000" cy="6408712"/>
          </a:xfrm>
          <a:prstGeom prst="rect">
            <a:avLst/>
          </a:prstGeom>
        </p:spPr>
      </p:pic>
    </p:spTree>
    <p:extLst>
      <p:ext uri="{BB962C8B-B14F-4D97-AF65-F5344CB8AC3E}">
        <p14:creationId xmlns:p14="http://schemas.microsoft.com/office/powerpoint/2010/main" val="931978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16C7B9B1-35DA-46AA-99B4-284AB8538342}"/>
              </a:ext>
            </a:extLst>
          </p:cNvPr>
          <p:cNvSpPr>
            <a:spLocks noGrp="1"/>
          </p:cNvSpPr>
          <p:nvPr>
            <p:ph type="title"/>
          </p:nvPr>
        </p:nvSpPr>
        <p:spPr/>
        <p:txBody>
          <a:bodyPr/>
          <a:lstStyle/>
          <a:p>
            <a:r>
              <a:rPr lang="en-GB" dirty="0"/>
              <a:t>100+ Years of Women’s Economic Activity</a:t>
            </a:r>
          </a:p>
        </p:txBody>
      </p:sp>
      <p:pic>
        <p:nvPicPr>
          <p:cNvPr id="4" name="Picture 3">
            <a:extLst>
              <a:ext uri="{FF2B5EF4-FFF2-40B4-BE49-F238E27FC236}">
                <a16:creationId xmlns:a16="http://schemas.microsoft.com/office/drawing/2014/main" id="{DB4A3DEE-C13C-43AB-A331-094C43C8827B}"/>
              </a:ext>
            </a:extLst>
          </p:cNvPr>
          <p:cNvPicPr>
            <a:picLocks noChangeAspect="1"/>
          </p:cNvPicPr>
          <p:nvPr/>
        </p:nvPicPr>
        <p:blipFill>
          <a:blip r:embed="rId3"/>
          <a:stretch>
            <a:fillRect/>
          </a:stretch>
        </p:blipFill>
        <p:spPr>
          <a:xfrm>
            <a:off x="463697" y="1772816"/>
            <a:ext cx="8229599" cy="4297872"/>
          </a:xfrm>
          <a:prstGeom prst="rect">
            <a:avLst/>
          </a:prstGeom>
        </p:spPr>
      </p:pic>
      <p:sp>
        <p:nvSpPr>
          <p:cNvPr id="2" name="TextBox 1">
            <a:extLst>
              <a:ext uri="{FF2B5EF4-FFF2-40B4-BE49-F238E27FC236}">
                <a16:creationId xmlns:a16="http://schemas.microsoft.com/office/drawing/2014/main" id="{FF77C88D-DCAD-4A72-9613-3177C6CCEDE0}"/>
              </a:ext>
            </a:extLst>
          </p:cNvPr>
          <p:cNvSpPr txBox="1"/>
          <p:nvPr/>
        </p:nvSpPr>
        <p:spPr>
          <a:xfrm>
            <a:off x="683568" y="6165304"/>
            <a:ext cx="7920880" cy="369332"/>
          </a:xfrm>
          <a:prstGeom prst="rect">
            <a:avLst/>
          </a:prstGeom>
          <a:noFill/>
        </p:spPr>
        <p:txBody>
          <a:bodyPr wrap="square" rtlCol="0">
            <a:spAutoFit/>
          </a:bodyPr>
          <a:lstStyle/>
          <a:p>
            <a:r>
              <a:rPr lang="en-GB" dirty="0"/>
              <a:t>All rates for women aged &lt;65 years. From age 20 pre 1981, 16+ thereafter</a:t>
            </a:r>
          </a:p>
        </p:txBody>
      </p:sp>
    </p:spTree>
    <p:extLst>
      <p:ext uri="{BB962C8B-B14F-4D97-AF65-F5344CB8AC3E}">
        <p14:creationId xmlns:p14="http://schemas.microsoft.com/office/powerpoint/2010/main" val="11465910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16C7B9B1-35DA-46AA-99B4-284AB8538342}"/>
              </a:ext>
            </a:extLst>
          </p:cNvPr>
          <p:cNvSpPr>
            <a:spLocks noGrp="1"/>
          </p:cNvSpPr>
          <p:nvPr>
            <p:ph type="title"/>
          </p:nvPr>
        </p:nvSpPr>
        <p:spPr/>
        <p:txBody>
          <a:bodyPr/>
          <a:lstStyle/>
          <a:p>
            <a:r>
              <a:rPr lang="en-GB" dirty="0"/>
              <a:t>Educational Attainment</a:t>
            </a:r>
          </a:p>
        </p:txBody>
      </p:sp>
      <p:pic>
        <p:nvPicPr>
          <p:cNvPr id="5" name="Picture 4">
            <a:extLst>
              <a:ext uri="{FF2B5EF4-FFF2-40B4-BE49-F238E27FC236}">
                <a16:creationId xmlns:a16="http://schemas.microsoft.com/office/drawing/2014/main" id="{EF1901F7-A31D-424F-8775-CFFB0AADCC0A}"/>
              </a:ext>
            </a:extLst>
          </p:cNvPr>
          <p:cNvPicPr>
            <a:picLocks noChangeAspect="1"/>
          </p:cNvPicPr>
          <p:nvPr/>
        </p:nvPicPr>
        <p:blipFill>
          <a:blip r:embed="rId3"/>
          <a:stretch>
            <a:fillRect/>
          </a:stretch>
        </p:blipFill>
        <p:spPr>
          <a:xfrm>
            <a:off x="466528" y="1772816"/>
            <a:ext cx="8220271" cy="4248472"/>
          </a:xfrm>
          <a:prstGeom prst="rect">
            <a:avLst/>
          </a:prstGeom>
        </p:spPr>
      </p:pic>
    </p:spTree>
    <p:extLst>
      <p:ext uri="{BB962C8B-B14F-4D97-AF65-F5344CB8AC3E}">
        <p14:creationId xmlns:p14="http://schemas.microsoft.com/office/powerpoint/2010/main" val="163764291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16C7B9B1-35DA-46AA-99B4-284AB8538342}"/>
              </a:ext>
            </a:extLst>
          </p:cNvPr>
          <p:cNvSpPr>
            <a:spLocks noGrp="1"/>
          </p:cNvSpPr>
          <p:nvPr>
            <p:ph type="title"/>
          </p:nvPr>
        </p:nvSpPr>
        <p:spPr/>
        <p:txBody>
          <a:bodyPr/>
          <a:lstStyle/>
          <a:p>
            <a:r>
              <a:rPr lang="en-GB" dirty="0"/>
              <a:t>Gradual Closure of the GWG</a:t>
            </a:r>
          </a:p>
        </p:txBody>
      </p:sp>
      <p:pic>
        <p:nvPicPr>
          <p:cNvPr id="4" name="Picture 3">
            <a:extLst>
              <a:ext uri="{FF2B5EF4-FFF2-40B4-BE49-F238E27FC236}">
                <a16:creationId xmlns:a16="http://schemas.microsoft.com/office/drawing/2014/main" id="{587EA084-9CC1-4194-9870-EB42A65C0E8F}"/>
              </a:ext>
            </a:extLst>
          </p:cNvPr>
          <p:cNvPicPr>
            <a:picLocks noChangeAspect="1"/>
          </p:cNvPicPr>
          <p:nvPr/>
        </p:nvPicPr>
        <p:blipFill>
          <a:blip r:embed="rId3"/>
          <a:stretch>
            <a:fillRect/>
          </a:stretch>
        </p:blipFill>
        <p:spPr>
          <a:xfrm>
            <a:off x="888459" y="1417638"/>
            <a:ext cx="7367081" cy="5116749"/>
          </a:xfrm>
          <a:prstGeom prst="rect">
            <a:avLst/>
          </a:prstGeom>
        </p:spPr>
      </p:pic>
    </p:spTree>
    <p:extLst>
      <p:ext uri="{BB962C8B-B14F-4D97-AF65-F5344CB8AC3E}">
        <p14:creationId xmlns:p14="http://schemas.microsoft.com/office/powerpoint/2010/main" val="37408361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456405" y="188640"/>
            <a:ext cx="8229600" cy="490537"/>
          </a:xfrm>
        </p:spPr>
        <p:txBody>
          <a:bodyPr/>
          <a:lstStyle/>
          <a:p>
            <a:r>
              <a:rPr lang="en-GB" altLang="en-US" sz="3600" dirty="0"/>
              <a:t>Research Questions for Today</a:t>
            </a:r>
          </a:p>
        </p:txBody>
      </p:sp>
      <p:sp>
        <p:nvSpPr>
          <p:cNvPr id="2" name="TextBox 1">
            <a:extLst>
              <a:ext uri="{FF2B5EF4-FFF2-40B4-BE49-F238E27FC236}">
                <a16:creationId xmlns:a16="http://schemas.microsoft.com/office/drawing/2014/main" id="{BB884642-089F-4BF7-B262-A92DAEA4D1FB}"/>
              </a:ext>
            </a:extLst>
          </p:cNvPr>
          <p:cNvSpPr txBox="1"/>
          <p:nvPr/>
        </p:nvSpPr>
        <p:spPr>
          <a:xfrm>
            <a:off x="456405" y="764704"/>
            <a:ext cx="8496944" cy="6001643"/>
          </a:xfrm>
          <a:prstGeom prst="rect">
            <a:avLst/>
          </a:prstGeom>
          <a:noFill/>
        </p:spPr>
        <p:txBody>
          <a:bodyPr wrap="square" rtlCol="0">
            <a:spAutoFit/>
          </a:bodyPr>
          <a:lstStyle/>
          <a:p>
            <a:endParaRPr lang="en-GB" sz="2400" dirty="0">
              <a:effectLst/>
              <a:latin typeface="+mn-lt"/>
              <a:ea typeface="Times New Roman" panose="02020603050405020304" pitchFamily="18" charset="0"/>
            </a:endParaRPr>
          </a:p>
          <a:p>
            <a:r>
              <a:rPr lang="en-GB" sz="2400" dirty="0">
                <a:effectLst/>
                <a:latin typeface="+mn-lt"/>
                <a:ea typeface="Times New Roman" panose="02020603050405020304" pitchFamily="18" charset="0"/>
              </a:rPr>
              <a:t>What does the GWG look like across the life-course in NCDS and BCS?</a:t>
            </a:r>
          </a:p>
          <a:p>
            <a:pPr marL="342900" indent="-342900">
              <a:buFont typeface="Arial" panose="020B0604020202020204" pitchFamily="34" charset="0"/>
              <a:buChar char="•"/>
            </a:pPr>
            <a:r>
              <a:rPr lang="en-GB" sz="2400" dirty="0">
                <a:effectLst/>
                <a:latin typeface="+mn-lt"/>
                <a:ea typeface="Times New Roman" panose="02020603050405020304" pitchFamily="18" charset="0"/>
              </a:rPr>
              <a:t>How </a:t>
            </a:r>
            <a:r>
              <a:rPr lang="en-GB" sz="2400" dirty="0">
                <a:latin typeface="+mn-lt"/>
                <a:ea typeface="Times New Roman" panose="02020603050405020304" pitchFamily="18" charset="0"/>
              </a:rPr>
              <a:t>much smaller is the regression-adjusted gap compared with the raw gap?</a:t>
            </a:r>
          </a:p>
          <a:p>
            <a:pPr marL="342900" indent="-342900">
              <a:buFont typeface="Arial" panose="020B0604020202020204" pitchFamily="34" charset="0"/>
              <a:buChar char="•"/>
            </a:pPr>
            <a:r>
              <a:rPr lang="en-GB" sz="2400" dirty="0">
                <a:effectLst/>
                <a:latin typeface="+mn-lt"/>
                <a:ea typeface="Times New Roman" panose="02020603050405020304" pitchFamily="18" charset="0"/>
              </a:rPr>
              <a:t>Does accounting for selection and attrition matter?</a:t>
            </a:r>
          </a:p>
          <a:p>
            <a:endParaRPr lang="en-GB" sz="2400" dirty="0">
              <a:latin typeface="+mn-lt"/>
              <a:ea typeface="Times New Roman" panose="02020603050405020304" pitchFamily="18" charset="0"/>
            </a:endParaRPr>
          </a:p>
          <a:p>
            <a:r>
              <a:rPr lang="en-GB" sz="2400" dirty="0">
                <a:latin typeface="+mn-lt"/>
              </a:rPr>
              <a:t>What does the GWG look like among young people and how has this changed over time?</a:t>
            </a:r>
          </a:p>
          <a:p>
            <a:endParaRPr lang="en-GB" sz="2400" dirty="0">
              <a:latin typeface="+mn-lt"/>
            </a:endParaRPr>
          </a:p>
          <a:p>
            <a:r>
              <a:rPr lang="en-GB" sz="2400" dirty="0">
                <a:latin typeface="+mn-lt"/>
              </a:rPr>
              <a:t>What does the GWG look like in mid-life?  Has it changed much across birth cohorts?</a:t>
            </a:r>
          </a:p>
          <a:p>
            <a:endParaRPr lang="en-GB" sz="2400" dirty="0">
              <a:latin typeface="+mn-lt"/>
            </a:endParaRPr>
          </a:p>
          <a:p>
            <a:r>
              <a:rPr lang="en-GB" sz="2400" dirty="0">
                <a:latin typeface="+mn-lt"/>
              </a:rPr>
              <a:t>What happened during the Covid-19 Pandemic?</a:t>
            </a:r>
          </a:p>
          <a:p>
            <a:endParaRPr lang="en-GB" sz="2400" dirty="0">
              <a:latin typeface="+mn-lt"/>
            </a:endParaRPr>
          </a:p>
          <a:p>
            <a:r>
              <a:rPr lang="en-GB" sz="2400" dirty="0">
                <a:latin typeface="+mn-lt"/>
              </a:rPr>
              <a:t>What is the size of the GWG using matching estimators?</a:t>
            </a:r>
          </a:p>
        </p:txBody>
      </p:sp>
    </p:spTree>
    <p:extLst>
      <p:ext uri="{BB962C8B-B14F-4D97-AF65-F5344CB8AC3E}">
        <p14:creationId xmlns:p14="http://schemas.microsoft.com/office/powerpoint/2010/main" val="204654643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715549-4363-4259-AA4E-5DF94ACFFD78}"/>
              </a:ext>
            </a:extLst>
          </p:cNvPr>
          <p:cNvSpPr>
            <a:spLocks noGrp="1"/>
          </p:cNvSpPr>
          <p:nvPr>
            <p:ph type="title"/>
          </p:nvPr>
        </p:nvSpPr>
        <p:spPr>
          <a:xfrm>
            <a:off x="539552" y="1916832"/>
            <a:ext cx="8229600" cy="2376263"/>
          </a:xfrm>
        </p:spPr>
        <p:txBody>
          <a:bodyPr/>
          <a:lstStyle/>
          <a:p>
            <a:br>
              <a:rPr lang="en-GB" sz="4400" dirty="0">
                <a:effectLst/>
                <a:latin typeface="+mn-lt"/>
                <a:ea typeface="Times New Roman" panose="02020603050405020304" pitchFamily="18" charset="0"/>
              </a:rPr>
            </a:br>
            <a:r>
              <a:rPr lang="en-GB" sz="4400" dirty="0">
                <a:effectLst/>
                <a:latin typeface="+mn-lt"/>
                <a:ea typeface="Times New Roman" panose="02020603050405020304" pitchFamily="18" charset="0"/>
              </a:rPr>
              <a:t>What does the GWG look like across the life-course in NCDS and BCS?</a:t>
            </a:r>
            <a:br>
              <a:rPr lang="en-GB" sz="4400" dirty="0">
                <a:effectLst/>
                <a:latin typeface="+mn-lt"/>
                <a:ea typeface="Times New Roman" panose="02020603050405020304" pitchFamily="18" charset="0"/>
              </a:rPr>
            </a:br>
            <a:endParaRPr lang="en-GB" dirty="0"/>
          </a:p>
        </p:txBody>
      </p:sp>
    </p:spTree>
    <p:extLst>
      <p:ext uri="{BB962C8B-B14F-4D97-AF65-F5344CB8AC3E}">
        <p14:creationId xmlns:p14="http://schemas.microsoft.com/office/powerpoint/2010/main" val="72921654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hart 4">
            <a:extLst>
              <a:ext uri="{FF2B5EF4-FFF2-40B4-BE49-F238E27FC236}">
                <a16:creationId xmlns:a16="http://schemas.microsoft.com/office/drawing/2014/main" id="{00000000-0008-0000-0000-000002000000}"/>
              </a:ext>
            </a:extLst>
          </p:cNvPr>
          <p:cNvGraphicFramePr>
            <a:graphicFrameLocks noGrp="1"/>
          </p:cNvGraphicFramePr>
          <p:nvPr>
            <p:extLst>
              <p:ext uri="{D42A27DB-BD31-4B8C-83A1-F6EECF244321}">
                <p14:modId xmlns:p14="http://schemas.microsoft.com/office/powerpoint/2010/main" val="1684546520"/>
              </p:ext>
            </p:extLst>
          </p:nvPr>
        </p:nvGraphicFramePr>
        <p:xfrm>
          <a:off x="-78154" y="0"/>
          <a:ext cx="9300308" cy="674136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18133018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457200" y="116632"/>
            <a:ext cx="8229600" cy="490537"/>
          </a:xfrm>
        </p:spPr>
        <p:txBody>
          <a:bodyPr/>
          <a:lstStyle/>
          <a:p>
            <a:r>
              <a:rPr lang="en-GB" altLang="en-US" sz="3600" dirty="0"/>
              <a:t>Findings for Raw GWG</a:t>
            </a:r>
          </a:p>
        </p:txBody>
      </p:sp>
      <p:sp>
        <p:nvSpPr>
          <p:cNvPr id="10243" name="Content Placeholder 2"/>
          <p:cNvSpPr>
            <a:spLocks noGrp="1"/>
          </p:cNvSpPr>
          <p:nvPr>
            <p:ph idx="1"/>
          </p:nvPr>
        </p:nvSpPr>
        <p:spPr>
          <a:xfrm>
            <a:off x="477251" y="692696"/>
            <a:ext cx="8640763" cy="3313112"/>
          </a:xfrm>
        </p:spPr>
        <p:txBody>
          <a:bodyPr/>
          <a:lstStyle/>
          <a:p>
            <a:pPr marL="514350" indent="-514350">
              <a:buFont typeface="+mj-lt"/>
              <a:buAutoNum type="arabicPeriod"/>
            </a:pPr>
            <a:r>
              <a:rPr lang="en-GB" altLang="en-US" sz="2800" dirty="0"/>
              <a:t>The GWG grows until mid-age then falls</a:t>
            </a:r>
          </a:p>
          <a:p>
            <a:pPr marL="514350" indent="-514350">
              <a:buFont typeface="+mj-lt"/>
              <a:buAutoNum type="arabicPeriod"/>
            </a:pPr>
            <a:r>
              <a:rPr lang="en-GB" altLang="en-US" sz="2800" dirty="0"/>
              <a:t>The GWG is smaller across the life-cycle in BCS v NCDS</a:t>
            </a:r>
          </a:p>
          <a:p>
            <a:pPr marL="914400" lvl="1" indent="-514350">
              <a:buFont typeface="Arial" panose="020B0604020202020204" pitchFamily="34" charset="0"/>
              <a:buChar char="•"/>
            </a:pPr>
            <a:r>
              <a:rPr lang="en-GB" altLang="en-US" sz="2400" dirty="0"/>
              <a:t>Raw, attrition adjusted and selection adjusted </a:t>
            </a:r>
          </a:p>
          <a:p>
            <a:pPr marL="514350" indent="-514350">
              <a:buFont typeface="+mj-lt"/>
              <a:buAutoNum type="arabicPeriod"/>
            </a:pPr>
            <a:r>
              <a:rPr lang="en-GB" altLang="en-US" sz="2800" dirty="0"/>
              <a:t>Results are not particularly sensitive to attrition adjustment</a:t>
            </a:r>
          </a:p>
          <a:p>
            <a:pPr marL="914400" lvl="1" indent="-514350">
              <a:buFont typeface="Arial" panose="020B0604020202020204" pitchFamily="34" charset="0"/>
              <a:buChar char="•"/>
            </a:pPr>
            <a:r>
              <a:rPr lang="en-GB" altLang="en-US" sz="2400" dirty="0"/>
              <a:t>The black lines track the red lines</a:t>
            </a:r>
          </a:p>
          <a:p>
            <a:pPr marL="914400" lvl="1" indent="-514350">
              <a:buFont typeface="Arial" panose="020B0604020202020204" pitchFamily="34" charset="0"/>
              <a:buChar char="•"/>
            </a:pPr>
            <a:r>
              <a:rPr lang="en-GB" altLang="en-US" sz="2400" dirty="0"/>
              <a:t>Attrition adjustment closes the GWG a little later in life in NCDS</a:t>
            </a:r>
          </a:p>
          <a:p>
            <a:pPr marL="514350" indent="-514350">
              <a:buFont typeface="Calibri" charset="0"/>
              <a:buAutoNum type="arabicPeriod"/>
            </a:pPr>
            <a:r>
              <a:rPr lang="en-GB" altLang="en-US" sz="2800" dirty="0"/>
              <a:t>Adjusting for selection into employment plays a small, albeit significant, role in the size of the GWG over the life-cycle</a:t>
            </a:r>
          </a:p>
          <a:p>
            <a:pPr marL="914400" lvl="1" indent="-514350">
              <a:buFont typeface="Arial" panose="020B0604020202020204" pitchFamily="34" charset="0"/>
              <a:buChar char="•"/>
            </a:pPr>
            <a:r>
              <a:rPr lang="en-GB" altLang="en-US" sz="2400" dirty="0"/>
              <a:t>Adjusting for selection into employment increases the size of the GWG in early life in both NCDS and BCS</a:t>
            </a:r>
          </a:p>
        </p:txBody>
      </p:sp>
    </p:spTree>
    <p:extLst>
      <p:ext uri="{BB962C8B-B14F-4D97-AF65-F5344CB8AC3E}">
        <p14:creationId xmlns:p14="http://schemas.microsoft.com/office/powerpoint/2010/main" val="168406576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457200" y="332656"/>
            <a:ext cx="8229600" cy="490537"/>
          </a:xfrm>
        </p:spPr>
        <p:txBody>
          <a:bodyPr/>
          <a:lstStyle/>
          <a:p>
            <a:r>
              <a:rPr lang="en-GB" altLang="en-US" sz="3600" dirty="0"/>
              <a:t>Findings for covariate-adjusted (human capital) GWG</a:t>
            </a:r>
          </a:p>
        </p:txBody>
      </p:sp>
      <p:sp>
        <p:nvSpPr>
          <p:cNvPr id="10243" name="Content Placeholder 2"/>
          <p:cNvSpPr>
            <a:spLocks noGrp="1"/>
          </p:cNvSpPr>
          <p:nvPr>
            <p:ph idx="1"/>
          </p:nvPr>
        </p:nvSpPr>
        <p:spPr>
          <a:xfrm>
            <a:off x="457200" y="1052736"/>
            <a:ext cx="8487237" cy="3313112"/>
          </a:xfrm>
        </p:spPr>
        <p:txBody>
          <a:bodyPr/>
          <a:lstStyle/>
          <a:p>
            <a:pPr marL="514350" indent="-514350">
              <a:buFont typeface="+mj-lt"/>
              <a:buAutoNum type="arabicPeriod"/>
            </a:pPr>
            <a:r>
              <a:rPr lang="en-GB" altLang="en-US" sz="2800" dirty="0"/>
              <a:t>NCDS</a:t>
            </a:r>
          </a:p>
          <a:p>
            <a:pPr marL="914400" lvl="1" indent="-514350">
              <a:buFont typeface="Arial" panose="020B0604020202020204" pitchFamily="34" charset="0"/>
              <a:buChar char="•"/>
            </a:pPr>
            <a:r>
              <a:rPr lang="en-GB" altLang="en-US" sz="2400" dirty="0"/>
              <a:t>Life-course pattern of GWG similar to that for raw gap, but gap begins to close in 30s not 40s</a:t>
            </a:r>
          </a:p>
          <a:p>
            <a:pPr marL="914400" lvl="1" indent="-514350">
              <a:buFont typeface="Arial" panose="020B0604020202020204" pitchFamily="34" charset="0"/>
              <a:buChar char="•"/>
            </a:pPr>
            <a:r>
              <a:rPr lang="en-GB" altLang="en-US" sz="2400" dirty="0"/>
              <a:t>Gap is less pronounced than raw gap due to human capital differences in 30s and 40s</a:t>
            </a:r>
          </a:p>
          <a:p>
            <a:pPr marL="914400" lvl="1" indent="-514350">
              <a:buFont typeface="Arial" panose="020B0604020202020204" pitchFamily="34" charset="0"/>
              <a:buChar char="•"/>
            </a:pPr>
            <a:r>
              <a:rPr lang="en-GB" altLang="en-US" sz="2400" dirty="0"/>
              <a:t>Accounting for attrition gap is larger later in life</a:t>
            </a:r>
          </a:p>
          <a:p>
            <a:pPr marL="914400" lvl="1" indent="-514350">
              <a:buFont typeface="Arial" panose="020B0604020202020204" pitchFamily="34" charset="0"/>
              <a:buChar char="•"/>
            </a:pPr>
            <a:r>
              <a:rPr lang="en-GB" altLang="en-US" sz="2400" dirty="0"/>
              <a:t>Selection-adjustment means gap is larger until 40s</a:t>
            </a:r>
          </a:p>
          <a:p>
            <a:pPr marL="514350" indent="-514350">
              <a:buFont typeface="+mj-lt"/>
              <a:buAutoNum type="arabicPeriod"/>
            </a:pPr>
            <a:r>
              <a:rPr lang="en-GB" altLang="en-US" sz="2800" dirty="0"/>
              <a:t>BCS</a:t>
            </a:r>
          </a:p>
          <a:p>
            <a:pPr marL="914400" lvl="1" indent="-514350">
              <a:buFont typeface="Arial" panose="020B0604020202020204" pitchFamily="34" charset="0"/>
              <a:buChar char="•"/>
            </a:pPr>
            <a:r>
              <a:rPr lang="en-GB" altLang="en-US" sz="2400" dirty="0"/>
              <a:t>GWG much flatter between 20s and 40s when covariate adjust due to human capital differences</a:t>
            </a:r>
          </a:p>
          <a:p>
            <a:pPr marL="914400" lvl="1" indent="-514350">
              <a:buFont typeface="Arial" panose="020B0604020202020204" pitchFamily="34" charset="0"/>
              <a:buChar char="•"/>
            </a:pPr>
            <a:r>
              <a:rPr lang="en-GB" altLang="en-US" sz="2400" dirty="0"/>
              <a:t>GWG always smaller than in case of NCDS</a:t>
            </a:r>
          </a:p>
          <a:p>
            <a:pPr marL="914400" lvl="1" indent="-514350">
              <a:buFont typeface="Arial" panose="020B0604020202020204" pitchFamily="34" charset="0"/>
              <a:buChar char="•"/>
            </a:pPr>
            <a:r>
              <a:rPr lang="en-GB" altLang="en-US" sz="2400" dirty="0"/>
              <a:t>GWG smaller with selection-adjustment</a:t>
            </a:r>
          </a:p>
          <a:p>
            <a:pPr marL="914400" lvl="1" indent="-514350">
              <a:buFont typeface="Arial" panose="020B0604020202020204" pitchFamily="34" charset="0"/>
              <a:buChar char="•"/>
            </a:pPr>
            <a:endParaRPr lang="en-GB" altLang="en-US" sz="2000" dirty="0"/>
          </a:p>
          <a:p>
            <a:pPr marL="914400" lvl="1" indent="-514350">
              <a:buFont typeface="Arial" panose="020B0604020202020204" pitchFamily="34" charset="0"/>
              <a:buChar char="•"/>
            </a:pPr>
            <a:endParaRPr lang="en-GB" altLang="en-US" sz="2000" dirty="0"/>
          </a:p>
        </p:txBody>
      </p:sp>
    </p:spTree>
    <p:extLst>
      <p:ext uri="{BB962C8B-B14F-4D97-AF65-F5344CB8AC3E}">
        <p14:creationId xmlns:p14="http://schemas.microsoft.com/office/powerpoint/2010/main" val="81391359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715549-4363-4259-AA4E-5DF94ACFFD78}"/>
              </a:ext>
            </a:extLst>
          </p:cNvPr>
          <p:cNvSpPr>
            <a:spLocks noGrp="1"/>
          </p:cNvSpPr>
          <p:nvPr>
            <p:ph type="title"/>
          </p:nvPr>
        </p:nvSpPr>
        <p:spPr>
          <a:xfrm>
            <a:off x="539552" y="1700808"/>
            <a:ext cx="8229600" cy="2376263"/>
          </a:xfrm>
        </p:spPr>
        <p:txBody>
          <a:bodyPr/>
          <a:lstStyle/>
          <a:p>
            <a:br>
              <a:rPr lang="en-GB" sz="4400" dirty="0">
                <a:effectLst/>
                <a:latin typeface="+mn-lt"/>
                <a:ea typeface="Times New Roman" panose="02020603050405020304" pitchFamily="18" charset="0"/>
              </a:rPr>
            </a:br>
            <a:r>
              <a:rPr lang="en-GB" sz="4400" dirty="0">
                <a:effectLst/>
                <a:latin typeface="+mn-lt"/>
                <a:ea typeface="Times New Roman" panose="02020603050405020304" pitchFamily="18" charset="0"/>
              </a:rPr>
              <a:t>What does the GWG look like in mid-life?</a:t>
            </a:r>
            <a:endParaRPr lang="en-GB" dirty="0"/>
          </a:p>
        </p:txBody>
      </p:sp>
    </p:spTree>
    <p:extLst>
      <p:ext uri="{BB962C8B-B14F-4D97-AF65-F5344CB8AC3E}">
        <p14:creationId xmlns:p14="http://schemas.microsoft.com/office/powerpoint/2010/main" val="15412800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457200" y="115888"/>
            <a:ext cx="8229600" cy="615949"/>
          </a:xfrm>
        </p:spPr>
        <p:txBody>
          <a:bodyPr/>
          <a:lstStyle/>
          <a:p>
            <a:r>
              <a:rPr lang="en-GB" altLang="en-US" dirty="0"/>
              <a:t>Project Overview</a:t>
            </a:r>
          </a:p>
        </p:txBody>
      </p:sp>
      <p:sp>
        <p:nvSpPr>
          <p:cNvPr id="3" name="Content Placeholder 2"/>
          <p:cNvSpPr>
            <a:spLocks noGrp="1"/>
          </p:cNvSpPr>
          <p:nvPr>
            <p:ph idx="1"/>
          </p:nvPr>
        </p:nvSpPr>
        <p:spPr>
          <a:xfrm>
            <a:off x="323528" y="836712"/>
            <a:ext cx="8712968" cy="4896544"/>
          </a:xfrm>
        </p:spPr>
        <p:txBody>
          <a:bodyPr/>
          <a:lstStyle/>
          <a:p>
            <a:pPr>
              <a:buFont typeface="Arial" panose="020B0604020202020204" pitchFamily="34" charset="0"/>
              <a:buChar char="•"/>
              <a:defRPr/>
            </a:pPr>
            <a:r>
              <a:rPr lang="en-GB" sz="2400" dirty="0"/>
              <a:t>Began September 2019 ends February 2023</a:t>
            </a:r>
          </a:p>
          <a:p>
            <a:pPr>
              <a:buFont typeface="Arial" panose="020B0604020202020204" pitchFamily="34" charset="0"/>
              <a:buChar char="•"/>
              <a:defRPr/>
            </a:pPr>
            <a:r>
              <a:rPr lang="en-GB" sz="2400" dirty="0"/>
              <a:t>Mainly birth cohort data to explore the gender wage gap (GWG) across cohorts and over the life-course</a:t>
            </a:r>
          </a:p>
          <a:p>
            <a:pPr lvl="1">
              <a:buFont typeface="Arial" panose="020B0604020202020204" pitchFamily="34" charset="0"/>
              <a:buChar char="•"/>
              <a:defRPr/>
            </a:pPr>
            <a:r>
              <a:rPr lang="en-GB" sz="2000" dirty="0"/>
              <a:t>Plus some papers with linked employer-employee data </a:t>
            </a:r>
          </a:p>
          <a:p>
            <a:pPr>
              <a:buFont typeface="Arial" panose="020B0604020202020204" pitchFamily="34" charset="0"/>
              <a:buChar char="•"/>
              <a:defRPr/>
            </a:pPr>
            <a:r>
              <a:rPr lang="en-GB" sz="2400" dirty="0"/>
              <a:t>Examines GWG across individuals' lives, up to the age of 60+ in the case of the 1958 cohort, and across generations</a:t>
            </a:r>
          </a:p>
          <a:p>
            <a:pPr>
              <a:buFont typeface="Arial" panose="020B0604020202020204" pitchFamily="34" charset="0"/>
              <a:buChar char="•"/>
              <a:defRPr/>
            </a:pPr>
            <a:r>
              <a:rPr lang="en-GB" sz="2400" dirty="0"/>
              <a:t>The UCL team:</a:t>
            </a:r>
          </a:p>
          <a:p>
            <a:pPr lvl="1">
              <a:buFont typeface="Arial" panose="020B0604020202020204" pitchFamily="34" charset="0"/>
              <a:buChar char="•"/>
              <a:defRPr/>
            </a:pPr>
            <a:r>
              <a:rPr lang="en-GB" sz="1800" dirty="0"/>
              <a:t>Alex Bryson (PI)</a:t>
            </a:r>
          </a:p>
          <a:p>
            <a:pPr lvl="1">
              <a:buFont typeface="Arial" panose="020B0604020202020204" pitchFamily="34" charset="0"/>
              <a:buChar char="•"/>
              <a:defRPr/>
            </a:pPr>
            <a:r>
              <a:rPr lang="en-GB" sz="1800" dirty="0"/>
              <a:t>Heather Joshi (co-investigator)</a:t>
            </a:r>
          </a:p>
          <a:p>
            <a:pPr lvl="1">
              <a:buFont typeface="Arial" panose="020B0604020202020204" pitchFamily="34" charset="0"/>
              <a:buChar char="•"/>
              <a:defRPr/>
            </a:pPr>
            <a:r>
              <a:rPr lang="en-GB" sz="1800" dirty="0"/>
              <a:t>David Wilkinson (co-investigator)</a:t>
            </a:r>
          </a:p>
          <a:p>
            <a:pPr lvl="1">
              <a:buFont typeface="Arial" panose="020B0604020202020204" pitchFamily="34" charset="0"/>
              <a:buChar char="•"/>
              <a:defRPr/>
            </a:pPr>
            <a:r>
              <a:rPr lang="en-GB" sz="1800" dirty="0"/>
              <a:t>Francesca Foliano (Research Fellow)</a:t>
            </a:r>
          </a:p>
          <a:p>
            <a:pPr lvl="1">
              <a:buFont typeface="Arial" panose="020B0604020202020204" pitchFamily="34" charset="0"/>
              <a:buChar char="•"/>
              <a:defRPr/>
            </a:pPr>
            <a:r>
              <a:rPr lang="en-GB" sz="1800" dirty="0"/>
              <a:t>Bozena </a:t>
            </a:r>
            <a:r>
              <a:rPr lang="pl-PL" sz="1800" dirty="0"/>
              <a:t>Wielgoszewska</a:t>
            </a:r>
            <a:r>
              <a:rPr lang="en-GB" sz="1800" dirty="0"/>
              <a:t> (Research Fellow)</a:t>
            </a:r>
          </a:p>
          <a:p>
            <a:pPr>
              <a:buFont typeface="Arial" panose="020B0604020202020204" pitchFamily="34" charset="0"/>
              <a:buChar char="•"/>
              <a:defRPr/>
            </a:pPr>
            <a:r>
              <a:rPr lang="en-GB" sz="2200" dirty="0"/>
              <a:t>All information on the project can be found here: </a:t>
            </a:r>
            <a:r>
              <a:rPr lang="en-GB" sz="2400" dirty="0">
                <a:hlinkClick r:id="rId3"/>
              </a:rPr>
              <a:t>https://www.ucl.ac.uk/ioe/departments-and-centres/departments/social-science/gender-wage-gap-evidence-cohort-studies</a:t>
            </a:r>
            <a:endParaRPr lang="en-GB" sz="22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F6CF2E-AFF4-4E90-8585-0094E324A7CC}"/>
              </a:ext>
            </a:extLst>
          </p:cNvPr>
          <p:cNvSpPr>
            <a:spLocks noGrp="1"/>
          </p:cNvSpPr>
          <p:nvPr>
            <p:ph type="title"/>
          </p:nvPr>
        </p:nvSpPr>
        <p:spPr>
          <a:xfrm>
            <a:off x="330200" y="295770"/>
            <a:ext cx="8489950" cy="792758"/>
          </a:xfrm>
        </p:spPr>
        <p:txBody>
          <a:bodyPr/>
          <a:lstStyle/>
          <a:p>
            <a:r>
              <a:rPr lang="en-GB" dirty="0"/>
              <a:t>This paper conditions on more than human capital</a:t>
            </a:r>
          </a:p>
        </p:txBody>
      </p:sp>
      <p:sp>
        <p:nvSpPr>
          <p:cNvPr id="3" name="Content Placeholder 2">
            <a:extLst>
              <a:ext uri="{FF2B5EF4-FFF2-40B4-BE49-F238E27FC236}">
                <a16:creationId xmlns:a16="http://schemas.microsoft.com/office/drawing/2014/main" id="{F705B9DA-5BFD-4D8F-9955-3717C892EB30}"/>
              </a:ext>
            </a:extLst>
          </p:cNvPr>
          <p:cNvSpPr>
            <a:spLocks noGrp="1"/>
          </p:cNvSpPr>
          <p:nvPr>
            <p:ph idx="1"/>
          </p:nvPr>
        </p:nvSpPr>
        <p:spPr>
          <a:xfrm>
            <a:off x="330200" y="1340768"/>
            <a:ext cx="8634288" cy="4825083"/>
          </a:xfrm>
        </p:spPr>
        <p:txBody>
          <a:bodyPr/>
          <a:lstStyle/>
          <a:p>
            <a:r>
              <a:rPr lang="en-GB" sz="2400" dirty="0"/>
              <a:t>Explore the role of family and job characteristics in accounting for the GWG</a:t>
            </a:r>
          </a:p>
          <a:p>
            <a:pPr lvl="1"/>
            <a:r>
              <a:rPr lang="en-GB" sz="2000" dirty="0"/>
              <a:t>Can we account for more of the gap?</a:t>
            </a:r>
          </a:p>
          <a:p>
            <a:pPr lvl="1"/>
            <a:r>
              <a:rPr lang="en-GB" sz="2000" dirty="0"/>
              <a:t>Do the earlier finding still hold? </a:t>
            </a:r>
          </a:p>
          <a:p>
            <a:r>
              <a:rPr lang="en-GB" sz="2400" dirty="0"/>
              <a:t>Family </a:t>
            </a:r>
          </a:p>
          <a:p>
            <a:pPr lvl="1"/>
            <a:r>
              <a:rPr lang="en-GB" sz="2000" dirty="0"/>
              <a:t>Whether have a partner, </a:t>
            </a:r>
          </a:p>
          <a:p>
            <a:pPr lvl="1"/>
            <a:r>
              <a:rPr lang="en-GB" sz="2000" dirty="0"/>
              <a:t>Whether ever had a child</a:t>
            </a:r>
          </a:p>
          <a:p>
            <a:pPr lvl="1"/>
            <a:r>
              <a:rPr lang="en-GB" sz="2000" dirty="0"/>
              <a:t>Whether currently have children aged &lt;3, 3-4, 5-15</a:t>
            </a:r>
          </a:p>
          <a:p>
            <a:r>
              <a:rPr lang="en-GB" sz="2400" dirty="0"/>
              <a:t>Job characteristics</a:t>
            </a:r>
          </a:p>
          <a:p>
            <a:pPr lvl="1"/>
            <a:r>
              <a:rPr lang="en-GB" sz="2000" dirty="0"/>
              <a:t>Occupation (1 digit SOC)</a:t>
            </a:r>
          </a:p>
          <a:p>
            <a:pPr lvl="1"/>
            <a:r>
              <a:rPr lang="en-GB" sz="2000" dirty="0"/>
              <a:t>% of women by occupation (2 digit SOC)</a:t>
            </a:r>
          </a:p>
          <a:p>
            <a:pPr lvl="1"/>
            <a:r>
              <a:rPr lang="en-GB" sz="2000" dirty="0"/>
              <a:t>Whether work part-time</a:t>
            </a:r>
          </a:p>
          <a:p>
            <a:pPr lvl="1"/>
            <a:r>
              <a:rPr lang="en-GB" sz="2000" dirty="0"/>
              <a:t>% of part-time workers by occupation (2 digit SOC)</a:t>
            </a:r>
          </a:p>
          <a:p>
            <a:pPr lvl="1"/>
            <a:endParaRPr lang="en-GB" dirty="0"/>
          </a:p>
          <a:p>
            <a:pPr lvl="1"/>
            <a:endParaRPr lang="en-GB" dirty="0"/>
          </a:p>
        </p:txBody>
      </p:sp>
    </p:spTree>
    <p:extLst>
      <p:ext uri="{BB962C8B-B14F-4D97-AF65-F5344CB8AC3E}">
        <p14:creationId xmlns:p14="http://schemas.microsoft.com/office/powerpoint/2010/main" val="211256645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F2725A-0F36-45DD-880D-F571A7C472C2}"/>
              </a:ext>
            </a:extLst>
          </p:cNvPr>
          <p:cNvSpPr>
            <a:spLocks noGrp="1"/>
          </p:cNvSpPr>
          <p:nvPr>
            <p:ph type="title"/>
          </p:nvPr>
        </p:nvSpPr>
        <p:spPr/>
        <p:txBody>
          <a:bodyPr/>
          <a:lstStyle/>
          <a:p>
            <a:pPr algn="ctr"/>
            <a:r>
              <a:rPr lang="en-GB" sz="2800" b="1" dirty="0"/>
              <a:t>Gender Wage Gap at age 42- unexplained and explained components</a:t>
            </a:r>
          </a:p>
        </p:txBody>
      </p:sp>
      <p:graphicFrame>
        <p:nvGraphicFramePr>
          <p:cNvPr id="6" name="Content Placeholder 3">
            <a:extLst>
              <a:ext uri="{FF2B5EF4-FFF2-40B4-BE49-F238E27FC236}">
                <a16:creationId xmlns:a16="http://schemas.microsoft.com/office/drawing/2014/main" id="{6758E996-9898-43A1-A061-9FD7F55E90EE}"/>
              </a:ext>
            </a:extLst>
          </p:cNvPr>
          <p:cNvGraphicFramePr>
            <a:graphicFrameLocks noGrp="1"/>
          </p:cNvGraphicFramePr>
          <p:nvPr>
            <p:ph idx="1"/>
            <p:extLst>
              <p:ext uri="{D42A27DB-BD31-4B8C-83A1-F6EECF244321}">
                <p14:modId xmlns:p14="http://schemas.microsoft.com/office/powerpoint/2010/main" val="1506671112"/>
              </p:ext>
            </p:extLst>
          </p:nvPr>
        </p:nvGraphicFramePr>
        <p:xfrm>
          <a:off x="430531" y="1600200"/>
          <a:ext cx="8229600" cy="4525963"/>
        </p:xfrm>
        <a:graphic>
          <a:graphicData uri="http://schemas.openxmlformats.org/drawingml/2006/chart">
            <c:chart xmlns:c="http://schemas.openxmlformats.org/drawingml/2006/chart" xmlns:r="http://schemas.openxmlformats.org/officeDocument/2006/relationships" r:id="rId3"/>
          </a:graphicData>
        </a:graphic>
      </p:graphicFrame>
      <p:sp>
        <p:nvSpPr>
          <p:cNvPr id="3" name="TextBox 2">
            <a:extLst>
              <a:ext uri="{FF2B5EF4-FFF2-40B4-BE49-F238E27FC236}">
                <a16:creationId xmlns:a16="http://schemas.microsoft.com/office/drawing/2014/main" id="{B62AF172-A5CF-443F-84D1-25B787066B4D}"/>
              </a:ext>
            </a:extLst>
          </p:cNvPr>
          <p:cNvSpPr txBox="1"/>
          <p:nvPr/>
        </p:nvSpPr>
        <p:spPr>
          <a:xfrm>
            <a:off x="611559" y="6126163"/>
            <a:ext cx="8229599" cy="646331"/>
          </a:xfrm>
          <a:prstGeom prst="rect">
            <a:avLst/>
          </a:prstGeom>
          <a:noFill/>
        </p:spPr>
        <p:txBody>
          <a:bodyPr wrap="square" rtlCol="0">
            <a:spAutoFit/>
          </a:bodyPr>
          <a:lstStyle/>
          <a:p>
            <a:r>
              <a:rPr lang="en-GB" dirty="0"/>
              <a:t>Raw gap in log mean hourly wage is 40 log points in NCDS and 33 log points in BCS (similar to the 35pp and 31pp gap in median wages on slide 15)</a:t>
            </a:r>
          </a:p>
        </p:txBody>
      </p:sp>
    </p:spTree>
    <p:extLst>
      <p:ext uri="{BB962C8B-B14F-4D97-AF65-F5344CB8AC3E}">
        <p14:creationId xmlns:p14="http://schemas.microsoft.com/office/powerpoint/2010/main" val="117762980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715549-4363-4259-AA4E-5DF94ACFFD78}"/>
              </a:ext>
            </a:extLst>
          </p:cNvPr>
          <p:cNvSpPr>
            <a:spLocks noGrp="1"/>
          </p:cNvSpPr>
          <p:nvPr>
            <p:ph type="title"/>
          </p:nvPr>
        </p:nvSpPr>
        <p:spPr>
          <a:xfrm>
            <a:off x="539552" y="1916832"/>
            <a:ext cx="8229600" cy="2376263"/>
          </a:xfrm>
        </p:spPr>
        <p:txBody>
          <a:bodyPr/>
          <a:lstStyle/>
          <a:p>
            <a:br>
              <a:rPr lang="en-GB" sz="4400" dirty="0">
                <a:effectLst/>
                <a:latin typeface="+mn-lt"/>
                <a:ea typeface="Times New Roman" panose="02020603050405020304" pitchFamily="18" charset="0"/>
              </a:rPr>
            </a:br>
            <a:r>
              <a:rPr lang="en-GB" sz="4400" dirty="0">
                <a:latin typeface="+mn-lt"/>
              </a:rPr>
              <a:t>What does the GWG look like among young people and how has this changed over time?</a:t>
            </a:r>
            <a:br>
              <a:rPr lang="en-GB" sz="4400" dirty="0">
                <a:latin typeface="+mn-lt"/>
              </a:rPr>
            </a:br>
            <a:endParaRPr lang="en-GB" dirty="0"/>
          </a:p>
        </p:txBody>
      </p:sp>
    </p:spTree>
    <p:extLst>
      <p:ext uri="{BB962C8B-B14F-4D97-AF65-F5344CB8AC3E}">
        <p14:creationId xmlns:p14="http://schemas.microsoft.com/office/powerpoint/2010/main" val="319915659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 name="Title 1"/>
          <p:cNvSpPr txBox="1">
            <a:spLocks noGrp="1"/>
          </p:cNvSpPr>
          <p:nvPr>
            <p:ph type="title"/>
          </p:nvPr>
        </p:nvSpPr>
        <p:spPr>
          <a:xfrm>
            <a:off x="628650" y="394628"/>
            <a:ext cx="7886700" cy="994172"/>
          </a:xfrm>
          <a:prstGeom prst="rect">
            <a:avLst/>
          </a:prstGeom>
        </p:spPr>
        <p:txBody>
          <a:bodyPr/>
          <a:lstStyle/>
          <a:p>
            <a:pPr>
              <a:defRPr sz="4000" b="1">
                <a:solidFill>
                  <a:srgbClr val="0070C0"/>
                </a:solidFill>
                <a:latin typeface="NimbusSanL"/>
                <a:ea typeface="NimbusSanL"/>
                <a:cs typeface="NimbusSanL"/>
                <a:sym typeface="NimbusSanL"/>
              </a:defRPr>
            </a:pPr>
            <a:r>
              <a:rPr dirty="0"/>
              <a:t>Findings</a:t>
            </a:r>
            <a:r>
              <a:rPr sz="1350" dirty="0">
                <a:solidFill>
                  <a:srgbClr val="3333B2"/>
                </a:solidFill>
              </a:rPr>
              <a:t> </a:t>
            </a:r>
            <a:br>
              <a:rPr sz="1350" dirty="0">
                <a:solidFill>
                  <a:srgbClr val="3333B2"/>
                </a:solidFill>
              </a:rPr>
            </a:br>
            <a:endParaRPr sz="1350" dirty="0">
              <a:solidFill>
                <a:srgbClr val="3333B2"/>
              </a:solidFill>
            </a:endParaRPr>
          </a:p>
        </p:txBody>
      </p:sp>
      <p:sp>
        <p:nvSpPr>
          <p:cNvPr id="107" name="Content Placeholder 2"/>
          <p:cNvSpPr txBox="1">
            <a:spLocks noGrp="1"/>
          </p:cNvSpPr>
          <p:nvPr>
            <p:ph type="body" idx="1"/>
          </p:nvPr>
        </p:nvSpPr>
        <p:spPr>
          <a:xfrm>
            <a:off x="755576" y="1628800"/>
            <a:ext cx="7886700" cy="3263504"/>
          </a:xfrm>
          <a:prstGeom prst="rect">
            <a:avLst/>
          </a:prstGeom>
        </p:spPr>
        <p:txBody>
          <a:bodyPr/>
          <a:lstStyle/>
          <a:p>
            <a:pPr>
              <a:defRPr sz="2000">
                <a:latin typeface="NimbusSanL"/>
                <a:ea typeface="NimbusSanL"/>
                <a:cs typeface="NimbusSanL"/>
                <a:sym typeface="NimbusSanL"/>
              </a:defRPr>
            </a:pPr>
            <a:r>
              <a:rPr dirty="0"/>
              <a:t>The GWG adjusted for human capital and childrearing falls by half between 1981 and 2015</a:t>
            </a:r>
          </a:p>
          <a:p>
            <a:pPr marL="0" indent="0">
              <a:buNone/>
              <a:defRPr sz="2000">
                <a:latin typeface="NimbusSanL"/>
                <a:ea typeface="NimbusSanL"/>
                <a:cs typeface="NimbusSanL"/>
                <a:sym typeface="NimbusSanL"/>
              </a:defRPr>
            </a:pPr>
            <a:endParaRPr dirty="0"/>
          </a:p>
          <a:p>
            <a:pPr>
              <a:defRPr sz="2000">
                <a:latin typeface="NimbusSanL"/>
                <a:ea typeface="NimbusSanL"/>
                <a:cs typeface="NimbusSanL"/>
                <a:sym typeface="NimbusSanL"/>
              </a:defRPr>
            </a:pPr>
            <a:r>
              <a:rPr dirty="0"/>
              <a:t>The GWG increases for those with HE and it </a:t>
            </a:r>
            <a:r>
              <a:rPr lang="en-GB" dirty="0"/>
              <a:t>more than </a:t>
            </a:r>
            <a:r>
              <a:rPr dirty="0"/>
              <a:t>halves among those without HE</a:t>
            </a:r>
          </a:p>
          <a:p>
            <a:pPr marL="0" indent="0">
              <a:buNone/>
              <a:defRPr sz="2000">
                <a:latin typeface="NimbusSanL"/>
                <a:ea typeface="NimbusSanL"/>
                <a:cs typeface="NimbusSanL"/>
                <a:sym typeface="NimbusSanL"/>
              </a:defRPr>
            </a:pPr>
            <a:r>
              <a:rPr dirty="0"/>
              <a:t> </a:t>
            </a:r>
            <a:endParaRPr dirty="0">
              <a:latin typeface="Times New Roman"/>
              <a:ea typeface="Times New Roman"/>
              <a:cs typeface="Times New Roman"/>
              <a:sym typeface="Times New Roman"/>
            </a:endParaRPr>
          </a:p>
          <a:p>
            <a:pPr>
              <a:defRPr sz="2000">
                <a:latin typeface="NimbusSanL"/>
                <a:ea typeface="NimbusSanL"/>
                <a:cs typeface="NimbusSanL"/>
                <a:sym typeface="NimbusSanL"/>
              </a:defRPr>
            </a:pPr>
            <a:r>
              <a:rPr dirty="0"/>
              <a:t>Whereas selection adjustment increases the size of the GWG in 1981 and 1996 it does not affect the gap in 2015</a:t>
            </a:r>
          </a:p>
          <a:p>
            <a:pPr marL="0" indent="0">
              <a:buNone/>
              <a:defRPr sz="2000">
                <a:latin typeface="NimbusSanL"/>
                <a:ea typeface="NimbusSanL"/>
                <a:cs typeface="NimbusSanL"/>
                <a:sym typeface="NimbusSanL"/>
              </a:defRPr>
            </a:pPr>
            <a:r>
              <a:rPr dirty="0"/>
              <a:t> </a:t>
            </a:r>
            <a:endParaRPr dirty="0">
              <a:latin typeface="Times New Roman"/>
              <a:ea typeface="Times New Roman"/>
              <a:cs typeface="Times New Roman"/>
              <a:sym typeface="Times New Roman"/>
            </a:endParaRPr>
          </a:p>
          <a:p>
            <a:pPr>
              <a:defRPr sz="2000">
                <a:latin typeface="NimbusSanL"/>
                <a:ea typeface="NimbusSanL"/>
                <a:cs typeface="NimbusSanL"/>
                <a:sym typeface="NimbusSanL"/>
              </a:defRPr>
            </a:pPr>
            <a:r>
              <a:rPr dirty="0"/>
              <a:t>Differences in human capital and marital/parental status account for a small portion of the gap. The nature of jobs (occupation, gender segregation) accounts for a sizeable part of the explained GWG in the most recent cohort.</a:t>
            </a:r>
          </a:p>
        </p:txBody>
      </p:sp>
      <p:sp>
        <p:nvSpPr>
          <p:cNvPr id="108" name="Slide Number Placeholder 1"/>
          <p:cNvSpPr txBox="1">
            <a:spLocks noGrp="1"/>
          </p:cNvSpPr>
          <p:nvPr>
            <p:ph type="sldNum" sz="quarter" idx="2"/>
          </p:nvPr>
        </p:nvSpPr>
        <p:spPr>
          <a:xfrm>
            <a:off x="11095176" y="6414760"/>
            <a:ext cx="258624" cy="24830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45719" rIns="45719" anchor="ctr">
            <a:sp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r" defTabSz="914400" rtl="0" fontAlgn="auto" latinLnBrk="0" hangingPunct="0">
              <a:lnSpc>
                <a:spcPct val="100000"/>
              </a:lnSpc>
              <a:spcBef>
                <a:spcPts val="0"/>
              </a:spcBef>
              <a:spcAft>
                <a:spcPts val="0"/>
              </a:spcAft>
              <a:buClrTx/>
              <a:buSzTx/>
              <a:buFontTx/>
              <a:buNone/>
              <a:tabLst/>
              <a:defRPr kumimoji="0" sz="1200" b="0" i="0" u="none" strike="noStrike" cap="none" spc="0" normalizeH="0" baseline="0">
                <a:ln>
                  <a:noFill/>
                </a:ln>
                <a:solidFill>
                  <a:srgbClr val="888888"/>
                </a:solidFill>
                <a:effectLst/>
                <a:uFillTx/>
                <a:latin typeface="+mn-lt"/>
                <a:ea typeface="+mn-ea"/>
                <a:cs typeface="+mn-cs"/>
                <a:sym typeface="Calibri"/>
              </a:defRPr>
            </a:lvl1pPr>
            <a:lvl2pPr marL="0" marR="0" indent="4572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2pPr>
            <a:lvl3pPr marL="0" marR="0" indent="9144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3pPr>
            <a:lvl4pPr marL="0" marR="0" indent="13716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4pPr>
            <a:lvl5pPr marL="0" marR="0" indent="18288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5pPr>
            <a:lvl6pPr marL="0" marR="0" indent="22860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6pPr>
            <a:lvl7pPr marL="0" marR="0" indent="27432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7pPr>
            <a:lvl8pPr marL="0" marR="0" indent="32004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8pPr>
            <a:lvl9pPr marL="0" marR="0" indent="36576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9pPr>
          </a:lstStyle>
          <a:p>
            <a:fld id="{86CB4B4D-7CA3-9044-876B-883B54F8677D}" type="slidenum">
              <a:rPr lang="en-GB" smtClean="0"/>
              <a:pPr/>
              <a:t>23</a:t>
            </a:fld>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2591AD-E84B-44FA-AAFC-F379BAAC2054}"/>
              </a:ext>
            </a:extLst>
          </p:cNvPr>
          <p:cNvSpPr>
            <a:spLocks noGrp="1"/>
          </p:cNvSpPr>
          <p:nvPr>
            <p:ph type="title"/>
          </p:nvPr>
        </p:nvSpPr>
        <p:spPr>
          <a:xfrm>
            <a:off x="464200" y="274638"/>
            <a:ext cx="8229600" cy="562074"/>
          </a:xfrm>
        </p:spPr>
        <p:txBody>
          <a:bodyPr/>
          <a:lstStyle/>
          <a:p>
            <a:r>
              <a:rPr lang="en-GB" dirty="0"/>
              <a:t>GWG Among Young Workers</a:t>
            </a:r>
            <a:br>
              <a:rPr lang="en-GB" dirty="0"/>
            </a:br>
            <a:r>
              <a:rPr lang="en-GB" sz="2800" dirty="0"/>
              <a:t>Y-axis is gap in log points</a:t>
            </a:r>
          </a:p>
        </p:txBody>
      </p:sp>
      <p:pic>
        <p:nvPicPr>
          <p:cNvPr id="6" name="Content Placeholder 5" descr="Chart, box and whisker chart&#10;&#10;Description automatically generated">
            <a:extLst>
              <a:ext uri="{FF2B5EF4-FFF2-40B4-BE49-F238E27FC236}">
                <a16:creationId xmlns:a16="http://schemas.microsoft.com/office/drawing/2014/main" id="{22DBDC96-3218-4512-91D2-4BDBBE2B12F1}"/>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684193" y="1340768"/>
            <a:ext cx="7920255" cy="5138670"/>
          </a:xfrm>
        </p:spPr>
      </p:pic>
    </p:spTree>
    <p:extLst>
      <p:ext uri="{BB962C8B-B14F-4D97-AF65-F5344CB8AC3E}">
        <p14:creationId xmlns:p14="http://schemas.microsoft.com/office/powerpoint/2010/main" val="145402737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F6CF2E-AFF4-4E90-8585-0094E324A7CC}"/>
              </a:ext>
            </a:extLst>
          </p:cNvPr>
          <p:cNvSpPr>
            <a:spLocks noGrp="1"/>
          </p:cNvSpPr>
          <p:nvPr>
            <p:ph type="title"/>
          </p:nvPr>
        </p:nvSpPr>
        <p:spPr>
          <a:xfrm>
            <a:off x="330200" y="295770"/>
            <a:ext cx="8489950" cy="792758"/>
          </a:xfrm>
        </p:spPr>
        <p:txBody>
          <a:bodyPr/>
          <a:lstStyle/>
          <a:p>
            <a:r>
              <a:rPr lang="en-GB" dirty="0"/>
              <a:t>The role of occupation</a:t>
            </a:r>
          </a:p>
        </p:txBody>
      </p:sp>
      <p:sp>
        <p:nvSpPr>
          <p:cNvPr id="3" name="Content Placeholder 2">
            <a:extLst>
              <a:ext uri="{FF2B5EF4-FFF2-40B4-BE49-F238E27FC236}">
                <a16:creationId xmlns:a16="http://schemas.microsoft.com/office/drawing/2014/main" id="{F705B9DA-5BFD-4D8F-9955-3717C892EB30}"/>
              </a:ext>
            </a:extLst>
          </p:cNvPr>
          <p:cNvSpPr>
            <a:spLocks noGrp="1"/>
          </p:cNvSpPr>
          <p:nvPr>
            <p:ph idx="1"/>
          </p:nvPr>
        </p:nvSpPr>
        <p:spPr>
          <a:xfrm>
            <a:off x="185862" y="1196752"/>
            <a:ext cx="8634288" cy="4825083"/>
          </a:xfrm>
        </p:spPr>
        <p:txBody>
          <a:bodyPr/>
          <a:lstStyle/>
          <a:p>
            <a:r>
              <a:rPr lang="en-GB" sz="2400" dirty="0"/>
              <a:t>Traditionally hard to account for much of the GWG among young people with observed information, leaving an ‘unexplained gap’ often attributed to unequal treatment/ discrimination.</a:t>
            </a:r>
          </a:p>
          <a:p>
            <a:r>
              <a:rPr lang="en-GB" sz="2400" dirty="0"/>
              <a:t>Similar here</a:t>
            </a:r>
          </a:p>
          <a:p>
            <a:pPr lvl="1"/>
            <a:r>
              <a:rPr lang="en-GB" sz="2000" dirty="0"/>
              <a:t>Very little of the gap is explained by differences in human capital attributes and marital/parental status</a:t>
            </a:r>
          </a:p>
          <a:p>
            <a:pPr lvl="1"/>
            <a:r>
              <a:rPr lang="en-GB" sz="2000" dirty="0"/>
              <a:t>But occupation matters</a:t>
            </a:r>
          </a:p>
          <a:p>
            <a:r>
              <a:rPr lang="en-GB" sz="2400" dirty="0"/>
              <a:t>For individuals with observed wages (and occupations) we estimate the contribution of type of occupation (SOC 1 digit), proportion of women in the occupation and whether the job is high-skilled to the gender wage gap. </a:t>
            </a:r>
          </a:p>
          <a:p>
            <a:r>
              <a:rPr lang="en-GB" sz="2400" dirty="0"/>
              <a:t>Proportion of women in the occupation explain some additional part of the gap in 1981 and 1996 and most of the gap in 2015. </a:t>
            </a:r>
          </a:p>
          <a:p>
            <a:endParaRPr lang="en-GB" sz="2000" dirty="0"/>
          </a:p>
          <a:p>
            <a:pPr lvl="1"/>
            <a:endParaRPr lang="en-GB" dirty="0"/>
          </a:p>
        </p:txBody>
      </p:sp>
    </p:spTree>
    <p:extLst>
      <p:ext uri="{BB962C8B-B14F-4D97-AF65-F5344CB8AC3E}">
        <p14:creationId xmlns:p14="http://schemas.microsoft.com/office/powerpoint/2010/main" val="28776866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715549-4363-4259-AA4E-5DF94ACFFD78}"/>
              </a:ext>
            </a:extLst>
          </p:cNvPr>
          <p:cNvSpPr>
            <a:spLocks noGrp="1"/>
          </p:cNvSpPr>
          <p:nvPr>
            <p:ph type="title"/>
          </p:nvPr>
        </p:nvSpPr>
        <p:spPr>
          <a:xfrm>
            <a:off x="539552" y="1916832"/>
            <a:ext cx="8229600" cy="2376263"/>
          </a:xfrm>
        </p:spPr>
        <p:txBody>
          <a:bodyPr/>
          <a:lstStyle/>
          <a:p>
            <a:br>
              <a:rPr lang="en-GB" sz="4400" dirty="0">
                <a:effectLst/>
                <a:latin typeface="+mn-lt"/>
                <a:ea typeface="Times New Roman" panose="02020603050405020304" pitchFamily="18" charset="0"/>
              </a:rPr>
            </a:br>
            <a:r>
              <a:rPr lang="en-GB" sz="4400" dirty="0">
                <a:latin typeface="+mn-lt"/>
              </a:rPr>
              <a:t>What happened to the GWG during the COVID-19 pandemic?</a:t>
            </a:r>
            <a:br>
              <a:rPr lang="en-GB" sz="4400" dirty="0">
                <a:latin typeface="+mn-lt"/>
              </a:rPr>
            </a:br>
            <a:endParaRPr lang="en-GB" dirty="0"/>
          </a:p>
        </p:txBody>
      </p:sp>
    </p:spTree>
    <p:extLst>
      <p:ext uri="{BB962C8B-B14F-4D97-AF65-F5344CB8AC3E}">
        <p14:creationId xmlns:p14="http://schemas.microsoft.com/office/powerpoint/2010/main" val="174564654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F6CF2E-AFF4-4E90-8585-0094E324A7CC}"/>
              </a:ext>
            </a:extLst>
          </p:cNvPr>
          <p:cNvSpPr>
            <a:spLocks noGrp="1"/>
          </p:cNvSpPr>
          <p:nvPr>
            <p:ph type="title"/>
          </p:nvPr>
        </p:nvSpPr>
        <p:spPr>
          <a:xfrm>
            <a:off x="330200" y="295770"/>
            <a:ext cx="8489950" cy="792758"/>
          </a:xfrm>
        </p:spPr>
        <p:txBody>
          <a:bodyPr/>
          <a:lstStyle/>
          <a:p>
            <a:r>
              <a:rPr lang="en-GB" dirty="0"/>
              <a:t>Motivation</a:t>
            </a:r>
          </a:p>
        </p:txBody>
      </p:sp>
      <p:sp>
        <p:nvSpPr>
          <p:cNvPr id="3" name="Content Placeholder 2">
            <a:extLst>
              <a:ext uri="{FF2B5EF4-FFF2-40B4-BE49-F238E27FC236}">
                <a16:creationId xmlns:a16="http://schemas.microsoft.com/office/drawing/2014/main" id="{F705B9DA-5BFD-4D8F-9955-3717C892EB30}"/>
              </a:ext>
            </a:extLst>
          </p:cNvPr>
          <p:cNvSpPr>
            <a:spLocks noGrp="1"/>
          </p:cNvSpPr>
          <p:nvPr>
            <p:ph idx="1"/>
          </p:nvPr>
        </p:nvSpPr>
        <p:spPr>
          <a:xfrm>
            <a:off x="330200" y="1340768"/>
            <a:ext cx="8634288" cy="4825083"/>
          </a:xfrm>
        </p:spPr>
        <p:txBody>
          <a:bodyPr/>
          <a:lstStyle/>
          <a:p>
            <a:endParaRPr lang="en-GB" sz="2000" dirty="0"/>
          </a:p>
          <a:p>
            <a:pPr lvl="1"/>
            <a:endParaRPr lang="en-GB" dirty="0"/>
          </a:p>
        </p:txBody>
      </p:sp>
      <p:sp>
        <p:nvSpPr>
          <p:cNvPr id="5" name="TextBox 4">
            <a:extLst>
              <a:ext uri="{FF2B5EF4-FFF2-40B4-BE49-F238E27FC236}">
                <a16:creationId xmlns:a16="http://schemas.microsoft.com/office/drawing/2014/main" id="{1F859B52-EAF9-4F29-842A-AF4A00270B20}"/>
              </a:ext>
            </a:extLst>
          </p:cNvPr>
          <p:cNvSpPr txBox="1"/>
          <p:nvPr/>
        </p:nvSpPr>
        <p:spPr>
          <a:xfrm>
            <a:off x="611560" y="1607828"/>
            <a:ext cx="7560840" cy="3683060"/>
          </a:xfrm>
          <a:prstGeom prst="rect">
            <a:avLst/>
          </a:prstGeom>
          <a:noFill/>
        </p:spPr>
        <p:txBody>
          <a:bodyPr wrap="square">
            <a:spAutoFit/>
          </a:bodyPr>
          <a:lstStyle/>
          <a:p>
            <a:pPr marL="406397" marR="0" lvl="0" indent="-285750" algn="l" defTabSz="914400" rtl="0" eaLnBrk="0" fontAlgn="base" latinLnBrk="0" hangingPunct="0">
              <a:lnSpc>
                <a:spcPct val="100000"/>
              </a:lnSpc>
              <a:spcBef>
                <a:spcPts val="800"/>
              </a:spcBef>
              <a:spcAft>
                <a:spcPct val="0"/>
              </a:spcAft>
              <a:buClr>
                <a:srgbClr val="00A1BA"/>
              </a:buClr>
              <a:buSzPts val="1700"/>
              <a:buFont typeface="Arial" panose="020B0604020202020204" pitchFamily="34" charset="0"/>
              <a:buChar char="•"/>
              <a:tabLst/>
              <a:defRPr/>
            </a:pPr>
            <a:r>
              <a:rPr kumimoji="0" lang="en-GB" sz="2000" b="0" i="0" u="none" strike="noStrike" kern="0" cap="none" spc="0" normalizeH="0" baseline="0" noProof="0" dirty="0">
                <a:ln>
                  <a:noFill/>
                </a:ln>
                <a:solidFill>
                  <a:srgbClr val="000000"/>
                </a:solidFill>
                <a:effectLst/>
                <a:uLnTx/>
                <a:uFillTx/>
                <a:latin typeface="Arial" panose="020B0604020202020204" pitchFamily="34" charset="0"/>
                <a:ea typeface="+mn-ea"/>
                <a:cs typeface="Arial"/>
                <a:hlinkClick r:id="rId3"/>
              </a:rPr>
              <a:t>Wielgoszewska et al (forthcoming) </a:t>
            </a:r>
            <a:r>
              <a:rPr kumimoji="0" lang="en-GB" sz="2000" b="0" i="0" u="none" strike="noStrike" kern="0" cap="none" spc="0" normalizeH="0" baseline="0" noProof="0" dirty="0">
                <a:ln>
                  <a:noFill/>
                </a:ln>
                <a:solidFill>
                  <a:srgbClr val="000000"/>
                </a:solidFill>
                <a:effectLst/>
                <a:uLnTx/>
                <a:uFillTx/>
                <a:latin typeface="Arial" panose="020B0604020202020204" pitchFamily="34" charset="0"/>
                <a:ea typeface="+mn-ea"/>
                <a:cs typeface="Arial"/>
              </a:rPr>
              <a:t>find that in terms of employment adverse effects are still experienced by women a year into the covid pandemic, especially if they live with partners and children</a:t>
            </a:r>
          </a:p>
          <a:p>
            <a:pPr marL="406397" marR="0" lvl="0" indent="-285750" algn="l" defTabSz="914400" rtl="0" eaLnBrk="0" fontAlgn="base" latinLnBrk="0" hangingPunct="0">
              <a:lnSpc>
                <a:spcPct val="100000"/>
              </a:lnSpc>
              <a:spcBef>
                <a:spcPts val="800"/>
              </a:spcBef>
              <a:spcAft>
                <a:spcPct val="0"/>
              </a:spcAft>
              <a:buClr>
                <a:srgbClr val="00A1BA"/>
              </a:buClr>
              <a:buSzPts val="1700"/>
              <a:buFont typeface="Arial" panose="020B0604020202020204" pitchFamily="34" charset="0"/>
              <a:buChar char="•"/>
              <a:tabLst/>
              <a:defRPr/>
            </a:pPr>
            <a:r>
              <a:rPr kumimoji="0" lang="en-GB" sz="2000" b="0" i="0" u="none" strike="noStrike" kern="0" cap="none" spc="0" normalizeH="0" baseline="0" noProof="0" dirty="0">
                <a:ln>
                  <a:noFill/>
                </a:ln>
                <a:solidFill>
                  <a:srgbClr val="000000"/>
                </a:solidFill>
                <a:effectLst/>
                <a:uLnTx/>
                <a:uFillTx/>
                <a:latin typeface="Arial" panose="020B0604020202020204" pitchFamily="34" charset="0"/>
                <a:ea typeface="+mn-ea"/>
                <a:cs typeface="Arial"/>
              </a:rPr>
              <a:t>…but what about those who remained in employment? </a:t>
            </a:r>
          </a:p>
          <a:p>
            <a:pPr marL="120647" marR="0" lvl="0" indent="0" algn="l" defTabSz="914400" rtl="0" eaLnBrk="0" fontAlgn="base" latinLnBrk="0" hangingPunct="0">
              <a:lnSpc>
                <a:spcPct val="100000"/>
              </a:lnSpc>
              <a:spcBef>
                <a:spcPts val="800"/>
              </a:spcBef>
              <a:spcAft>
                <a:spcPct val="0"/>
              </a:spcAft>
              <a:buClr>
                <a:srgbClr val="00A1BA"/>
              </a:buClr>
              <a:buSzPts val="1700"/>
              <a:buFontTx/>
              <a:buNone/>
              <a:tabLst/>
              <a:defRPr/>
            </a:pPr>
            <a:endParaRPr kumimoji="0" lang="en-GB" sz="2000" b="0" i="0" u="none" strike="noStrike" kern="1200" cap="none" spc="0" normalizeH="0" baseline="0" noProof="0" dirty="0">
              <a:ln>
                <a:noFill/>
              </a:ln>
              <a:solidFill>
                <a:srgbClr val="00A1BA"/>
              </a:solidFill>
              <a:effectLst/>
              <a:uLnTx/>
              <a:uFillTx/>
              <a:latin typeface="Arial" panose="020B0604020202020204"/>
              <a:ea typeface="+mn-ea"/>
              <a:cs typeface="+mn-cs"/>
            </a:endParaRPr>
          </a:p>
          <a:p>
            <a:pPr marL="406397" marR="0" lvl="0" indent="-285750" algn="l" defTabSz="914400" rtl="0" eaLnBrk="0" fontAlgn="base" latinLnBrk="0" hangingPunct="0">
              <a:lnSpc>
                <a:spcPct val="100000"/>
              </a:lnSpc>
              <a:spcBef>
                <a:spcPts val="800"/>
              </a:spcBef>
              <a:spcAft>
                <a:spcPct val="0"/>
              </a:spcAft>
              <a:buClr>
                <a:srgbClr val="00A1BA"/>
              </a:buClr>
              <a:buSzPts val="1700"/>
              <a:buFont typeface="Arial" panose="020B0604020202020204" pitchFamily="34" charset="0"/>
              <a:buChar char="•"/>
              <a:tabLst/>
              <a:defRPr/>
            </a:pPr>
            <a:r>
              <a:rPr kumimoji="0" lang="en-GB" sz="2000" b="0" i="0" u="none" strike="noStrike" kern="1200" cap="none" spc="0" normalizeH="0" baseline="0" noProof="0" dirty="0" err="1">
                <a:ln>
                  <a:noFill/>
                </a:ln>
                <a:solidFill>
                  <a:srgbClr val="00A1BA"/>
                </a:solidFill>
                <a:effectLst/>
                <a:uLnTx/>
                <a:uFillTx/>
                <a:latin typeface="Arial" panose="020B0604020202020204"/>
                <a:ea typeface="+mn-ea"/>
                <a:cs typeface="+mn-cs"/>
              </a:rPr>
              <a:t>Researc</a:t>
            </a:r>
            <a:r>
              <a:rPr lang="en-GB" sz="2000" dirty="0">
                <a:solidFill>
                  <a:srgbClr val="00A1BA"/>
                </a:solidFill>
                <a:latin typeface="Arial" panose="020B0604020202020204"/>
              </a:rPr>
              <a:t>h questions:</a:t>
            </a:r>
            <a:r>
              <a:rPr kumimoji="0" lang="en-GB" sz="2000" b="0" i="0" u="none" strike="noStrike" kern="1200" cap="none" spc="0" normalizeH="0" baseline="0" noProof="0" dirty="0">
                <a:ln>
                  <a:noFill/>
                </a:ln>
                <a:solidFill>
                  <a:srgbClr val="00A1BA"/>
                </a:solidFill>
                <a:effectLst/>
                <a:uLnTx/>
                <a:uFillTx/>
                <a:latin typeface="Arial" panose="020B0604020202020204"/>
                <a:ea typeface="+mn-ea"/>
                <a:cs typeface="+mn-cs"/>
              </a:rPr>
              <a:t> </a:t>
            </a:r>
          </a:p>
          <a:p>
            <a:pPr marL="863597" lvl="1" indent="-285750">
              <a:spcBef>
                <a:spcPts val="800"/>
              </a:spcBef>
              <a:buClr>
                <a:srgbClr val="00A1BA"/>
              </a:buClr>
              <a:buSzPts val="1700"/>
              <a:buFont typeface="Arial" panose="020B0604020202020204" pitchFamily="34" charset="0"/>
              <a:buChar char="•"/>
              <a:defRPr/>
            </a:pPr>
            <a:r>
              <a:rPr kumimoji="0" lang="en-GB" sz="2000" b="0" i="0" u="none" strike="noStrike" kern="0" cap="none" spc="0" normalizeH="0" baseline="0" noProof="0" dirty="0">
                <a:ln>
                  <a:noFill/>
                </a:ln>
                <a:solidFill>
                  <a:srgbClr val="000000"/>
                </a:solidFill>
                <a:effectLst/>
                <a:uLnTx/>
                <a:uFillTx/>
                <a:latin typeface="Arial" panose="020B0604020202020204" pitchFamily="34" charset="0"/>
                <a:ea typeface="+mn-ea"/>
                <a:cs typeface="Arial"/>
              </a:rPr>
              <a:t>Has the pay gap between men and women </a:t>
            </a:r>
            <a:r>
              <a:rPr lang="en-GB" sz="2000" kern="0" dirty="0">
                <a:solidFill>
                  <a:srgbClr val="000000"/>
                </a:solidFill>
                <a:latin typeface="Arial" panose="020B0604020202020204" pitchFamily="34" charset="0"/>
                <a:cs typeface="Arial"/>
              </a:rPr>
              <a:t>changed during COVID?</a:t>
            </a:r>
          </a:p>
          <a:p>
            <a:pPr marL="863597" lvl="1" indent="-285750">
              <a:spcBef>
                <a:spcPts val="800"/>
              </a:spcBef>
              <a:buClr>
                <a:srgbClr val="00A1BA"/>
              </a:buClr>
              <a:buSzPts val="1700"/>
              <a:buFont typeface="Arial" panose="020B0604020202020204" pitchFamily="34" charset="0"/>
              <a:buChar char="•"/>
              <a:defRPr/>
            </a:pPr>
            <a:r>
              <a:rPr kumimoji="0" lang="en-GB" sz="2000" b="0" i="0" u="none" strike="noStrike" kern="0" cap="none" spc="0" normalizeH="0" baseline="0" noProof="0" dirty="0">
                <a:ln>
                  <a:noFill/>
                </a:ln>
                <a:solidFill>
                  <a:srgbClr val="000000"/>
                </a:solidFill>
                <a:effectLst/>
                <a:uLnTx/>
                <a:uFillTx/>
                <a:latin typeface="Arial" panose="020B0604020202020204" pitchFamily="34" charset="0"/>
                <a:ea typeface="+mn-ea"/>
                <a:cs typeface="Arial"/>
              </a:rPr>
              <a:t>If so did this differ across different generations? </a:t>
            </a:r>
          </a:p>
        </p:txBody>
      </p:sp>
    </p:spTree>
    <p:extLst>
      <p:ext uri="{BB962C8B-B14F-4D97-AF65-F5344CB8AC3E}">
        <p14:creationId xmlns:p14="http://schemas.microsoft.com/office/powerpoint/2010/main" val="249428902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hart, scatter chart&#10;&#10;Description automatically generated">
            <a:extLst>
              <a:ext uri="{FF2B5EF4-FFF2-40B4-BE49-F238E27FC236}">
                <a16:creationId xmlns:a16="http://schemas.microsoft.com/office/drawing/2014/main" id="{43541545-941C-4ACF-9A2C-70BD9E3720F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483492" y="11151"/>
            <a:ext cx="4651577" cy="3382965"/>
          </a:xfrm>
          <a:prstGeom prst="rect">
            <a:avLst/>
          </a:prstGeom>
        </p:spPr>
      </p:pic>
      <p:pic>
        <p:nvPicPr>
          <p:cNvPr id="7" name="Picture 6" descr="Chart, scatter chart&#10;&#10;Description automatically generated">
            <a:extLst>
              <a:ext uri="{FF2B5EF4-FFF2-40B4-BE49-F238E27FC236}">
                <a16:creationId xmlns:a16="http://schemas.microsoft.com/office/drawing/2014/main" id="{6C9BF967-AA29-402D-89B5-AC23E9A03AAD}"/>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501531" y="3462410"/>
            <a:ext cx="4651577" cy="3382965"/>
          </a:xfrm>
          <a:prstGeom prst="rect">
            <a:avLst/>
          </a:prstGeom>
        </p:spPr>
      </p:pic>
      <p:pic>
        <p:nvPicPr>
          <p:cNvPr id="10" name="Picture 9" descr="Chart, box and whisker chart&#10;&#10;Description automatically generated">
            <a:extLst>
              <a:ext uri="{FF2B5EF4-FFF2-40B4-BE49-F238E27FC236}">
                <a16:creationId xmlns:a16="http://schemas.microsoft.com/office/drawing/2014/main" id="{CDFB6EB5-00DC-47C5-B498-2D663A95C299}"/>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9603" y="11521"/>
            <a:ext cx="4651577" cy="3382965"/>
          </a:xfrm>
          <a:prstGeom prst="rect">
            <a:avLst/>
          </a:prstGeom>
        </p:spPr>
      </p:pic>
      <p:pic>
        <p:nvPicPr>
          <p:cNvPr id="13" name="Picture 12" descr="Chart, box and whisker chart&#10;&#10;Description automatically generated">
            <a:extLst>
              <a:ext uri="{FF2B5EF4-FFF2-40B4-BE49-F238E27FC236}">
                <a16:creationId xmlns:a16="http://schemas.microsoft.com/office/drawing/2014/main" id="{02EA3C35-5097-4DDD-9534-719093751418}"/>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1721" y="3461503"/>
            <a:ext cx="4651577" cy="3382965"/>
          </a:xfrm>
          <a:prstGeom prst="rect">
            <a:avLst/>
          </a:prstGeom>
        </p:spPr>
      </p:pic>
    </p:spTree>
    <p:extLst>
      <p:ext uri="{BB962C8B-B14F-4D97-AF65-F5344CB8AC3E}">
        <p14:creationId xmlns:p14="http://schemas.microsoft.com/office/powerpoint/2010/main" val="410240343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0536BD36-97C6-4F15-8F94-1550F74AAF28}"/>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5496" y="321799"/>
            <a:ext cx="9036496" cy="6289220"/>
          </a:xfrm>
          <a:prstGeom prst="rect">
            <a:avLst/>
          </a:prstGeom>
          <a:noFill/>
          <a:ln>
            <a:noFill/>
          </a:ln>
        </p:spPr>
      </p:pic>
    </p:spTree>
    <p:extLst>
      <p:ext uri="{BB962C8B-B14F-4D97-AF65-F5344CB8AC3E}">
        <p14:creationId xmlns:p14="http://schemas.microsoft.com/office/powerpoint/2010/main" val="24091868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456405" y="260648"/>
            <a:ext cx="8229600" cy="490537"/>
          </a:xfrm>
        </p:spPr>
        <p:txBody>
          <a:bodyPr/>
          <a:lstStyle/>
          <a:p>
            <a:r>
              <a:rPr lang="en-GB" altLang="en-US" sz="3600" dirty="0"/>
              <a:t>Research Questions</a:t>
            </a:r>
          </a:p>
        </p:txBody>
      </p:sp>
      <p:sp>
        <p:nvSpPr>
          <p:cNvPr id="2" name="Rectangle 1">
            <a:extLst>
              <a:ext uri="{FF2B5EF4-FFF2-40B4-BE49-F238E27FC236}">
                <a16:creationId xmlns:a16="http://schemas.microsoft.com/office/drawing/2014/main" id="{924FE4BA-EE73-42EC-AF5C-BBCD1DC0B566}"/>
              </a:ext>
            </a:extLst>
          </p:cNvPr>
          <p:cNvSpPr/>
          <p:nvPr/>
        </p:nvSpPr>
        <p:spPr>
          <a:xfrm>
            <a:off x="683568" y="1412776"/>
            <a:ext cx="7560840" cy="4342279"/>
          </a:xfrm>
          <a:prstGeom prst="rect">
            <a:avLst/>
          </a:prstGeom>
        </p:spPr>
        <p:txBody>
          <a:bodyPr wrap="square">
            <a:spAutoFit/>
          </a:bodyPr>
          <a:lstStyle/>
          <a:p>
            <a:pPr marL="342900" lvl="0" indent="-342900">
              <a:lnSpc>
                <a:spcPct val="107000"/>
              </a:lnSpc>
              <a:spcAft>
                <a:spcPts val="800"/>
              </a:spcAft>
              <a:buFont typeface="+mj-lt"/>
              <a:buAutoNum type="arabicPeriod"/>
            </a:pPr>
            <a:r>
              <a:rPr lang="en-GB" dirty="0">
                <a:latin typeface="Calibri" panose="020F0502020204030204" pitchFamily="34" charset="0"/>
                <a:ea typeface="Calibri" panose="020F0502020204030204" pitchFamily="34" charset="0"/>
                <a:cs typeface="Times New Roman" panose="02020603050405020304" pitchFamily="18" charset="0"/>
              </a:rPr>
              <a:t>What does the GWG look like </a:t>
            </a:r>
            <a:r>
              <a:rPr lang="en-GB" b="1" i="1" dirty="0">
                <a:latin typeface="Calibri" panose="020F0502020204030204" pitchFamily="34" charset="0"/>
                <a:ea typeface="Calibri" panose="020F0502020204030204" pitchFamily="34" charset="0"/>
                <a:cs typeface="Times New Roman" panose="02020603050405020304" pitchFamily="18" charset="0"/>
              </a:rPr>
              <a:t>over the life course and across birth cohorts</a:t>
            </a:r>
            <a:r>
              <a:rPr lang="en-GB" dirty="0">
                <a:latin typeface="Calibri" panose="020F0502020204030204" pitchFamily="34" charset="0"/>
                <a:ea typeface="Calibri" panose="020F0502020204030204" pitchFamily="34" charset="0"/>
                <a:cs typeface="Times New Roman" panose="02020603050405020304" pitchFamily="18" charset="0"/>
              </a:rPr>
              <a:t>?  </a:t>
            </a:r>
          </a:p>
          <a:p>
            <a:pPr marL="342900" lvl="0" indent="-342900">
              <a:lnSpc>
                <a:spcPct val="107000"/>
              </a:lnSpc>
              <a:spcAft>
                <a:spcPts val="800"/>
              </a:spcAft>
              <a:buFont typeface="+mj-lt"/>
              <a:buAutoNum type="arabicPeriod"/>
            </a:pPr>
            <a:r>
              <a:rPr lang="en-GB" dirty="0">
                <a:latin typeface="Calibri" panose="020F0502020204030204" pitchFamily="34" charset="0"/>
                <a:ea typeface="Calibri" panose="020F0502020204030204" pitchFamily="34" charset="0"/>
                <a:cs typeface="Times New Roman" panose="02020603050405020304" pitchFamily="18" charset="0"/>
              </a:rPr>
              <a:t>How much of the GWG is accounted for by differences in </a:t>
            </a:r>
            <a:r>
              <a:rPr lang="en-GB" b="1" i="1" dirty="0">
                <a:latin typeface="Calibri" panose="020F0502020204030204" pitchFamily="34" charset="0"/>
                <a:ea typeface="Calibri" panose="020F0502020204030204" pitchFamily="34" charset="0"/>
                <a:cs typeface="Times New Roman" panose="02020603050405020304" pitchFamily="18" charset="0"/>
              </a:rPr>
              <a:t>human capital accumulation </a:t>
            </a:r>
            <a:r>
              <a:rPr lang="en-GB" dirty="0">
                <a:latin typeface="Calibri" panose="020F0502020204030204" pitchFamily="34" charset="0"/>
                <a:ea typeface="Calibri" panose="020F0502020204030204" pitchFamily="34" charset="0"/>
                <a:cs typeface="Times New Roman" panose="02020603050405020304" pitchFamily="18" charset="0"/>
              </a:rPr>
              <a:t>over the life course?  </a:t>
            </a:r>
          </a:p>
          <a:p>
            <a:pPr marL="342900" lvl="0" indent="-342900">
              <a:lnSpc>
                <a:spcPct val="107000"/>
              </a:lnSpc>
              <a:spcAft>
                <a:spcPts val="800"/>
              </a:spcAft>
              <a:buFont typeface="+mj-lt"/>
              <a:buAutoNum type="arabicPeriod"/>
            </a:pPr>
            <a:r>
              <a:rPr lang="en-GB" dirty="0">
                <a:latin typeface="Calibri" panose="020F0502020204030204" pitchFamily="34" charset="0"/>
                <a:ea typeface="Calibri" panose="020F0502020204030204" pitchFamily="34" charset="0"/>
                <a:cs typeface="Times New Roman" panose="02020603050405020304" pitchFamily="18" charset="0"/>
              </a:rPr>
              <a:t>What roles do family formation and </a:t>
            </a:r>
            <a:r>
              <a:rPr lang="en-GB" b="1" i="1" dirty="0">
                <a:latin typeface="Calibri" panose="020F0502020204030204" pitchFamily="34" charset="0"/>
                <a:ea typeface="Calibri" panose="020F0502020204030204" pitchFamily="34" charset="0"/>
                <a:cs typeface="Times New Roman" panose="02020603050405020304" pitchFamily="18" charset="0"/>
              </a:rPr>
              <a:t>care responsibilities </a:t>
            </a:r>
            <a:r>
              <a:rPr lang="en-GB" dirty="0">
                <a:latin typeface="Calibri" panose="020F0502020204030204" pitchFamily="34" charset="0"/>
                <a:ea typeface="Calibri" panose="020F0502020204030204" pitchFamily="34" charset="0"/>
                <a:cs typeface="Times New Roman" panose="02020603050405020304" pitchFamily="18" charset="0"/>
              </a:rPr>
              <a:t>play in the emergence of, and persistence in, the GWG?</a:t>
            </a:r>
          </a:p>
          <a:p>
            <a:pPr marL="342900" lvl="0" indent="-342900">
              <a:lnSpc>
                <a:spcPct val="107000"/>
              </a:lnSpc>
              <a:spcAft>
                <a:spcPts val="800"/>
              </a:spcAft>
              <a:buFont typeface="+mj-lt"/>
              <a:buAutoNum type="arabicPeriod"/>
            </a:pPr>
            <a:r>
              <a:rPr lang="en-GB" dirty="0">
                <a:latin typeface="Calibri" panose="020F0502020204030204" pitchFamily="34" charset="0"/>
                <a:ea typeface="Calibri" panose="020F0502020204030204" pitchFamily="34" charset="0"/>
                <a:cs typeface="Times New Roman" panose="02020603050405020304" pitchFamily="18" charset="0"/>
              </a:rPr>
              <a:t>How much of the gender wage gap is attributable to the </a:t>
            </a:r>
            <a:r>
              <a:rPr lang="en-GB" b="1" i="1" dirty="0">
                <a:latin typeface="Calibri" panose="020F0502020204030204" pitchFamily="34" charset="0"/>
                <a:ea typeface="Calibri" panose="020F0502020204030204" pitchFamily="34" charset="0"/>
                <a:cs typeface="Times New Roman" panose="02020603050405020304" pitchFamily="18" charset="0"/>
              </a:rPr>
              <a:t>sorts of jobs </a:t>
            </a:r>
            <a:r>
              <a:rPr lang="en-GB" dirty="0">
                <a:latin typeface="Calibri" panose="020F0502020204030204" pitchFamily="34" charset="0"/>
                <a:ea typeface="Calibri" panose="020F0502020204030204" pitchFamily="34" charset="0"/>
                <a:cs typeface="Times New Roman" panose="02020603050405020304" pitchFamily="18" charset="0"/>
              </a:rPr>
              <a:t>undertaken by men and women, particularly in relation to full-time/part-time status and occupation? Do these point to mechanisms through which unequal pay for equal characteristics arises?</a:t>
            </a:r>
          </a:p>
          <a:p>
            <a:pPr marL="342900" lvl="0" indent="-342900">
              <a:lnSpc>
                <a:spcPct val="107000"/>
              </a:lnSpc>
              <a:spcAft>
                <a:spcPts val="800"/>
              </a:spcAft>
              <a:buFont typeface="+mj-lt"/>
              <a:buAutoNum type="arabicPeriod" startAt="5"/>
            </a:pPr>
            <a:r>
              <a:rPr lang="en-GB" dirty="0">
                <a:latin typeface="Calibri" panose="020F0502020204030204" pitchFamily="34" charset="0"/>
                <a:ea typeface="Calibri" panose="020F0502020204030204" pitchFamily="34" charset="0"/>
                <a:cs typeface="Times New Roman" panose="02020603050405020304" pitchFamily="18" charset="0"/>
              </a:rPr>
              <a:t>What role do </a:t>
            </a:r>
            <a:r>
              <a:rPr lang="en-GB" b="1" i="1" dirty="0">
                <a:latin typeface="Calibri" panose="020F0502020204030204" pitchFamily="34" charset="0"/>
                <a:ea typeface="Calibri" panose="020F0502020204030204" pitchFamily="34" charset="0"/>
                <a:cs typeface="Times New Roman" panose="02020603050405020304" pitchFamily="18" charset="0"/>
              </a:rPr>
              <a:t>early childhood attributes and experiences </a:t>
            </a:r>
            <a:r>
              <a:rPr lang="en-GB" dirty="0">
                <a:latin typeface="Calibri" panose="020F0502020204030204" pitchFamily="34" charset="0"/>
                <a:ea typeface="Calibri" panose="020F0502020204030204" pitchFamily="34" charset="0"/>
                <a:cs typeface="Times New Roman" panose="02020603050405020304" pitchFamily="18" charset="0"/>
              </a:rPr>
              <a:t>play in determining the subsequent wage gap between men and women and do childhood influences still matter having accounted for early adulthood experiences?</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2095255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ctrTitle"/>
          </p:nvPr>
        </p:nvSpPr>
        <p:spPr>
          <a:xfrm>
            <a:off x="468312" y="1485900"/>
            <a:ext cx="8496300" cy="863600"/>
          </a:xfrm>
        </p:spPr>
        <p:txBody>
          <a:bodyPr/>
          <a:lstStyle/>
          <a:p>
            <a:pPr algn="ctr" eaLnBrk="1" hangingPunct="1"/>
            <a:r>
              <a:rPr lang="en-GB" altLang="en-US" sz="2400" dirty="0"/>
              <a:t>The Gender Wage Gap Among Those Born in 1958:</a:t>
            </a:r>
            <a:br>
              <a:rPr lang="en-GB" altLang="en-US" sz="2400" dirty="0"/>
            </a:br>
            <a:r>
              <a:rPr lang="en-GB" altLang="en-US" sz="2400" dirty="0"/>
              <a:t>A Matching Estimator Approach</a:t>
            </a:r>
            <a:br>
              <a:rPr lang="en-GB" altLang="en-US" sz="2400" dirty="0"/>
            </a:br>
            <a:br>
              <a:rPr lang="en-GB" altLang="en-US" sz="2400" dirty="0"/>
            </a:br>
            <a:br>
              <a:rPr lang="en-GB" altLang="en-US" sz="2400" dirty="0"/>
            </a:br>
            <a:r>
              <a:rPr lang="en-GB" altLang="en-US" sz="2000" dirty="0"/>
              <a:t>(ESRC Grant No. ES/S012583/1)</a:t>
            </a:r>
            <a:br>
              <a:rPr lang="en-GB" altLang="en-US" sz="2000" dirty="0"/>
            </a:br>
            <a:endParaRPr lang="en-GB" altLang="en-US" sz="2000" dirty="0"/>
          </a:p>
        </p:txBody>
      </p:sp>
      <p:sp>
        <p:nvSpPr>
          <p:cNvPr id="6147" name="Rectangle 3"/>
          <p:cNvSpPr>
            <a:spLocks noGrp="1" noChangeArrowheads="1"/>
          </p:cNvSpPr>
          <p:nvPr>
            <p:ph type="subTitle" idx="1"/>
          </p:nvPr>
        </p:nvSpPr>
        <p:spPr>
          <a:xfrm>
            <a:off x="179388" y="2349500"/>
            <a:ext cx="8785225" cy="3887788"/>
          </a:xfrm>
        </p:spPr>
        <p:txBody>
          <a:bodyPr/>
          <a:lstStyle/>
          <a:p>
            <a:pPr algn="ctr" eaLnBrk="1" hangingPunct="1"/>
            <a:endParaRPr lang="en-GB" altLang="en-US" sz="2000" dirty="0"/>
          </a:p>
          <a:p>
            <a:pPr algn="ctr" eaLnBrk="1" hangingPunct="1"/>
            <a:endParaRPr lang="en-GB" altLang="en-US" sz="2000" dirty="0"/>
          </a:p>
          <a:p>
            <a:pPr algn="ctr" eaLnBrk="1" hangingPunct="1"/>
            <a:endParaRPr lang="en-GB" altLang="en-US" sz="2000" dirty="0"/>
          </a:p>
          <a:p>
            <a:pPr algn="ctr" eaLnBrk="1" hangingPunct="1"/>
            <a:endParaRPr lang="en-GB" altLang="en-US" sz="2000" dirty="0"/>
          </a:p>
          <a:p>
            <a:pPr algn="ctr" eaLnBrk="1" hangingPunct="1"/>
            <a:r>
              <a:rPr lang="en-GB" altLang="en-US" sz="2000" dirty="0"/>
              <a:t>Alex Bryson</a:t>
            </a:r>
          </a:p>
          <a:p>
            <a:pPr algn="ctr" eaLnBrk="1" hangingPunct="1"/>
            <a:r>
              <a:rPr lang="en-GB" altLang="en-US" sz="2000" dirty="0"/>
              <a:t>UCL</a:t>
            </a:r>
          </a:p>
          <a:p>
            <a:pPr algn="ctr" eaLnBrk="1" hangingPunct="1"/>
            <a:endParaRPr lang="en-GB" altLang="en-US" sz="2000" dirty="0"/>
          </a:p>
          <a:p>
            <a:pPr algn="ctr" eaLnBrk="1" hangingPunct="1"/>
            <a:endParaRPr lang="en-GB" altLang="en-US" sz="2000" dirty="0"/>
          </a:p>
          <a:p>
            <a:pPr algn="ctr" eaLnBrk="1" hangingPunct="1"/>
            <a:r>
              <a:rPr lang="en-GB" altLang="en-US" sz="2000" dirty="0"/>
              <a:t> </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456405" y="260648"/>
            <a:ext cx="8229600" cy="490537"/>
          </a:xfrm>
        </p:spPr>
        <p:txBody>
          <a:bodyPr/>
          <a:lstStyle/>
          <a:p>
            <a:r>
              <a:rPr lang="en-GB" altLang="en-US" sz="3600" dirty="0"/>
              <a:t>Motivation</a:t>
            </a:r>
          </a:p>
        </p:txBody>
      </p:sp>
      <p:sp>
        <p:nvSpPr>
          <p:cNvPr id="2" name="Rectangle 1">
            <a:extLst>
              <a:ext uri="{FF2B5EF4-FFF2-40B4-BE49-F238E27FC236}">
                <a16:creationId xmlns:a16="http://schemas.microsoft.com/office/drawing/2014/main" id="{924FE4BA-EE73-42EC-AF5C-BBCD1DC0B566}"/>
              </a:ext>
            </a:extLst>
          </p:cNvPr>
          <p:cNvSpPr/>
          <p:nvPr/>
        </p:nvSpPr>
        <p:spPr>
          <a:xfrm>
            <a:off x="683568" y="1400335"/>
            <a:ext cx="7560840" cy="4057329"/>
          </a:xfrm>
          <a:prstGeom prst="rect">
            <a:avLst/>
          </a:prstGeom>
        </p:spPr>
        <p:txBody>
          <a:bodyPr wrap="square">
            <a:spAutoFit/>
          </a:bodyPr>
          <a:lstStyle/>
          <a:p>
            <a:pPr marL="342900" lvl="0" indent="-342900">
              <a:lnSpc>
                <a:spcPct val="107000"/>
              </a:lnSpc>
              <a:spcAft>
                <a:spcPts val="800"/>
              </a:spcAft>
              <a:buAutoNum type="arabicPeriod"/>
            </a:pPr>
            <a:r>
              <a:rPr lang="en-GB" dirty="0">
                <a:latin typeface="Calibri" panose="020F0502020204030204" pitchFamily="34" charset="0"/>
                <a:ea typeface="Calibri" panose="020F0502020204030204" pitchFamily="34" charset="0"/>
                <a:cs typeface="Times New Roman" panose="02020603050405020304" pitchFamily="18" charset="0"/>
              </a:rPr>
              <a:t>Drawbacks in parametric estimation of the gender wage gap (GWG)</a:t>
            </a:r>
          </a:p>
          <a:p>
            <a:pPr marL="742950" lvl="1" indent="-285750">
              <a:lnSpc>
                <a:spcPct val="107000"/>
              </a:lnSpc>
              <a:spcAft>
                <a:spcPts val="800"/>
              </a:spcAft>
              <a:buFont typeface="Arial" panose="020B0604020202020204" pitchFamily="34" charset="0"/>
              <a:buChar char="•"/>
            </a:pPr>
            <a:r>
              <a:rPr lang="en-GB" dirty="0">
                <a:latin typeface="Calibri" panose="020F0502020204030204" pitchFamily="34" charset="0"/>
                <a:ea typeface="Calibri" panose="020F0502020204030204" pitchFamily="34" charset="0"/>
                <a:cs typeface="Times New Roman" panose="02020603050405020304" pitchFamily="18" charset="0"/>
              </a:rPr>
              <a:t>Failure to compare ‘like’ men and women</a:t>
            </a:r>
          </a:p>
          <a:p>
            <a:pPr marL="342900" lvl="0" indent="-342900">
              <a:lnSpc>
                <a:spcPct val="107000"/>
              </a:lnSpc>
              <a:spcAft>
                <a:spcPts val="800"/>
              </a:spcAft>
              <a:buAutoNum type="arabicPeriod"/>
            </a:pPr>
            <a:r>
              <a:rPr lang="en-GB" dirty="0">
                <a:latin typeface="Calibri" panose="020F0502020204030204" pitchFamily="34" charset="0"/>
                <a:ea typeface="Calibri" panose="020F0502020204030204" pitchFamily="34" charset="0"/>
                <a:cs typeface="Times New Roman" panose="02020603050405020304" pitchFamily="18" charset="0"/>
              </a:rPr>
              <a:t>Common to condition on potentially endogenous variables</a:t>
            </a:r>
          </a:p>
          <a:p>
            <a:pPr marL="800100" lvl="1" indent="-342900">
              <a:lnSpc>
                <a:spcPct val="107000"/>
              </a:lnSpc>
              <a:spcAft>
                <a:spcPts val="800"/>
              </a:spcAft>
              <a:buFont typeface="Arial" panose="020B0604020202020204" pitchFamily="34" charset="0"/>
              <a:buChar char="•"/>
            </a:pPr>
            <a:r>
              <a:rPr lang="en-GB" dirty="0">
                <a:latin typeface="Calibri" panose="020F0502020204030204" pitchFamily="34" charset="0"/>
                <a:ea typeface="Calibri" panose="020F0502020204030204" pitchFamily="34" charset="0"/>
                <a:cs typeface="Times New Roman" panose="02020603050405020304" pitchFamily="18" charset="0"/>
              </a:rPr>
              <a:t>Biases ‘true’ estimates of the GWG</a:t>
            </a:r>
          </a:p>
          <a:p>
            <a:pPr marL="342900" lvl="0" indent="-342900">
              <a:lnSpc>
                <a:spcPct val="107000"/>
              </a:lnSpc>
              <a:spcAft>
                <a:spcPts val="800"/>
              </a:spcAft>
              <a:buAutoNum type="arabicPeriod"/>
            </a:pPr>
            <a:r>
              <a:rPr lang="en-GB" dirty="0">
                <a:latin typeface="Calibri" panose="020F0502020204030204" pitchFamily="34" charset="0"/>
                <a:ea typeface="Calibri" panose="020F0502020204030204" pitchFamily="34" charset="0"/>
                <a:cs typeface="Times New Roman" panose="02020603050405020304" pitchFamily="18" charset="0"/>
              </a:rPr>
              <a:t>Data from the National Child Development Survey (NCDS) provide good basis for tackling these issues:</a:t>
            </a:r>
          </a:p>
          <a:p>
            <a:pPr marL="800100" lvl="1" indent="-342900">
              <a:lnSpc>
                <a:spcPct val="107000"/>
              </a:lnSpc>
              <a:spcAft>
                <a:spcPts val="800"/>
              </a:spcAft>
              <a:buFont typeface="Arial" panose="020B0604020202020204" pitchFamily="34" charset="0"/>
              <a:buChar char="•"/>
            </a:pPr>
            <a:r>
              <a:rPr lang="en-GB" dirty="0">
                <a:latin typeface="Calibri" panose="020F0502020204030204" pitchFamily="34" charset="0"/>
                <a:ea typeface="Calibri" panose="020F0502020204030204" pitchFamily="34" charset="0"/>
                <a:cs typeface="Times New Roman" panose="02020603050405020304" pitchFamily="18" charset="0"/>
              </a:rPr>
              <a:t>Match men and women on a rich set of variables liable to impact wage formation over the life cycle which might conceivably differ by gender</a:t>
            </a:r>
          </a:p>
          <a:p>
            <a:pPr marL="800100" lvl="1" indent="-342900">
              <a:lnSpc>
                <a:spcPct val="107000"/>
              </a:lnSpc>
              <a:spcAft>
                <a:spcPts val="800"/>
              </a:spcAft>
              <a:buFont typeface="Arial" panose="020B0604020202020204" pitchFamily="34" charset="0"/>
              <a:buChar char="•"/>
            </a:pPr>
            <a:r>
              <a:rPr lang="en-GB" dirty="0">
                <a:latin typeface="Calibri" panose="020F0502020204030204" pitchFamily="34" charset="0"/>
                <a:ea typeface="Calibri" panose="020F0502020204030204" pitchFamily="34" charset="0"/>
                <a:cs typeface="Times New Roman" panose="02020603050405020304" pitchFamily="18" charset="0"/>
              </a:rPr>
              <a:t>Measured pre-labour market entry and thus less liable to be endogenous with respect to wage formation</a:t>
            </a:r>
          </a:p>
          <a:p>
            <a:pPr marL="1257300" lvl="2" indent="-342900">
              <a:lnSpc>
                <a:spcPct val="107000"/>
              </a:lnSpc>
              <a:spcAft>
                <a:spcPts val="800"/>
              </a:spcAft>
              <a:buFont typeface="Arial" panose="020B0604020202020204" pitchFamily="34" charset="0"/>
              <a:buChar char="•"/>
            </a:pPr>
            <a:r>
              <a:rPr lang="en-GB" dirty="0">
                <a:latin typeface="Calibri" panose="020F0502020204030204" pitchFamily="34" charset="0"/>
                <a:ea typeface="Calibri" panose="020F0502020204030204" pitchFamily="34" charset="0"/>
                <a:cs typeface="Times New Roman" panose="02020603050405020304" pitchFamily="18" charset="0"/>
              </a:rPr>
              <a:t>Birth, 7, 11 and 16 years collected prospectively</a:t>
            </a:r>
          </a:p>
        </p:txBody>
      </p:sp>
    </p:spTree>
    <p:extLst>
      <p:ext uri="{BB962C8B-B14F-4D97-AF65-F5344CB8AC3E}">
        <p14:creationId xmlns:p14="http://schemas.microsoft.com/office/powerpoint/2010/main" val="292316493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456405" y="260648"/>
            <a:ext cx="8229600" cy="490537"/>
          </a:xfrm>
        </p:spPr>
        <p:txBody>
          <a:bodyPr/>
          <a:lstStyle/>
          <a:p>
            <a:r>
              <a:rPr lang="en-GB" altLang="en-US" sz="3600" dirty="0"/>
              <a:t>Preview of Results</a:t>
            </a:r>
          </a:p>
        </p:txBody>
      </p:sp>
      <p:sp>
        <p:nvSpPr>
          <p:cNvPr id="2" name="Rectangle 1">
            <a:extLst>
              <a:ext uri="{FF2B5EF4-FFF2-40B4-BE49-F238E27FC236}">
                <a16:creationId xmlns:a16="http://schemas.microsoft.com/office/drawing/2014/main" id="{924FE4BA-EE73-42EC-AF5C-BBCD1DC0B566}"/>
              </a:ext>
            </a:extLst>
          </p:cNvPr>
          <p:cNvSpPr/>
          <p:nvPr/>
        </p:nvSpPr>
        <p:spPr>
          <a:xfrm>
            <a:off x="683568" y="1628800"/>
            <a:ext cx="7560840" cy="2963055"/>
          </a:xfrm>
          <a:prstGeom prst="rect">
            <a:avLst/>
          </a:prstGeom>
        </p:spPr>
        <p:txBody>
          <a:bodyPr wrap="square">
            <a:spAutoFit/>
          </a:bodyPr>
          <a:lstStyle/>
          <a:p>
            <a:pPr marL="342900" lvl="0" indent="-342900">
              <a:lnSpc>
                <a:spcPct val="107000"/>
              </a:lnSpc>
              <a:spcAft>
                <a:spcPts val="800"/>
              </a:spcAft>
              <a:buAutoNum type="arabicPeriod"/>
            </a:pPr>
            <a:r>
              <a:rPr lang="en-GB" dirty="0">
                <a:latin typeface="Calibri" panose="020F0502020204030204" pitchFamily="34" charset="0"/>
                <a:ea typeface="Calibri" panose="020F0502020204030204" pitchFamily="34" charset="0"/>
                <a:cs typeface="Times New Roman" panose="02020603050405020304" pitchFamily="18" charset="0"/>
              </a:rPr>
              <a:t>Large raw GWG rising until 40s then falls but remains sizeable to age 55</a:t>
            </a:r>
          </a:p>
          <a:p>
            <a:pPr marL="342900" lvl="0" indent="-342900">
              <a:lnSpc>
                <a:spcPct val="107000"/>
              </a:lnSpc>
              <a:spcAft>
                <a:spcPts val="800"/>
              </a:spcAft>
              <a:buAutoNum type="arabicPeriod"/>
            </a:pPr>
            <a:r>
              <a:rPr lang="en-GB" dirty="0">
                <a:latin typeface="Calibri" panose="020F0502020204030204" pitchFamily="34" charset="0"/>
                <a:ea typeface="Calibri" panose="020F0502020204030204" pitchFamily="34" charset="0"/>
                <a:cs typeface="Times New Roman" panose="02020603050405020304" pitchFamily="18" charset="0"/>
              </a:rPr>
              <a:t>Raw GWG is larger when use propensity score matching (PSM)</a:t>
            </a:r>
          </a:p>
          <a:p>
            <a:pPr marL="800100" lvl="1" indent="-342900">
              <a:lnSpc>
                <a:spcPct val="107000"/>
              </a:lnSpc>
              <a:spcAft>
                <a:spcPts val="800"/>
              </a:spcAft>
              <a:buFont typeface="Arial" panose="020B0604020202020204" pitchFamily="34" charset="0"/>
              <a:buChar char="•"/>
            </a:pPr>
            <a:r>
              <a:rPr lang="en-GB" dirty="0">
                <a:latin typeface="Calibri" panose="020F0502020204030204" pitchFamily="34" charset="0"/>
                <a:ea typeface="Calibri" panose="020F0502020204030204" pitchFamily="34" charset="0"/>
                <a:cs typeface="Times New Roman" panose="02020603050405020304" pitchFamily="18" charset="0"/>
              </a:rPr>
              <a:t>Very different to usual regression-adjusted estimates which are often half the size of the raw GWG</a:t>
            </a:r>
          </a:p>
          <a:p>
            <a:pPr marL="342900" lvl="0" indent="-342900">
              <a:lnSpc>
                <a:spcPct val="107000"/>
              </a:lnSpc>
              <a:spcAft>
                <a:spcPts val="800"/>
              </a:spcAft>
              <a:buAutoNum type="arabicPeriod"/>
            </a:pPr>
            <a:r>
              <a:rPr lang="en-GB" dirty="0">
                <a:latin typeface="Calibri" panose="020F0502020204030204" pitchFamily="34" charset="0"/>
                <a:ea typeface="Calibri" panose="020F0502020204030204" pitchFamily="34" charset="0"/>
                <a:cs typeface="Times New Roman" panose="02020603050405020304" pitchFamily="18" charset="0"/>
              </a:rPr>
              <a:t>Implication: women have pre-labour market traits which reduce their earnings later in life relative to men</a:t>
            </a:r>
          </a:p>
          <a:p>
            <a:pPr marL="800100" lvl="1" indent="-342900">
              <a:lnSpc>
                <a:spcPct val="107000"/>
              </a:lnSpc>
              <a:spcAft>
                <a:spcPts val="800"/>
              </a:spcAft>
              <a:buFont typeface="Arial" panose="020B0604020202020204" pitchFamily="34" charset="0"/>
              <a:buChar char="•"/>
            </a:pPr>
            <a:r>
              <a:rPr lang="en-GB" dirty="0">
                <a:latin typeface="Calibri" panose="020F0502020204030204" pitchFamily="34" charset="0"/>
                <a:ea typeface="Calibri" panose="020F0502020204030204" pitchFamily="34" charset="0"/>
                <a:cs typeface="Times New Roman" panose="02020603050405020304" pitchFamily="18" charset="0"/>
              </a:rPr>
              <a:t>Chief among these is occupational expectations</a:t>
            </a:r>
          </a:p>
          <a:p>
            <a:pPr marL="800100" lvl="1" indent="-342900">
              <a:lnSpc>
                <a:spcPct val="107000"/>
              </a:lnSpc>
              <a:spcAft>
                <a:spcPts val="800"/>
              </a:spcAft>
              <a:buFont typeface="Arial" panose="020B0604020202020204" pitchFamily="34" charset="0"/>
              <a:buChar char="•"/>
            </a:pPr>
            <a:r>
              <a:rPr lang="en-GB" dirty="0">
                <a:latin typeface="Calibri" panose="020F0502020204030204" pitchFamily="34" charset="0"/>
                <a:ea typeface="Calibri" panose="020F0502020204030204" pitchFamily="34" charset="0"/>
                <a:cs typeface="Times New Roman" panose="02020603050405020304" pitchFamily="18" charset="0"/>
              </a:rPr>
              <a:t>Not true for all traits</a:t>
            </a:r>
          </a:p>
        </p:txBody>
      </p:sp>
    </p:spTree>
    <p:extLst>
      <p:ext uri="{BB962C8B-B14F-4D97-AF65-F5344CB8AC3E}">
        <p14:creationId xmlns:p14="http://schemas.microsoft.com/office/powerpoint/2010/main" val="84593027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F6CF2E-AFF4-4E90-8585-0094E324A7CC}"/>
              </a:ext>
            </a:extLst>
          </p:cNvPr>
          <p:cNvSpPr>
            <a:spLocks noGrp="1"/>
          </p:cNvSpPr>
          <p:nvPr>
            <p:ph type="title"/>
          </p:nvPr>
        </p:nvSpPr>
        <p:spPr>
          <a:xfrm>
            <a:off x="330200" y="188640"/>
            <a:ext cx="8489950" cy="792758"/>
          </a:xfrm>
        </p:spPr>
        <p:txBody>
          <a:bodyPr/>
          <a:lstStyle/>
          <a:p>
            <a:r>
              <a:rPr lang="en-GB" dirty="0"/>
              <a:t>Future Work</a:t>
            </a:r>
          </a:p>
        </p:txBody>
      </p:sp>
      <p:sp>
        <p:nvSpPr>
          <p:cNvPr id="3" name="Content Placeholder 2">
            <a:extLst>
              <a:ext uri="{FF2B5EF4-FFF2-40B4-BE49-F238E27FC236}">
                <a16:creationId xmlns:a16="http://schemas.microsoft.com/office/drawing/2014/main" id="{F705B9DA-5BFD-4D8F-9955-3717C892EB30}"/>
              </a:ext>
            </a:extLst>
          </p:cNvPr>
          <p:cNvSpPr>
            <a:spLocks noGrp="1"/>
          </p:cNvSpPr>
          <p:nvPr>
            <p:ph idx="1"/>
          </p:nvPr>
        </p:nvSpPr>
        <p:spPr>
          <a:xfrm>
            <a:off x="395536" y="1016458"/>
            <a:ext cx="8634288" cy="4825083"/>
          </a:xfrm>
        </p:spPr>
        <p:txBody>
          <a:bodyPr/>
          <a:lstStyle/>
          <a:p>
            <a:r>
              <a:rPr lang="en-GB" sz="2400" dirty="0"/>
              <a:t>Completion of on-going papers:</a:t>
            </a:r>
          </a:p>
          <a:p>
            <a:pPr lvl="1"/>
            <a:r>
              <a:rPr lang="en-GB" sz="2000" dirty="0"/>
              <a:t>GWG among young people</a:t>
            </a:r>
          </a:p>
          <a:p>
            <a:pPr lvl="1"/>
            <a:r>
              <a:rPr lang="en-GB" sz="2000" dirty="0"/>
              <a:t>Decomposing the GWG at age 42</a:t>
            </a:r>
          </a:p>
          <a:p>
            <a:pPr lvl="1"/>
            <a:r>
              <a:rPr lang="en-GB" sz="2000" dirty="0"/>
              <a:t>The GWG during COVID</a:t>
            </a:r>
          </a:p>
          <a:p>
            <a:pPr lvl="1"/>
            <a:r>
              <a:rPr lang="en-GB" sz="2000" dirty="0"/>
              <a:t>Convergence in the GWG among university Vice Chancellors (under review)</a:t>
            </a:r>
          </a:p>
          <a:p>
            <a:pPr lvl="1"/>
            <a:r>
              <a:rPr lang="en-GB" sz="2000" dirty="0"/>
              <a:t>The effects of female managers on the GWG (under review)</a:t>
            </a:r>
          </a:p>
          <a:p>
            <a:endParaRPr lang="en-GB" sz="2400" dirty="0"/>
          </a:p>
          <a:p>
            <a:r>
              <a:rPr lang="en-GB" sz="2400" dirty="0"/>
              <a:t>Upcoming papers </a:t>
            </a:r>
          </a:p>
          <a:p>
            <a:pPr marL="628650" lvl="1">
              <a:lnSpc>
                <a:spcPct val="115000"/>
              </a:lnSpc>
            </a:pPr>
            <a:r>
              <a:rPr lang="en-GB" sz="2000" dirty="0">
                <a:effectLst/>
                <a:latin typeface="Calibri" panose="020F0502020204030204" pitchFamily="34" charset="0"/>
                <a:ea typeface="Calibri" panose="020F0502020204030204" pitchFamily="34" charset="0"/>
                <a:cs typeface="Times New Roman" panose="02020603050405020304" pitchFamily="18" charset="0"/>
              </a:rPr>
              <a:t>Occupational aspirations</a:t>
            </a:r>
          </a:p>
          <a:p>
            <a:pPr marL="628650" lvl="1">
              <a:lnSpc>
                <a:spcPct val="115000"/>
              </a:lnSpc>
            </a:pPr>
            <a:r>
              <a:rPr lang="en-GB" sz="2000" dirty="0">
                <a:effectLst/>
                <a:latin typeface="Calibri" panose="020F0502020204030204" pitchFamily="34" charset="0"/>
                <a:ea typeface="Calibri" panose="020F0502020204030204" pitchFamily="34" charset="0"/>
                <a:cs typeface="Times New Roman" panose="02020603050405020304" pitchFamily="18" charset="0"/>
              </a:rPr>
              <a:t>Sequence analysis</a:t>
            </a:r>
          </a:p>
          <a:p>
            <a:pPr marL="628650" lvl="1">
              <a:lnSpc>
                <a:spcPct val="115000"/>
              </a:lnSpc>
            </a:pPr>
            <a:r>
              <a:rPr lang="en-GB" sz="2000" dirty="0">
                <a:effectLst/>
                <a:latin typeface="Calibri" panose="020F0502020204030204" pitchFamily="34" charset="0"/>
                <a:ea typeface="Calibri" panose="020F0502020204030204" pitchFamily="34" charset="0"/>
                <a:cs typeface="Times New Roman" panose="02020603050405020304" pitchFamily="18" charset="0"/>
              </a:rPr>
              <a:t>Meta-analysis (with Patrice Laroche)</a:t>
            </a:r>
          </a:p>
          <a:p>
            <a:pPr marL="628650" lvl="1">
              <a:lnSpc>
                <a:spcPct val="115000"/>
              </a:lnSpc>
            </a:pPr>
            <a:r>
              <a:rPr lang="en-GB" sz="2000" dirty="0">
                <a:effectLst/>
                <a:latin typeface="Calibri" panose="020F0502020204030204" pitchFamily="34" charset="0"/>
                <a:ea typeface="Calibri" panose="020F0502020204030204" pitchFamily="34" charset="0"/>
                <a:cs typeface="Times New Roman" panose="02020603050405020304" pitchFamily="18" charset="0"/>
              </a:rPr>
              <a:t>Use of matching estimators for the GWG</a:t>
            </a:r>
          </a:p>
          <a:p>
            <a:pPr marL="628650" lvl="1">
              <a:lnSpc>
                <a:spcPct val="115000"/>
              </a:lnSpc>
            </a:pPr>
            <a:r>
              <a:rPr lang="en-GB" sz="2000" dirty="0">
                <a:latin typeface="Calibri" panose="020F0502020204030204" pitchFamily="34" charset="0"/>
                <a:ea typeface="Calibri" panose="020F0502020204030204" pitchFamily="34" charset="0"/>
                <a:cs typeface="Times New Roman" panose="02020603050405020304" pitchFamily="18" charset="0"/>
              </a:rPr>
              <a:t>Do genetic factors play any role in the GWG?</a:t>
            </a:r>
            <a:endParaRPr lang="en-GB" sz="2000" dirty="0"/>
          </a:p>
          <a:p>
            <a:pPr lvl="1"/>
            <a:endParaRPr lang="en-GB" dirty="0"/>
          </a:p>
        </p:txBody>
      </p:sp>
    </p:spTree>
    <p:extLst>
      <p:ext uri="{BB962C8B-B14F-4D97-AF65-F5344CB8AC3E}">
        <p14:creationId xmlns:p14="http://schemas.microsoft.com/office/powerpoint/2010/main" val="190266343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a:xfrm>
            <a:off x="457200" y="260648"/>
            <a:ext cx="8229600" cy="490537"/>
          </a:xfrm>
        </p:spPr>
        <p:txBody>
          <a:bodyPr/>
          <a:lstStyle/>
          <a:p>
            <a:r>
              <a:rPr lang="en-GB" altLang="en-US" sz="2800" dirty="0"/>
              <a:t>Detail on Some of the Issues Discussed</a:t>
            </a:r>
          </a:p>
        </p:txBody>
      </p:sp>
      <p:sp>
        <p:nvSpPr>
          <p:cNvPr id="36867" name="Content Placeholder 2"/>
          <p:cNvSpPr>
            <a:spLocks noGrp="1"/>
          </p:cNvSpPr>
          <p:nvPr>
            <p:ph idx="1"/>
          </p:nvPr>
        </p:nvSpPr>
        <p:spPr>
          <a:xfrm>
            <a:off x="395536" y="1340768"/>
            <a:ext cx="8640762" cy="4032448"/>
          </a:xfrm>
        </p:spPr>
        <p:txBody>
          <a:bodyPr/>
          <a:lstStyle/>
          <a:p>
            <a:pPr marL="0" indent="0">
              <a:buNone/>
              <a:defRPr/>
            </a:pPr>
            <a:r>
              <a:rPr lang="fi-FI" sz="2400" dirty="0">
                <a:effectLst/>
                <a:latin typeface="Calibri" panose="020F0502020204030204" pitchFamily="34" charset="0"/>
                <a:ea typeface="Times New Roman" panose="02020603050405020304" pitchFamily="18" charset="0"/>
                <a:cs typeface="Calibri" panose="020F0502020204030204" pitchFamily="34" charset="0"/>
                <a:hlinkClick r:id="rId3"/>
              </a:rPr>
              <a:t>Bryson, A., Joshi, H., Wielgoszewska, B. and Wilkinson, D. (2020) ”A Short History of the Gender Wage Gap in Britain”, </a:t>
            </a:r>
            <a:r>
              <a:rPr lang="fi-FI" sz="2400" i="1" dirty="0">
                <a:effectLst/>
                <a:latin typeface="Calibri" panose="020F0502020204030204" pitchFamily="34" charset="0"/>
                <a:ea typeface="Times New Roman" panose="02020603050405020304" pitchFamily="18" charset="0"/>
                <a:cs typeface="Calibri" panose="020F0502020204030204" pitchFamily="34" charset="0"/>
                <a:hlinkClick r:id="rId3"/>
              </a:rPr>
              <a:t>Oxford Review of Economic Policy</a:t>
            </a:r>
            <a:r>
              <a:rPr lang="fi-FI" sz="2400" dirty="0">
                <a:effectLst/>
                <a:latin typeface="Calibri" panose="020F0502020204030204" pitchFamily="34" charset="0"/>
                <a:ea typeface="Times New Roman" panose="02020603050405020304" pitchFamily="18" charset="0"/>
                <a:cs typeface="Calibri" panose="020F0502020204030204" pitchFamily="34" charset="0"/>
                <a:hlinkClick r:id="rId3"/>
              </a:rPr>
              <a:t>, 36, 4: 836-854 </a:t>
            </a:r>
            <a:endParaRPr lang="fi-FI" sz="2400" dirty="0">
              <a:effectLst/>
              <a:latin typeface="Calibri" panose="020F0502020204030204" pitchFamily="34" charset="0"/>
              <a:ea typeface="Times New Roman" panose="02020603050405020304" pitchFamily="18" charset="0"/>
              <a:cs typeface="Calibri" panose="020F0502020204030204" pitchFamily="34" charset="0"/>
            </a:endParaRPr>
          </a:p>
          <a:p>
            <a:pPr marL="0" indent="0">
              <a:buNone/>
              <a:defRPr/>
            </a:pPr>
            <a:endParaRPr lang="fi-FI" altLang="en-US" sz="2400" dirty="0">
              <a:latin typeface="Calibri" panose="020F0502020204030204" pitchFamily="34" charset="0"/>
              <a:cs typeface="Calibri" panose="020F0502020204030204" pitchFamily="34" charset="0"/>
            </a:endParaRPr>
          </a:p>
          <a:p>
            <a:pPr marL="0" indent="0">
              <a:buNone/>
              <a:defRPr/>
            </a:pPr>
            <a:r>
              <a:rPr lang="fi-FI" altLang="en-US" sz="2400" dirty="0">
                <a:latin typeface="Calibri" panose="020F0502020204030204" pitchFamily="34" charset="0"/>
                <a:cs typeface="Calibri" panose="020F0502020204030204" pitchFamily="34" charset="0"/>
                <a:hlinkClick r:id="rId4"/>
              </a:rPr>
              <a:t>Supplementary Appendix to Bryson et al 2020 </a:t>
            </a:r>
            <a:endParaRPr lang="fi-FI" altLang="en-US" sz="2400" dirty="0">
              <a:latin typeface="Calibri" panose="020F0502020204030204" pitchFamily="34" charset="0"/>
              <a:cs typeface="Calibri" panose="020F0502020204030204" pitchFamily="34" charset="0"/>
            </a:endParaRPr>
          </a:p>
          <a:p>
            <a:pPr marL="0" indent="0">
              <a:buNone/>
              <a:defRPr/>
            </a:pPr>
            <a:endParaRPr lang="fi-FI" altLang="en-US" sz="2400" dirty="0">
              <a:latin typeface="Calibri" panose="020F0502020204030204" pitchFamily="34" charset="0"/>
              <a:cs typeface="Calibri" panose="020F0502020204030204" pitchFamily="34" charset="0"/>
            </a:endParaRPr>
          </a:p>
          <a:p>
            <a:pPr marL="0" indent="0">
              <a:buNone/>
              <a:defRPr/>
            </a:pPr>
            <a:r>
              <a:rPr lang="en-GB" sz="2400" dirty="0">
                <a:effectLst/>
                <a:latin typeface="Calibri" panose="020F0502020204030204" pitchFamily="34" charset="0"/>
                <a:ea typeface="Times New Roman" panose="02020603050405020304" pitchFamily="18" charset="0"/>
                <a:cs typeface="Calibri" panose="020F0502020204030204" pitchFamily="34" charset="0"/>
                <a:hlinkClick r:id="rId5"/>
              </a:rPr>
              <a:t>Joshi, H., Bryson, A., Ward, K. and Wilkinson, D. (2021) ”The Gender Gap in Wages over the Life Course: Evidence from a British Cohort Born in 1958”, </a:t>
            </a:r>
            <a:r>
              <a:rPr lang="en-GB" sz="2400" i="1" dirty="0">
                <a:effectLst/>
                <a:latin typeface="Calibri" panose="020F0502020204030204" pitchFamily="34" charset="0"/>
                <a:ea typeface="Times New Roman" panose="02020603050405020304" pitchFamily="18" charset="0"/>
                <a:cs typeface="Calibri" panose="020F0502020204030204" pitchFamily="34" charset="0"/>
                <a:hlinkClick r:id="rId5"/>
              </a:rPr>
              <a:t>Gender, Work &amp; Organization</a:t>
            </a:r>
            <a:r>
              <a:rPr lang="en-GB" sz="2400" dirty="0">
                <a:effectLst/>
                <a:latin typeface="Calibri" panose="020F0502020204030204" pitchFamily="34" charset="0"/>
                <a:ea typeface="Times New Roman" panose="02020603050405020304" pitchFamily="18" charset="0"/>
                <a:cs typeface="Calibri" panose="020F0502020204030204" pitchFamily="34" charset="0"/>
                <a:hlinkClick r:id="rId5"/>
              </a:rPr>
              <a:t>, 28: 397-415 </a:t>
            </a:r>
            <a:endParaRPr lang="en-GB" altLang="en-US" sz="24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250757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456404" y="116632"/>
            <a:ext cx="8229600" cy="490537"/>
          </a:xfrm>
        </p:spPr>
        <p:txBody>
          <a:bodyPr/>
          <a:lstStyle/>
          <a:p>
            <a:r>
              <a:rPr lang="en-GB" altLang="en-US" sz="3600" dirty="0"/>
              <a:t>Data</a:t>
            </a:r>
          </a:p>
        </p:txBody>
      </p:sp>
      <p:sp>
        <p:nvSpPr>
          <p:cNvPr id="3" name="Rectangle 2">
            <a:extLst>
              <a:ext uri="{FF2B5EF4-FFF2-40B4-BE49-F238E27FC236}">
                <a16:creationId xmlns:a16="http://schemas.microsoft.com/office/drawing/2014/main" id="{58A5F9C6-8646-4BA4-A407-01690D9372B4}"/>
              </a:ext>
            </a:extLst>
          </p:cNvPr>
          <p:cNvSpPr/>
          <p:nvPr/>
        </p:nvSpPr>
        <p:spPr>
          <a:xfrm>
            <a:off x="456404" y="643027"/>
            <a:ext cx="8436075" cy="6186309"/>
          </a:xfrm>
          <a:prstGeom prst="rect">
            <a:avLst/>
          </a:prstGeom>
        </p:spPr>
        <p:txBody>
          <a:bodyPr wrap="square">
            <a:spAutoFit/>
          </a:bodyPr>
          <a:lstStyle/>
          <a:p>
            <a:pPr>
              <a:spcAft>
                <a:spcPts val="0"/>
              </a:spcAft>
            </a:pPr>
            <a:r>
              <a:rPr lang="en-GB" b="1" dirty="0">
                <a:latin typeface="Times New Roman" panose="02020603050405020304" pitchFamily="18" charset="0"/>
                <a:ea typeface="Calibri" panose="020F0502020204030204" pitchFamily="34" charset="0"/>
                <a:cs typeface="Times New Roman" panose="02020603050405020304" pitchFamily="18" charset="0"/>
              </a:rPr>
              <a:t>National Child Development Survey (NCDS)</a:t>
            </a:r>
            <a:r>
              <a:rPr lang="en-GB" dirty="0">
                <a:latin typeface="Times New Roman" panose="02020603050405020304" pitchFamily="18" charset="0"/>
                <a:ea typeface="Calibri" panose="020F0502020204030204" pitchFamily="34" charset="0"/>
                <a:cs typeface="Times New Roman" panose="02020603050405020304" pitchFamily="18" charset="0"/>
              </a:rPr>
              <a:t>: a cohort of over 17,000 individuals born in one week in 1958 in Great Britain. They have been surveyed nine times to the age of 55 and, given the length of the proposed project, we will be able to follow them through to age 61 (Sweep 10). </a:t>
            </a:r>
          </a:p>
          <a:p>
            <a:pPr>
              <a:spcAft>
                <a:spcPts val="0"/>
              </a:spcAft>
            </a:pPr>
            <a:endParaRPr lang="en-GB" dirty="0">
              <a:latin typeface="Times New Roman" panose="02020603050405020304" pitchFamily="18" charset="0"/>
              <a:ea typeface="Calibri" panose="020F0502020204030204" pitchFamily="34" charset="0"/>
              <a:cs typeface="Times New Roman" panose="02020603050405020304" pitchFamily="18" charset="0"/>
            </a:endParaRPr>
          </a:p>
          <a:p>
            <a:pPr>
              <a:spcAft>
                <a:spcPts val="0"/>
              </a:spcAft>
            </a:pPr>
            <a:r>
              <a:rPr lang="en-GB" dirty="0">
                <a:latin typeface="Times New Roman" panose="02020603050405020304" pitchFamily="18" charset="0"/>
                <a:ea typeface="Calibri" panose="020F0502020204030204" pitchFamily="34" charset="0"/>
                <a:cs typeface="Times New Roman" panose="02020603050405020304" pitchFamily="18" charset="0"/>
              </a:rPr>
              <a:t>The </a:t>
            </a:r>
            <a:r>
              <a:rPr lang="en-GB" b="1" dirty="0">
                <a:latin typeface="Times New Roman" panose="02020603050405020304" pitchFamily="18" charset="0"/>
                <a:ea typeface="Calibri" panose="020F0502020204030204" pitchFamily="34" charset="0"/>
                <a:cs typeface="Times New Roman" panose="02020603050405020304" pitchFamily="18" charset="0"/>
              </a:rPr>
              <a:t>British Cohort Survey (BCS)</a:t>
            </a:r>
            <a:r>
              <a:rPr lang="en-GB" dirty="0">
                <a:latin typeface="Times New Roman" panose="02020603050405020304" pitchFamily="18" charset="0"/>
                <a:ea typeface="Calibri" panose="020F0502020204030204" pitchFamily="34" charset="0"/>
                <a:cs typeface="Times New Roman" panose="02020603050405020304" pitchFamily="18" charset="0"/>
              </a:rPr>
              <a:t>: a cohort of over 17,000 individuals born in one week in 1970. They have been surveyed 10 times to the age of 47. Data for Great Britain</a:t>
            </a:r>
            <a:endParaRPr lang="en-GB" dirty="0">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endParaRPr lang="en-GB" b="1" dirty="0">
              <a:latin typeface="Times New Roman" panose="02020603050405020304" pitchFamily="18" charset="0"/>
              <a:ea typeface="Calibri" panose="020F0502020204030204" pitchFamily="34" charset="0"/>
              <a:cs typeface="Times New Roman" panose="02020603050405020304" pitchFamily="18" charset="0"/>
            </a:endParaRPr>
          </a:p>
          <a:p>
            <a:pPr>
              <a:spcAft>
                <a:spcPts val="0"/>
              </a:spcAft>
            </a:pPr>
            <a:r>
              <a:rPr lang="en-GB" b="1" dirty="0">
                <a:latin typeface="Times New Roman" panose="02020603050405020304" pitchFamily="18" charset="0"/>
                <a:ea typeface="Calibri" panose="020F0502020204030204" pitchFamily="34" charset="0"/>
                <a:cs typeface="Times New Roman" panose="02020603050405020304" pitchFamily="18" charset="0"/>
              </a:rPr>
              <a:t>Next Steps</a:t>
            </a:r>
            <a:r>
              <a:rPr lang="en-GB" dirty="0">
                <a:latin typeface="Times New Roman" panose="02020603050405020304" pitchFamily="18" charset="0"/>
                <a:ea typeface="Calibri" panose="020F0502020204030204" pitchFamily="34" charset="0"/>
                <a:cs typeface="Times New Roman" panose="02020603050405020304" pitchFamily="18" charset="0"/>
              </a:rPr>
              <a:t>, (previously the Longitudinal Study of Young People in England) which, in 2004, started surveying all young people in Year 9 who attended state and independent schools in England (around 16,000 individuals born in 1989/90). They were surveyed every year until 2010 and were last surveyed in 2015/16 for Sweep 8 at age 25.  </a:t>
            </a:r>
          </a:p>
          <a:p>
            <a:pPr>
              <a:spcAft>
                <a:spcPts val="0"/>
              </a:spcAft>
            </a:pPr>
            <a:endParaRPr lang="en-GB" sz="1800" dirty="0">
              <a:effectLst/>
              <a:latin typeface="Times New Roman" panose="02020603050405020304" pitchFamily="18" charset="0"/>
              <a:ea typeface="Calibri" panose="020F0502020204030204" pitchFamily="34" charset="0"/>
              <a:cs typeface="Times New Roman" panose="02020603050405020304" pitchFamily="18" charset="0"/>
            </a:endParaRPr>
          </a:p>
          <a:p>
            <a:pPr>
              <a:spcAft>
                <a:spcPts val="0"/>
              </a:spcAft>
            </a:pPr>
            <a:r>
              <a:rPr lang="en-GB" b="1" dirty="0">
                <a:latin typeface="Times New Roman" panose="02020603050405020304" pitchFamily="18" charset="0"/>
                <a:ea typeface="Calibri" panose="020F0502020204030204" pitchFamily="34" charset="0"/>
                <a:cs typeface="Times New Roman" panose="02020603050405020304" pitchFamily="18" charset="0"/>
              </a:rPr>
              <a:t>National Survey of Health and Development</a:t>
            </a:r>
            <a:r>
              <a:rPr lang="en-GB" dirty="0">
                <a:latin typeface="Times New Roman" panose="02020603050405020304" pitchFamily="18" charset="0"/>
                <a:ea typeface="Calibri" panose="020F0502020204030204" pitchFamily="34" charset="0"/>
                <a:cs typeface="Times New Roman" panose="02020603050405020304" pitchFamily="18" charset="0"/>
              </a:rPr>
              <a:t>: 1946 Birth Cohort (GB)</a:t>
            </a:r>
          </a:p>
          <a:p>
            <a:pPr>
              <a:spcAft>
                <a:spcPts val="0"/>
              </a:spcAft>
            </a:pPr>
            <a:endParaRPr lang="en-GB" dirty="0">
              <a:latin typeface="Times New Roman" panose="02020603050405020304" pitchFamily="18" charset="0"/>
              <a:ea typeface="Calibri" panose="020F0502020204030204" pitchFamily="34" charset="0"/>
              <a:cs typeface="Times New Roman" panose="02020603050405020304" pitchFamily="18" charset="0"/>
            </a:endParaRPr>
          </a:p>
          <a:p>
            <a:pPr>
              <a:spcAft>
                <a:spcPts val="0"/>
              </a:spcAft>
            </a:pPr>
            <a:r>
              <a:rPr lang="en-GB" b="1" dirty="0">
                <a:latin typeface="Times New Roman" panose="02020603050405020304" pitchFamily="18" charset="0"/>
                <a:ea typeface="Calibri" panose="020F0502020204030204" pitchFamily="34" charset="0"/>
                <a:cs typeface="Times New Roman" panose="02020603050405020304" pitchFamily="18" charset="0"/>
              </a:rPr>
              <a:t>Millennium Cohort Study (MCS)</a:t>
            </a:r>
            <a:r>
              <a:rPr lang="en-GB" dirty="0">
                <a:latin typeface="Times New Roman" panose="02020603050405020304" pitchFamily="18" charset="0"/>
                <a:ea typeface="Calibri" panose="020F0502020204030204" pitchFamily="34" charset="0"/>
                <a:cs typeface="Times New Roman" panose="02020603050405020304" pitchFamily="18" charset="0"/>
              </a:rPr>
              <a:t>: a cohort of 19,000 individuals born in UK 2000-2002. Now aged 20.</a:t>
            </a:r>
          </a:p>
          <a:p>
            <a:pPr>
              <a:spcAft>
                <a:spcPts val="0"/>
              </a:spcAft>
            </a:pPr>
            <a:endParaRPr lang="en-GB" dirty="0">
              <a:latin typeface="Times New Roman" panose="02020603050405020304" pitchFamily="18" charset="0"/>
              <a:ea typeface="Calibri" panose="020F0502020204030204" pitchFamily="34" charset="0"/>
              <a:cs typeface="Times New Roman" panose="02020603050405020304" pitchFamily="18" charset="0"/>
            </a:endParaRPr>
          </a:p>
          <a:p>
            <a:pPr>
              <a:spcAft>
                <a:spcPts val="0"/>
              </a:spcAft>
            </a:pPr>
            <a:r>
              <a:rPr lang="en-GB" dirty="0">
                <a:latin typeface="Times New Roman" panose="02020603050405020304" pitchFamily="18" charset="0"/>
                <a:ea typeface="Calibri" panose="020F0502020204030204" pitchFamily="34" charset="0"/>
                <a:cs typeface="Times New Roman" panose="02020603050405020304" pitchFamily="18" charset="0"/>
              </a:rPr>
              <a:t>All participated in the </a:t>
            </a:r>
            <a:r>
              <a:rPr lang="en-GB" b="1" dirty="0">
                <a:latin typeface="Times New Roman" panose="02020603050405020304" pitchFamily="18" charset="0"/>
                <a:ea typeface="Calibri" panose="020F0502020204030204" pitchFamily="34" charset="0"/>
                <a:cs typeface="Times New Roman" panose="02020603050405020304" pitchFamily="18" charset="0"/>
              </a:rPr>
              <a:t>COVID-19 Survey</a:t>
            </a:r>
            <a:r>
              <a:rPr lang="en-GB" dirty="0">
                <a:latin typeface="Times New Roman" panose="02020603050405020304" pitchFamily="18" charset="0"/>
                <a:ea typeface="Calibri" panose="020F0502020204030204" pitchFamily="34" charset="0"/>
                <a:cs typeface="Times New Roman" panose="02020603050405020304" pitchFamily="18" charset="0"/>
              </a:rPr>
              <a:t>: 3 waves  (May 2020, Sept/Oct 2020, Feb/Mar 2021) https://cls.ucl.ac.uk/covid-19-survey/</a:t>
            </a:r>
          </a:p>
          <a:p>
            <a:pPr>
              <a:spcAft>
                <a:spcPts val="0"/>
              </a:spcAft>
            </a:pPr>
            <a:endParaRPr lang="en-GB" sz="1800" dirty="0">
              <a:effectLst/>
              <a:latin typeface="Times New Roman" panose="02020603050405020304" pitchFamily="18" charset="0"/>
              <a:ea typeface="Calibri" panose="020F0502020204030204" pitchFamily="34" charset="0"/>
              <a:cs typeface="Times New Roman" panose="02020603050405020304" pitchFamily="18" charset="0"/>
            </a:endParaRPr>
          </a:p>
          <a:p>
            <a:pPr>
              <a:spcAft>
                <a:spcPts val="0"/>
              </a:spcAft>
            </a:pPr>
            <a:r>
              <a:rPr lang="en-GB" dirty="0">
                <a:latin typeface="Times New Roman" panose="02020603050405020304" pitchFamily="18" charset="0"/>
                <a:ea typeface="Calibri" panose="020F0502020204030204" pitchFamily="34" charset="0"/>
                <a:cs typeface="Times New Roman" panose="02020603050405020304" pitchFamily="18" charset="0"/>
              </a:rPr>
              <a:t>Pseudo birth cohorts: LFS, ASHE, Understanding Society, BHPS</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4303596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456405" y="260648"/>
            <a:ext cx="8229600" cy="490537"/>
          </a:xfrm>
        </p:spPr>
        <p:txBody>
          <a:bodyPr/>
          <a:lstStyle/>
          <a:p>
            <a:r>
              <a:rPr lang="en-GB" altLang="en-US" sz="3600" dirty="0"/>
              <a:t>Why Birth Cohort Data?</a:t>
            </a:r>
          </a:p>
        </p:txBody>
      </p:sp>
      <p:sp>
        <p:nvSpPr>
          <p:cNvPr id="2" name="Rectangle 1">
            <a:extLst>
              <a:ext uri="{FF2B5EF4-FFF2-40B4-BE49-F238E27FC236}">
                <a16:creationId xmlns:a16="http://schemas.microsoft.com/office/drawing/2014/main" id="{924FE4BA-EE73-42EC-AF5C-BBCD1DC0B566}"/>
              </a:ext>
            </a:extLst>
          </p:cNvPr>
          <p:cNvSpPr/>
          <p:nvPr/>
        </p:nvSpPr>
        <p:spPr>
          <a:xfrm>
            <a:off x="683568" y="1412776"/>
            <a:ext cx="7560840" cy="4536050"/>
          </a:xfrm>
          <a:prstGeom prst="rect">
            <a:avLst/>
          </a:prstGeom>
        </p:spPr>
        <p:txBody>
          <a:bodyPr wrap="square">
            <a:spAutoFit/>
          </a:bodyPr>
          <a:lstStyle/>
          <a:p>
            <a:pPr marL="342900" lvl="0" indent="-342900">
              <a:lnSpc>
                <a:spcPct val="107000"/>
              </a:lnSpc>
              <a:spcAft>
                <a:spcPts val="800"/>
              </a:spcAft>
              <a:buAutoNum type="arabicPeriod"/>
            </a:pPr>
            <a:r>
              <a:rPr lang="en-GB" dirty="0">
                <a:latin typeface="Calibri" panose="020F0502020204030204" pitchFamily="34" charset="0"/>
                <a:ea typeface="Calibri" panose="020F0502020204030204" pitchFamily="34" charset="0"/>
                <a:cs typeface="Times New Roman" panose="02020603050405020304" pitchFamily="18" charset="0"/>
              </a:rPr>
              <a:t>Different cohorts are exposed to different labour market and policy conditions during their lifetimes. </a:t>
            </a:r>
          </a:p>
          <a:p>
            <a:pPr marL="342900" lvl="0" indent="-342900">
              <a:lnSpc>
                <a:spcPct val="107000"/>
              </a:lnSpc>
              <a:spcAft>
                <a:spcPts val="800"/>
              </a:spcAft>
              <a:buAutoNum type="arabicPeriod"/>
            </a:pPr>
            <a:r>
              <a:rPr lang="en-GB" dirty="0">
                <a:latin typeface="Calibri" panose="020F0502020204030204" pitchFamily="34" charset="0"/>
                <a:ea typeface="Calibri" panose="020F0502020204030204" pitchFamily="34" charset="0"/>
                <a:cs typeface="Times New Roman" panose="02020603050405020304" pitchFamily="18" charset="0"/>
              </a:rPr>
              <a:t>For instance, the 1958 cohort left school when the Equal Pay Act was first being implemented whereas the Act had been in place for a decade when the 1970 cohort left compulsory education.</a:t>
            </a:r>
          </a:p>
          <a:p>
            <a:pPr marL="342900" lvl="0" indent="-342900">
              <a:lnSpc>
                <a:spcPct val="107000"/>
              </a:lnSpc>
              <a:spcAft>
                <a:spcPts val="800"/>
              </a:spcAft>
              <a:buAutoNum type="arabicPeriod"/>
            </a:pPr>
            <a:r>
              <a:rPr lang="en-GB" dirty="0">
                <a:latin typeface="Calibri" panose="020F0502020204030204" pitchFamily="34" charset="0"/>
                <a:ea typeface="Calibri" panose="020F0502020204030204" pitchFamily="34" charset="0"/>
                <a:cs typeface="Times New Roman" panose="02020603050405020304" pitchFamily="18" charset="0"/>
              </a:rPr>
              <a:t>The education gap between men and women has disappeared and even reversed, such that we would expect the pay gap due to educational differences to narrow or even reverse in more recent cohorts.</a:t>
            </a:r>
          </a:p>
          <a:p>
            <a:pPr marL="342900" lvl="0" indent="-342900">
              <a:lnSpc>
                <a:spcPct val="107000"/>
              </a:lnSpc>
              <a:spcAft>
                <a:spcPts val="800"/>
              </a:spcAft>
              <a:buAutoNum type="arabicPeriod"/>
            </a:pPr>
            <a:r>
              <a:rPr lang="en-GB" dirty="0">
                <a:latin typeface="Calibri" panose="020F0502020204030204" pitchFamily="34" charset="0"/>
                <a:ea typeface="Calibri" panose="020F0502020204030204" pitchFamily="34" charset="0"/>
                <a:cs typeface="Times New Roman" panose="02020603050405020304" pitchFamily="18" charset="0"/>
              </a:rPr>
              <a:t>Attitudes to women's labour market participation and men's household production have shifted. These changes in social norms, together with attendant changes in public policy, have created opportunities for men and women to combine paid and unpaid work and leisure in ways not hitherto possible, with uncertain consequences for the life choices and earnings patterns of men and women across the life-course.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6256399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456405" y="260648"/>
            <a:ext cx="8229600" cy="490537"/>
          </a:xfrm>
        </p:spPr>
        <p:txBody>
          <a:bodyPr/>
          <a:lstStyle/>
          <a:p>
            <a:r>
              <a:rPr lang="en-GB" altLang="en-US" sz="3600" dirty="0"/>
              <a:t>Methodological Advantages of these Data</a:t>
            </a:r>
          </a:p>
        </p:txBody>
      </p:sp>
      <p:sp>
        <p:nvSpPr>
          <p:cNvPr id="2" name="Rectangle 1">
            <a:extLst>
              <a:ext uri="{FF2B5EF4-FFF2-40B4-BE49-F238E27FC236}">
                <a16:creationId xmlns:a16="http://schemas.microsoft.com/office/drawing/2014/main" id="{924FE4BA-EE73-42EC-AF5C-BBCD1DC0B566}"/>
              </a:ext>
            </a:extLst>
          </p:cNvPr>
          <p:cNvSpPr/>
          <p:nvPr/>
        </p:nvSpPr>
        <p:spPr>
          <a:xfrm>
            <a:off x="683568" y="1412776"/>
            <a:ext cx="7560840" cy="3749553"/>
          </a:xfrm>
          <a:prstGeom prst="rect">
            <a:avLst/>
          </a:prstGeom>
        </p:spPr>
        <p:txBody>
          <a:bodyPr wrap="square">
            <a:spAutoFit/>
          </a:bodyPr>
          <a:lstStyle/>
          <a:p>
            <a:pPr lvl="0">
              <a:lnSpc>
                <a:spcPct val="107000"/>
              </a:lnSpc>
              <a:spcAft>
                <a:spcPts val="800"/>
              </a:spcAft>
            </a:pPr>
            <a:r>
              <a:rPr lang="en-GB" dirty="0">
                <a:latin typeface="Calibri" panose="020F0502020204030204" pitchFamily="34" charset="0"/>
                <a:ea typeface="Calibri" panose="020F0502020204030204" pitchFamily="34" charset="0"/>
                <a:cs typeface="Times New Roman" panose="02020603050405020304" pitchFamily="18" charset="0"/>
              </a:rPr>
              <a:t>By analysing nationally representative birth cohort data for people born in 1958, 1970 and 1989/90 this study addresses the topic from three angles:</a:t>
            </a:r>
          </a:p>
          <a:p>
            <a:pPr marL="342900" lvl="0" indent="-342900">
              <a:lnSpc>
                <a:spcPct val="107000"/>
              </a:lnSpc>
              <a:spcAft>
                <a:spcPts val="800"/>
              </a:spcAft>
              <a:buFont typeface="+mj-lt"/>
              <a:buAutoNum type="arabicPeriod"/>
            </a:pPr>
            <a:endParaRPr lang="en-GB"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mj-lt"/>
              <a:buAutoNum type="arabicPeriod"/>
            </a:pPr>
            <a:r>
              <a:rPr lang="en-GB" dirty="0">
                <a:latin typeface="Calibri" panose="020F0502020204030204" pitchFamily="34" charset="0"/>
                <a:ea typeface="Calibri" panose="020F0502020204030204" pitchFamily="34" charset="0"/>
                <a:cs typeface="Times New Roman" panose="02020603050405020304" pitchFamily="18" charset="0"/>
              </a:rPr>
              <a:t>We consider the evolution of the GWG over the whole life-course. This is important because factors governing both selection into employment and wage determination vary for men and women well into later life.</a:t>
            </a:r>
          </a:p>
          <a:p>
            <a:pPr marL="342900" lvl="0" indent="-342900">
              <a:lnSpc>
                <a:spcPct val="107000"/>
              </a:lnSpc>
              <a:spcAft>
                <a:spcPts val="800"/>
              </a:spcAft>
              <a:buFont typeface="+mj-lt"/>
              <a:buAutoNum type="arabicPeriod"/>
            </a:pPr>
            <a:r>
              <a:rPr lang="en-GB" dirty="0">
                <a:latin typeface="Calibri" panose="020F0502020204030204" pitchFamily="34" charset="0"/>
                <a:ea typeface="Calibri" panose="020F0502020204030204" pitchFamily="34" charset="0"/>
                <a:cs typeface="Times New Roman" panose="02020603050405020304" pitchFamily="18" charset="0"/>
              </a:rPr>
              <a:t>Because we track people from birth, we obtain a picture of the links between childhood circumstances, skills and experiences and subsequent earnings for men and women - and thus the size of the gender wage gap.</a:t>
            </a:r>
          </a:p>
          <a:p>
            <a:pPr marL="342900" lvl="0" indent="-342900">
              <a:lnSpc>
                <a:spcPct val="107000"/>
              </a:lnSpc>
              <a:spcAft>
                <a:spcPts val="800"/>
              </a:spcAft>
              <a:buFont typeface="+mj-lt"/>
              <a:buAutoNum type="arabicPeriod"/>
            </a:pPr>
            <a:r>
              <a:rPr lang="en-GB" dirty="0">
                <a:latin typeface="Calibri" panose="020F0502020204030204" pitchFamily="34" charset="0"/>
                <a:ea typeface="Calibri" panose="020F0502020204030204" pitchFamily="34" charset="0"/>
                <a:cs typeface="Times New Roman" panose="02020603050405020304" pitchFamily="18" charset="0"/>
              </a:rPr>
              <a:t>We distinguish between the effects of ageing and birth cohort, something that is only possible with data tracking multiple birth cohorts.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035605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457200" y="443964"/>
            <a:ext cx="8229600" cy="490537"/>
          </a:xfrm>
        </p:spPr>
        <p:txBody>
          <a:bodyPr/>
          <a:lstStyle/>
          <a:p>
            <a:r>
              <a:rPr lang="en-GB" altLang="en-US" sz="3600" dirty="0"/>
              <a:t>Methodological Challenges</a:t>
            </a:r>
          </a:p>
        </p:txBody>
      </p:sp>
      <p:sp>
        <p:nvSpPr>
          <p:cNvPr id="2" name="Rectangle 1">
            <a:extLst>
              <a:ext uri="{FF2B5EF4-FFF2-40B4-BE49-F238E27FC236}">
                <a16:creationId xmlns:a16="http://schemas.microsoft.com/office/drawing/2014/main" id="{924FE4BA-EE73-42EC-AF5C-BBCD1DC0B566}"/>
              </a:ext>
            </a:extLst>
          </p:cNvPr>
          <p:cNvSpPr/>
          <p:nvPr/>
        </p:nvSpPr>
        <p:spPr>
          <a:xfrm>
            <a:off x="755576" y="1556792"/>
            <a:ext cx="8076035" cy="4349524"/>
          </a:xfrm>
          <a:prstGeom prst="rect">
            <a:avLst/>
          </a:prstGeom>
        </p:spPr>
        <p:txBody>
          <a:bodyPr wrap="square">
            <a:spAutoFit/>
          </a:bodyPr>
          <a:lstStyle/>
          <a:p>
            <a:pPr marL="285750" lvl="0" indent="-285750">
              <a:lnSpc>
                <a:spcPct val="107000"/>
              </a:lnSpc>
              <a:spcAft>
                <a:spcPts val="800"/>
              </a:spcAft>
              <a:buFont typeface="Arial" panose="020B0604020202020204" pitchFamily="34" charset="0"/>
              <a:buChar char="•"/>
            </a:pPr>
            <a:r>
              <a:rPr lang="en-GB" sz="2400" dirty="0">
                <a:latin typeface="Calibri" panose="020F0502020204030204" pitchFamily="34" charset="0"/>
                <a:ea typeface="Calibri" panose="020F0502020204030204" pitchFamily="34" charset="0"/>
                <a:cs typeface="Times New Roman" panose="02020603050405020304" pitchFamily="18" charset="0"/>
              </a:rPr>
              <a:t>Selection into employment: over the life course and across cohorts</a:t>
            </a:r>
          </a:p>
          <a:p>
            <a:pPr marL="285750" indent="-285750">
              <a:lnSpc>
                <a:spcPct val="107000"/>
              </a:lnSpc>
              <a:spcAft>
                <a:spcPts val="800"/>
              </a:spcAft>
              <a:buFont typeface="Arial" panose="020B0604020202020204" pitchFamily="34" charset="0"/>
              <a:buChar char="•"/>
            </a:pPr>
            <a:r>
              <a:rPr lang="en-GB" sz="2400" dirty="0">
                <a:latin typeface="Calibri" panose="020F0502020204030204" pitchFamily="34" charset="0"/>
                <a:ea typeface="Calibri" panose="020F0502020204030204" pitchFamily="34" charset="0"/>
                <a:cs typeface="Times New Roman" panose="02020603050405020304" pitchFamily="18" charset="0"/>
              </a:rPr>
              <a:t>Panel attrition</a:t>
            </a:r>
          </a:p>
          <a:p>
            <a:pPr marL="285750" lvl="0" indent="-285750">
              <a:lnSpc>
                <a:spcPct val="107000"/>
              </a:lnSpc>
              <a:spcAft>
                <a:spcPts val="800"/>
              </a:spcAft>
              <a:buFont typeface="Arial" panose="020B0604020202020204" pitchFamily="34" charset="0"/>
              <a:buChar char="•"/>
            </a:pPr>
            <a:r>
              <a:rPr lang="en-GB" sz="2400" dirty="0">
                <a:latin typeface="Calibri" panose="020F0502020204030204" pitchFamily="34" charset="0"/>
                <a:ea typeface="Calibri" panose="020F0502020204030204" pitchFamily="34" charset="0"/>
                <a:cs typeface="Times New Roman" panose="02020603050405020304" pitchFamily="18" charset="0"/>
              </a:rPr>
              <a:t>Imputation to tackle data missingness/item non-response </a:t>
            </a:r>
          </a:p>
          <a:p>
            <a:pPr marL="285750" lvl="0" indent="-285750">
              <a:lnSpc>
                <a:spcPct val="107000"/>
              </a:lnSpc>
              <a:spcAft>
                <a:spcPts val="800"/>
              </a:spcAft>
              <a:buFont typeface="Arial" panose="020B0604020202020204" pitchFamily="34" charset="0"/>
              <a:buChar char="•"/>
            </a:pPr>
            <a:r>
              <a:rPr lang="en-GB" sz="2400" dirty="0">
                <a:latin typeface="Calibri" panose="020F0502020204030204" pitchFamily="34" charset="0"/>
                <a:ea typeface="Calibri" panose="020F0502020204030204" pitchFamily="34" charset="0"/>
                <a:cs typeface="Times New Roman" panose="02020603050405020304" pitchFamily="18" charset="0"/>
              </a:rPr>
              <a:t>Consistency in dependent variable</a:t>
            </a:r>
          </a:p>
          <a:p>
            <a:pPr marL="285750" lvl="0" indent="-285750">
              <a:lnSpc>
                <a:spcPct val="107000"/>
              </a:lnSpc>
              <a:spcAft>
                <a:spcPts val="800"/>
              </a:spcAft>
              <a:buFont typeface="Arial" panose="020B0604020202020204" pitchFamily="34" charset="0"/>
              <a:buChar char="•"/>
            </a:pPr>
            <a:r>
              <a:rPr lang="en-GB" sz="2400" dirty="0">
                <a:latin typeface="Calibri" panose="020F0502020204030204" pitchFamily="34" charset="0"/>
                <a:ea typeface="Calibri" panose="020F0502020204030204" pitchFamily="34" charset="0"/>
                <a:cs typeface="Times New Roman" panose="02020603050405020304" pitchFamily="18" charset="0"/>
              </a:rPr>
              <a:t>Consistency in independent variables</a:t>
            </a:r>
          </a:p>
          <a:p>
            <a:pPr marL="285750" lvl="0" indent="-285750">
              <a:lnSpc>
                <a:spcPct val="107000"/>
              </a:lnSpc>
              <a:spcAft>
                <a:spcPts val="800"/>
              </a:spcAft>
              <a:buFont typeface="Arial" panose="020B0604020202020204" pitchFamily="34" charset="0"/>
              <a:buChar char="•"/>
            </a:pPr>
            <a:r>
              <a:rPr lang="en-GB" sz="2400" dirty="0">
                <a:latin typeface="Calibri" panose="020F0502020204030204" pitchFamily="34" charset="0"/>
                <a:ea typeface="Calibri" panose="020F0502020204030204" pitchFamily="34" charset="0"/>
                <a:cs typeface="Times New Roman" panose="02020603050405020304" pitchFamily="18" charset="0"/>
              </a:rPr>
              <a:t>‘Bad’ controls</a:t>
            </a:r>
          </a:p>
          <a:p>
            <a:pPr marL="285750" lvl="0" indent="-285750">
              <a:lnSpc>
                <a:spcPct val="107000"/>
              </a:lnSpc>
              <a:spcAft>
                <a:spcPts val="800"/>
              </a:spcAft>
              <a:buFont typeface="Arial" panose="020B0604020202020204" pitchFamily="34" charset="0"/>
              <a:buChar char="•"/>
            </a:pPr>
            <a:r>
              <a:rPr lang="en-GB" sz="2400" dirty="0">
                <a:latin typeface="Calibri" panose="020F0502020204030204" pitchFamily="34" charset="0"/>
                <a:ea typeface="Calibri" panose="020F0502020204030204" pitchFamily="34" charset="0"/>
                <a:cs typeface="Times New Roman" panose="02020603050405020304" pitchFamily="18" charset="0"/>
              </a:rPr>
              <a:t>Common support problems</a:t>
            </a:r>
          </a:p>
          <a:p>
            <a:pPr marL="285750" lvl="0" indent="-285750">
              <a:lnSpc>
                <a:spcPct val="107000"/>
              </a:lnSpc>
              <a:spcAft>
                <a:spcPts val="800"/>
              </a:spcAft>
              <a:buFont typeface="Arial" panose="020B0604020202020204" pitchFamily="34" charset="0"/>
              <a:buChar char="•"/>
            </a:pPr>
            <a:r>
              <a:rPr lang="en-GB" sz="2400" dirty="0">
                <a:latin typeface="Calibri" panose="020F0502020204030204" pitchFamily="34" charset="0"/>
                <a:ea typeface="Calibri" panose="020F0502020204030204" pitchFamily="34" charset="0"/>
                <a:cs typeface="Times New Roman" panose="02020603050405020304" pitchFamily="18" charset="0"/>
              </a:rPr>
              <a:t>Cross cohort comparison</a:t>
            </a:r>
          </a:p>
        </p:txBody>
      </p:sp>
    </p:spTree>
    <p:extLst>
      <p:ext uri="{BB962C8B-B14F-4D97-AF65-F5344CB8AC3E}">
        <p14:creationId xmlns:p14="http://schemas.microsoft.com/office/powerpoint/2010/main" val="14946852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715549-4363-4259-AA4E-5DF94ACFFD78}"/>
              </a:ext>
            </a:extLst>
          </p:cNvPr>
          <p:cNvSpPr>
            <a:spLocks noGrp="1"/>
          </p:cNvSpPr>
          <p:nvPr>
            <p:ph type="title"/>
          </p:nvPr>
        </p:nvSpPr>
        <p:spPr>
          <a:xfrm>
            <a:off x="611560" y="1484784"/>
            <a:ext cx="8229600" cy="2376263"/>
          </a:xfrm>
        </p:spPr>
        <p:txBody>
          <a:bodyPr/>
          <a:lstStyle/>
          <a:p>
            <a:br>
              <a:rPr lang="en-GB" sz="4400" dirty="0">
                <a:effectLst/>
                <a:latin typeface="+mn-lt"/>
                <a:ea typeface="Times New Roman" panose="02020603050405020304" pitchFamily="18" charset="0"/>
              </a:rPr>
            </a:br>
            <a:r>
              <a:rPr lang="en-GB" sz="4400" dirty="0">
                <a:effectLst/>
                <a:latin typeface="+mn-lt"/>
                <a:ea typeface="Times New Roman" panose="02020603050405020304" pitchFamily="18" charset="0"/>
              </a:rPr>
              <a:t>Some Background</a:t>
            </a:r>
            <a:endParaRPr lang="en-GB" dirty="0"/>
          </a:p>
        </p:txBody>
      </p:sp>
    </p:spTree>
    <p:extLst>
      <p:ext uri="{BB962C8B-B14F-4D97-AF65-F5344CB8AC3E}">
        <p14:creationId xmlns:p14="http://schemas.microsoft.com/office/powerpoint/2010/main" val="6263681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16C7B9B1-35DA-46AA-99B4-284AB8538342}"/>
              </a:ext>
            </a:extLst>
          </p:cNvPr>
          <p:cNvSpPr>
            <a:spLocks noGrp="1"/>
          </p:cNvSpPr>
          <p:nvPr>
            <p:ph type="title"/>
          </p:nvPr>
        </p:nvSpPr>
        <p:spPr/>
        <p:txBody>
          <a:bodyPr/>
          <a:lstStyle/>
          <a:p>
            <a:r>
              <a:rPr lang="en-GB" dirty="0"/>
              <a:t>100 Years of the GWG</a:t>
            </a:r>
          </a:p>
        </p:txBody>
      </p:sp>
      <p:pic>
        <p:nvPicPr>
          <p:cNvPr id="5" name="Picture 4">
            <a:extLst>
              <a:ext uri="{FF2B5EF4-FFF2-40B4-BE49-F238E27FC236}">
                <a16:creationId xmlns:a16="http://schemas.microsoft.com/office/drawing/2014/main" id="{F2BA6394-A831-48B7-A168-BD24F136A0BF}"/>
              </a:ext>
            </a:extLst>
          </p:cNvPr>
          <p:cNvPicPr>
            <a:picLocks noChangeAspect="1"/>
          </p:cNvPicPr>
          <p:nvPr/>
        </p:nvPicPr>
        <p:blipFill>
          <a:blip r:embed="rId3"/>
          <a:stretch>
            <a:fillRect/>
          </a:stretch>
        </p:blipFill>
        <p:spPr>
          <a:xfrm>
            <a:off x="640404" y="1844824"/>
            <a:ext cx="7863192" cy="4520119"/>
          </a:xfrm>
          <a:prstGeom prst="rect">
            <a:avLst/>
          </a:prstGeom>
        </p:spPr>
      </p:pic>
    </p:spTree>
    <p:extLst>
      <p:ext uri="{BB962C8B-B14F-4D97-AF65-F5344CB8AC3E}">
        <p14:creationId xmlns:p14="http://schemas.microsoft.com/office/powerpoint/2010/main" val="143257834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Design">
  <a:themeElements>
    <a:clrScheme name="Custom Design 15">
      <a:dk1>
        <a:srgbClr val="000000"/>
      </a:dk1>
      <a:lt1>
        <a:srgbClr val="FFFFFF"/>
      </a:lt1>
      <a:dk2>
        <a:srgbClr val="004359"/>
      </a:dk2>
      <a:lt2>
        <a:srgbClr val="808080"/>
      </a:lt2>
      <a:accent1>
        <a:srgbClr val="7FA1AC"/>
      </a:accent1>
      <a:accent2>
        <a:srgbClr val="004359"/>
      </a:accent2>
      <a:accent3>
        <a:srgbClr val="FFFFFF"/>
      </a:accent3>
      <a:accent4>
        <a:srgbClr val="000000"/>
      </a:accent4>
      <a:accent5>
        <a:srgbClr val="C0CDD2"/>
      </a:accent5>
      <a:accent6>
        <a:srgbClr val="003C50"/>
      </a:accent6>
      <a:hlink>
        <a:srgbClr val="459CBD"/>
      </a:hlink>
      <a:folHlink>
        <a:srgbClr val="B25D86"/>
      </a:folHlink>
    </a:clrScheme>
    <a:fontScheme name="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Custom Design 13">
        <a:dk1>
          <a:srgbClr val="000000"/>
        </a:dk1>
        <a:lt1>
          <a:srgbClr val="FFFFFF"/>
        </a:lt1>
        <a:dk2>
          <a:srgbClr val="000000"/>
        </a:dk2>
        <a:lt2>
          <a:srgbClr val="808080"/>
        </a:lt2>
        <a:accent1>
          <a:srgbClr val="7FA1AC"/>
        </a:accent1>
        <a:accent2>
          <a:srgbClr val="004359"/>
        </a:accent2>
        <a:accent3>
          <a:srgbClr val="FFFFFF"/>
        </a:accent3>
        <a:accent4>
          <a:srgbClr val="000000"/>
        </a:accent4>
        <a:accent5>
          <a:srgbClr val="C0CDD2"/>
        </a:accent5>
        <a:accent6>
          <a:srgbClr val="003C50"/>
        </a:accent6>
        <a:hlink>
          <a:srgbClr val="4B4620"/>
        </a:hlink>
        <a:folHlink>
          <a:srgbClr val="B25D86"/>
        </a:folHlink>
      </a:clrScheme>
      <a:clrMap bg1="lt1" tx1="dk1" bg2="lt2" tx2="dk2" accent1="accent1" accent2="accent2" accent3="accent3" accent4="accent4" accent5="accent5" accent6="accent6" hlink="hlink" folHlink="folHlink"/>
    </a:extraClrScheme>
    <a:extraClrScheme>
      <a:clrScheme name="Custom Design 14">
        <a:dk1>
          <a:srgbClr val="000000"/>
        </a:dk1>
        <a:lt1>
          <a:srgbClr val="FFFFFF"/>
        </a:lt1>
        <a:dk2>
          <a:srgbClr val="004359"/>
        </a:dk2>
        <a:lt2>
          <a:srgbClr val="808080"/>
        </a:lt2>
        <a:accent1>
          <a:srgbClr val="7FA1AC"/>
        </a:accent1>
        <a:accent2>
          <a:srgbClr val="004359"/>
        </a:accent2>
        <a:accent3>
          <a:srgbClr val="FFFFFF"/>
        </a:accent3>
        <a:accent4>
          <a:srgbClr val="000000"/>
        </a:accent4>
        <a:accent5>
          <a:srgbClr val="C0CDD2"/>
        </a:accent5>
        <a:accent6>
          <a:srgbClr val="003C50"/>
        </a:accent6>
        <a:hlink>
          <a:srgbClr val="4B4620"/>
        </a:hlink>
        <a:folHlink>
          <a:srgbClr val="B25D86"/>
        </a:folHlink>
      </a:clrScheme>
      <a:clrMap bg1="lt1" tx1="dk1" bg2="lt2" tx2="dk2" accent1="accent1" accent2="accent2" accent3="accent3" accent4="accent4" accent5="accent5" accent6="accent6" hlink="hlink" folHlink="folHlink"/>
    </a:extraClrScheme>
    <a:extraClrScheme>
      <a:clrScheme name="Custom Design 15">
        <a:dk1>
          <a:srgbClr val="000000"/>
        </a:dk1>
        <a:lt1>
          <a:srgbClr val="FFFFFF"/>
        </a:lt1>
        <a:dk2>
          <a:srgbClr val="004359"/>
        </a:dk2>
        <a:lt2>
          <a:srgbClr val="808080"/>
        </a:lt2>
        <a:accent1>
          <a:srgbClr val="7FA1AC"/>
        </a:accent1>
        <a:accent2>
          <a:srgbClr val="004359"/>
        </a:accent2>
        <a:accent3>
          <a:srgbClr val="FFFFFF"/>
        </a:accent3>
        <a:accent4>
          <a:srgbClr val="000000"/>
        </a:accent4>
        <a:accent5>
          <a:srgbClr val="C0CDD2"/>
        </a:accent5>
        <a:accent6>
          <a:srgbClr val="003C50"/>
        </a:accent6>
        <a:hlink>
          <a:srgbClr val="459CBD"/>
        </a:hlink>
        <a:folHlink>
          <a:srgbClr val="B25D86"/>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otalTime>2019</TotalTime>
  <Words>2693</Words>
  <Application>Microsoft Office PowerPoint</Application>
  <PresentationFormat>On-screen Show (4:3)</PresentationFormat>
  <Paragraphs>249</Paragraphs>
  <Slides>34</Slides>
  <Notes>27</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34</vt:i4>
      </vt:variant>
    </vt:vector>
  </HeadingPairs>
  <TitlesOfParts>
    <vt:vector size="41" baseType="lpstr">
      <vt:lpstr>Arial</vt:lpstr>
      <vt:lpstr>Calibri</vt:lpstr>
      <vt:lpstr>NimbusSanL</vt:lpstr>
      <vt:lpstr>Times New Roman</vt:lpstr>
      <vt:lpstr>TimesNewRomanMTStd</vt:lpstr>
      <vt:lpstr>Office Theme</vt:lpstr>
      <vt:lpstr>Custom Design</vt:lpstr>
      <vt:lpstr>Examining the size of the gender wage gap within and across birth cohorts  (ESRC Grant No. ES/S012583/1) </vt:lpstr>
      <vt:lpstr>Project Overview</vt:lpstr>
      <vt:lpstr>Research Questions</vt:lpstr>
      <vt:lpstr>Data</vt:lpstr>
      <vt:lpstr>Why Birth Cohort Data?</vt:lpstr>
      <vt:lpstr>Methodological Advantages of these Data</vt:lpstr>
      <vt:lpstr>Methodological Challenges</vt:lpstr>
      <vt:lpstr> Some Background</vt:lpstr>
      <vt:lpstr>100 Years of the GWG</vt:lpstr>
      <vt:lpstr>PowerPoint Presentation</vt:lpstr>
      <vt:lpstr>100+ Years of Women’s Economic Activity</vt:lpstr>
      <vt:lpstr>Educational Attainment</vt:lpstr>
      <vt:lpstr>Gradual Closure of the GWG</vt:lpstr>
      <vt:lpstr>Research Questions for Today</vt:lpstr>
      <vt:lpstr> What does the GWG look like across the life-course in NCDS and BCS? </vt:lpstr>
      <vt:lpstr>PowerPoint Presentation</vt:lpstr>
      <vt:lpstr>Findings for Raw GWG</vt:lpstr>
      <vt:lpstr>Findings for covariate-adjusted (human capital) GWG</vt:lpstr>
      <vt:lpstr> What does the GWG look like in mid-life?</vt:lpstr>
      <vt:lpstr>This paper conditions on more than human capital</vt:lpstr>
      <vt:lpstr>Gender Wage Gap at age 42- unexplained and explained components</vt:lpstr>
      <vt:lpstr> What does the GWG look like among young people and how has this changed over time? </vt:lpstr>
      <vt:lpstr>Findings  </vt:lpstr>
      <vt:lpstr>GWG Among Young Workers Y-axis is gap in log points</vt:lpstr>
      <vt:lpstr>The role of occupation</vt:lpstr>
      <vt:lpstr> What happened to the GWG during the COVID-19 pandemic? </vt:lpstr>
      <vt:lpstr>Motivation</vt:lpstr>
      <vt:lpstr>PowerPoint Presentation</vt:lpstr>
      <vt:lpstr>PowerPoint Presentation</vt:lpstr>
      <vt:lpstr>The Gender Wage Gap Among Those Born in 1958: A Matching Estimator Approach   (ESRC Grant No. ES/S012583/1) </vt:lpstr>
      <vt:lpstr>Motivation</vt:lpstr>
      <vt:lpstr>Preview of Results</vt:lpstr>
      <vt:lpstr>Future Work</vt:lpstr>
      <vt:lpstr>Detail on Some of the Issues Discussed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Effects of Pay Decentralisation on Teachers' Pay and Teacher Retention  (ESRC Grant No. ES/R00367X/1)</dc:title>
  <dc:creator>Alex Bryson</dc:creator>
  <cp:lastModifiedBy>Allington-Smith, Dominic</cp:lastModifiedBy>
  <cp:revision>172</cp:revision>
  <dcterms:created xsi:type="dcterms:W3CDTF">2019-04-29T08:42:34Z</dcterms:created>
  <dcterms:modified xsi:type="dcterms:W3CDTF">2022-05-03T10:12:37Z</dcterms:modified>
</cp:coreProperties>
</file>