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6"/>
    <p:restoredTop sz="94694"/>
  </p:normalViewPr>
  <p:slideViewPr>
    <p:cSldViewPr snapToGrid="0" snapToObjects="1">
      <p:cViewPr>
        <p:scale>
          <a:sx n="125" d="100"/>
          <a:sy n="125" d="100"/>
        </p:scale>
        <p:origin x="19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740B-73C5-EF4C-A310-F334A3657FB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015C-D937-2F41-A902-9EF9F793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bar chart, histogram&#10;&#10;Description automatically generated">
            <a:extLst>
              <a:ext uri="{FF2B5EF4-FFF2-40B4-BE49-F238E27FC236}">
                <a16:creationId xmlns:a16="http://schemas.microsoft.com/office/drawing/2014/main" id="{644461DC-26C0-9143-B531-56473613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15" y="874321"/>
            <a:ext cx="1641770" cy="23920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35293-EC2C-4743-B00E-6A91B76B82C7}"/>
              </a:ext>
            </a:extLst>
          </p:cNvPr>
          <p:cNvSpPr/>
          <p:nvPr/>
        </p:nvSpPr>
        <p:spPr>
          <a:xfrm>
            <a:off x="3187587" y="918932"/>
            <a:ext cx="482826" cy="27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5A3ADC-4BA4-5848-BFA6-3AD4F34B6D0A}"/>
              </a:ext>
            </a:extLst>
          </p:cNvPr>
          <p:cNvSpPr/>
          <p:nvPr/>
        </p:nvSpPr>
        <p:spPr>
          <a:xfrm>
            <a:off x="3775936" y="2023975"/>
            <a:ext cx="487646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18A899-0EFE-B545-8947-6515C3AA664B}"/>
              </a:ext>
            </a:extLst>
          </p:cNvPr>
          <p:cNvSpPr/>
          <p:nvPr/>
        </p:nvSpPr>
        <p:spPr>
          <a:xfrm>
            <a:off x="3455034" y="1869535"/>
            <a:ext cx="530725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9C0CAC-B33F-AB44-BC85-D59D520E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2" y="1022781"/>
            <a:ext cx="2182633" cy="26804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F38A23-BEF5-1F4E-A3A1-D1C868979F9B}"/>
              </a:ext>
            </a:extLst>
          </p:cNvPr>
          <p:cNvGrpSpPr/>
          <p:nvPr/>
        </p:nvGrpSpPr>
        <p:grpSpPr>
          <a:xfrm>
            <a:off x="1004062" y="880137"/>
            <a:ext cx="1395497" cy="1394234"/>
            <a:chOff x="1593269" y="3035296"/>
            <a:chExt cx="1894549" cy="1744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6F7C27-CB9F-5049-91F2-EB88A4555C38}"/>
                </a:ext>
              </a:extLst>
            </p:cNvPr>
            <p:cNvSpPr txBox="1"/>
            <p:nvPr/>
          </p:nvSpPr>
          <p:spPr>
            <a:xfrm>
              <a:off x="1593269" y="4472088"/>
              <a:ext cx="285750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34068-1658-7D44-B785-C576C54140CE}"/>
                </a:ext>
              </a:extLst>
            </p:cNvPr>
            <p:cNvSpPr txBox="1"/>
            <p:nvPr/>
          </p:nvSpPr>
          <p:spPr>
            <a:xfrm>
              <a:off x="1871379" y="3035296"/>
              <a:ext cx="617218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24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C16BE-D69A-C845-9DB1-7ECA6953AF8F}"/>
                </a:ext>
              </a:extLst>
            </p:cNvPr>
            <p:cNvSpPr txBox="1"/>
            <p:nvPr/>
          </p:nvSpPr>
          <p:spPr>
            <a:xfrm>
              <a:off x="2138013" y="3643111"/>
              <a:ext cx="617217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1671B9-F327-9845-9CD5-00CD08ADADB3}"/>
                </a:ext>
              </a:extLst>
            </p:cNvPr>
            <p:cNvSpPr txBox="1"/>
            <p:nvPr/>
          </p:nvSpPr>
          <p:spPr>
            <a:xfrm>
              <a:off x="2509009" y="4219963"/>
              <a:ext cx="411480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F32040-96FF-C94A-8D26-106456BC7BB6}"/>
                </a:ext>
              </a:extLst>
            </p:cNvPr>
            <p:cNvSpPr txBox="1"/>
            <p:nvPr/>
          </p:nvSpPr>
          <p:spPr>
            <a:xfrm>
              <a:off x="2710067" y="3592904"/>
              <a:ext cx="617217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1D09FE-5843-3D42-9E06-08A1500C98EC}"/>
                </a:ext>
              </a:extLst>
            </p:cNvPr>
            <p:cNvSpPr txBox="1"/>
            <p:nvPr/>
          </p:nvSpPr>
          <p:spPr>
            <a:xfrm>
              <a:off x="3076338" y="4318010"/>
              <a:ext cx="411480" cy="3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/>
                <a:t>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BCBF7F5-02D5-C245-89B3-A79D644475F7}"/>
              </a:ext>
            </a:extLst>
          </p:cNvPr>
          <p:cNvSpPr txBox="1"/>
          <p:nvPr/>
        </p:nvSpPr>
        <p:spPr>
          <a:xfrm>
            <a:off x="1172914" y="618902"/>
            <a:ext cx="199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Diagnoses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D105D-7868-FD4B-AA3E-2156582E2F76}"/>
              </a:ext>
            </a:extLst>
          </p:cNvPr>
          <p:cNvSpPr txBox="1"/>
          <p:nvPr/>
        </p:nvSpPr>
        <p:spPr>
          <a:xfrm>
            <a:off x="2993284" y="647323"/>
            <a:ext cx="156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Treatment Type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03F839-0D38-4E46-AB63-C9EAEE21B192}"/>
              </a:ext>
            </a:extLst>
          </p:cNvPr>
          <p:cNvSpPr txBox="1"/>
          <p:nvPr/>
        </p:nvSpPr>
        <p:spPr>
          <a:xfrm>
            <a:off x="130418" y="375920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F18912-9962-A547-A72F-12E94158AEC3}"/>
              </a:ext>
            </a:extLst>
          </p:cNvPr>
          <p:cNvSpPr txBox="1"/>
          <p:nvPr/>
        </p:nvSpPr>
        <p:spPr>
          <a:xfrm>
            <a:off x="2435907" y="411083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313E6-3A2C-8A4F-9E7D-160C15498031}"/>
              </a:ext>
            </a:extLst>
          </p:cNvPr>
          <p:cNvSpPr txBox="1"/>
          <p:nvPr/>
        </p:nvSpPr>
        <p:spPr>
          <a:xfrm>
            <a:off x="4537365" y="418963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B4B6E-D949-8E4E-A545-954CC3AAEA09}"/>
              </a:ext>
            </a:extLst>
          </p:cNvPr>
          <p:cNvSpPr txBox="1"/>
          <p:nvPr/>
        </p:nvSpPr>
        <p:spPr>
          <a:xfrm>
            <a:off x="130418" y="3947637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2666CD-D259-E546-9C9F-8CF934536F59}"/>
              </a:ext>
            </a:extLst>
          </p:cNvPr>
          <p:cNvSpPr txBox="1"/>
          <p:nvPr/>
        </p:nvSpPr>
        <p:spPr>
          <a:xfrm>
            <a:off x="2435907" y="3932992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F2130F-65F8-A945-A6A9-60F42893DF34}"/>
              </a:ext>
            </a:extLst>
          </p:cNvPr>
          <p:cNvSpPr txBox="1"/>
          <p:nvPr/>
        </p:nvSpPr>
        <p:spPr>
          <a:xfrm>
            <a:off x="4537365" y="3954132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698F45-BBF4-4F4C-B32F-270A9FFDDF14}"/>
              </a:ext>
            </a:extLst>
          </p:cNvPr>
          <p:cNvSpPr txBox="1"/>
          <p:nvPr/>
        </p:nvSpPr>
        <p:spPr>
          <a:xfrm>
            <a:off x="130418" y="6877875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5A334-AFE2-094B-883B-259A2256ABB7}"/>
              </a:ext>
            </a:extLst>
          </p:cNvPr>
          <p:cNvSpPr txBox="1"/>
          <p:nvPr/>
        </p:nvSpPr>
        <p:spPr>
          <a:xfrm>
            <a:off x="2435907" y="6882222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D28FD3-4404-C44C-A75E-C715D3F9B646}"/>
              </a:ext>
            </a:extLst>
          </p:cNvPr>
          <p:cNvSpPr txBox="1"/>
          <p:nvPr/>
        </p:nvSpPr>
        <p:spPr>
          <a:xfrm>
            <a:off x="4537365" y="6877875"/>
            <a:ext cx="4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6DDEA6-5B3F-614B-BD89-88D94C6EA07D}"/>
              </a:ext>
            </a:extLst>
          </p:cNvPr>
          <p:cNvSpPr txBox="1"/>
          <p:nvPr/>
        </p:nvSpPr>
        <p:spPr>
          <a:xfrm>
            <a:off x="44702" y="9973523"/>
            <a:ext cx="6735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Figure 1: </a:t>
            </a:r>
            <a:r>
              <a:rPr lang="en-GB" sz="1200" dirty="0"/>
              <a:t>(A) Number of patients by diagnostic group recruited to the study to date (n=70); (B) Number of patients (whole cohort) exposed to common therapeutic modalities; (C ) Anti-S antibody levels 1 month post 2</a:t>
            </a:r>
            <a:r>
              <a:rPr lang="en-GB" sz="1200" baseline="30000" dirty="0"/>
              <a:t>nd</a:t>
            </a:r>
            <a:r>
              <a:rPr lang="en-GB" sz="1200" dirty="0"/>
              <a:t> vaccination quantified by </a:t>
            </a:r>
            <a:r>
              <a:rPr lang="en-GB" sz="1200" dirty="0" err="1">
                <a:solidFill>
                  <a:srgbClr val="000000"/>
                </a:solidFill>
              </a:rPr>
              <a:t>Elecsys</a:t>
            </a:r>
            <a:r>
              <a:rPr lang="en-GB" sz="1200" dirty="0">
                <a:solidFill>
                  <a:srgbClr val="000000"/>
                </a:solidFill>
              </a:rPr>
              <a:t> Roche Anti-SARS-CoV-2 S assay (Spike); </a:t>
            </a:r>
            <a:r>
              <a:rPr lang="en-GB" sz="1200" dirty="0"/>
              <a:t>(D)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ID50s of serum (from seropositive patients) able to neutralise SARS-CoV-2 pseudotyped virus after first dose (7/17) and second dose (14/21);</a:t>
            </a:r>
            <a:r>
              <a:rPr lang="en-GB" sz="1200" dirty="0"/>
              <a:t> (E) Peripheral lymphocyte count (excluding CLL patients) in responders (n=22) and non-responders (n=28) post 2</a:t>
            </a:r>
            <a:r>
              <a:rPr lang="en-GB" sz="1200" baseline="30000" dirty="0"/>
              <a:t>nd</a:t>
            </a:r>
            <a:r>
              <a:rPr lang="en-GB" sz="1200" dirty="0"/>
              <a:t> vaccination (p=0.0250); (F) Peripheral CD19 counts in responders (n=23) and non-responders (n=32) post 2</a:t>
            </a:r>
            <a:r>
              <a:rPr lang="en-GB" sz="1200" baseline="30000" dirty="0"/>
              <a:t>nd</a:t>
            </a:r>
            <a:r>
              <a:rPr lang="en-GB" sz="1200" dirty="0"/>
              <a:t> vaccination (p=0.031); (G) Peripheral blood CD4 count in responders (n=23) and non-responders (n=32) post 2</a:t>
            </a:r>
            <a:r>
              <a:rPr lang="en-GB" sz="1200" baseline="30000" dirty="0"/>
              <a:t>nd</a:t>
            </a:r>
            <a:r>
              <a:rPr lang="en-GB" sz="1200" dirty="0"/>
              <a:t> vaccination (p=0.00195); (H)</a:t>
            </a:r>
            <a:r>
              <a:rPr lang="en-US" sz="1200" dirty="0"/>
              <a:t> Peripheral blood CD56 count in responders (n=23) and non-responders (n=32) post 2nd vaccination (p=0.0034); </a:t>
            </a:r>
            <a:r>
              <a:rPr lang="en-GB" sz="1200" dirty="0"/>
              <a:t> (I) Peripheral CD19 count in patients who had received CAR-T therapy (n=11) versus those who had received a different SACT (n=42) (p=0.0074). ‘Responders’ have anti-S antibody level &gt;0.4U/ml.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EBAD75-F65F-E446-9354-D6FB63160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67" y="4283430"/>
            <a:ext cx="2139242" cy="24500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8DDA1CD-66BD-5747-A168-E2FCB879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271" y="4366507"/>
            <a:ext cx="1951035" cy="22692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D3EF85-19F1-3040-AA06-239AC41D0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33" y="7193497"/>
            <a:ext cx="2409273" cy="25356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68F017D-6456-D845-96AF-317F95189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330" y="7229698"/>
            <a:ext cx="1951035" cy="247230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31FE9C9-A6BC-B349-B5C0-905D72F07723}"/>
              </a:ext>
            </a:extLst>
          </p:cNvPr>
          <p:cNvSpPr/>
          <p:nvPr/>
        </p:nvSpPr>
        <p:spPr>
          <a:xfrm>
            <a:off x="89406" y="418963"/>
            <a:ext cx="6645743" cy="94726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1DC4D42-C9A8-9147-80B8-AAB49E2CC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776" y="964152"/>
            <a:ext cx="1866067" cy="26204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74235C2-9AE5-4A48-A0B1-16D06A4B9B15}"/>
              </a:ext>
            </a:extLst>
          </p:cNvPr>
          <p:cNvSpPr txBox="1"/>
          <p:nvPr/>
        </p:nvSpPr>
        <p:spPr>
          <a:xfrm>
            <a:off x="4463075" y="532872"/>
            <a:ext cx="274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Anti-S antibodies</a:t>
            </a:r>
          </a:p>
          <a:p>
            <a:pPr algn="ctr"/>
            <a:r>
              <a:rPr lang="en-US" sz="1200" b="1" dirty="0"/>
              <a:t>quantitative immunoassay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09D05-6ED6-5045-8113-F54925BF6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17" y="4316969"/>
            <a:ext cx="1815413" cy="1947144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43DFB337-BD7F-E145-9D0A-F222DE88A0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8756" y="7255087"/>
            <a:ext cx="1916459" cy="23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7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281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Fox</dc:creator>
  <cp:lastModifiedBy>Tom Fox</cp:lastModifiedBy>
  <cp:revision>26</cp:revision>
  <dcterms:created xsi:type="dcterms:W3CDTF">2021-07-12T15:59:08Z</dcterms:created>
  <dcterms:modified xsi:type="dcterms:W3CDTF">2021-08-24T16:16:12Z</dcterms:modified>
</cp:coreProperties>
</file>