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CADADD"/>
          </a:solidFill>
        </a:fill>
      </a:tcStyle>
    </a:wholeTbl>
    <a:band2H>
      <a:tcTxStyle/>
      <a:tcStyle>
        <a:tcBdr/>
        <a:fill>
          <a:solidFill>
            <a:srgbClr val="E6EDEF"/>
          </a:solidFill>
        </a:fill>
      </a:tcStyle>
    </a:band2H>
    <a:firstCol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381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381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E3EBCB"/>
          </a:solidFill>
        </a:fill>
      </a:tcStyle>
    </a:wholeTbl>
    <a:band2H>
      <a:tcTxStyle/>
      <a:tcStyle>
        <a:tcBdr/>
        <a:fill>
          <a:solidFill>
            <a:srgbClr val="F2F5E7"/>
          </a:solidFill>
        </a:fill>
      </a:tcStyle>
    </a:band2H>
    <a:firstCol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381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381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F2D1CB"/>
          </a:solidFill>
        </a:fill>
      </a:tcStyle>
    </a:wholeTbl>
    <a:band2H>
      <a:tcTxStyle/>
      <a:tcStyle>
        <a:tcBdr/>
        <a:fill>
          <a:solidFill>
            <a:srgbClr val="F9EAE7"/>
          </a:solidFill>
        </a:fill>
      </a:tcStyle>
    </a:band2H>
    <a:firstCol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381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381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lastRow>
    <a:firstRow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38100" cap="flat">
              <a:solidFill>
                <a:schemeClr val="accent5"/>
              </a:solidFill>
              <a:prstDash val="solid"/>
              <a:round/>
            </a:ln>
          </a:top>
          <a:bottom>
            <a:ln w="127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chemeClr val="accent5"/>
        </a:fontRef>
        <a:schemeClr val="accent5"/>
      </a:tcTxStyle>
      <a:tcStyle>
        <a:tcBdr>
          <a:left>
            <a:ln w="12700" cap="flat">
              <a:solidFill>
                <a:schemeClr val="accent5"/>
              </a:solidFill>
              <a:prstDash val="solid"/>
              <a:round/>
            </a:ln>
          </a:left>
          <a:right>
            <a:ln w="12700" cap="flat">
              <a:solidFill>
                <a:schemeClr val="accent5"/>
              </a:solidFill>
              <a:prstDash val="solid"/>
              <a:round/>
            </a:ln>
          </a:right>
          <a:top>
            <a:ln w="12700" cap="flat">
              <a:solidFill>
                <a:schemeClr val="accent5"/>
              </a:solidFill>
              <a:prstDash val="solid"/>
              <a:round/>
            </a:ln>
          </a:top>
          <a:bottom>
            <a:ln w="38100" cap="flat">
              <a:solidFill>
                <a:schemeClr val="accent5"/>
              </a:solidFill>
              <a:prstDash val="solid"/>
              <a:round/>
            </a:ln>
          </a:bottom>
          <a:insideH>
            <a:ln w="12700" cap="flat">
              <a:solidFill>
                <a:schemeClr val="accent5"/>
              </a:solidFill>
              <a:prstDash val="solid"/>
              <a:round/>
            </a:ln>
          </a:insideH>
          <a:insideV>
            <a:ln w="12700" cap="flat">
              <a:solidFill>
                <a:schemeClr val="accent5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" name="Shape 104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45" name="Shape 104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1pPr>
    <a:lvl2pPr indent="228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2pPr>
    <a:lvl3pPr indent="457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3pPr>
    <a:lvl4pPr indent="685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4pPr>
    <a:lvl5pPr indent="9144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spcBef>
        <a:spcPts val="400"/>
      </a:spcBef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89471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4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350089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  <a:lvl2pPr>
              <a:defRPr>
                <a:latin typeface="+mn-lt"/>
                <a:ea typeface="+mn-ea"/>
                <a:cs typeface="+mn-cs"/>
                <a:sym typeface="Helvetica"/>
              </a:defRPr>
            </a:lvl2pPr>
            <a:lvl3pPr>
              <a:defRPr>
                <a:latin typeface="+mn-lt"/>
                <a:ea typeface="+mn-ea"/>
                <a:cs typeface="+mn-cs"/>
                <a:sym typeface="Helvetica"/>
              </a:defRPr>
            </a:lvl3pPr>
            <a:lvl4pPr>
              <a:defRPr>
                <a:latin typeface="+mn-lt"/>
                <a:ea typeface="+mn-ea"/>
                <a:cs typeface="+mn-cs"/>
                <a:sym typeface="Helvetica"/>
              </a:defRPr>
            </a:lvl4pPr>
            <a:lvl5pPr>
              <a:defRPr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2" y="6356350"/>
            <a:ext cx="301906" cy="3073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8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879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8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8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897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9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3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46736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/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/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/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1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91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2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9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93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3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0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89471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41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350089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  <a:lvl2pPr>
              <a:defRPr>
                <a:latin typeface="+mn-lt"/>
                <a:ea typeface="+mn-ea"/>
                <a:cs typeface="+mn-cs"/>
                <a:sym typeface="Helvetica"/>
              </a:defRPr>
            </a:lvl2pPr>
            <a:lvl3pPr>
              <a:defRPr>
                <a:latin typeface="+mn-lt"/>
                <a:ea typeface="+mn-ea"/>
                <a:cs typeface="+mn-cs"/>
                <a:sym typeface="Helvetica"/>
              </a:defRPr>
            </a:lvl3pPr>
            <a:lvl4pPr>
              <a:defRPr>
                <a:latin typeface="+mn-lt"/>
                <a:ea typeface="+mn-ea"/>
                <a:cs typeface="+mn-cs"/>
                <a:sym typeface="Helvetica"/>
              </a:defRPr>
            </a:lvl4pPr>
            <a:lvl5pPr>
              <a:defRPr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2" y="6356350"/>
            <a:ext cx="301906" cy="3073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95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5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0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97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9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98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00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1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8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46736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/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/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/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1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10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B8CB87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2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10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8"/>
          </a:xfrm>
          <a:prstGeom prst="rect">
            <a:avLst/>
          </a:prstGeom>
        </p:spPr>
        <p:txBody>
          <a:bodyPr lIns="45718" tIns="45718" rIns="45718" bIns="45718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103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 lIns="45718" tIns="45718" rIns="45718" bIns="45718"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8" y="6224225"/>
            <a:ext cx="273652" cy="264251"/>
          </a:xfrm>
          <a:prstGeom prst="rect">
            <a:avLst/>
          </a:prstGeom>
        </p:spPr>
        <p:txBody>
          <a:bodyPr lIns="45718" tIns="45718" rIns="45718" bIns="45718"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37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155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46736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/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/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/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72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17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81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18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_Blank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19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9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89471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0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350089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  <a:lvl2pPr>
              <a:defRPr>
                <a:latin typeface="+mn-lt"/>
                <a:ea typeface="+mn-ea"/>
                <a:cs typeface="+mn-cs"/>
                <a:sym typeface="Helvetica"/>
              </a:defRPr>
            </a:lvl2pPr>
            <a:lvl3pPr>
              <a:defRPr>
                <a:latin typeface="+mn-lt"/>
                <a:ea typeface="+mn-ea"/>
                <a:cs typeface="+mn-cs"/>
                <a:sym typeface="Helvetica"/>
              </a:defRPr>
            </a:lvl3pPr>
            <a:lvl4pPr>
              <a:defRPr>
                <a:latin typeface="+mn-lt"/>
                <a:ea typeface="+mn-ea"/>
                <a:cs typeface="+mn-cs"/>
                <a:sym typeface="Helvetica"/>
              </a:defRPr>
            </a:lvl4pPr>
            <a:lvl5pPr>
              <a:defRPr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0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2" y="6356350"/>
            <a:ext cx="301906" cy="3073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21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1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2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23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3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3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242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4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5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260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31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6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46736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/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/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/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7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27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8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2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Blank">
    <p:bg>
      <p:bgPr>
        <a:solidFill>
          <a:schemeClr val="accent1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30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0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89471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1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350089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  <a:lvl2pPr>
              <a:defRPr>
                <a:latin typeface="+mn-lt"/>
                <a:ea typeface="+mn-ea"/>
                <a:cs typeface="+mn-cs"/>
                <a:sym typeface="Helvetica"/>
              </a:defRPr>
            </a:lvl2pPr>
            <a:lvl3pPr>
              <a:defRPr>
                <a:latin typeface="+mn-lt"/>
                <a:ea typeface="+mn-ea"/>
                <a:cs typeface="+mn-cs"/>
                <a:sym typeface="Helvetica"/>
              </a:defRPr>
            </a:lvl3pPr>
            <a:lvl4pPr>
              <a:defRPr>
                <a:latin typeface="+mn-lt"/>
                <a:ea typeface="+mn-ea"/>
                <a:cs typeface="+mn-cs"/>
                <a:sym typeface="Helvetica"/>
              </a:defRPr>
            </a:lvl4pPr>
            <a:lvl5pPr>
              <a:defRPr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2" y="6356350"/>
            <a:ext cx="301906" cy="3073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32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2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2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33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38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3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347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41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5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365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7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46736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/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/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/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82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38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1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39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_Blank">
    <p:bg>
      <p:bgPr>
        <a:solidFill>
          <a:schemeClr val="accent2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40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89471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1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350089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  <a:lvl2pPr>
              <a:defRPr>
                <a:latin typeface="+mn-lt"/>
                <a:ea typeface="+mn-ea"/>
                <a:cs typeface="+mn-cs"/>
                <a:sym typeface="Helvetica"/>
              </a:defRPr>
            </a:lvl2pPr>
            <a:lvl3pPr>
              <a:defRPr>
                <a:latin typeface="+mn-lt"/>
                <a:ea typeface="+mn-ea"/>
                <a:cs typeface="+mn-cs"/>
                <a:sym typeface="Helvetica"/>
              </a:defRPr>
            </a:lvl3pPr>
            <a:lvl4pPr>
              <a:defRPr>
                <a:latin typeface="+mn-lt"/>
                <a:ea typeface="+mn-ea"/>
                <a:cs typeface="+mn-cs"/>
                <a:sym typeface="Helvetica"/>
              </a:defRPr>
            </a:lvl4pPr>
            <a:lvl5pPr>
              <a:defRPr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2" y="6356350"/>
            <a:ext cx="301906" cy="3073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42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2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3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44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5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5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459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6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6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6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477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8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46736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/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/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/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49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EFA720">
            <a:alpha val="5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0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50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1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5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1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89471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21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350089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  <a:lvl2pPr>
              <a:defRPr>
                <a:latin typeface="+mn-lt"/>
                <a:ea typeface="+mn-ea"/>
                <a:cs typeface="+mn-cs"/>
                <a:sym typeface="Helvetica"/>
              </a:defRPr>
            </a:lvl2pPr>
            <a:lvl3pPr>
              <a:defRPr>
                <a:latin typeface="+mn-lt"/>
                <a:ea typeface="+mn-ea"/>
                <a:cs typeface="+mn-cs"/>
                <a:sym typeface="Helvetica"/>
              </a:defRPr>
            </a:lvl3pPr>
            <a:lvl4pPr>
              <a:defRPr>
                <a:latin typeface="+mn-lt"/>
                <a:ea typeface="+mn-ea"/>
                <a:cs typeface="+mn-cs"/>
                <a:sym typeface="Helvetica"/>
              </a:defRPr>
            </a:lvl4pPr>
            <a:lvl5pPr>
              <a:defRPr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2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2" y="6356350"/>
            <a:ext cx="301906" cy="3073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59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53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3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3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55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5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5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56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6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58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46736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/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/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/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9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60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chemeClr val="accent6">
            <a:alpha val="50195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0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60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61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1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89471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350089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  <a:lvl2pPr>
              <a:defRPr>
                <a:latin typeface="+mn-lt"/>
                <a:ea typeface="+mn-ea"/>
                <a:cs typeface="+mn-cs"/>
                <a:sym typeface="Helvetica"/>
              </a:defRPr>
            </a:lvl2pPr>
            <a:lvl3pPr>
              <a:defRPr>
                <a:latin typeface="+mn-lt"/>
                <a:ea typeface="+mn-ea"/>
                <a:cs typeface="+mn-cs"/>
                <a:sym typeface="Helvetica"/>
              </a:defRPr>
            </a:lvl3pPr>
            <a:lvl4pPr>
              <a:defRPr>
                <a:latin typeface="+mn-lt"/>
                <a:ea typeface="+mn-ea"/>
                <a:cs typeface="+mn-cs"/>
                <a:sym typeface="Helvetica"/>
              </a:defRPr>
            </a:lvl4pPr>
            <a:lvl5pPr>
              <a:defRPr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2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2" y="6356350"/>
            <a:ext cx="301906" cy="3073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63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3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4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65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6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6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669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7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7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687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46736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/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/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/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04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70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8D003F">
            <a:alpha val="39999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13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7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7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2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89471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31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350089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  <a:lvl2pPr>
              <a:defRPr>
                <a:latin typeface="+mn-lt"/>
                <a:ea typeface="+mn-ea"/>
                <a:cs typeface="+mn-cs"/>
                <a:sym typeface="Helvetica"/>
              </a:defRPr>
            </a:lvl2pPr>
            <a:lvl3pPr>
              <a:defRPr>
                <a:latin typeface="+mn-lt"/>
                <a:ea typeface="+mn-ea"/>
                <a:cs typeface="+mn-cs"/>
                <a:sym typeface="Helvetica"/>
              </a:defRPr>
            </a:lvl3pPr>
            <a:lvl4pPr>
              <a:defRPr>
                <a:latin typeface="+mn-lt"/>
                <a:ea typeface="+mn-ea"/>
                <a:cs typeface="+mn-cs"/>
                <a:sym typeface="Helvetica"/>
              </a:defRPr>
            </a:lvl4pPr>
            <a:lvl5pPr>
              <a:defRPr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2" y="6356350"/>
            <a:ext cx="301906" cy="3073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9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40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4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764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6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Title Text"/>
          <p:cNvSpPr txBox="1">
            <a:spLocks noGrp="1"/>
          </p:cNvSpPr>
          <p:nvPr>
            <p:ph type="title"/>
          </p:nvPr>
        </p:nvSpPr>
        <p:spPr>
          <a:xfrm>
            <a:off x="457200" y="1379412"/>
            <a:ext cx="5486400" cy="566740"/>
          </a:xfrm>
          <a:prstGeom prst="rect">
            <a:avLst/>
          </a:prstGeom>
        </p:spPr>
        <p:txBody>
          <a:bodyPr anchor="b"/>
          <a:lstStyle>
            <a:lvl1pPr>
              <a:defRPr sz="28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77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57200" y="2358480"/>
            <a:ext cx="5486400" cy="381372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77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19800" y="2057400"/>
            <a:ext cx="2945429" cy="41148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9FD4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85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Title Text"/>
          <p:cNvSpPr txBox="1">
            <a:spLocks noGrp="1"/>
          </p:cNvSpPr>
          <p:nvPr>
            <p:ph type="title"/>
          </p:nvPr>
        </p:nvSpPr>
        <p:spPr>
          <a:xfrm>
            <a:off x="6629400" y="1526074"/>
            <a:ext cx="2057400" cy="4600089"/>
          </a:xfrm>
          <a:prstGeom prst="rect">
            <a:avLst/>
          </a:prstGeom>
        </p:spPr>
        <p:txBody>
          <a:bodyPr/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792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526074"/>
            <a:ext cx="6019800" cy="46000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9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Blank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346075" y="6440487"/>
            <a:ext cx="4028369" cy="31403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300"/>
            </a:lvl1pPr>
            <a:lvl2pPr marL="589868" indent="-132668">
              <a:spcBef>
                <a:spcPts val="300"/>
              </a:spcBef>
              <a:buFontTx/>
              <a:defRPr sz="1300"/>
            </a:lvl2pPr>
            <a:lvl3pPr marL="1038225" indent="-123825">
              <a:spcBef>
                <a:spcPts val="300"/>
              </a:spcBef>
              <a:buFontTx/>
              <a:defRPr sz="1300"/>
            </a:lvl3pPr>
            <a:lvl4pPr marL="1520188" indent="-148588">
              <a:spcBef>
                <a:spcPts val="300"/>
              </a:spcBef>
              <a:buFontTx/>
              <a:defRPr sz="1300"/>
            </a:lvl4pPr>
            <a:lvl5pPr marL="1977388" indent="-148588">
              <a:spcBef>
                <a:spcPts val="300"/>
              </a:spcBef>
              <a:buFontTx/>
              <a:defRPr sz="13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ext box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Body Level One…"/>
          <p:cNvSpPr txBox="1">
            <a:spLocks noGrp="1"/>
          </p:cNvSpPr>
          <p:nvPr>
            <p:ph type="body" idx="1"/>
          </p:nvPr>
        </p:nvSpPr>
        <p:spPr>
          <a:xfrm>
            <a:off x="346075" y="1697038"/>
            <a:ext cx="8408459" cy="4673602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SzTx/>
              <a:buFontTx/>
              <a:buNone/>
              <a:tabLst>
                <a:tab pos="254000" algn="l"/>
              </a:tabLst>
              <a:defRPr sz="2800"/>
            </a:lvl1pPr>
            <a:lvl2pPr marL="857250" indent="-400050">
              <a:spcBef>
                <a:spcPts val="600"/>
              </a:spcBef>
              <a:buFontTx/>
              <a:tabLst>
                <a:tab pos="254000" algn="l"/>
              </a:tabLst>
              <a:defRPr sz="2800"/>
            </a:lvl2pPr>
            <a:lvl3pPr marL="1181100" indent="-266700">
              <a:spcBef>
                <a:spcPts val="600"/>
              </a:spcBef>
              <a:buFontTx/>
              <a:tabLst>
                <a:tab pos="254000" algn="l"/>
              </a:tabLst>
              <a:defRPr sz="2800"/>
            </a:lvl3pPr>
            <a:lvl4pPr marL="16916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4pPr>
            <a:lvl5pPr marL="2148838" indent="-320038">
              <a:spcBef>
                <a:spcPts val="600"/>
              </a:spcBef>
              <a:buFontTx/>
              <a:tabLst>
                <a:tab pos="254000" algn="l"/>
              </a:tabLst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0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81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agram">
    <p:bg>
      <p:bgPr>
        <a:solidFill>
          <a:srgbClr val="B597A3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46075" y="1697038"/>
            <a:ext cx="3344863" cy="467360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tabLst>
                <a:tab pos="254000" algn="l"/>
              </a:tabLst>
            </a:lvl1pPr>
            <a:lvl2pPr>
              <a:buFontTx/>
              <a:buChar char="▪"/>
              <a:tabLst>
                <a:tab pos="254000" algn="l"/>
              </a:tabLst>
            </a:lvl2pPr>
            <a:lvl3pPr>
              <a:buFontTx/>
              <a:tabLst>
                <a:tab pos="254000" algn="l"/>
              </a:tabLst>
            </a:lvl3pPr>
            <a:lvl4pPr>
              <a:buFontTx/>
              <a:tabLst>
                <a:tab pos="254000" algn="l"/>
              </a:tabLst>
            </a:lvl4pPr>
            <a:lvl5pPr>
              <a:buFontTx/>
              <a:tabLst>
                <a:tab pos="254000" algn="l"/>
              </a:tabLst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18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46074" y="6440487"/>
            <a:ext cx="4028371" cy="314033"/>
          </a:xfrm>
          <a:prstGeom prst="rect">
            <a:avLst/>
          </a:prstGeom>
        </p:spPr>
        <p:txBody>
          <a:bodyPr/>
          <a:lstStyle/>
          <a:p>
            <a:pPr marL="171450" indent="-171450" defTabSz="228600">
              <a:spcBef>
                <a:spcPts val="300"/>
              </a:spcBef>
              <a:defRPr sz="1600"/>
            </a:pPr>
            <a:endParaRPr/>
          </a:p>
        </p:txBody>
      </p:sp>
      <p:sp>
        <p:nvSpPr>
          <p:cNvPr id="819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6" name="Title Text"/>
          <p:cNvSpPr txBox="1">
            <a:spLocks noGrp="1"/>
          </p:cNvSpPr>
          <p:nvPr>
            <p:ph type="title"/>
          </p:nvPr>
        </p:nvSpPr>
        <p:spPr>
          <a:xfrm>
            <a:off x="685800" y="3336345"/>
            <a:ext cx="7772400" cy="847024"/>
          </a:xfrm>
          <a:prstGeom prst="rect">
            <a:avLst/>
          </a:prstGeom>
        </p:spPr>
        <p:txBody>
          <a:bodyPr/>
          <a:lstStyle>
            <a:lvl1pPr>
              <a:defRPr sz="4400"/>
            </a:lvl1pPr>
          </a:lstStyle>
          <a:p>
            <a:r>
              <a:t>Title Text</a:t>
            </a:r>
          </a:p>
        </p:txBody>
      </p:sp>
      <p:sp>
        <p:nvSpPr>
          <p:cNvPr id="82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85800" y="4227700"/>
            <a:ext cx="7772400" cy="72404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1pPr>
            <a:lvl2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2pPr>
            <a:lvl3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3pPr>
            <a:lvl4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4pPr>
            <a:lvl5pPr marL="0" indent="0">
              <a:buSzTx/>
              <a:buFontTx/>
              <a:buNone/>
              <a:defRPr>
                <a:solidFill>
                  <a:schemeClr val="accent4"/>
                </a:solidFill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28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Title Text"/>
          <p:cNvSpPr txBox="1">
            <a:spLocks noGrp="1"/>
          </p:cNvSpPr>
          <p:nvPr>
            <p:ph type="title"/>
          </p:nvPr>
        </p:nvSpPr>
        <p:spPr>
          <a:xfrm>
            <a:off x="457200" y="1590104"/>
            <a:ext cx="8229600" cy="89471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36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2625275"/>
            <a:ext cx="8229600" cy="350089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  <a:ea typeface="+mn-ea"/>
                <a:cs typeface="+mn-cs"/>
                <a:sym typeface="Helvetica"/>
              </a:defRPr>
            </a:lvl1pPr>
            <a:lvl2pPr>
              <a:defRPr>
                <a:latin typeface="+mn-lt"/>
                <a:ea typeface="+mn-ea"/>
                <a:cs typeface="+mn-cs"/>
                <a:sym typeface="Helvetica"/>
              </a:defRPr>
            </a:lvl2pPr>
            <a:lvl3pPr>
              <a:defRPr>
                <a:latin typeface="+mn-lt"/>
                <a:ea typeface="+mn-ea"/>
                <a:cs typeface="+mn-cs"/>
                <a:sym typeface="Helvetica"/>
              </a:defRPr>
            </a:lvl3pPr>
            <a:lvl4pPr>
              <a:defRPr>
                <a:latin typeface="+mn-lt"/>
                <a:ea typeface="+mn-ea"/>
                <a:cs typeface="+mn-cs"/>
                <a:sym typeface="Helvetica"/>
              </a:defRPr>
            </a:lvl4pPr>
            <a:lvl5pPr>
              <a:defRPr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8456472" y="6356350"/>
            <a:ext cx="301906" cy="307338"/>
          </a:xfrm>
          <a:prstGeom prst="rect">
            <a:avLst/>
          </a:prstGeom>
        </p:spPr>
        <p:txBody>
          <a:bodyPr/>
          <a:lstStyle>
            <a:lvl1pPr algn="ctr">
              <a:defRPr sz="1400"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4" name="Title Text"/>
          <p:cNvSpPr txBox="1">
            <a:spLocks noGrp="1"/>
          </p:cNvSpPr>
          <p:nvPr>
            <p:ph type="title"/>
          </p:nvPr>
        </p:nvSpPr>
        <p:spPr>
          <a:xfrm>
            <a:off x="457200" y="1384508"/>
            <a:ext cx="8229600" cy="60045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4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457200" y="2166385"/>
            <a:ext cx="4038600" cy="435412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1pPr>
            <a:lvl2pPr marL="790575" indent="-333375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2pPr>
            <a:lvl3pPr marL="1234438" indent="-320038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3pPr>
            <a:lvl4pPr marL="17272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4pPr>
            <a:lvl5pPr marL="2184400" indent="-355600">
              <a:spcBef>
                <a:spcPts val="600"/>
              </a:spcBef>
              <a:defRPr sz="2800">
                <a:latin typeface="+mn-lt"/>
                <a:ea typeface="+mn-ea"/>
                <a:cs typeface="+mn-cs"/>
                <a:sym typeface="Helvetica"/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46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Title Text"/>
          <p:cNvSpPr txBox="1">
            <a:spLocks noGrp="1"/>
          </p:cNvSpPr>
          <p:nvPr>
            <p:ph type="title"/>
          </p:nvPr>
        </p:nvSpPr>
        <p:spPr>
          <a:xfrm>
            <a:off x="457200" y="1404135"/>
            <a:ext cx="8229600" cy="1143001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5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279546" y="6224224"/>
            <a:ext cx="273654" cy="264253"/>
          </a:xfrm>
          <a:prstGeom prst="rect">
            <a:avLst/>
          </a:prstGeom>
        </p:spPr>
        <p:txBody>
          <a:bodyPr anchor="ctr"/>
          <a:lstStyle>
            <a:lvl1pPr algn="r">
              <a:defRPr sz="12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bg>
      <p:bgPr>
        <a:solidFill>
          <a:srgbClr val="DFD7BC">
            <a:alpha val="90195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8" name="Title Text"/>
          <p:cNvSpPr txBox="1">
            <a:spLocks noGrp="1"/>
          </p:cNvSpPr>
          <p:nvPr>
            <p:ph type="title"/>
          </p:nvPr>
        </p:nvSpPr>
        <p:spPr>
          <a:xfrm>
            <a:off x="457200" y="1388522"/>
            <a:ext cx="3008315" cy="916598"/>
          </a:xfrm>
          <a:prstGeom prst="rect">
            <a:avLst/>
          </a:prstGeom>
        </p:spPr>
        <p:txBody>
          <a:bodyPr anchor="b"/>
          <a:lstStyle>
            <a:lvl1pPr>
              <a:defRPr sz="2000" b="1"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Title Text</a:t>
            </a:r>
          </a:p>
        </p:txBody>
      </p:sp>
      <p:sp>
        <p:nvSpPr>
          <p:cNvPr id="86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575050" y="1388522"/>
            <a:ext cx="5111750" cy="473764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198" y="2571917"/>
            <a:ext cx="3008317" cy="355424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8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84" Type="http://schemas.openxmlformats.org/officeDocument/2006/relationships/slideLayout" Target="../slideLayouts/slideLayout84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118" Type="http://schemas.openxmlformats.org/officeDocument/2006/relationships/slideLayout" Target="../slideLayouts/slideLayout118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54" Type="http://schemas.openxmlformats.org/officeDocument/2006/relationships/slideLayout" Target="../slideLayouts/slideLayout54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49" Type="http://schemas.openxmlformats.org/officeDocument/2006/relationships/slideLayout" Target="../slideLayouts/slideLayout49.xml"/><Relationship Id="rId114" Type="http://schemas.openxmlformats.org/officeDocument/2006/relationships/slideLayout" Target="../slideLayouts/slideLayout114.xml"/><Relationship Id="rId119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Relationship Id="rId15" Type="http://schemas.openxmlformats.org/officeDocument/2006/relationships/slideLayout" Target="../slideLayouts/slideLayout15.xml"/><Relationship Id="rId36" Type="http://schemas.openxmlformats.org/officeDocument/2006/relationships/slideLayout" Target="../slideLayouts/slideLayout36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120">
            <a:extLst/>
          </a:blip>
          <a:stretch>
            <a:fillRect/>
          </a:stretch>
        </p:blipFill>
        <p:spPr>
          <a:xfrm>
            <a:off x="0" y="0"/>
            <a:ext cx="9144000" cy="122713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Title Text"/>
          <p:cNvSpPr txBox="1">
            <a:spLocks noGrp="1"/>
          </p:cNvSpPr>
          <p:nvPr>
            <p:ph type="title"/>
          </p:nvPr>
        </p:nvSpPr>
        <p:spPr>
          <a:xfrm>
            <a:off x="1370012" y="1371600"/>
            <a:ext cx="7315201" cy="4651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Title Text</a:t>
            </a:r>
          </a:p>
        </p:txBody>
      </p:sp>
      <p:sp>
        <p:nvSpPr>
          <p:cNvPr id="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553200" y="6356350"/>
            <a:ext cx="358411" cy="350660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>
            <a:lvl1pPr>
              <a:defRPr>
                <a:latin typeface="Arial"/>
                <a:ea typeface="Arial"/>
                <a:cs typeface="Arial"/>
                <a:sym typeface="Arial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  <p:sldLayoutId id="2147483687" r:id="rId39"/>
    <p:sldLayoutId id="2147483688" r:id="rId40"/>
    <p:sldLayoutId id="2147483689" r:id="rId41"/>
    <p:sldLayoutId id="2147483690" r:id="rId42"/>
    <p:sldLayoutId id="2147483691" r:id="rId43"/>
    <p:sldLayoutId id="2147483692" r:id="rId44"/>
    <p:sldLayoutId id="2147483693" r:id="rId45"/>
    <p:sldLayoutId id="2147483694" r:id="rId46"/>
    <p:sldLayoutId id="2147483695" r:id="rId47"/>
    <p:sldLayoutId id="2147483696" r:id="rId48"/>
    <p:sldLayoutId id="2147483697" r:id="rId49"/>
    <p:sldLayoutId id="2147483698" r:id="rId50"/>
    <p:sldLayoutId id="2147483699" r:id="rId51"/>
    <p:sldLayoutId id="2147483700" r:id="rId52"/>
    <p:sldLayoutId id="2147483701" r:id="rId53"/>
    <p:sldLayoutId id="2147483702" r:id="rId54"/>
    <p:sldLayoutId id="2147483703" r:id="rId55"/>
    <p:sldLayoutId id="2147483704" r:id="rId56"/>
    <p:sldLayoutId id="2147483705" r:id="rId57"/>
    <p:sldLayoutId id="2147483706" r:id="rId58"/>
    <p:sldLayoutId id="2147483707" r:id="rId59"/>
    <p:sldLayoutId id="2147483708" r:id="rId60"/>
    <p:sldLayoutId id="2147483709" r:id="rId61"/>
    <p:sldLayoutId id="2147483710" r:id="rId62"/>
    <p:sldLayoutId id="2147483711" r:id="rId63"/>
    <p:sldLayoutId id="2147483712" r:id="rId64"/>
    <p:sldLayoutId id="2147483713" r:id="rId65"/>
    <p:sldLayoutId id="2147483714" r:id="rId66"/>
    <p:sldLayoutId id="2147483715" r:id="rId67"/>
    <p:sldLayoutId id="2147483716" r:id="rId68"/>
    <p:sldLayoutId id="2147483717" r:id="rId69"/>
    <p:sldLayoutId id="2147483718" r:id="rId70"/>
    <p:sldLayoutId id="2147483719" r:id="rId71"/>
    <p:sldLayoutId id="2147483720" r:id="rId72"/>
    <p:sldLayoutId id="2147483721" r:id="rId73"/>
    <p:sldLayoutId id="2147483722" r:id="rId74"/>
    <p:sldLayoutId id="2147483723" r:id="rId75"/>
    <p:sldLayoutId id="2147483724" r:id="rId76"/>
    <p:sldLayoutId id="2147483725" r:id="rId77"/>
    <p:sldLayoutId id="2147483726" r:id="rId78"/>
    <p:sldLayoutId id="2147483727" r:id="rId79"/>
    <p:sldLayoutId id="2147483728" r:id="rId80"/>
    <p:sldLayoutId id="2147483729" r:id="rId81"/>
    <p:sldLayoutId id="2147483730" r:id="rId82"/>
    <p:sldLayoutId id="2147483731" r:id="rId83"/>
    <p:sldLayoutId id="2147483732" r:id="rId84"/>
    <p:sldLayoutId id="2147483733" r:id="rId85"/>
    <p:sldLayoutId id="2147483734" r:id="rId86"/>
    <p:sldLayoutId id="2147483735" r:id="rId87"/>
    <p:sldLayoutId id="2147483736" r:id="rId88"/>
    <p:sldLayoutId id="2147483737" r:id="rId89"/>
    <p:sldLayoutId id="2147483738" r:id="rId90"/>
    <p:sldLayoutId id="2147483739" r:id="rId91"/>
    <p:sldLayoutId id="2147483740" r:id="rId92"/>
    <p:sldLayoutId id="2147483741" r:id="rId93"/>
    <p:sldLayoutId id="2147483742" r:id="rId94"/>
    <p:sldLayoutId id="2147483743" r:id="rId95"/>
    <p:sldLayoutId id="2147483744" r:id="rId96"/>
    <p:sldLayoutId id="2147483745" r:id="rId97"/>
    <p:sldLayoutId id="2147483746" r:id="rId98"/>
    <p:sldLayoutId id="2147483747" r:id="rId99"/>
    <p:sldLayoutId id="2147483748" r:id="rId100"/>
    <p:sldLayoutId id="2147483749" r:id="rId101"/>
    <p:sldLayoutId id="2147483750" r:id="rId102"/>
    <p:sldLayoutId id="2147483751" r:id="rId103"/>
    <p:sldLayoutId id="2147483752" r:id="rId104"/>
    <p:sldLayoutId id="2147483753" r:id="rId105"/>
    <p:sldLayoutId id="2147483754" r:id="rId106"/>
    <p:sldLayoutId id="2147483755" r:id="rId107"/>
    <p:sldLayoutId id="2147483756" r:id="rId108"/>
    <p:sldLayoutId id="2147483757" r:id="rId109"/>
    <p:sldLayoutId id="2147483758" r:id="rId110"/>
    <p:sldLayoutId id="2147483759" r:id="rId111"/>
    <p:sldLayoutId id="2147483760" r:id="rId112"/>
    <p:sldLayoutId id="2147483761" r:id="rId113"/>
    <p:sldLayoutId id="2147483762" r:id="rId114"/>
    <p:sldLayoutId id="2147483763" r:id="rId115"/>
    <p:sldLayoutId id="2147483764" r:id="rId116"/>
    <p:sldLayoutId id="2147483765" r:id="rId117"/>
    <p:sldLayoutId id="2147483766" r:id="rId118"/>
  </p:sldLayoutIdLst>
  <p:transition spd="med"/>
  <p:txStyles>
    <p:title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0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c.whitchurch@ucl.ac.uk" TargetMode="Externa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7" name="TextBox 3"/>
          <p:cNvSpPr txBox="1"/>
          <p:nvPr/>
        </p:nvSpPr>
        <p:spPr>
          <a:xfrm>
            <a:off x="0" y="4188554"/>
            <a:ext cx="9144000" cy="1767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spcBef>
                <a:spcPts val="300"/>
              </a:spcBef>
              <a:defRPr sz="2000" b="1">
                <a:solidFill>
                  <a:srgbClr val="09305E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Dr Celia Whitchurch, Dr Giulio Marini, Professor William Locke,</a:t>
            </a:r>
          </a:p>
          <a:p>
            <a:pPr algn="ctr">
              <a:spcBef>
                <a:spcPts val="300"/>
              </a:spcBef>
              <a:defRPr sz="2000">
                <a:solidFill>
                  <a:srgbClr val="09305E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Centre for Global Higher Education (CGHE)</a:t>
            </a:r>
            <a:endParaRPr sz="2400"/>
          </a:p>
          <a:p>
            <a:pPr algn="ctr">
              <a:spcBef>
                <a:spcPts val="300"/>
              </a:spcBef>
              <a:defRPr sz="2000">
                <a:solidFill>
                  <a:srgbClr val="09305E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UCL Institute of Education, University College London</a:t>
            </a:r>
          </a:p>
          <a:p>
            <a:pPr algn="ctr">
              <a:spcBef>
                <a:spcPts val="300"/>
              </a:spcBef>
              <a:defRPr sz="2000">
                <a:solidFill>
                  <a:srgbClr val="09305E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/>
          </a:p>
          <a:p>
            <a:pPr algn="ctr">
              <a:spcBef>
                <a:spcPts val="300"/>
              </a:spcBef>
              <a:defRPr sz="2000">
                <a:solidFill>
                  <a:srgbClr val="09305E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Email: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/>
              </a:rPr>
              <a:t>c.whitchurch@ucl.ac.uk</a:t>
            </a:r>
            <a:r>
              <a:t> </a:t>
            </a:r>
          </a:p>
        </p:txBody>
      </p:sp>
      <p:sp>
        <p:nvSpPr>
          <p:cNvPr id="1048" name="TextBox 4"/>
          <p:cNvSpPr txBox="1"/>
          <p:nvPr/>
        </p:nvSpPr>
        <p:spPr>
          <a:xfrm>
            <a:off x="190500" y="6345935"/>
            <a:ext cx="8750300" cy="3327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1600" b="1" cap="small">
                <a:solidFill>
                  <a:srgbClr val="09305E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CGHE Annual Conference, Wednesday 3rd April 2019</a:t>
            </a:r>
          </a:p>
        </p:txBody>
      </p:sp>
      <p:sp>
        <p:nvSpPr>
          <p:cNvPr id="1049" name="TextBox 5"/>
          <p:cNvSpPr txBox="1"/>
          <p:nvPr/>
        </p:nvSpPr>
        <p:spPr>
          <a:xfrm>
            <a:off x="101600" y="1742511"/>
            <a:ext cx="8940800" cy="12598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algn="ctr">
              <a:defRPr sz="2000" b="1">
                <a:solidFill>
                  <a:srgbClr val="09305E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CGHE project 3.2</a:t>
            </a:r>
            <a:endParaRPr>
              <a:latin typeface="Arial"/>
              <a:ea typeface="Arial"/>
              <a:cs typeface="Arial"/>
              <a:sym typeface="Arial"/>
            </a:endParaRPr>
          </a:p>
          <a:p>
            <a:pPr algn="ctr">
              <a:defRPr sz="2800" b="1">
                <a:solidFill>
                  <a:srgbClr val="09305E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t>The future higher education workforce in locally and globally engaged HEIs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Title 1"/>
          <p:cNvSpPr txBox="1">
            <a:spLocks noGrp="1"/>
          </p:cNvSpPr>
          <p:nvPr>
            <p:ph type="title" idx="4294967295"/>
          </p:nvPr>
        </p:nvSpPr>
        <p:spPr>
          <a:xfrm>
            <a:off x="-614547" y="488024"/>
            <a:ext cx="5367220" cy="66675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3800">
                <a:solidFill>
                  <a:srgbClr val="FFFFFF"/>
                </a:solidFill>
              </a:defRPr>
            </a:lvl1pPr>
          </a:lstStyle>
          <a:p>
            <a:r>
              <a:t>Progress to date</a:t>
            </a:r>
          </a:p>
        </p:txBody>
      </p:sp>
      <p:sp>
        <p:nvSpPr>
          <p:cNvPr id="1052" name="Content Placeholder 2"/>
          <p:cNvSpPr txBox="1">
            <a:spLocks noGrp="1"/>
          </p:cNvSpPr>
          <p:nvPr>
            <p:ph type="body" idx="4294967295"/>
          </p:nvPr>
        </p:nvSpPr>
        <p:spPr>
          <a:xfrm>
            <a:off x="66954" y="825584"/>
            <a:ext cx="9010092" cy="6191548"/>
          </a:xfrm>
          <a:prstGeom prst="rect">
            <a:avLst/>
          </a:prstGeom>
        </p:spPr>
        <p:txBody>
          <a:bodyPr/>
          <a:lstStyle/>
          <a:p>
            <a:pPr marL="0" indent="0" defTabSz="420623">
              <a:lnSpc>
                <a:spcPct val="90000"/>
              </a:lnSpc>
              <a:spcBef>
                <a:spcPts val="500"/>
              </a:spcBef>
              <a:buSzTx/>
              <a:buNone/>
              <a:defRPr sz="2576">
                <a:solidFill>
                  <a:srgbClr val="09305E"/>
                </a:solidFill>
              </a:defRPr>
            </a:pPr>
            <a:endParaRPr/>
          </a:p>
          <a:p>
            <a:pPr marL="258277" indent="-258277" defTabSz="420623">
              <a:lnSpc>
                <a:spcPct val="90000"/>
              </a:lnSpc>
              <a:spcBef>
                <a:spcPts val="500"/>
              </a:spcBef>
              <a:buFontTx/>
              <a:defRPr sz="2576">
                <a:solidFill>
                  <a:srgbClr val="09305E"/>
                </a:solidFill>
              </a:defRPr>
            </a:pPr>
            <a:r>
              <a:t>First phase: Interviews in 8 UK HEI case studies with 8 individuals in each (Autumn/Winter 2017)</a:t>
            </a:r>
          </a:p>
          <a:p>
            <a:pPr marL="892365" lvl="1" indent="-357822" defTabSz="420623">
              <a:lnSpc>
                <a:spcPct val="90000"/>
              </a:lnSpc>
              <a:spcBef>
                <a:spcPts val="400"/>
              </a:spcBef>
              <a:defRPr sz="2576">
                <a:solidFill>
                  <a:srgbClr val="09305E"/>
                </a:solidFill>
              </a:defRPr>
            </a:pPr>
            <a:r>
              <a:t>69 completed interviews (i.e. 5 extra interviews)</a:t>
            </a:r>
          </a:p>
          <a:p>
            <a:pPr marL="258277" indent="-258277" defTabSz="420623">
              <a:lnSpc>
                <a:spcPct val="90000"/>
              </a:lnSpc>
              <a:spcBef>
                <a:spcPts val="500"/>
              </a:spcBef>
              <a:buFontTx/>
              <a:defRPr sz="2576">
                <a:solidFill>
                  <a:srgbClr val="09305E"/>
                </a:solidFill>
              </a:defRPr>
            </a:pPr>
            <a:r>
              <a:t>Second phase: Surveys in subset of HEIs (Spring 2019) 3 in progress</a:t>
            </a:r>
          </a:p>
          <a:p>
            <a:pPr marL="258277" indent="-258277" defTabSz="420623">
              <a:lnSpc>
                <a:spcPct val="90000"/>
              </a:lnSpc>
              <a:spcBef>
                <a:spcPts val="500"/>
              </a:spcBef>
              <a:buFontTx/>
              <a:defRPr sz="2576">
                <a:solidFill>
                  <a:srgbClr val="09305E"/>
                </a:solidFill>
              </a:defRPr>
            </a:pPr>
            <a:r>
              <a:t>Working Paper 43:</a:t>
            </a:r>
            <a:r>
              <a:rPr i="1"/>
              <a:t>The future higher education workforce in locally and globally engaged higher education institutions: a review of literature on the topic of ‘the academic workforce’  </a:t>
            </a:r>
            <a:r>
              <a:t>(Marini, Locke and Whitchurch 2019)</a:t>
            </a:r>
          </a:p>
          <a:p>
            <a:pPr marL="258277" indent="-258277" defTabSz="420623">
              <a:lnSpc>
                <a:spcPct val="90000"/>
              </a:lnSpc>
              <a:spcBef>
                <a:spcPts val="500"/>
              </a:spcBef>
              <a:buFontTx/>
              <a:defRPr sz="2576">
                <a:solidFill>
                  <a:srgbClr val="09305E"/>
                </a:solidFill>
              </a:defRPr>
            </a:pPr>
            <a:r>
              <a:t>Working Paper 44: </a:t>
            </a:r>
            <a:r>
              <a:rPr i="1"/>
              <a:t>A delicate balance: optimising individual aspirations and institutional missions in higher education</a:t>
            </a:r>
            <a:r>
              <a:t> (Whitchurch, Locke and Marini 2019)</a:t>
            </a:r>
          </a:p>
          <a:p>
            <a:pPr marL="258277" indent="-258277" defTabSz="420623">
              <a:lnSpc>
                <a:spcPct val="90000"/>
              </a:lnSpc>
              <a:spcBef>
                <a:spcPts val="500"/>
              </a:spcBef>
              <a:buFontTx/>
              <a:defRPr sz="2576">
                <a:solidFill>
                  <a:srgbClr val="09305E"/>
                </a:solidFill>
              </a:defRPr>
            </a:pPr>
            <a:r>
              <a:t>[Third phase: Interviews  (Autumn 2019-Spring 2020)</a:t>
            </a:r>
          </a:p>
          <a:p>
            <a:pPr marL="899668" lvl="1" indent="-408940" defTabSz="420623">
              <a:lnSpc>
                <a:spcPct val="90000"/>
              </a:lnSpc>
              <a:spcBef>
                <a:spcPts val="400"/>
              </a:spcBef>
              <a:defRPr sz="2576">
                <a:solidFill>
                  <a:srgbClr val="09305E"/>
                </a:solidFill>
              </a:defRPr>
            </a:pPr>
            <a:r>
              <a:t>returning to as many of the original interviewees as possible]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wipe/>
      </p:transition>
    </mc:Choice>
    <mc:Fallback xmlns="" xmlns:m="http://schemas.openxmlformats.org/officeDocument/2006/math" xmlns:a14="http://schemas.microsoft.com/office/drawing/2010/main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" name="Delicate balance between institutional policy, its local interpretation and day-to-day practice; bottom up initiatives influencing policy making…"/>
          <p:cNvSpPr txBox="1"/>
          <p:nvPr/>
        </p:nvSpPr>
        <p:spPr>
          <a:xfrm>
            <a:off x="-5209" y="1236484"/>
            <a:ext cx="8938788" cy="6200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marL="280736" indent="-280736" algn="just" defTabSz="288290">
              <a:buSzPct val="100000"/>
              <a:buChar char="•"/>
              <a:defRPr sz="2800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1A0A52"/>
                </a:solidFill>
              </a:rPr>
              <a:t>Delicate balance between institutional policy, its local interpretation and day-to-day practice; bottom up initiatives influencing policy making</a:t>
            </a:r>
          </a:p>
          <a:p>
            <a:pPr marL="280736" indent="-280736" algn="just" defTabSz="288290">
              <a:buSzPct val="100000"/>
              <a:buChar char="•"/>
              <a:defRPr sz="2800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1A0A52"/>
                </a:solidFill>
              </a:rPr>
              <a:t>Younger staff more proactive in managing their careers/less reliant on formal career structures, often with help of local managers such as HODs</a:t>
            </a:r>
          </a:p>
          <a:p>
            <a:pPr marL="280736" indent="-280736" algn="just" defTabSz="288290">
              <a:buSzPct val="100000"/>
              <a:buChar char="•"/>
              <a:defRPr sz="2800">
                <a:solidFill>
                  <a:srgbClr val="11053B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‘Hidden’ activity, outwith eg job descriptions and workload models, such as pastoral care, online progs </a:t>
            </a:r>
          </a:p>
          <a:p>
            <a:pPr marL="280736" indent="-280736" algn="just" defTabSz="288290">
              <a:buSzPct val="100000"/>
              <a:buChar char="•"/>
              <a:defRPr sz="2800">
                <a:solidFill>
                  <a:srgbClr val="11053B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Increasing awareness of impact/student experience</a:t>
            </a:r>
          </a:p>
          <a:p>
            <a:pPr marL="280736" indent="-280736" algn="just" defTabSz="288290">
              <a:buSzPct val="100000"/>
              <a:buChar char="•"/>
              <a:defRPr sz="2800">
                <a:solidFill>
                  <a:srgbClr val="11053B"/>
                </a:solidFill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t>(Local) management roles increasingly offered as a path to promotion</a:t>
            </a:r>
          </a:p>
          <a:p>
            <a:pPr marL="280736" indent="-280736" algn="just" defTabSz="288290">
              <a:buSzPct val="100000"/>
              <a:buChar char="•"/>
              <a:defRPr sz="2800">
                <a:uFill>
                  <a:solidFill>
                    <a:srgbClr val="000000"/>
                  </a:solidFill>
                </a:uFill>
                <a:latin typeface="Arial"/>
                <a:ea typeface="Arial"/>
                <a:cs typeface="Arial"/>
                <a:sym typeface="Arial"/>
              </a:defRPr>
            </a:pPr>
            <a:r>
              <a:rPr>
                <a:solidFill>
                  <a:srgbClr val="11053B"/>
                </a:solidFill>
              </a:rPr>
              <a:t>Some ambiguity may suit institutions and individuals</a:t>
            </a:r>
            <a:r>
              <a:t> eg about promotion criteria, if policies can be flexed</a:t>
            </a:r>
            <a:endParaRPr i="1">
              <a:solidFill>
                <a:srgbClr val="1A0A52"/>
              </a:solidFill>
            </a:endParaRPr>
          </a:p>
          <a:p>
            <a:pPr marL="280736" indent="-280736" algn="just" defTabSz="288290">
              <a:buSzPct val="100000"/>
              <a:buChar char="•"/>
              <a:defRPr sz="2800">
                <a:uFill>
                  <a:solidFill>
                    <a:srgbClr val="000000"/>
                  </a:solidFill>
                </a:uFill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>
              <a:solidFill>
                <a:srgbClr val="1A0A5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5" name="Findings from interviews"/>
          <p:cNvSpPr txBox="1"/>
          <p:nvPr/>
        </p:nvSpPr>
        <p:spPr>
          <a:xfrm>
            <a:off x="-507497" y="530091"/>
            <a:ext cx="6756139" cy="6756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algn="ctr">
              <a:defRPr sz="3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"/>
              </a:defRPr>
            </a:lvl1pPr>
          </a:lstStyle>
          <a:p>
            <a:r>
              <a:t>Findings from interviews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7" name="Findings I"/>
          <p:cNvSpPr txBox="1">
            <a:spLocks noGrp="1"/>
          </p:cNvSpPr>
          <p:nvPr>
            <p:ph type="title"/>
          </p:nvPr>
        </p:nvSpPr>
        <p:spPr>
          <a:xfrm>
            <a:off x="245359" y="420522"/>
            <a:ext cx="6483792" cy="859715"/>
          </a:xfrm>
          <a:prstGeom prst="rect">
            <a:avLst/>
          </a:prstGeom>
        </p:spPr>
        <p:txBody>
          <a:bodyPr/>
          <a:lstStyle/>
          <a:p>
            <a:pPr defTabSz="320038">
              <a:defRPr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Categorisation of approaches to</a:t>
            </a:r>
            <a:br/>
            <a:r>
              <a:t>academic roles and careers</a:t>
            </a:r>
          </a:p>
        </p:txBody>
      </p:sp>
      <p:sp>
        <p:nvSpPr>
          <p:cNvPr id="1058" name="Significant numbers of staff have worked in other sectors…"/>
          <p:cNvSpPr txBox="1">
            <a:spLocks noGrp="1"/>
          </p:cNvSpPr>
          <p:nvPr>
            <p:ph type="body" idx="1"/>
          </p:nvPr>
        </p:nvSpPr>
        <p:spPr>
          <a:xfrm>
            <a:off x="-7010" y="1201491"/>
            <a:ext cx="8856138" cy="571686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375558" indent="-375558" defTabSz="344629">
              <a:spcBef>
                <a:spcPts val="300"/>
              </a:spcBef>
              <a:defRPr sz="2820">
                <a:solidFill>
                  <a:srgbClr val="200D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(M</a:t>
            </a:r>
            <a:r>
              <a:rPr>
                <a:solidFill>
                  <a:srgbClr val="1A0A52"/>
                </a:solidFill>
              </a:rPr>
              <a:t>ay be adopted by individuals at different times and in different circumstances )</a:t>
            </a:r>
          </a:p>
          <a:p>
            <a:pPr marL="375558" indent="-375558" defTabSz="344629">
              <a:spcBef>
                <a:spcPts val="300"/>
              </a:spcBef>
              <a:defRPr sz="2820" b="1" i="1">
                <a:solidFill>
                  <a:srgbClr val="200D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Mainstream</a:t>
            </a:r>
            <a:r>
              <a:rPr b="0" i="0"/>
              <a:t> (28%) (individuals lay emphasis on formal structures and timelines, focusing on activities deemed to be most valuable) </a:t>
            </a:r>
          </a:p>
          <a:p>
            <a:pPr marL="375558" indent="-375558" defTabSz="344629">
              <a:spcBef>
                <a:spcPts val="300"/>
              </a:spcBef>
              <a:defRPr sz="2820" b="1" i="1">
                <a:solidFill>
                  <a:srgbClr val="200D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Portfolio</a:t>
            </a:r>
            <a:r>
              <a:rPr b="0" i="0"/>
              <a:t> (39%) (individuals cumulatively gather academic and associated experience, internal and external, with the aim of optimising future opportunities in higher education and adjacent fields)</a:t>
            </a:r>
          </a:p>
          <a:p>
            <a:pPr marL="375558" indent="-375558" defTabSz="344629">
              <a:spcBef>
                <a:spcPts val="300"/>
              </a:spcBef>
              <a:defRPr sz="2820" b="1" i="1">
                <a:solidFill>
                  <a:srgbClr val="200D60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Niche</a:t>
            </a:r>
            <a:r>
              <a:rPr b="0" i="0"/>
              <a:t> (33%)</a:t>
            </a:r>
            <a:r>
              <a:rPr i="0"/>
              <a:t> </a:t>
            </a:r>
            <a:r>
              <a:rPr b="0" i="0"/>
              <a:t> (individuals prioritise personal values, interests and strengths in carrying out their roles, often with an emphasis on service to students and the community)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" name="The survey"/>
          <p:cNvSpPr txBox="1"/>
          <p:nvPr/>
        </p:nvSpPr>
        <p:spPr>
          <a:xfrm>
            <a:off x="-36047" y="593887"/>
            <a:ext cx="2445703" cy="548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spcBef>
                <a:spcPts val="900"/>
              </a:spcBef>
              <a:buFont typeface="Arial"/>
              <a:tabLst>
                <a:tab pos="254000" algn="l"/>
              </a:tabLst>
              <a:defRPr sz="32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t>   The survey</a:t>
            </a:r>
          </a:p>
        </p:txBody>
      </p:sp>
      <p:sp>
        <p:nvSpPr>
          <p:cNvPr id="1061" name="Text"/>
          <p:cNvSpPr txBox="1"/>
          <p:nvPr/>
        </p:nvSpPr>
        <p:spPr>
          <a:xfrm>
            <a:off x="136011" y="1206406"/>
            <a:ext cx="8871978" cy="510777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/>
          <a:p>
            <a:pPr defTabSz="914400">
              <a:lnSpc>
                <a:spcPct val="90000"/>
              </a:lnSpc>
              <a:spcBef>
                <a:spcPts val="800"/>
              </a:spcBef>
              <a:buSzPct val="100000"/>
              <a:buChar char="•"/>
              <a:defRPr sz="3000">
                <a:solidFill>
                  <a:srgbClr val="000066"/>
                </a:solidFill>
                <a:latin typeface="Arial"/>
                <a:ea typeface="Arial"/>
                <a:cs typeface="Arial"/>
                <a:sym typeface="Arial"/>
              </a:defRPr>
            </a:pPr>
            <a:endParaRPr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008591"/>
              </p:ext>
            </p:extLst>
          </p:nvPr>
        </p:nvGraphicFramePr>
        <p:xfrm>
          <a:off x="136011" y="1956619"/>
          <a:ext cx="8871980" cy="4237703"/>
        </p:xfrm>
        <a:graphic>
          <a:graphicData uri="http://schemas.openxmlformats.org/drawingml/2006/table">
            <a:tbl>
              <a:tblPr firstRow="1" bandRow="1"/>
              <a:tblGrid>
                <a:gridCol w="3130197">
                  <a:extLst>
                    <a:ext uri="{9D8B030D-6E8A-4147-A177-3AD203B41FA5}">
                      <a16:colId xmlns:a16="http://schemas.microsoft.com/office/drawing/2014/main" val="2701248319"/>
                    </a:ext>
                  </a:extLst>
                </a:gridCol>
                <a:gridCol w="2333757">
                  <a:extLst>
                    <a:ext uri="{9D8B030D-6E8A-4147-A177-3AD203B41FA5}">
                      <a16:colId xmlns:a16="http://schemas.microsoft.com/office/drawing/2014/main" val="3960259569"/>
                    </a:ext>
                  </a:extLst>
                </a:gridCol>
                <a:gridCol w="3408026">
                  <a:extLst>
                    <a:ext uri="{9D8B030D-6E8A-4147-A177-3AD203B41FA5}">
                      <a16:colId xmlns:a16="http://schemas.microsoft.com/office/drawing/2014/main" val="2392451552"/>
                    </a:ext>
                  </a:extLst>
                </a:gridCol>
              </a:tblGrid>
              <a:tr h="114300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Type of University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Number of valid obs.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% over head-count of academic personnel, atypical excluded (2017/8 HESA)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277638"/>
                  </a:ext>
                </a:extLst>
              </a:tr>
              <a:tr h="3868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Russell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To be launched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 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63656"/>
                  </a:ext>
                </a:extLst>
              </a:tr>
              <a:tr h="3868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Russell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To be launched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6240706"/>
                  </a:ext>
                </a:extLst>
              </a:tr>
              <a:tr h="3868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Russell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To be launched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1561741"/>
                  </a:ext>
                </a:extLst>
              </a:tr>
              <a:tr h="3868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Post-92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85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6.40%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2510549"/>
                  </a:ext>
                </a:extLst>
              </a:tr>
              <a:tr h="3868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Post-92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221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23.80%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6862309"/>
                  </a:ext>
                </a:extLst>
              </a:tr>
              <a:tr h="3868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Post-92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To be launched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6114967"/>
                  </a:ext>
                </a:extLst>
              </a:tr>
              <a:tr h="3868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Other than RG </a:t>
                      </a:r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pre-92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78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9.60%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4288392"/>
                  </a:ext>
                </a:extLst>
              </a:tr>
              <a:tr h="386837">
                <a:tc>
                  <a:txBody>
                    <a:bodyPr/>
                    <a:lstStyle/>
                    <a:p>
                      <a:pPr algn="l" rtl="0" fontAlgn="ctr"/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 </a:t>
                      </a:r>
                      <a:r>
                        <a:rPr lang="en-GB" sz="1800" b="0" i="0" u="none" strike="noStrike" smtClean="0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Other than RG pre-92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Helvetica" panose="020B060402020202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en-GB" sz="1800" b="0" i="0" u="none" strike="noStrike">
                          <a:solidFill>
                            <a:srgbClr val="000000"/>
                          </a:solidFill>
                          <a:effectLst/>
                          <a:latin typeface="Helvetica" panose="020B0604020202020204" pitchFamily="34" charset="0"/>
                        </a:rPr>
                        <a:t>To be launched 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GB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r>
                        <a:rPr lang="en-GB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en-GB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743989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Light Blue">
  <a:themeElements>
    <a:clrScheme name="Light Blue">
      <a:dk1>
        <a:srgbClr val="000000"/>
      </a:dk1>
      <a:lt1>
        <a:srgbClr val="75A8B7"/>
      </a:lt1>
      <a:dk2>
        <a:srgbClr val="A7A7A7"/>
      </a:dk2>
      <a:lt2>
        <a:srgbClr val="535353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00FF"/>
      </a:hlink>
      <a:folHlink>
        <a:srgbClr val="FF00FF"/>
      </a:folHlink>
    </a:clrScheme>
    <a:fontScheme name="Light Blu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Light Blu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Light Blue">
  <a:themeElements>
    <a:clrScheme name="Light Blu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8C99"/>
      </a:accent1>
      <a:accent2>
        <a:srgbClr val="75A5C2"/>
      </a:accent2>
      <a:accent3>
        <a:srgbClr val="AFC828"/>
      </a:accent3>
      <a:accent4>
        <a:srgbClr val="5E5650"/>
      </a:accent4>
      <a:accent5>
        <a:srgbClr val="75A8B7"/>
      </a:accent5>
      <a:accent6>
        <a:srgbClr val="DE6222"/>
      </a:accent6>
      <a:hlink>
        <a:srgbClr val="0000FF"/>
      </a:hlink>
      <a:folHlink>
        <a:srgbClr val="FF00FF"/>
      </a:folHlink>
    </a:clrScheme>
    <a:fontScheme name="Light Blu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Light Blu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1138</TotalTime>
  <Words>458</Words>
  <Application>Microsoft Office PowerPoint</Application>
  <PresentationFormat>On-screen Show (4:3)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Helvetica</vt:lpstr>
      <vt:lpstr>Light Blue</vt:lpstr>
      <vt:lpstr>PowerPoint Presentation</vt:lpstr>
      <vt:lpstr>Progress to date</vt:lpstr>
      <vt:lpstr>PowerPoint Presentation</vt:lpstr>
      <vt:lpstr>Categorisation of approaches to academic roles and careers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Giulio Marini</dc:creator>
  <cp:lastModifiedBy>Giulio Marini</cp:lastModifiedBy>
  <cp:revision>4</cp:revision>
  <dcterms:modified xsi:type="dcterms:W3CDTF">2019-03-25T11:55:40Z</dcterms:modified>
</cp:coreProperties>
</file>