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70" r:id="rId6"/>
    <p:sldId id="26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A90B-D3CB-422F-98EB-8C817945F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E6228-F061-4D84-912E-17D27DD2E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A582E-9B46-4534-A071-A527F3C6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6C956-EAD8-4A27-99C3-CB47A3CF7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539D5-C684-4BC1-8945-FAA8AD45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57AD-D950-405B-9332-A0E1DED78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ABF5C-FB84-47DB-A614-313E0EAA3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7C3B6-718F-4726-8019-CA986C70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BF0B4-67C0-4F06-AE76-3F831A30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59D21-4E3B-429A-8C77-EA3D5532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5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3593D6-E687-462F-A138-4EE56ECE5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B1741-293D-4D50-BEF1-EEBD4D781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BC8E4-5526-49A2-9377-01334CF8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F8740-B75B-4AA6-AC60-EEA69BBF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DE284-CAA8-4F58-8B9C-978ED186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5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73865-4A60-49B8-8229-C8194347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519F1-874A-4636-AC9F-C92FA4AC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065C0-44F9-471B-A9C2-6561E2A3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83534-CBD0-4DD4-98DB-3618A356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33196-35FD-4995-B368-87CA4AA3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6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FC69-989B-4208-9F5E-37685F48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B9EC1-0F1A-4DB3-B2DA-BB932CB4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341A7-BE50-483C-9939-51D098A07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85D9E-01AE-4316-9295-B0E36064F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F420-C06E-4900-89C0-E5DB6096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1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9672-FADC-40F3-8AFC-E0661A16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2BAD6-25F6-48DB-B0C8-27565F59A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30C4E-A2FF-410C-971E-AE3BAC7FD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1F0C5-0506-4C6D-B254-9BE6FF26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54A16-2FDB-4195-8295-5ED2238C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442992-4845-4A4E-9FA0-694F0C4C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40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3056D-4766-4085-999B-FD7F5966E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6269D-DB4F-46E4-BD2E-62AE3FE5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77DDB-DED0-42B0-A3F2-468F6D86D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4766C-F1A6-45C8-B9DE-9B1A1ED4B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1EE203-F766-4D66-BD0B-7F93F6709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761E87-2287-4BC4-8AF6-E37D720B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FD86C-2828-465D-9DD1-94BD00AA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F7740B-273C-4FB5-B44A-9C7BBC993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73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5987-177A-4F62-910D-8056FCC40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8142A-B3EF-4DE7-825B-55917D5E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BC340-1C56-4714-899C-F8C4F244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D9168-284C-40CD-8C8D-E144E628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4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79F655-8FBC-4218-8517-AA79CE53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28F7E-9397-4F75-887A-6C3E0CDB9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7E212-22E1-4159-BA46-816F2152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5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D1765-002A-4EEF-8D08-D6D52F0C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C6A29-0D81-4C13-AE68-3ACEBE9B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80A10-546A-4A4C-81C1-1F15DBF47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82C5A-1620-424F-AD50-F8F83864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903A8-AB2D-48AF-8917-ED234DB8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E9B86-939F-4440-BBD0-A576A908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8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AE9E-EA8C-45CA-BC66-957413EF5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BABE2-387C-4446-A0CB-DED69AA39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FD518-AC7B-4434-9C31-EFAA29ED6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03CA2-CBB4-4A88-8850-B32CC648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F73D5-A505-457B-AFDB-280E2F3F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B0933-18E4-4912-A84C-71C1CC51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5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19B349-EDF6-4F33-BA94-E8872F167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472E5-A85E-4B64-8913-BAA33956C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5B206-9CE9-4ECC-8D8B-190A5C77F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FD9DF-07EB-4946-9DC7-BE2B0A475DF4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AA659-9C3B-4F63-82F3-A498DDE2F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735F6-7CD0-4710-A64F-43D29DFD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7D1A3-AA3F-4252-9CC7-9F3470AD8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06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77A7BF-467E-4C47-A8DD-81DD9B602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Autofit/>
          </a:bodyPr>
          <a:lstStyle/>
          <a:p>
            <a:r>
              <a:rPr lang="it-IT" sz="3200" b="1" i="0" u="none" strike="noStrike" baseline="0" dirty="0">
                <a:latin typeface="SuisseBPIntl-Medium"/>
              </a:rPr>
              <a:t>Convegno Conferenza Nazionale degli Organismi di Parità delle Università italiane</a:t>
            </a:r>
            <a:br>
              <a:rPr lang="it-IT" sz="3200" b="0" i="0" u="none" strike="noStrike" baseline="0" dirty="0">
                <a:latin typeface="SuisseBPIntl-Medium"/>
              </a:rPr>
            </a:br>
            <a:br>
              <a:rPr lang="it-IT" sz="3200" b="0" i="0" u="none" strike="noStrike" baseline="0" dirty="0">
                <a:latin typeface="SuisseBPIntl-Medium"/>
              </a:rPr>
            </a:br>
            <a:r>
              <a:rPr lang="it-IT" sz="3200" b="0" i="0" u="none" strike="noStrike" baseline="0" dirty="0">
                <a:latin typeface="SuisseBPIntl-Medium"/>
              </a:rPr>
              <a:t>3-4 Dicembre 2020</a:t>
            </a:r>
            <a:endParaRPr lang="en-GB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FBEBF7-F4C4-43B5-960C-7A05FEA1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5875"/>
            <a:ext cx="10515600" cy="3621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Viviana Meschitti, University of Huddersfield, UK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0" dirty="0">
                <a:solidFill>
                  <a:srgbClr val="323232"/>
                </a:solidFill>
                <a:effectLst/>
                <a:latin typeface="Nexus Serif"/>
              </a:rPr>
              <a:t>The trench warfare of gender discrimination: evidence from academic promotions to full professor in Italy</a:t>
            </a:r>
          </a:p>
          <a:p>
            <a:pPr marL="0" indent="0">
              <a:buNone/>
            </a:pPr>
            <a:r>
              <a:rPr lang="en-GB" dirty="0"/>
              <a:t>Marini, Giulio &amp; Viviana Meschitti (2018)</a:t>
            </a:r>
          </a:p>
          <a:p>
            <a:pPr marL="0" indent="0">
              <a:buNone/>
            </a:pPr>
            <a:r>
              <a:rPr lang="en-GB" i="1" dirty="0"/>
              <a:t>Scientometrics</a:t>
            </a:r>
            <a:r>
              <a:rPr lang="en-GB" dirty="0"/>
              <a:t>, 115(2)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D801DB-96AE-40E9-9C7E-98DCF751F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135" y="4302125"/>
            <a:ext cx="21907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3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279A-CEB7-43A6-8A7B-574BDF956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“Gender gap” </a:t>
            </a:r>
            <a:r>
              <a:rPr lang="en-GB" dirty="0" err="1"/>
              <a:t>nelle</a:t>
            </a:r>
            <a:r>
              <a:rPr lang="en-GB" dirty="0"/>
              <a:t> </a:t>
            </a:r>
            <a:r>
              <a:rPr lang="en-GB" dirty="0" err="1"/>
              <a:t>promozioni</a:t>
            </a:r>
            <a:r>
              <a:rPr lang="en-GB" dirty="0"/>
              <a:t> a </a:t>
            </a:r>
            <a:r>
              <a:rPr lang="en-GB" dirty="0" err="1"/>
              <a:t>professore</a:t>
            </a:r>
            <a:r>
              <a:rPr lang="en-GB" dirty="0"/>
              <a:t> </a:t>
            </a:r>
            <a:r>
              <a:rPr lang="en-GB" dirty="0" err="1"/>
              <a:t>ordinario</a:t>
            </a:r>
            <a:r>
              <a:rPr lang="en-GB" dirty="0"/>
              <a:t>, 2013 - 2016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43F22-DC1B-40A4-84BD-B16964EB6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/>
              <a:t>Variabili</a:t>
            </a:r>
            <a:endParaRPr lang="en-GB" b="1" dirty="0"/>
          </a:p>
          <a:p>
            <a:r>
              <a:rPr lang="en-GB" dirty="0" err="1"/>
              <a:t>Promozione</a:t>
            </a:r>
            <a:r>
              <a:rPr lang="en-GB" dirty="0"/>
              <a:t> a </a:t>
            </a:r>
            <a:r>
              <a:rPr lang="en-GB" dirty="0" err="1"/>
              <a:t>ordinario</a:t>
            </a:r>
            <a:endParaRPr lang="en-GB" dirty="0"/>
          </a:p>
          <a:p>
            <a:r>
              <a:rPr lang="en-GB" dirty="0" err="1"/>
              <a:t>Genere</a:t>
            </a:r>
            <a:endParaRPr lang="en-GB" dirty="0"/>
          </a:p>
          <a:p>
            <a:r>
              <a:rPr lang="en-GB" dirty="0" err="1"/>
              <a:t>Indicatori</a:t>
            </a:r>
            <a:r>
              <a:rPr lang="en-GB" dirty="0"/>
              <a:t> di </a:t>
            </a:r>
            <a:r>
              <a:rPr lang="en-GB" dirty="0" err="1"/>
              <a:t>produttivita</a:t>
            </a:r>
            <a:r>
              <a:rPr lang="en-GB" dirty="0"/>
              <a:t>’ </a:t>
            </a:r>
            <a:r>
              <a:rPr lang="en-GB" dirty="0" err="1"/>
              <a:t>scientifica</a:t>
            </a:r>
            <a:r>
              <a:rPr lang="en-GB" dirty="0"/>
              <a:t> (</a:t>
            </a:r>
            <a:r>
              <a:rPr lang="en-GB" dirty="0" err="1"/>
              <a:t>normalizzati</a:t>
            </a:r>
            <a:r>
              <a:rPr lang="en-GB" dirty="0"/>
              <a:t>)</a:t>
            </a:r>
          </a:p>
          <a:p>
            <a:r>
              <a:rPr lang="en-GB" dirty="0"/>
              <a:t>Eta’ </a:t>
            </a:r>
          </a:p>
          <a:p>
            <a:r>
              <a:rPr lang="en-GB" dirty="0" err="1"/>
              <a:t>Posizione</a:t>
            </a:r>
            <a:r>
              <a:rPr lang="en-GB" dirty="0"/>
              <a:t> (al </a:t>
            </a:r>
            <a:r>
              <a:rPr lang="en-GB" dirty="0" err="1"/>
              <a:t>momento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ASN)</a:t>
            </a:r>
          </a:p>
          <a:p>
            <a:r>
              <a:rPr lang="en-GB" dirty="0" err="1"/>
              <a:t>Punti</a:t>
            </a:r>
            <a:r>
              <a:rPr lang="en-GB" dirty="0"/>
              <a:t> </a:t>
            </a:r>
            <a:r>
              <a:rPr lang="en-GB" dirty="0" err="1"/>
              <a:t>organico</a:t>
            </a:r>
            <a:endParaRPr lang="en-GB" dirty="0"/>
          </a:p>
          <a:p>
            <a:r>
              <a:rPr lang="en-GB" dirty="0"/>
              <a:t>VQR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00C75-5765-4092-A8A2-5D52E64F2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4075" y="4302125"/>
            <a:ext cx="21907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2B26CF-BC9F-4F0E-94C2-9E80BBADE4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787292"/>
              </p:ext>
            </p:extLst>
          </p:nvPr>
        </p:nvGraphicFramePr>
        <p:xfrm>
          <a:off x="2571750" y="0"/>
          <a:ext cx="9620248" cy="68337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64079">
                  <a:extLst>
                    <a:ext uri="{9D8B030D-6E8A-4147-A177-3AD203B41FA5}">
                      <a16:colId xmlns:a16="http://schemas.microsoft.com/office/drawing/2014/main" val="2625962264"/>
                    </a:ext>
                  </a:extLst>
                </a:gridCol>
                <a:gridCol w="3011261">
                  <a:extLst>
                    <a:ext uri="{9D8B030D-6E8A-4147-A177-3AD203B41FA5}">
                      <a16:colId xmlns:a16="http://schemas.microsoft.com/office/drawing/2014/main" val="357078782"/>
                    </a:ext>
                  </a:extLst>
                </a:gridCol>
                <a:gridCol w="694407">
                  <a:extLst>
                    <a:ext uri="{9D8B030D-6E8A-4147-A177-3AD203B41FA5}">
                      <a16:colId xmlns:a16="http://schemas.microsoft.com/office/drawing/2014/main" val="1639106640"/>
                    </a:ext>
                  </a:extLst>
                </a:gridCol>
                <a:gridCol w="696403">
                  <a:extLst>
                    <a:ext uri="{9D8B030D-6E8A-4147-A177-3AD203B41FA5}">
                      <a16:colId xmlns:a16="http://schemas.microsoft.com/office/drawing/2014/main" val="3437862817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3836092852"/>
                    </a:ext>
                  </a:extLst>
                </a:gridCol>
                <a:gridCol w="616488">
                  <a:extLst>
                    <a:ext uri="{9D8B030D-6E8A-4147-A177-3AD203B41FA5}">
                      <a16:colId xmlns:a16="http://schemas.microsoft.com/office/drawing/2014/main" val="692001028"/>
                    </a:ext>
                  </a:extLst>
                </a:gridCol>
                <a:gridCol w="593655">
                  <a:extLst>
                    <a:ext uri="{9D8B030D-6E8A-4147-A177-3AD203B41FA5}">
                      <a16:colId xmlns:a16="http://schemas.microsoft.com/office/drawing/2014/main" val="2999967157"/>
                    </a:ext>
                  </a:extLst>
                </a:gridCol>
                <a:gridCol w="556737">
                  <a:extLst>
                    <a:ext uri="{9D8B030D-6E8A-4147-A177-3AD203B41FA5}">
                      <a16:colId xmlns:a16="http://schemas.microsoft.com/office/drawing/2014/main" val="1432101173"/>
                    </a:ext>
                  </a:extLst>
                </a:gridCol>
                <a:gridCol w="641989">
                  <a:extLst>
                    <a:ext uri="{9D8B030D-6E8A-4147-A177-3AD203B41FA5}">
                      <a16:colId xmlns:a16="http://schemas.microsoft.com/office/drawing/2014/main" val="591537158"/>
                    </a:ext>
                  </a:extLst>
                </a:gridCol>
                <a:gridCol w="547989">
                  <a:extLst>
                    <a:ext uri="{9D8B030D-6E8A-4147-A177-3AD203B41FA5}">
                      <a16:colId xmlns:a16="http://schemas.microsoft.com/office/drawing/2014/main" val="1895796726"/>
                    </a:ext>
                  </a:extLst>
                </a:gridCol>
                <a:gridCol w="558281">
                  <a:extLst>
                    <a:ext uri="{9D8B030D-6E8A-4147-A177-3AD203B41FA5}">
                      <a16:colId xmlns:a16="http://schemas.microsoft.com/office/drawing/2014/main" val="1267706123"/>
                    </a:ext>
                  </a:extLst>
                </a:gridCol>
                <a:gridCol w="499639">
                  <a:extLst>
                    <a:ext uri="{9D8B030D-6E8A-4147-A177-3AD203B41FA5}">
                      <a16:colId xmlns:a16="http://schemas.microsoft.com/office/drawing/2014/main" val="1397007535"/>
                    </a:ext>
                  </a:extLst>
                </a:gridCol>
              </a:tblGrid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ASN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Promotions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37740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66271"/>
                  </a:ext>
                </a:extLst>
              </a:tr>
              <a:tr h="2540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Disciplinary areas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c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426005106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Mathematics and Informatics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309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42.6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42.5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20.4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34544234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Physics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1,063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59.7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10.7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7.1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610647929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Chemistry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65.5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11.7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047982211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Earth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43.1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98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17.0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6.7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6960136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Biology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54.7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591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270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12.2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42782646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Medicine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2,427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1,185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43.3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18.5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28262433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Agricultural and Veterinary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63.2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237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58.2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17.9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382270834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Civil Engineering and Architecture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40.3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37.4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19.0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1636467882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Industrial Engineering and Information Systems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1,338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690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51.6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282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22.2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6774787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Classical Studies, Philology, Arts and Literature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484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52.0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12.0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284409760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History, Philosophy and Psychology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38.6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68831762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Law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299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43.5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86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28.8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25392621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Economics and Statistics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54.0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428374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Political and Social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41.7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44.5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151969521"/>
                  </a:ext>
                </a:extLst>
              </a:tr>
              <a:tr h="484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12,256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6,117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49.9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5,546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2,709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1,161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15.3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81295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E37136-5746-4690-B1B9-CDBC65726615}"/>
              </a:ext>
            </a:extLst>
          </p:cNvPr>
          <p:cNvSpPr txBox="1"/>
          <p:nvPr/>
        </p:nvSpPr>
        <p:spPr>
          <a:xfrm>
            <a:off x="0" y="2690050"/>
            <a:ext cx="2160270" cy="474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 applicants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winners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success (b/a [%])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promoted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promoted (d/b [%])</a:t>
            </a: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571B84-F7B0-4C59-876B-BE8B672CAF3E}"/>
              </a:ext>
            </a:extLst>
          </p:cNvPr>
          <p:cNvSpPr/>
          <p:nvPr/>
        </p:nvSpPr>
        <p:spPr>
          <a:xfrm>
            <a:off x="6172200" y="457199"/>
            <a:ext cx="697229" cy="640080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C6C64C-E8CB-4B30-8B69-928A11A4D00A}"/>
              </a:ext>
            </a:extLst>
          </p:cNvPr>
          <p:cNvSpPr/>
          <p:nvPr/>
        </p:nvSpPr>
        <p:spPr>
          <a:xfrm>
            <a:off x="8202931" y="448167"/>
            <a:ext cx="598169" cy="640080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9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2B26CF-BC9F-4F0E-94C2-9E80BBADE4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71750" y="0"/>
          <a:ext cx="9620248" cy="68337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64079">
                  <a:extLst>
                    <a:ext uri="{9D8B030D-6E8A-4147-A177-3AD203B41FA5}">
                      <a16:colId xmlns:a16="http://schemas.microsoft.com/office/drawing/2014/main" val="2625962264"/>
                    </a:ext>
                  </a:extLst>
                </a:gridCol>
                <a:gridCol w="3011261">
                  <a:extLst>
                    <a:ext uri="{9D8B030D-6E8A-4147-A177-3AD203B41FA5}">
                      <a16:colId xmlns:a16="http://schemas.microsoft.com/office/drawing/2014/main" val="357078782"/>
                    </a:ext>
                  </a:extLst>
                </a:gridCol>
                <a:gridCol w="694407">
                  <a:extLst>
                    <a:ext uri="{9D8B030D-6E8A-4147-A177-3AD203B41FA5}">
                      <a16:colId xmlns:a16="http://schemas.microsoft.com/office/drawing/2014/main" val="1639106640"/>
                    </a:ext>
                  </a:extLst>
                </a:gridCol>
                <a:gridCol w="696403">
                  <a:extLst>
                    <a:ext uri="{9D8B030D-6E8A-4147-A177-3AD203B41FA5}">
                      <a16:colId xmlns:a16="http://schemas.microsoft.com/office/drawing/2014/main" val="3437862817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3836092852"/>
                    </a:ext>
                  </a:extLst>
                </a:gridCol>
                <a:gridCol w="616488">
                  <a:extLst>
                    <a:ext uri="{9D8B030D-6E8A-4147-A177-3AD203B41FA5}">
                      <a16:colId xmlns:a16="http://schemas.microsoft.com/office/drawing/2014/main" val="692001028"/>
                    </a:ext>
                  </a:extLst>
                </a:gridCol>
                <a:gridCol w="593655">
                  <a:extLst>
                    <a:ext uri="{9D8B030D-6E8A-4147-A177-3AD203B41FA5}">
                      <a16:colId xmlns:a16="http://schemas.microsoft.com/office/drawing/2014/main" val="2999967157"/>
                    </a:ext>
                  </a:extLst>
                </a:gridCol>
                <a:gridCol w="556737">
                  <a:extLst>
                    <a:ext uri="{9D8B030D-6E8A-4147-A177-3AD203B41FA5}">
                      <a16:colId xmlns:a16="http://schemas.microsoft.com/office/drawing/2014/main" val="1432101173"/>
                    </a:ext>
                  </a:extLst>
                </a:gridCol>
                <a:gridCol w="641989">
                  <a:extLst>
                    <a:ext uri="{9D8B030D-6E8A-4147-A177-3AD203B41FA5}">
                      <a16:colId xmlns:a16="http://schemas.microsoft.com/office/drawing/2014/main" val="591537158"/>
                    </a:ext>
                  </a:extLst>
                </a:gridCol>
                <a:gridCol w="547989">
                  <a:extLst>
                    <a:ext uri="{9D8B030D-6E8A-4147-A177-3AD203B41FA5}">
                      <a16:colId xmlns:a16="http://schemas.microsoft.com/office/drawing/2014/main" val="1895796726"/>
                    </a:ext>
                  </a:extLst>
                </a:gridCol>
                <a:gridCol w="558281">
                  <a:extLst>
                    <a:ext uri="{9D8B030D-6E8A-4147-A177-3AD203B41FA5}">
                      <a16:colId xmlns:a16="http://schemas.microsoft.com/office/drawing/2014/main" val="1267706123"/>
                    </a:ext>
                  </a:extLst>
                </a:gridCol>
                <a:gridCol w="499639">
                  <a:extLst>
                    <a:ext uri="{9D8B030D-6E8A-4147-A177-3AD203B41FA5}">
                      <a16:colId xmlns:a16="http://schemas.microsoft.com/office/drawing/2014/main" val="1397007535"/>
                    </a:ext>
                  </a:extLst>
                </a:gridCol>
              </a:tblGrid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ASN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Promotions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37740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66271"/>
                  </a:ext>
                </a:extLst>
              </a:tr>
              <a:tr h="2540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Disciplinary areas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c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426005106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Mathematics and Informatics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309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42.6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42.5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20.4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34544234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Physics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1,063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59.7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10.7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7.1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610647929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Chemistry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65.5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11.7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047982211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Earth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43.1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98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17.0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6.7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6960136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Biology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54.7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591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270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12.2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42782646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Medicine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2,427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1,185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43.3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18.5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28262433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Agricultural and Veterinary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63.2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237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58.2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17.9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382270834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Civil Engineering and Architecture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40.3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37.4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19.0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1636467882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Industrial Engineering and Information Systems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1,338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690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51.6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282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22.2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6774787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Classical Studies, Philology, Arts and Literature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484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52.0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12.0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284409760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History, Philosophy and Psychology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38.6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68831762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Law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299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43.5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86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28.8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25392621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Economics and Statistics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54.0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428374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Political and Social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41.7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44.5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151969521"/>
                  </a:ext>
                </a:extLst>
              </a:tr>
              <a:tr h="484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12,256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6,117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49.9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5,546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2,709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1,161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15.3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81295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E37136-5746-4690-B1B9-CDBC65726615}"/>
              </a:ext>
            </a:extLst>
          </p:cNvPr>
          <p:cNvSpPr txBox="1"/>
          <p:nvPr/>
        </p:nvSpPr>
        <p:spPr>
          <a:xfrm>
            <a:off x="0" y="2690050"/>
            <a:ext cx="2160270" cy="474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 applicants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winners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success (b/a [%])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promoted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promoted (d/b [%])</a:t>
            </a: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571B84-F7B0-4C59-876B-BE8B672CAF3E}"/>
              </a:ext>
            </a:extLst>
          </p:cNvPr>
          <p:cNvSpPr/>
          <p:nvPr/>
        </p:nvSpPr>
        <p:spPr>
          <a:xfrm>
            <a:off x="6846570" y="548639"/>
            <a:ext cx="697229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C6C64C-E8CB-4B30-8B69-928A11A4D00A}"/>
              </a:ext>
            </a:extLst>
          </p:cNvPr>
          <p:cNvSpPr/>
          <p:nvPr/>
        </p:nvSpPr>
        <p:spPr>
          <a:xfrm>
            <a:off x="8820151" y="548639"/>
            <a:ext cx="598169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2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2B26CF-BC9F-4F0E-94C2-9E80BBADE4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71750" y="0"/>
          <a:ext cx="9620248" cy="68337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64079">
                  <a:extLst>
                    <a:ext uri="{9D8B030D-6E8A-4147-A177-3AD203B41FA5}">
                      <a16:colId xmlns:a16="http://schemas.microsoft.com/office/drawing/2014/main" val="2625962264"/>
                    </a:ext>
                  </a:extLst>
                </a:gridCol>
                <a:gridCol w="3011261">
                  <a:extLst>
                    <a:ext uri="{9D8B030D-6E8A-4147-A177-3AD203B41FA5}">
                      <a16:colId xmlns:a16="http://schemas.microsoft.com/office/drawing/2014/main" val="357078782"/>
                    </a:ext>
                  </a:extLst>
                </a:gridCol>
                <a:gridCol w="694407">
                  <a:extLst>
                    <a:ext uri="{9D8B030D-6E8A-4147-A177-3AD203B41FA5}">
                      <a16:colId xmlns:a16="http://schemas.microsoft.com/office/drawing/2014/main" val="1639106640"/>
                    </a:ext>
                  </a:extLst>
                </a:gridCol>
                <a:gridCol w="696403">
                  <a:extLst>
                    <a:ext uri="{9D8B030D-6E8A-4147-A177-3AD203B41FA5}">
                      <a16:colId xmlns:a16="http://schemas.microsoft.com/office/drawing/2014/main" val="3437862817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3836092852"/>
                    </a:ext>
                  </a:extLst>
                </a:gridCol>
                <a:gridCol w="616488">
                  <a:extLst>
                    <a:ext uri="{9D8B030D-6E8A-4147-A177-3AD203B41FA5}">
                      <a16:colId xmlns:a16="http://schemas.microsoft.com/office/drawing/2014/main" val="692001028"/>
                    </a:ext>
                  </a:extLst>
                </a:gridCol>
                <a:gridCol w="593655">
                  <a:extLst>
                    <a:ext uri="{9D8B030D-6E8A-4147-A177-3AD203B41FA5}">
                      <a16:colId xmlns:a16="http://schemas.microsoft.com/office/drawing/2014/main" val="2999967157"/>
                    </a:ext>
                  </a:extLst>
                </a:gridCol>
                <a:gridCol w="556737">
                  <a:extLst>
                    <a:ext uri="{9D8B030D-6E8A-4147-A177-3AD203B41FA5}">
                      <a16:colId xmlns:a16="http://schemas.microsoft.com/office/drawing/2014/main" val="1432101173"/>
                    </a:ext>
                  </a:extLst>
                </a:gridCol>
                <a:gridCol w="641989">
                  <a:extLst>
                    <a:ext uri="{9D8B030D-6E8A-4147-A177-3AD203B41FA5}">
                      <a16:colId xmlns:a16="http://schemas.microsoft.com/office/drawing/2014/main" val="591537158"/>
                    </a:ext>
                  </a:extLst>
                </a:gridCol>
                <a:gridCol w="547989">
                  <a:extLst>
                    <a:ext uri="{9D8B030D-6E8A-4147-A177-3AD203B41FA5}">
                      <a16:colId xmlns:a16="http://schemas.microsoft.com/office/drawing/2014/main" val="1895796726"/>
                    </a:ext>
                  </a:extLst>
                </a:gridCol>
                <a:gridCol w="558281">
                  <a:extLst>
                    <a:ext uri="{9D8B030D-6E8A-4147-A177-3AD203B41FA5}">
                      <a16:colId xmlns:a16="http://schemas.microsoft.com/office/drawing/2014/main" val="1267706123"/>
                    </a:ext>
                  </a:extLst>
                </a:gridCol>
                <a:gridCol w="499639">
                  <a:extLst>
                    <a:ext uri="{9D8B030D-6E8A-4147-A177-3AD203B41FA5}">
                      <a16:colId xmlns:a16="http://schemas.microsoft.com/office/drawing/2014/main" val="1397007535"/>
                    </a:ext>
                  </a:extLst>
                </a:gridCol>
              </a:tblGrid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ASN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Promotions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37740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66271"/>
                  </a:ext>
                </a:extLst>
              </a:tr>
              <a:tr h="2540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Disciplinary areas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c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426005106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Mathematics and Informatics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309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42.6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42.5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20.4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34544234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Physics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1,063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59.7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10.7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7.1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610647929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Chemistry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65.5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11.7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047982211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Earth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43.1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98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17.0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6.7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6960136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Biology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54.7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591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270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12.2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42782646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Medicine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2,427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1,185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43.3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18.5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28262433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Agricultural and Veterinary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63.2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237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58.2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17.9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382270834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Civil Engineering and Architecture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40.3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37.4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19.0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1636467882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Industrial Engineering and Information Systems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1,338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690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51.6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282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22.2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6774787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Classical Studies, Philology, Arts and Literature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484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52.0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12.0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284409760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History, Philosophy and Psychology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38.6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68831762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Law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299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43.5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86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28.8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25392621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Economics and Statistics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54.0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428374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Political and Social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41.7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44.5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151969521"/>
                  </a:ext>
                </a:extLst>
              </a:tr>
              <a:tr h="484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12,256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6,117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49.9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5,546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2,709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1,161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15.3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81295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E37136-5746-4690-B1B9-CDBC65726615}"/>
              </a:ext>
            </a:extLst>
          </p:cNvPr>
          <p:cNvSpPr txBox="1"/>
          <p:nvPr/>
        </p:nvSpPr>
        <p:spPr>
          <a:xfrm>
            <a:off x="0" y="2690050"/>
            <a:ext cx="2160270" cy="474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 applicants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winners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success (b/a [%])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promoted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promoted (d/b [%])</a:t>
            </a: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571B84-F7B0-4C59-876B-BE8B672CAF3E}"/>
              </a:ext>
            </a:extLst>
          </p:cNvPr>
          <p:cNvSpPr/>
          <p:nvPr/>
        </p:nvSpPr>
        <p:spPr>
          <a:xfrm>
            <a:off x="7557137" y="536503"/>
            <a:ext cx="697229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C6C64C-E8CB-4B30-8B69-928A11A4D00A}"/>
              </a:ext>
            </a:extLst>
          </p:cNvPr>
          <p:cNvSpPr/>
          <p:nvPr/>
        </p:nvSpPr>
        <p:spPr>
          <a:xfrm>
            <a:off x="9414511" y="524368"/>
            <a:ext cx="598169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00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2B26CF-BC9F-4F0E-94C2-9E80BBADE4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71750" y="0"/>
          <a:ext cx="9620248" cy="68337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64079">
                  <a:extLst>
                    <a:ext uri="{9D8B030D-6E8A-4147-A177-3AD203B41FA5}">
                      <a16:colId xmlns:a16="http://schemas.microsoft.com/office/drawing/2014/main" val="2625962264"/>
                    </a:ext>
                  </a:extLst>
                </a:gridCol>
                <a:gridCol w="3011261">
                  <a:extLst>
                    <a:ext uri="{9D8B030D-6E8A-4147-A177-3AD203B41FA5}">
                      <a16:colId xmlns:a16="http://schemas.microsoft.com/office/drawing/2014/main" val="357078782"/>
                    </a:ext>
                  </a:extLst>
                </a:gridCol>
                <a:gridCol w="694407">
                  <a:extLst>
                    <a:ext uri="{9D8B030D-6E8A-4147-A177-3AD203B41FA5}">
                      <a16:colId xmlns:a16="http://schemas.microsoft.com/office/drawing/2014/main" val="1639106640"/>
                    </a:ext>
                  </a:extLst>
                </a:gridCol>
                <a:gridCol w="696403">
                  <a:extLst>
                    <a:ext uri="{9D8B030D-6E8A-4147-A177-3AD203B41FA5}">
                      <a16:colId xmlns:a16="http://schemas.microsoft.com/office/drawing/2014/main" val="3437862817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3836092852"/>
                    </a:ext>
                  </a:extLst>
                </a:gridCol>
                <a:gridCol w="616488">
                  <a:extLst>
                    <a:ext uri="{9D8B030D-6E8A-4147-A177-3AD203B41FA5}">
                      <a16:colId xmlns:a16="http://schemas.microsoft.com/office/drawing/2014/main" val="692001028"/>
                    </a:ext>
                  </a:extLst>
                </a:gridCol>
                <a:gridCol w="593655">
                  <a:extLst>
                    <a:ext uri="{9D8B030D-6E8A-4147-A177-3AD203B41FA5}">
                      <a16:colId xmlns:a16="http://schemas.microsoft.com/office/drawing/2014/main" val="2999967157"/>
                    </a:ext>
                  </a:extLst>
                </a:gridCol>
                <a:gridCol w="556737">
                  <a:extLst>
                    <a:ext uri="{9D8B030D-6E8A-4147-A177-3AD203B41FA5}">
                      <a16:colId xmlns:a16="http://schemas.microsoft.com/office/drawing/2014/main" val="1432101173"/>
                    </a:ext>
                  </a:extLst>
                </a:gridCol>
                <a:gridCol w="641989">
                  <a:extLst>
                    <a:ext uri="{9D8B030D-6E8A-4147-A177-3AD203B41FA5}">
                      <a16:colId xmlns:a16="http://schemas.microsoft.com/office/drawing/2014/main" val="591537158"/>
                    </a:ext>
                  </a:extLst>
                </a:gridCol>
                <a:gridCol w="547989">
                  <a:extLst>
                    <a:ext uri="{9D8B030D-6E8A-4147-A177-3AD203B41FA5}">
                      <a16:colId xmlns:a16="http://schemas.microsoft.com/office/drawing/2014/main" val="1895796726"/>
                    </a:ext>
                  </a:extLst>
                </a:gridCol>
                <a:gridCol w="558281">
                  <a:extLst>
                    <a:ext uri="{9D8B030D-6E8A-4147-A177-3AD203B41FA5}">
                      <a16:colId xmlns:a16="http://schemas.microsoft.com/office/drawing/2014/main" val="1267706123"/>
                    </a:ext>
                  </a:extLst>
                </a:gridCol>
                <a:gridCol w="499639">
                  <a:extLst>
                    <a:ext uri="{9D8B030D-6E8A-4147-A177-3AD203B41FA5}">
                      <a16:colId xmlns:a16="http://schemas.microsoft.com/office/drawing/2014/main" val="1397007535"/>
                    </a:ext>
                  </a:extLst>
                </a:gridCol>
              </a:tblGrid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ASN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Promotions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37740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M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/>
                        </a:rPr>
                        <a:t>F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66271"/>
                  </a:ext>
                </a:extLst>
              </a:tr>
              <a:tr h="2540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 Disciplinary areas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b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c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e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426005106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Mathematics and Informatics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309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42.6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42.5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20.4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34544234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Physics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1,063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59.7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10.7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7.1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610647929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Chemistry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65.5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11.7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047982211"/>
                  </a:ext>
                </a:extLst>
              </a:tr>
              <a:tr h="254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Earth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43.1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98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17.0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6.7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6960136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Biology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54.7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591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270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12.2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42782646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Medicine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2,427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1,185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48.8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43.3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219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18.5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128262433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Agricultural and Veterinary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513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63.2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237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58.2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17.9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382270834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Civil Engineering and Architecture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801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40.3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37.4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>
                          <a:effectLst/>
                        </a:rPr>
                        <a:t>19.0</a:t>
                      </a:r>
                      <a:endParaRPr lang="en-GB" sz="1600" b="1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1636467882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Industrial Engineering and Information Systems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1,338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690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51.6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282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153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22.2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6774787"/>
                  </a:ext>
                </a:extLst>
              </a:tr>
              <a:tr h="523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Classical Studies, Philology, Arts and Literature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484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50.4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1,010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525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52.0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78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12.0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2284409760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History, Philosophy and Psychology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38.6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261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45.7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18.4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68831762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Law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299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43.5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50.6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86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28.8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23.6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25392621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Economics and Statistics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911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58.4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54.0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21.4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47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4283747"/>
                  </a:ext>
                </a:extLst>
              </a:tr>
              <a:tr h="38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A14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Political and Social Sciences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331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41.7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>
                          <a:effectLst/>
                        </a:rPr>
                        <a:t>44.5</a:t>
                      </a:r>
                      <a:endParaRPr lang="en-GB" sz="1600" i="1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36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26.1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21.9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3151969521"/>
                  </a:ext>
                </a:extLst>
              </a:tr>
              <a:tr h="484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Total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12,256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6,117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49.9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5,546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2,709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effectLst/>
                        </a:rPr>
                        <a:t>48.9</a:t>
                      </a:r>
                      <a:endParaRPr lang="en-GB" sz="1600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1,161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19.0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415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15.3</a:t>
                      </a:r>
                      <a:endParaRPr lang="en-GB" sz="16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6650" marR="56650" marT="0" marB="0" anchor="ctr"/>
                </a:tc>
                <a:extLst>
                  <a:ext uri="{0D108BD9-81ED-4DB2-BD59-A6C34878D82A}">
                    <a16:rowId xmlns:a16="http://schemas.microsoft.com/office/drawing/2014/main" val="9081295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E37136-5746-4690-B1B9-CDBC65726615}"/>
              </a:ext>
            </a:extLst>
          </p:cNvPr>
          <p:cNvSpPr txBox="1"/>
          <p:nvPr/>
        </p:nvSpPr>
        <p:spPr>
          <a:xfrm>
            <a:off x="0" y="2690050"/>
            <a:ext cx="2160270" cy="474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 applicants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ASN winners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success (b/a [%])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Number of promoted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Percentage of promoted (d/b [%])</a:t>
            </a:r>
            <a:endParaRPr lang="en-GB" sz="1600" b="1" dirty="0">
              <a:solidFill>
                <a:schemeClr val="accent6">
                  <a:lumMod val="75000"/>
                </a:schemeClr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571B84-F7B0-4C59-876B-BE8B672CAF3E}"/>
              </a:ext>
            </a:extLst>
          </p:cNvPr>
          <p:cNvSpPr/>
          <p:nvPr/>
        </p:nvSpPr>
        <p:spPr>
          <a:xfrm>
            <a:off x="11704320" y="548639"/>
            <a:ext cx="487678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C6C64C-E8CB-4B30-8B69-928A11A4D00A}"/>
              </a:ext>
            </a:extLst>
          </p:cNvPr>
          <p:cNvSpPr/>
          <p:nvPr/>
        </p:nvSpPr>
        <p:spPr>
          <a:xfrm>
            <a:off x="10589897" y="524368"/>
            <a:ext cx="577213" cy="6309361"/>
          </a:xfrm>
          <a:prstGeom prst="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58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C6349-4FE0-4078-ABD2-8AFB8643F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Risultati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06160-2ABB-48AF-BE68-69A270FA1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 </a:t>
            </a:r>
            <a:r>
              <a:rPr lang="en-GB" dirty="0" err="1"/>
              <a:t>variabile</a:t>
            </a:r>
            <a:r>
              <a:rPr lang="en-GB" dirty="0"/>
              <a:t> </a:t>
            </a:r>
            <a:r>
              <a:rPr lang="en-GB" dirty="0" err="1"/>
              <a:t>genere</a:t>
            </a:r>
            <a:r>
              <a:rPr lang="en-GB" dirty="0"/>
              <a:t> e’ </a:t>
            </a:r>
            <a:r>
              <a:rPr lang="en-GB" dirty="0" err="1"/>
              <a:t>quella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meglio</a:t>
            </a:r>
            <a:r>
              <a:rPr lang="en-GB" dirty="0"/>
              <a:t> </a:t>
            </a:r>
            <a:r>
              <a:rPr lang="en-GB" dirty="0" err="1"/>
              <a:t>predice</a:t>
            </a:r>
            <a:r>
              <a:rPr lang="en-GB" dirty="0"/>
              <a:t> la </a:t>
            </a:r>
            <a:r>
              <a:rPr lang="en-GB" dirty="0" err="1"/>
              <a:t>probabilita</a:t>
            </a:r>
            <a:r>
              <a:rPr lang="en-GB" dirty="0"/>
              <a:t>’ di </a:t>
            </a:r>
            <a:r>
              <a:rPr lang="en-GB" dirty="0" err="1"/>
              <a:t>essere</a:t>
            </a:r>
            <a:r>
              <a:rPr lang="en-GB" dirty="0"/>
              <a:t> </a:t>
            </a:r>
            <a:r>
              <a:rPr lang="en-GB" dirty="0" err="1"/>
              <a:t>promosso</a:t>
            </a:r>
            <a:endParaRPr lang="en-GB" dirty="0"/>
          </a:p>
          <a:p>
            <a:endParaRPr lang="en-GB" dirty="0"/>
          </a:p>
          <a:p>
            <a:r>
              <a:rPr lang="en-GB" dirty="0"/>
              <a:t>Due </a:t>
            </a:r>
            <a:r>
              <a:rPr lang="en-GB" dirty="0" err="1"/>
              <a:t>indicatori</a:t>
            </a:r>
            <a:r>
              <a:rPr lang="en-GB" dirty="0"/>
              <a:t> di </a:t>
            </a:r>
            <a:r>
              <a:rPr lang="en-GB" dirty="0" err="1"/>
              <a:t>produttivita</a:t>
            </a:r>
            <a:r>
              <a:rPr lang="en-GB" dirty="0"/>
              <a:t>’ </a:t>
            </a:r>
            <a:r>
              <a:rPr lang="en-GB" dirty="0" err="1"/>
              <a:t>scientifica</a:t>
            </a:r>
            <a:r>
              <a:rPr lang="en-GB" dirty="0"/>
              <a:t> </a:t>
            </a:r>
            <a:r>
              <a:rPr lang="en-GB" dirty="0" err="1"/>
              <a:t>sono</a:t>
            </a:r>
            <a:r>
              <a:rPr lang="en-GB" dirty="0"/>
              <a:t> pure </a:t>
            </a:r>
            <a:r>
              <a:rPr lang="en-GB" dirty="0" err="1"/>
              <a:t>rilevanti</a:t>
            </a:r>
            <a:r>
              <a:rPr lang="en-GB" dirty="0"/>
              <a:t> (</a:t>
            </a:r>
            <a:r>
              <a:rPr lang="en-GB" dirty="0" err="1"/>
              <a:t>numero</a:t>
            </a:r>
            <a:r>
              <a:rPr lang="en-GB" dirty="0"/>
              <a:t> di </a:t>
            </a:r>
            <a:r>
              <a:rPr lang="en-GB" dirty="0" err="1"/>
              <a:t>articoli</a:t>
            </a:r>
            <a:r>
              <a:rPr lang="en-GB" dirty="0"/>
              <a:t> / libri e H index / </a:t>
            </a:r>
            <a:r>
              <a:rPr lang="en-GB" dirty="0" err="1"/>
              <a:t>numero</a:t>
            </a:r>
            <a:r>
              <a:rPr lang="en-GB" dirty="0"/>
              <a:t> di </a:t>
            </a:r>
            <a:r>
              <a:rPr lang="en-GB" dirty="0" err="1"/>
              <a:t>articoli</a:t>
            </a:r>
            <a:r>
              <a:rPr lang="en-GB" dirty="0"/>
              <a:t> in fascia A)</a:t>
            </a:r>
          </a:p>
          <a:p>
            <a:endParaRPr lang="en-GB" dirty="0"/>
          </a:p>
          <a:p>
            <a:r>
              <a:rPr lang="en-GB" dirty="0"/>
              <a:t>Fra tutti </a:t>
            </a:r>
            <a:r>
              <a:rPr lang="en-GB" dirty="0" err="1"/>
              <a:t>coloro</a:t>
            </a:r>
            <a:r>
              <a:rPr lang="en-GB" dirty="0"/>
              <a:t> con ASN,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uomini</a:t>
            </a:r>
            <a:r>
              <a:rPr lang="en-GB" dirty="0"/>
              <a:t> </a:t>
            </a:r>
            <a:r>
              <a:rPr lang="en-GB" dirty="0" err="1"/>
              <a:t>hanno</a:t>
            </a:r>
            <a:r>
              <a:rPr lang="en-GB" dirty="0"/>
              <a:t> il 24% di </a:t>
            </a:r>
            <a:r>
              <a:rPr lang="en-GB" dirty="0" err="1"/>
              <a:t>probabilita</a:t>
            </a:r>
            <a:r>
              <a:rPr lang="en-GB" dirty="0"/>
              <a:t>’ in piu’ di </a:t>
            </a:r>
            <a:r>
              <a:rPr lang="en-GB" dirty="0" err="1"/>
              <a:t>ottenere</a:t>
            </a:r>
            <a:r>
              <a:rPr lang="en-GB" dirty="0"/>
              <a:t> una </a:t>
            </a:r>
            <a:r>
              <a:rPr lang="en-GB" dirty="0" err="1"/>
              <a:t>promozione</a:t>
            </a:r>
            <a:r>
              <a:rPr lang="en-GB" dirty="0"/>
              <a:t> a </a:t>
            </a:r>
            <a:r>
              <a:rPr lang="en-GB" dirty="0" err="1"/>
              <a:t>professore</a:t>
            </a:r>
            <a:r>
              <a:rPr lang="en-GB" dirty="0"/>
              <a:t> </a:t>
            </a:r>
            <a:r>
              <a:rPr lang="en-GB" dirty="0" err="1"/>
              <a:t>ordinario</a:t>
            </a:r>
            <a:r>
              <a:rPr lang="en-GB" dirty="0"/>
              <a:t> (a </a:t>
            </a:r>
            <a:r>
              <a:rPr lang="en-GB" dirty="0" err="1"/>
              <a:t>parita</a:t>
            </a:r>
            <a:r>
              <a:rPr lang="en-GB" dirty="0"/>
              <a:t>’ di </a:t>
            </a:r>
            <a:r>
              <a:rPr lang="en-GB" dirty="0" err="1"/>
              <a:t>produttivita</a:t>
            </a:r>
            <a:r>
              <a:rPr lang="en-GB" dirty="0"/>
              <a:t>’ </a:t>
            </a:r>
            <a:r>
              <a:rPr lang="en-GB" dirty="0" err="1"/>
              <a:t>scientifica</a:t>
            </a:r>
            <a:r>
              <a:rPr lang="en-GB" dirty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7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1186</Words>
  <Application>Microsoft Office PowerPoint</Application>
  <PresentationFormat>Widescreen</PresentationFormat>
  <Paragraphs>846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Nexus Serif</vt:lpstr>
      <vt:lpstr>SuisseBPIntl-Medium</vt:lpstr>
      <vt:lpstr>Office Theme</vt:lpstr>
      <vt:lpstr>Convegno Conferenza Nazionale degli Organismi di Parità delle Università italiane  3-4 Dicembre 2020</vt:lpstr>
      <vt:lpstr>“Gender gap” nelle promozioni a professore ordinario, 2013 - 2016</vt:lpstr>
      <vt:lpstr>PowerPoint Presentation</vt:lpstr>
      <vt:lpstr>PowerPoint Presentation</vt:lpstr>
      <vt:lpstr>PowerPoint Presentation</vt:lpstr>
      <vt:lpstr>PowerPoint Presentation</vt:lpstr>
      <vt:lpstr>Risultati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Convegno Conferenza Nazionale degli Organismi di Parità delle Università italiane  3-4 Dicembre 2020</dc:title>
  <dc:creator>Viviana Meschitti</dc:creator>
  <cp:lastModifiedBy>Viviana Meschitti</cp:lastModifiedBy>
  <cp:revision>7</cp:revision>
  <dcterms:created xsi:type="dcterms:W3CDTF">2020-12-02T13:46:35Z</dcterms:created>
  <dcterms:modified xsi:type="dcterms:W3CDTF">2020-12-02T15:38:13Z</dcterms:modified>
</cp:coreProperties>
</file>