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7" r:id="rId1"/>
  </p:sldMasterIdLst>
  <p:notesMasterIdLst>
    <p:notesMasterId r:id="rId16"/>
  </p:notesMasterIdLst>
  <p:sldIdLst>
    <p:sldId id="259" r:id="rId2"/>
    <p:sldId id="271" r:id="rId3"/>
    <p:sldId id="265" r:id="rId4"/>
    <p:sldId id="266" r:id="rId5"/>
    <p:sldId id="272" r:id="rId6"/>
    <p:sldId id="263" r:id="rId7"/>
    <p:sldId id="278" r:id="rId8"/>
    <p:sldId id="280" r:id="rId9"/>
    <p:sldId id="283" r:id="rId10"/>
    <p:sldId id="279" r:id="rId11"/>
    <p:sldId id="277" r:id="rId12"/>
    <p:sldId id="285" r:id="rId13"/>
    <p:sldId id="264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4F2612-F630-7849-9A5C-863A3F60F47E}" v="15" dt="2020-12-09T23:04:40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–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8"/>
    <p:restoredTop sz="91241"/>
  </p:normalViewPr>
  <p:slideViewPr>
    <p:cSldViewPr snapToGrid="0" snapToObjects="1">
      <p:cViewPr varScale="1">
        <p:scale>
          <a:sx n="61" d="100"/>
          <a:sy n="61" d="100"/>
        </p:scale>
        <p:origin x="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339B8-15F4-4D41-9266-546A8203879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DB6B-C7A1-3144-B221-4CC5CBF99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5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https://</a:t>
            </a:r>
            <a:r>
              <a:rPr lang="en-GB" dirty="0" err="1">
                <a:effectLst/>
              </a:rPr>
              <a:t>ncses.nsf.gov</a:t>
            </a:r>
            <a:r>
              <a:rPr lang="en-GB" dirty="0">
                <a:effectLst/>
              </a:rPr>
              <a:t>/pubs/nsb20201/</a:t>
            </a:r>
            <a:r>
              <a:rPr lang="en-GB" dirty="0" err="1">
                <a:effectLst/>
              </a:rPr>
              <a:t>u-s-s-e-workforce#foreign-born-scientists-and-engineers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5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0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14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41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82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32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03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85DB6B-C7A1-3144-B221-4CC5CBF99B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61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1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1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F05C-2F8E-4A1B-8509-029172DB9C18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684B-19BD-4EBA-B744-47739A0E8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9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88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919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D78B-AC84-374E-8F10-D2E36F250B8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A2E7-22A1-064F-8D29-A472035A6B9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4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8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0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510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F1D78B-AC84-374E-8F10-D2E36F250B8C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DAA2E7-22A1-064F-8D29-A472035A6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4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marini@ucl.ac.uk" TargetMode="External"/><Relationship Id="rId2" Type="http://schemas.openxmlformats.org/officeDocument/2006/relationships/hyperlink" Target="mailto:xin.xu@education.ox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.marini@ucl.ac.uk" TargetMode="External"/><Relationship Id="rId2" Type="http://schemas.openxmlformats.org/officeDocument/2006/relationships/hyperlink" Target="mailto:xin.xu@education.ox.ac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-ilibrary.org/industry-and-services/gross-domestic-spending-on-r-d/indicator/english_d8b068b4-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cses.nsf.gov/indicato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cses.nsf.gov/indicato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1998134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The mobility of international faculty to China: Motivations, challenges, and future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7066"/>
            <a:ext cx="9144000" cy="2587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Xin Xu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Centre for Global Higher Education,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Department of Education, University of Oxford</a:t>
            </a:r>
          </a:p>
          <a:p>
            <a:pPr algn="ctr"/>
            <a:r>
              <a:rPr lang="en-GB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xin.xu@education.ox.ac.uk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Giulio Marini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Social Research Institute – University College London (UCL)</a:t>
            </a:r>
          </a:p>
          <a:p>
            <a:pPr algn="ctr"/>
            <a:r>
              <a:rPr lang="en-GB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g.marini@ucl.ac.uk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ADB56A-7C5D-D24E-A0DD-BDC94D15C9AF}"/>
              </a:ext>
            </a:extLst>
          </p:cNvPr>
          <p:cNvSpPr txBox="1"/>
          <p:nvPr/>
        </p:nvSpPr>
        <p:spPr>
          <a:xfrm>
            <a:off x="1524000" y="2782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/>
              <a:t>Emerging</a:t>
            </a:r>
            <a:r>
              <a:rPr lang="zh-CN" altLang="en-US" i="1" dirty="0"/>
              <a:t> </a:t>
            </a:r>
            <a:r>
              <a:rPr lang="en-US" altLang="zh-CN" i="1" dirty="0"/>
              <a:t>findings</a:t>
            </a:r>
            <a:r>
              <a:rPr lang="zh-CN" altLang="en-US" i="1" dirty="0"/>
              <a:t> </a:t>
            </a:r>
            <a:r>
              <a:rPr lang="en-US" altLang="zh-CN" i="1" dirty="0"/>
              <a:t>from</a:t>
            </a:r>
            <a:r>
              <a:rPr lang="zh-CN" altLang="en-US" i="1" dirty="0"/>
              <a:t> </a:t>
            </a:r>
            <a:r>
              <a:rPr lang="en-US" altLang="zh-CN" i="1" dirty="0"/>
              <a:t>the</a:t>
            </a:r>
            <a:r>
              <a:rPr lang="zh-CN" altLang="en-US" i="1" dirty="0"/>
              <a:t> </a:t>
            </a:r>
            <a:r>
              <a:rPr lang="en-US" altLang="zh-CN" i="1" dirty="0"/>
              <a:t>SRHE-funded</a:t>
            </a:r>
            <a:r>
              <a:rPr lang="zh-CN" altLang="en-US" i="1" dirty="0"/>
              <a:t> </a:t>
            </a:r>
            <a:r>
              <a:rPr lang="en-US" altLang="zh-CN" i="1" dirty="0"/>
              <a:t>project:</a:t>
            </a:r>
            <a:r>
              <a:rPr lang="zh-CN" altLang="en-US" i="1" dirty="0"/>
              <a:t> </a:t>
            </a:r>
            <a:endParaRPr lang="en-GB" altLang="zh-CN" i="1" dirty="0"/>
          </a:p>
          <a:p>
            <a:pPr algn="ctr"/>
            <a:r>
              <a:rPr lang="en-US" altLang="zh-CN" i="1" dirty="0"/>
              <a:t>“</a:t>
            </a:r>
            <a:r>
              <a:rPr lang="en-GB" i="1" dirty="0"/>
              <a:t>Transnational academic mobility to global south: an exploratory study of international faculty in China</a:t>
            </a:r>
            <a:r>
              <a:rPr lang="en-US" altLang="zh-CN" i="1" dirty="0"/>
              <a:t>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2207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58" y="370332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Preliminary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Findings: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Motivations</a:t>
            </a:r>
            <a:endParaRPr lang="en-GB" sz="24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210FCB0-3A80-5E41-B807-FC514B410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80273"/>
              </p:ext>
            </p:extLst>
          </p:nvPr>
        </p:nvGraphicFramePr>
        <p:xfrm>
          <a:off x="1936229" y="1716616"/>
          <a:ext cx="8289561" cy="4178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8917">
                  <a:extLst>
                    <a:ext uri="{9D8B030D-6E8A-4147-A177-3AD203B41FA5}">
                      <a16:colId xmlns:a16="http://schemas.microsoft.com/office/drawing/2014/main" val="1851841685"/>
                    </a:ext>
                  </a:extLst>
                </a:gridCol>
                <a:gridCol w="2310644">
                  <a:extLst>
                    <a:ext uri="{9D8B030D-6E8A-4147-A177-3AD203B41FA5}">
                      <a16:colId xmlns:a16="http://schemas.microsoft.com/office/drawing/2014/main" val="3440596520"/>
                    </a:ext>
                  </a:extLst>
                </a:gridCol>
              </a:tblGrid>
              <a:tr h="859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Motivations</a:t>
                      </a:r>
                      <a:endParaRPr lang="en-GB" sz="1800" b="1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>
                          <a:effectLst/>
                        </a:rPr>
                        <a:t>Average (</a:t>
                      </a:r>
                      <a:r>
                        <a:rPr lang="en-US" altLang="zh-CN" sz="1800" b="1" u="none" strike="noStrike" dirty="0">
                          <a:effectLst/>
                        </a:rPr>
                        <a:t>n=86;</a:t>
                      </a:r>
                      <a:r>
                        <a:rPr lang="zh-CN" altLang="en-US" sz="1800" b="1" u="none" strike="noStrike" dirty="0">
                          <a:effectLst/>
                        </a:rPr>
                        <a:t> </a:t>
                      </a:r>
                      <a:endParaRPr lang="en-GB" altLang="zh-CN" sz="1800" b="1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altLang="zh-CN" sz="1800" b="1" u="none" strike="noStrike" dirty="0">
                          <a:effectLst/>
                        </a:rPr>
                        <a:t>scale=</a:t>
                      </a:r>
                      <a:r>
                        <a:rPr lang="en-GB" sz="1800" b="1" u="none" strike="noStrike" dirty="0">
                          <a:effectLst/>
                        </a:rPr>
                        <a:t>1-5; 1=Not relevant at all; 5=Very relevant)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1718813809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Career opportunities at the current institution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4.082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2954264093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Career opportunities in China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4.058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1474433446"/>
                  </a:ext>
                </a:extLst>
              </a:tr>
              <a:tr h="2921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Funding support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3.659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1551650915"/>
                  </a:ext>
                </a:extLst>
              </a:tr>
              <a:tr h="2921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Salary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3.476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2380982884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Poor opportunities in home country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3.376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483294083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Study or work experiences in China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3.176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115135255"/>
                  </a:ext>
                </a:extLst>
              </a:tr>
              <a:tr h="48679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Interests in Chinese related issues (i.e. language etc.)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3.082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2949038097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Scientific excellence in one's field in China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3.012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498751818"/>
                  </a:ext>
                </a:extLst>
              </a:tr>
              <a:tr h="32729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Family / personal relationship</a:t>
                      </a:r>
                      <a:endParaRPr lang="en-GB" sz="2000" b="0" i="0" u="none" strike="noStrike" dirty="0">
                        <a:solidFill>
                          <a:srgbClr val="5D5D5D"/>
                        </a:solidFill>
                        <a:effectLst/>
                        <a:latin typeface="“International academic staff i"/>
                      </a:endParaRPr>
                    </a:p>
                  </a:txBody>
                  <a:tcPr marL="7136" marR="7136" marT="713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2.682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36" marR="7136" marT="7136" marB="0" anchor="ctr"/>
                </a:tc>
                <a:extLst>
                  <a:ext uri="{0D108BD9-81ED-4DB2-BD59-A6C34878D82A}">
                    <a16:rowId xmlns:a16="http://schemas.microsoft.com/office/drawing/2014/main" val="225756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3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Preliminary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Findings: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motivations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780"/>
            <a:ext cx="10378440" cy="4092315"/>
          </a:xfrm>
        </p:spPr>
        <p:txBody>
          <a:bodyPr>
            <a:noAutofit/>
          </a:bodyPr>
          <a:lstStyle/>
          <a:p>
            <a:r>
              <a:rPr lang="en-US" altLang="zh-CN" sz="3000" dirty="0"/>
              <a:t>“</a:t>
            </a:r>
            <a:r>
              <a:rPr lang="en-GB" sz="3000" dirty="0"/>
              <a:t>To extend existing collaborations with Chinese </a:t>
            </a:r>
            <a:r>
              <a:rPr lang="en-US" altLang="zh-CN" sz="3000" dirty="0"/>
              <a:t>researchers”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The opportunity to initiate genuine cooperation with </a:t>
            </a:r>
            <a:r>
              <a:rPr lang="en-US" altLang="zh-CN" sz="3000" dirty="0"/>
              <a:t>[the</a:t>
            </a:r>
            <a:r>
              <a:rPr lang="zh-CN" altLang="en-US" sz="3000" dirty="0"/>
              <a:t> </a:t>
            </a:r>
            <a:r>
              <a:rPr lang="en-US" altLang="zh-CN" sz="3000" dirty="0"/>
              <a:t>institution]”</a:t>
            </a:r>
          </a:p>
          <a:p>
            <a:r>
              <a:rPr lang="en-US" altLang="zh-CN" sz="3000" dirty="0"/>
              <a:t>“</a:t>
            </a:r>
            <a:r>
              <a:rPr lang="en-GB" sz="3000" dirty="0"/>
              <a:t>Lot</a:t>
            </a:r>
            <a:r>
              <a:rPr lang="en-US" altLang="zh-CN" sz="3000" dirty="0"/>
              <a:t>s</a:t>
            </a:r>
            <a:r>
              <a:rPr lang="en-GB" sz="3000" dirty="0"/>
              <a:t> of opportunity in China in </a:t>
            </a:r>
            <a:r>
              <a:rPr lang="en-US" altLang="zh-CN" sz="3000" dirty="0"/>
              <a:t>a</a:t>
            </a:r>
            <a:r>
              <a:rPr lang="en-GB" sz="3000" dirty="0" err="1"/>
              <a:t>cademic</a:t>
            </a:r>
            <a:r>
              <a:rPr lang="en-GB" sz="3000" dirty="0"/>
              <a:t> field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Slim funding opportunities in North America</a:t>
            </a:r>
            <a:r>
              <a:rPr lang="en-US" altLang="zh-CN" sz="3000" dirty="0"/>
              <a:t>”</a:t>
            </a:r>
            <a:r>
              <a:rPr lang="en-GB" sz="3000" dirty="0"/>
              <a:t> </a:t>
            </a:r>
          </a:p>
          <a:p>
            <a:r>
              <a:rPr lang="en-US" altLang="zh-CN" sz="3000" dirty="0"/>
              <a:t>“</a:t>
            </a:r>
            <a:r>
              <a:rPr lang="en-GB" sz="3000" dirty="0"/>
              <a:t>Poor opportunities globally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Deteriorating funding in Canada</a:t>
            </a:r>
            <a:r>
              <a:rPr lang="en-US" altLang="zh-CN" sz="3000" dirty="0"/>
              <a:t>”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7216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079" y="370332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Preliminary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Findings: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motivations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780" y="1900955"/>
            <a:ext cx="10378440" cy="3780317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000" dirty="0"/>
              <a:t>“[The</a:t>
            </a:r>
            <a:r>
              <a:rPr lang="zh-CN" altLang="en-US" sz="3000" dirty="0"/>
              <a:t> </a:t>
            </a:r>
            <a:r>
              <a:rPr lang="en-US" altLang="zh-CN" sz="3000" dirty="0"/>
              <a:t>campus]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GB" sz="3000" dirty="0"/>
              <a:t>one of the nicest places in China (air quality, nature, quietness), </a:t>
            </a:r>
            <a:r>
              <a:rPr lang="en-US" altLang="zh-CN" sz="3000" dirty="0"/>
              <a:t>[the</a:t>
            </a:r>
            <a:r>
              <a:rPr lang="zh-CN" altLang="en-US" sz="3000" dirty="0"/>
              <a:t> </a:t>
            </a:r>
            <a:r>
              <a:rPr lang="en-US" altLang="zh-CN" sz="3000" dirty="0"/>
              <a:t>university]</a:t>
            </a:r>
            <a:r>
              <a:rPr lang="en-GB" sz="3000" dirty="0"/>
              <a:t> sponsored &gt;50% of a house directly adjacent to campus.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We were interested in living in and experiencing China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Exciting to live in such a different country; exciting to expand my research to Chinese language and culture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</a:t>
            </a:r>
            <a:r>
              <a:rPr lang="en-GB" sz="3000" dirty="0"/>
              <a:t>Chinese Food</a:t>
            </a:r>
            <a:r>
              <a:rPr lang="en-US" altLang="zh-CN" sz="3000" dirty="0"/>
              <a:t>”</a:t>
            </a:r>
            <a:endParaRPr lang="en-GB" sz="3000" dirty="0"/>
          </a:p>
          <a:p>
            <a:r>
              <a:rPr lang="en-US" altLang="zh-CN" sz="3000" dirty="0"/>
              <a:t>“A</a:t>
            </a:r>
            <a:r>
              <a:rPr lang="en-GB" sz="3000" dirty="0" err="1"/>
              <a:t>dventure</a:t>
            </a:r>
            <a:r>
              <a:rPr lang="en-US" altLang="zh-CN" sz="3000" dirty="0"/>
              <a:t>”</a:t>
            </a:r>
            <a:endParaRPr lang="en-GB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0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422"/>
            <a:ext cx="10515600" cy="1234440"/>
          </a:xfrm>
        </p:spPr>
        <p:txBody>
          <a:bodyPr>
            <a:noAutofit/>
          </a:bodyPr>
          <a:lstStyle/>
          <a:p>
            <a:r>
              <a:rPr lang="en-US" altLang="zh-CN" sz="2400" b="1" dirty="0"/>
              <a:t>Preliminary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Findings:</a:t>
            </a:r>
            <a:r>
              <a:rPr lang="zh-CN" altLang="en-US" sz="2400" b="1" dirty="0"/>
              <a:t> </a:t>
            </a:r>
            <a:br>
              <a:rPr lang="en-GB" altLang="zh-CN" sz="2400" b="1" dirty="0"/>
            </a:br>
            <a:r>
              <a:rPr lang="en-US" altLang="zh-CN" sz="2400" b="1" dirty="0"/>
              <a:t>dimensions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of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motivations/Challenges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3711"/>
            <a:ext cx="10515600" cy="4393867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sz="3000" dirty="0"/>
              <a:t>Global</a:t>
            </a:r>
            <a:r>
              <a:rPr lang="zh-CN" altLang="en-US" sz="3000" dirty="0"/>
              <a:t> </a:t>
            </a:r>
            <a:r>
              <a:rPr lang="en-US" altLang="zh-CN" sz="3000" dirty="0"/>
              <a:t>context</a:t>
            </a:r>
            <a:endParaRPr lang="en-GB" altLang="zh-CN" sz="3000" dirty="0"/>
          </a:p>
          <a:p>
            <a:pPr lvl="1"/>
            <a:r>
              <a:rPr lang="en-US" altLang="zh-CN" sz="2800" dirty="0"/>
              <a:t>Shifted</a:t>
            </a:r>
            <a:r>
              <a:rPr lang="zh-CN" altLang="en-US" sz="2800" dirty="0"/>
              <a:t> </a:t>
            </a:r>
            <a:r>
              <a:rPr lang="en-US" altLang="zh-CN" sz="2800" dirty="0"/>
              <a:t>landscape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global</a:t>
            </a:r>
            <a:r>
              <a:rPr lang="zh-CN" altLang="en-US" sz="2800" dirty="0"/>
              <a:t> </a:t>
            </a:r>
            <a:r>
              <a:rPr lang="en-US" altLang="zh-CN" sz="2800" dirty="0"/>
              <a:t>science;</a:t>
            </a:r>
            <a:r>
              <a:rPr lang="zh-CN" altLang="en-US" sz="2800" dirty="0"/>
              <a:t> </a:t>
            </a:r>
            <a:r>
              <a:rPr lang="en-US" altLang="zh-CN" sz="2800" dirty="0"/>
              <a:t>Accelerated</a:t>
            </a:r>
            <a:r>
              <a:rPr lang="zh-CN" altLang="en-US" sz="2800" dirty="0"/>
              <a:t> </a:t>
            </a:r>
            <a:r>
              <a:rPr lang="en-US" altLang="zh-CN" sz="2800" dirty="0"/>
              <a:t>global</a:t>
            </a:r>
            <a:r>
              <a:rPr lang="zh-CN" altLang="en-US" sz="2800" dirty="0"/>
              <a:t> </a:t>
            </a:r>
            <a:r>
              <a:rPr lang="en-US" altLang="zh-CN" sz="2800" dirty="0"/>
              <a:t>academic</a:t>
            </a:r>
            <a:r>
              <a:rPr lang="zh-CN" altLang="en-US" sz="2800" dirty="0"/>
              <a:t> </a:t>
            </a:r>
            <a:r>
              <a:rPr lang="en-US" altLang="zh-CN" sz="2800" dirty="0"/>
              <a:t>mobility;</a:t>
            </a:r>
            <a:r>
              <a:rPr lang="zh-CN" altLang="en-US" sz="2800" dirty="0"/>
              <a:t> </a:t>
            </a:r>
            <a:r>
              <a:rPr lang="en-US" altLang="zh-CN" sz="2800" dirty="0"/>
              <a:t>Deteriorated</a:t>
            </a:r>
            <a:r>
              <a:rPr lang="zh-CN" altLang="en-US" sz="2800" dirty="0"/>
              <a:t> </a:t>
            </a:r>
            <a:r>
              <a:rPr lang="en-US" altLang="zh-CN" sz="2800" dirty="0"/>
              <a:t>academic</a:t>
            </a:r>
            <a:r>
              <a:rPr lang="zh-CN" altLang="en-US" sz="2800" dirty="0"/>
              <a:t> </a:t>
            </a:r>
            <a:r>
              <a:rPr lang="en-US" altLang="zh-CN" sz="2800" dirty="0"/>
              <a:t>job</a:t>
            </a:r>
            <a:r>
              <a:rPr lang="zh-CN" altLang="en-US" sz="2800" dirty="0"/>
              <a:t> </a:t>
            </a:r>
            <a:r>
              <a:rPr lang="en-US" altLang="zh-CN" sz="2800" dirty="0"/>
              <a:t>markets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some</a:t>
            </a:r>
            <a:r>
              <a:rPr lang="zh-CN" altLang="en-US" sz="2800" dirty="0"/>
              <a:t> </a:t>
            </a:r>
            <a:r>
              <a:rPr lang="en-US" altLang="zh-CN" sz="2800" dirty="0"/>
              <a:t>systems;</a:t>
            </a:r>
            <a:r>
              <a:rPr lang="zh-CN" altLang="en-US" sz="2800" dirty="0"/>
              <a:t> </a:t>
            </a:r>
            <a:r>
              <a:rPr lang="en-US" altLang="zh-CN" sz="2800" dirty="0"/>
              <a:t>Geopolitics</a:t>
            </a:r>
          </a:p>
          <a:p>
            <a:r>
              <a:rPr lang="en-US" altLang="zh-CN" sz="3000" dirty="0"/>
              <a:t>National</a:t>
            </a:r>
            <a:r>
              <a:rPr lang="zh-CN" altLang="en-US" sz="3000" dirty="0"/>
              <a:t> </a:t>
            </a:r>
            <a:r>
              <a:rPr lang="en-US" altLang="zh-CN" sz="3000" dirty="0"/>
              <a:t>context</a:t>
            </a:r>
            <a:endParaRPr lang="en-GB" altLang="zh-CN" sz="3000" dirty="0"/>
          </a:p>
          <a:p>
            <a:pPr lvl="1"/>
            <a:r>
              <a:rPr lang="en-US" altLang="zh-CN" sz="2800" dirty="0"/>
              <a:t>Internationalization</a:t>
            </a:r>
            <a:r>
              <a:rPr lang="zh-CN" altLang="en-US" sz="2800" dirty="0"/>
              <a:t> </a:t>
            </a:r>
            <a:r>
              <a:rPr lang="en-US" altLang="zh-CN" sz="2800" dirty="0"/>
              <a:t>policies;</a:t>
            </a:r>
            <a:r>
              <a:rPr lang="zh-CN" altLang="en-US" sz="2800" dirty="0"/>
              <a:t> </a:t>
            </a:r>
            <a:r>
              <a:rPr lang="en-US" altLang="zh-CN" sz="2800" dirty="0"/>
              <a:t>Rise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science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R&amp;D</a:t>
            </a:r>
            <a:r>
              <a:rPr lang="zh-CN" altLang="en-US" sz="2800" dirty="0"/>
              <a:t> </a:t>
            </a:r>
            <a:r>
              <a:rPr lang="en-US" altLang="zh-CN" sz="2800" dirty="0"/>
              <a:t>investment;</a:t>
            </a:r>
            <a:r>
              <a:rPr lang="zh-CN" altLang="en-US" sz="2800" dirty="0"/>
              <a:t> </a:t>
            </a:r>
            <a:r>
              <a:rPr lang="en-US" altLang="zh-CN" sz="2800" dirty="0"/>
              <a:t>Political-ideological</a:t>
            </a:r>
            <a:r>
              <a:rPr lang="zh-CN" altLang="en-US" sz="2800" dirty="0"/>
              <a:t> </a:t>
            </a:r>
            <a:r>
              <a:rPr lang="en-US" altLang="zh-CN" sz="2800" dirty="0"/>
              <a:t>traditions;</a:t>
            </a:r>
            <a:r>
              <a:rPr lang="zh-CN" altLang="en-US" sz="2800" dirty="0"/>
              <a:t> </a:t>
            </a:r>
            <a:r>
              <a:rPr lang="en-US" altLang="zh-CN" sz="2800" dirty="0"/>
              <a:t>Legal</a:t>
            </a:r>
            <a:r>
              <a:rPr lang="zh-CN" altLang="en-US" sz="2800" dirty="0"/>
              <a:t> </a:t>
            </a:r>
            <a:r>
              <a:rPr lang="en-US" altLang="zh-CN" sz="2800" dirty="0"/>
              <a:t>structures</a:t>
            </a:r>
            <a:r>
              <a:rPr lang="zh-CN" altLang="en-US" sz="2800" dirty="0"/>
              <a:t> </a:t>
            </a:r>
            <a:r>
              <a:rPr lang="en-US" altLang="zh-CN" sz="2800" dirty="0"/>
              <a:t>(migration);</a:t>
            </a:r>
            <a:r>
              <a:rPr lang="zh-CN" altLang="en-US" sz="2800" dirty="0"/>
              <a:t> </a:t>
            </a:r>
            <a:r>
              <a:rPr lang="en-US" altLang="zh-CN" sz="2800" dirty="0"/>
              <a:t>Talent</a:t>
            </a:r>
            <a:r>
              <a:rPr lang="zh-CN" altLang="en-US" sz="2800" dirty="0"/>
              <a:t> </a:t>
            </a:r>
            <a:r>
              <a:rPr lang="en-US" altLang="zh-CN" sz="2800" dirty="0" err="1"/>
              <a:t>programmes</a:t>
            </a:r>
            <a:endParaRPr lang="en-US" altLang="zh-CN" sz="2800" dirty="0"/>
          </a:p>
          <a:p>
            <a:r>
              <a:rPr lang="en-US" altLang="zh-CN" sz="3000" dirty="0"/>
              <a:t>Regional/institutional</a:t>
            </a:r>
            <a:r>
              <a:rPr lang="zh-CN" altLang="en-US" sz="3000" dirty="0"/>
              <a:t> </a:t>
            </a:r>
            <a:r>
              <a:rPr lang="en-US" altLang="zh-CN" sz="3000" dirty="0"/>
              <a:t>context</a:t>
            </a:r>
            <a:r>
              <a:rPr lang="zh-CN" altLang="en-US" sz="3000" dirty="0"/>
              <a:t> </a:t>
            </a:r>
            <a:endParaRPr lang="en-GB" altLang="zh-CN" sz="3000" dirty="0"/>
          </a:p>
          <a:p>
            <a:pPr lvl="1"/>
            <a:r>
              <a:rPr lang="en-US" altLang="zh-CN" sz="2800" dirty="0"/>
              <a:t>Job</a:t>
            </a:r>
            <a:r>
              <a:rPr lang="zh-CN" altLang="en-US" sz="2800" dirty="0"/>
              <a:t> </a:t>
            </a:r>
            <a:r>
              <a:rPr lang="en-US" altLang="zh-CN" sz="2800" dirty="0"/>
              <a:t>security;</a:t>
            </a:r>
            <a:r>
              <a:rPr lang="zh-CN" altLang="en-US" sz="2800" dirty="0"/>
              <a:t> </a:t>
            </a:r>
            <a:r>
              <a:rPr lang="en-US" altLang="zh-CN" sz="2800" dirty="0"/>
              <a:t>Funding, resources, and infrastructures;</a:t>
            </a:r>
            <a:r>
              <a:rPr lang="zh-CN" altLang="en-US" sz="2800" dirty="0"/>
              <a:t> </a:t>
            </a:r>
            <a:r>
              <a:rPr lang="en-US" altLang="zh-CN" sz="2800" dirty="0"/>
              <a:t>Administrative</a:t>
            </a:r>
            <a:r>
              <a:rPr lang="zh-CN" altLang="en-US" sz="2800" dirty="0"/>
              <a:t> </a:t>
            </a:r>
            <a:r>
              <a:rPr lang="en-US" altLang="zh-CN" sz="2800" dirty="0"/>
              <a:t>support</a:t>
            </a:r>
            <a:r>
              <a:rPr lang="zh-CN" altLang="en-US" sz="2800" dirty="0"/>
              <a:t> </a:t>
            </a:r>
            <a:r>
              <a:rPr lang="en-US" altLang="zh-CN" sz="2800" dirty="0"/>
              <a:t>or</a:t>
            </a:r>
            <a:r>
              <a:rPr lang="zh-CN" altLang="en-US" sz="2800" dirty="0"/>
              <a:t> </a:t>
            </a:r>
            <a:r>
              <a:rPr lang="en-US" altLang="zh-CN" sz="2800" dirty="0"/>
              <a:t>bureaucracy;</a:t>
            </a:r>
            <a:r>
              <a:rPr lang="zh-CN" altLang="en-US" sz="2800" dirty="0"/>
              <a:t> </a:t>
            </a:r>
            <a:r>
              <a:rPr lang="en-US" altLang="zh-CN" sz="2800" dirty="0"/>
              <a:t>Research</a:t>
            </a:r>
            <a:r>
              <a:rPr lang="zh-CN" altLang="en-US" sz="2800" dirty="0"/>
              <a:t> </a:t>
            </a:r>
            <a:r>
              <a:rPr lang="en-US" altLang="zh-CN" sz="2800" dirty="0"/>
              <a:t>performance;</a:t>
            </a:r>
            <a:r>
              <a:rPr lang="zh-CN" altLang="en-US" sz="2800" dirty="0"/>
              <a:t> </a:t>
            </a:r>
            <a:r>
              <a:rPr lang="en-US" altLang="zh-CN" sz="2800" dirty="0"/>
              <a:t>Talent</a:t>
            </a:r>
            <a:r>
              <a:rPr lang="zh-CN" altLang="en-US" sz="2800" dirty="0"/>
              <a:t> </a:t>
            </a:r>
            <a:r>
              <a:rPr lang="en-US" altLang="zh-CN" sz="2800" dirty="0" err="1"/>
              <a:t>programmes</a:t>
            </a:r>
            <a:r>
              <a:rPr lang="en-US" altLang="zh-CN" sz="2800" dirty="0"/>
              <a:t>;</a:t>
            </a:r>
            <a:r>
              <a:rPr lang="zh-CN" altLang="en-US" sz="2800" dirty="0"/>
              <a:t> </a:t>
            </a:r>
            <a:r>
              <a:rPr lang="en-US" altLang="zh-CN" sz="2800" dirty="0"/>
              <a:t>Teaching</a:t>
            </a:r>
            <a:r>
              <a:rPr lang="zh-CN" altLang="en-US" sz="2800" dirty="0"/>
              <a:t> </a:t>
            </a:r>
            <a:r>
              <a:rPr lang="en-US" altLang="zh-CN" sz="2800" dirty="0"/>
              <a:t>loads;</a:t>
            </a:r>
            <a:r>
              <a:rPr lang="zh-CN" altLang="en-US" sz="2800" dirty="0"/>
              <a:t> </a:t>
            </a:r>
            <a:r>
              <a:rPr lang="en-US" altLang="zh-CN" sz="2800" dirty="0"/>
              <a:t>Research</a:t>
            </a:r>
            <a:r>
              <a:rPr lang="zh-CN" altLang="en-US" sz="2800" dirty="0"/>
              <a:t> </a:t>
            </a:r>
            <a:r>
              <a:rPr lang="en-US" altLang="zh-CN" sz="2800" dirty="0"/>
              <a:t>culture;</a:t>
            </a:r>
            <a:r>
              <a:rPr lang="zh-CN" altLang="en-US" sz="2800" dirty="0"/>
              <a:t> </a:t>
            </a:r>
            <a:r>
              <a:rPr lang="en-US" altLang="zh-CN" sz="2800" dirty="0"/>
              <a:t>(Micro)environment</a:t>
            </a:r>
          </a:p>
          <a:p>
            <a:r>
              <a:rPr lang="en-US" altLang="zh-CN" sz="3000" dirty="0"/>
              <a:t>Personal</a:t>
            </a:r>
            <a:r>
              <a:rPr lang="zh-CN" altLang="en-US" sz="3000" dirty="0"/>
              <a:t> </a:t>
            </a:r>
            <a:r>
              <a:rPr lang="en-US" altLang="zh-CN" sz="3000" dirty="0"/>
              <a:t>context</a:t>
            </a:r>
            <a:r>
              <a:rPr lang="zh-CN" altLang="en-US" sz="3000" dirty="0"/>
              <a:t> </a:t>
            </a:r>
            <a:endParaRPr lang="en-GB" altLang="zh-CN" sz="3000" dirty="0"/>
          </a:p>
          <a:p>
            <a:pPr lvl="1"/>
            <a:r>
              <a:rPr lang="en-US" altLang="zh-CN" sz="2800" dirty="0"/>
              <a:t>Disciplinary/personal</a:t>
            </a:r>
            <a:r>
              <a:rPr lang="zh-CN" altLang="en-US" sz="2800" dirty="0"/>
              <a:t> </a:t>
            </a:r>
            <a:r>
              <a:rPr lang="en-US" altLang="zh-CN" sz="2800" dirty="0"/>
              <a:t>ties,</a:t>
            </a:r>
            <a:r>
              <a:rPr lang="zh-CN" altLang="en-US" sz="2800" dirty="0"/>
              <a:t> </a:t>
            </a:r>
            <a:r>
              <a:rPr lang="en-US" altLang="zh-CN" sz="2800" dirty="0"/>
              <a:t>collaborations,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development;</a:t>
            </a:r>
            <a:r>
              <a:rPr lang="zh-CN" altLang="en-US" sz="2800" dirty="0"/>
              <a:t> </a:t>
            </a:r>
            <a:r>
              <a:rPr lang="en-US" altLang="zh-CN" sz="2800" dirty="0"/>
              <a:t>Cultural</a:t>
            </a:r>
            <a:r>
              <a:rPr lang="zh-CN" altLang="en-US" sz="2800" dirty="0"/>
              <a:t> </a:t>
            </a:r>
            <a:r>
              <a:rPr lang="en-US" altLang="zh-CN" sz="2800" dirty="0"/>
              <a:t>proximity;</a:t>
            </a:r>
            <a:r>
              <a:rPr lang="zh-CN" altLang="en-US" sz="2800" dirty="0"/>
              <a:t> </a:t>
            </a:r>
            <a:r>
              <a:rPr lang="en-US" altLang="zh-CN" sz="2800" dirty="0"/>
              <a:t>Family</a:t>
            </a:r>
            <a:r>
              <a:rPr lang="zh-CN" altLang="en-US" sz="2800" dirty="0"/>
              <a:t> </a:t>
            </a:r>
            <a:r>
              <a:rPr lang="en-US" altLang="zh-CN" sz="2800" dirty="0"/>
              <a:t>considerations;</a:t>
            </a:r>
            <a:r>
              <a:rPr lang="zh-CN" altLang="en-US" sz="2800" dirty="0"/>
              <a:t> </a:t>
            </a:r>
            <a:r>
              <a:rPr lang="en-US" altLang="zh-CN" sz="2800" dirty="0"/>
              <a:t>Language</a:t>
            </a:r>
            <a:r>
              <a:rPr lang="zh-CN" altLang="en-US" sz="2800" dirty="0"/>
              <a:t> </a:t>
            </a:r>
            <a:r>
              <a:rPr lang="en-US" altLang="zh-CN" sz="2800" dirty="0"/>
              <a:t>issues</a:t>
            </a: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63268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CN" sz="3200" b="1" dirty="0"/>
              <a:t>Thank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you!</a:t>
            </a:r>
            <a:endParaRPr lang="en-GB" sz="32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32AE4B-A281-A043-9D84-6E572CA01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1137" y="2387600"/>
            <a:ext cx="3238330" cy="33524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1" dirty="0"/>
              <a:t>Acknowledgements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US" altLang="zh-CN" sz="1400" dirty="0"/>
              <a:t>Society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Research</a:t>
            </a:r>
            <a:r>
              <a:rPr lang="zh-CN" altLang="en-US" sz="1400" dirty="0"/>
              <a:t> </a:t>
            </a:r>
            <a:r>
              <a:rPr lang="en-US" altLang="zh-CN" sz="1400" dirty="0"/>
              <a:t>into</a:t>
            </a:r>
            <a:r>
              <a:rPr lang="zh-CN" altLang="en-US" sz="1400" dirty="0"/>
              <a:t> </a:t>
            </a:r>
            <a:r>
              <a:rPr lang="en-US" altLang="zh-CN" sz="1400" dirty="0"/>
              <a:t>Higher</a:t>
            </a:r>
            <a:r>
              <a:rPr lang="zh-CN" altLang="en-US" sz="1400" dirty="0"/>
              <a:t> </a:t>
            </a:r>
            <a:r>
              <a:rPr lang="en-US" altLang="zh-CN" sz="1400" dirty="0"/>
              <a:t>Education</a:t>
            </a:r>
            <a:r>
              <a:rPr lang="zh-CN" altLang="en-US" sz="1400" dirty="0"/>
              <a:t> </a:t>
            </a:r>
            <a:r>
              <a:rPr lang="en-US" altLang="zh-CN" sz="1400" dirty="0"/>
              <a:t>(SRHE)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US" altLang="zh-CN" sz="1400" dirty="0"/>
              <a:t>All</a:t>
            </a:r>
            <a:r>
              <a:rPr lang="zh-CN" altLang="en-US" sz="1400" dirty="0"/>
              <a:t> </a:t>
            </a:r>
            <a:r>
              <a:rPr lang="en-US" altLang="zh-CN" sz="1400" dirty="0"/>
              <a:t>participants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study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US" altLang="zh-CN" sz="1400" dirty="0"/>
              <a:t>China</a:t>
            </a:r>
            <a:r>
              <a:rPr lang="zh-CN" altLang="en-US" sz="1400" dirty="0"/>
              <a:t> </a:t>
            </a:r>
            <a:r>
              <a:rPr lang="en-US" altLang="zh-CN" sz="1400" dirty="0"/>
              <a:t>HE</a:t>
            </a:r>
            <a:r>
              <a:rPr lang="zh-CN" altLang="en-US" sz="1400" dirty="0"/>
              <a:t> </a:t>
            </a:r>
            <a:r>
              <a:rPr lang="en-US" altLang="zh-CN" sz="1400" dirty="0"/>
              <a:t>2020</a:t>
            </a:r>
            <a:r>
              <a:rPr lang="zh-CN" altLang="en-US" sz="1400" dirty="0"/>
              <a:t> </a:t>
            </a:r>
            <a:r>
              <a:rPr lang="en-US" altLang="zh-CN" sz="1400" dirty="0"/>
              <a:t>Conference</a:t>
            </a:r>
            <a:r>
              <a:rPr lang="zh-CN" altLang="en-US" sz="1400" dirty="0"/>
              <a:t> </a:t>
            </a:r>
            <a:r>
              <a:rPr lang="en-US" altLang="zh-CN" sz="1400" dirty="0"/>
              <a:t>Team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FEF6B3-3677-1D47-91C5-B6ADE0D18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6778" y="2370667"/>
            <a:ext cx="3974085" cy="3962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1" dirty="0"/>
              <a:t>Contact</a:t>
            </a:r>
            <a:endParaRPr lang="en-GB" sz="1600" b="1" dirty="0"/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/>
              <a:t>Xin Xu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/>
              <a:t>Centre for Global Higher Education,</a:t>
            </a:r>
            <a:r>
              <a:rPr lang="zh-CN" altLang="en-US" sz="1400" dirty="0"/>
              <a:t> </a:t>
            </a:r>
            <a:r>
              <a:rPr lang="en-GB" sz="1400" dirty="0"/>
              <a:t>Department of Education, University of Oxford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>
                <a:hlinkClick r:id="rId2"/>
              </a:rPr>
              <a:t>xin.xu@education.ox.ac.uk</a:t>
            </a:r>
            <a:r>
              <a:rPr lang="en-GB" sz="1400" dirty="0"/>
              <a:t> </a:t>
            </a:r>
          </a:p>
          <a:p>
            <a:pPr marL="228600" lvl="1" indent="0">
              <a:lnSpc>
                <a:spcPct val="120000"/>
              </a:lnSpc>
              <a:buNone/>
            </a:pPr>
            <a:endParaRPr lang="en-GB" sz="1600" dirty="0"/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/>
              <a:t>Giulio Marini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/>
              <a:t>Social Research Institute – University College London (UCL)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GB" sz="1400" dirty="0">
                <a:hlinkClick r:id="rId3"/>
              </a:rPr>
              <a:t>g.marini@ucl.ac.uk</a:t>
            </a:r>
            <a:r>
              <a:rPr lang="en-GB" sz="1400" dirty="0"/>
              <a:t> </a:t>
            </a:r>
          </a:p>
          <a:p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0ED85-1663-B541-8188-FDC1280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6205" y="4063813"/>
            <a:ext cx="3141589" cy="314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70332"/>
            <a:ext cx="7729728" cy="1188720"/>
          </a:xfrm>
        </p:spPr>
        <p:txBody>
          <a:bodyPr>
            <a:noAutofit/>
          </a:bodyPr>
          <a:lstStyle/>
          <a:p>
            <a:r>
              <a:rPr lang="en-US" altLang="zh-CN" sz="2400" b="1" dirty="0"/>
              <a:t>Research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Context:</a:t>
            </a:r>
            <a:r>
              <a:rPr lang="zh-CN" altLang="en-US" sz="2400" b="1" dirty="0"/>
              <a:t> </a:t>
            </a:r>
            <a:r>
              <a:rPr lang="en-US" altLang="zh-CN" sz="2400" b="1" dirty="0" err="1"/>
              <a:t>Internationalisation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of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He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and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Research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in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china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752" y="1838874"/>
            <a:ext cx="9953470" cy="3163317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3000" dirty="0"/>
              <a:t>From 1991 to 2017, the national R&amp;D expenditure in China has increased around 30-fold, from 13 billion to 445 billion (OECD, 2020)</a:t>
            </a:r>
          </a:p>
          <a:p>
            <a:r>
              <a:rPr lang="en-US" altLang="zh-CN" sz="3000" dirty="0"/>
              <a:t>China has surged to become the second-largest country with its R&amp;D expenditure, continuing to close the gap with the US (US National Science Foundation, 2020)</a:t>
            </a:r>
          </a:p>
          <a:p>
            <a:r>
              <a:rPr lang="en-US" altLang="zh-CN" sz="3000" dirty="0"/>
              <a:t>China’s science and engineering publications have grown almost twice as fast as the world’s annual average, now ranking first in the world for its total number, and second in the top 1% cited publications (US National Science Foundation, 2020)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D9AC2-9552-714B-A011-5C83F47A053D}"/>
              </a:ext>
            </a:extLst>
          </p:cNvPr>
          <p:cNvSpPr txBox="1"/>
          <p:nvPr/>
        </p:nvSpPr>
        <p:spPr>
          <a:xfrm>
            <a:off x="13326533" y="34205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3D16E2-B367-0E40-8E0F-660641BD276F}"/>
              </a:ext>
            </a:extLst>
          </p:cNvPr>
          <p:cNvSpPr txBox="1"/>
          <p:nvPr/>
        </p:nvSpPr>
        <p:spPr>
          <a:xfrm>
            <a:off x="1209752" y="4844454"/>
            <a:ext cx="99534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References:</a:t>
            </a:r>
          </a:p>
          <a:p>
            <a:r>
              <a:rPr lang="en-US" sz="1400" dirty="0"/>
              <a:t>OECD. (2020). Gross domestic spending on R&amp;D. Retrieved from </a:t>
            </a:r>
            <a:r>
              <a:rPr lang="en-US" sz="1400" dirty="0">
                <a:hlinkClick r:id="rId3"/>
              </a:rPr>
              <a:t>http://www.oecd-ilibrary.org/industry-and-services/gross-domestic-spending-on-r-d/indicator/english_d8b068b4-en</a:t>
            </a:r>
            <a:endParaRPr lang="en-US" sz="1400" dirty="0"/>
          </a:p>
          <a:p>
            <a:r>
              <a:rPr lang="en-US" sz="1400" dirty="0"/>
              <a:t>US National Science Foundation. (2020). The state of U.S. science and engineering 2020. Retrieved February 1, 2020, from </a:t>
            </a:r>
            <a:r>
              <a:rPr lang="en-US" sz="1400" dirty="0">
                <a:hlinkClick r:id="rId4"/>
              </a:rPr>
              <a:t>https://ncses.nsf.gov/indicators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2203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/>
              <a:t>Research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context: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Foreign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academics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in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china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14" y="2444382"/>
            <a:ext cx="10442771" cy="2260207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/>
              <a:t>China has around </a:t>
            </a:r>
            <a:r>
              <a:rPr lang="en-US" altLang="zh-CN" sz="3000" b="1" dirty="0"/>
              <a:t>1.1</a:t>
            </a:r>
            <a:r>
              <a:rPr lang="en-GB" sz="3000" b="1" dirty="0"/>
              <a:t>%</a:t>
            </a:r>
            <a:r>
              <a:rPr lang="en-GB" sz="3000" dirty="0"/>
              <a:t> of </a:t>
            </a:r>
            <a:r>
              <a:rPr lang="en-US" altLang="zh-CN" sz="3000" dirty="0"/>
              <a:t>academic</a:t>
            </a:r>
            <a:r>
              <a:rPr lang="zh-CN" altLang="en-US" sz="3000" dirty="0"/>
              <a:t> </a:t>
            </a:r>
            <a:r>
              <a:rPr lang="en-GB" sz="3000" dirty="0"/>
              <a:t>staff with non-Chinese nationality/passport in its higher education system</a:t>
            </a:r>
            <a:r>
              <a:rPr lang="zh-CN" altLang="en-US" sz="3000" dirty="0"/>
              <a:t> </a:t>
            </a:r>
            <a:r>
              <a:rPr lang="en-US" altLang="zh-CN" sz="3000" dirty="0"/>
              <a:t>in</a:t>
            </a:r>
            <a:r>
              <a:rPr lang="zh-CN" altLang="en-US" sz="3000" dirty="0"/>
              <a:t> </a:t>
            </a:r>
            <a:r>
              <a:rPr lang="en-US" altLang="zh-CN" sz="3000" dirty="0"/>
              <a:t>2016</a:t>
            </a:r>
            <a:r>
              <a:rPr lang="zh-CN" altLang="en-US" sz="3000" dirty="0"/>
              <a:t> </a:t>
            </a:r>
            <a:r>
              <a:rPr lang="en-US" altLang="zh-CN" sz="3000" dirty="0"/>
              <a:t>(Yu,</a:t>
            </a:r>
            <a:r>
              <a:rPr lang="zh-CN" altLang="en-US" sz="3000" dirty="0"/>
              <a:t> </a:t>
            </a:r>
            <a:r>
              <a:rPr lang="en-US" altLang="zh-CN" sz="3000" dirty="0"/>
              <a:t>2019)</a:t>
            </a:r>
            <a:endParaRPr lang="en-GB" altLang="zh-CN" sz="3000" dirty="0"/>
          </a:p>
          <a:p>
            <a:r>
              <a:rPr lang="en-GB" sz="3000" dirty="0"/>
              <a:t>The UK has around </a:t>
            </a:r>
            <a:r>
              <a:rPr lang="en-US" altLang="zh-CN" sz="3000" dirty="0"/>
              <a:t>32%</a:t>
            </a:r>
            <a:r>
              <a:rPr lang="zh-CN" altLang="en-US" sz="3000" dirty="0"/>
              <a:t> </a:t>
            </a:r>
            <a:r>
              <a:rPr lang="en-US" altLang="zh-CN" sz="3000" dirty="0"/>
              <a:t>(18%</a:t>
            </a:r>
            <a:r>
              <a:rPr lang="zh-CN" altLang="en-US" sz="3000" dirty="0"/>
              <a:t> </a:t>
            </a:r>
            <a:r>
              <a:rPr lang="en-US" altLang="zh-CN" sz="3000" dirty="0"/>
              <a:t>EU,</a:t>
            </a:r>
            <a:r>
              <a:rPr lang="zh-CN" altLang="en-US" sz="3000" dirty="0"/>
              <a:t> </a:t>
            </a:r>
            <a:r>
              <a:rPr lang="en-US" altLang="zh-CN" sz="3000" dirty="0"/>
              <a:t>excluding</a:t>
            </a:r>
            <a:r>
              <a:rPr lang="zh-CN" altLang="en-US" sz="3000" dirty="0"/>
              <a:t> </a:t>
            </a:r>
            <a:r>
              <a:rPr lang="en-US" altLang="zh-CN" sz="3000" dirty="0"/>
              <a:t>UK;</a:t>
            </a:r>
            <a:r>
              <a:rPr lang="zh-CN" altLang="en-US" sz="3000" dirty="0"/>
              <a:t> </a:t>
            </a:r>
            <a:r>
              <a:rPr lang="en-US" altLang="zh-CN" sz="3000" dirty="0"/>
              <a:t>14%</a:t>
            </a:r>
            <a:r>
              <a:rPr lang="zh-CN" altLang="en-US" sz="3000" dirty="0"/>
              <a:t> </a:t>
            </a:r>
            <a:r>
              <a:rPr lang="en-US" altLang="zh-CN" sz="3000" dirty="0"/>
              <a:t>non-EU)</a:t>
            </a:r>
            <a:r>
              <a:rPr lang="zh-CN" altLang="en-US" sz="3000" dirty="0"/>
              <a:t> </a:t>
            </a:r>
            <a:r>
              <a:rPr lang="en-US" altLang="zh-CN" sz="3000" dirty="0"/>
              <a:t>(HESA,</a:t>
            </a:r>
            <a:r>
              <a:rPr lang="zh-CN" altLang="en-US" sz="3000" dirty="0"/>
              <a:t> </a:t>
            </a:r>
            <a:r>
              <a:rPr lang="en-US" altLang="zh-CN" sz="3000" dirty="0"/>
              <a:t>2020)</a:t>
            </a:r>
            <a:r>
              <a:rPr lang="zh-CN" altLang="en-US" sz="3000" dirty="0"/>
              <a:t> </a:t>
            </a:r>
            <a:endParaRPr lang="en-US" altLang="zh-CN" sz="3000" dirty="0"/>
          </a:p>
          <a:p>
            <a:r>
              <a:rPr lang="en-US" altLang="zh-CN" sz="3000" dirty="0"/>
              <a:t>In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USA,</a:t>
            </a:r>
            <a:r>
              <a:rPr lang="zh-CN" altLang="en-US" sz="3000" dirty="0"/>
              <a:t> </a:t>
            </a:r>
            <a:r>
              <a:rPr lang="en-US" altLang="zh-CN" sz="3000" dirty="0"/>
              <a:t>30%</a:t>
            </a:r>
            <a:r>
              <a:rPr lang="zh-CN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scientists</a:t>
            </a:r>
            <a:r>
              <a:rPr lang="zh-CN" altLang="en-US" sz="3000" dirty="0"/>
              <a:t> </a:t>
            </a:r>
            <a:r>
              <a:rPr lang="en-US" altLang="zh-CN" sz="3000" dirty="0"/>
              <a:t>in</a:t>
            </a:r>
            <a:r>
              <a:rPr lang="zh-CN" altLang="en-US" sz="3000" dirty="0"/>
              <a:t> </a:t>
            </a:r>
            <a:r>
              <a:rPr lang="en-US" altLang="zh-CN" sz="3000" dirty="0"/>
              <a:t>Science</a:t>
            </a:r>
            <a:r>
              <a:rPr lang="zh-CN" altLang="en-US" sz="3000" dirty="0"/>
              <a:t> </a:t>
            </a:r>
            <a:r>
              <a:rPr lang="en-US" altLang="zh-CN" sz="3000" dirty="0"/>
              <a:t>and</a:t>
            </a:r>
            <a:r>
              <a:rPr lang="zh-CN" altLang="en-US" sz="3000" dirty="0"/>
              <a:t> </a:t>
            </a:r>
            <a:r>
              <a:rPr lang="en-US" altLang="zh-CN" sz="3000" dirty="0"/>
              <a:t>Engineering</a:t>
            </a:r>
            <a:r>
              <a:rPr lang="zh-CN" altLang="en-US" sz="3000" dirty="0"/>
              <a:t> </a:t>
            </a:r>
            <a:r>
              <a:rPr lang="en-US" altLang="zh-CN" sz="3000" dirty="0"/>
              <a:t>are</a:t>
            </a:r>
            <a:r>
              <a:rPr lang="zh-CN" altLang="en-US" sz="3000" dirty="0"/>
              <a:t> </a:t>
            </a:r>
            <a:r>
              <a:rPr lang="en-US" altLang="zh-CN" sz="3000" dirty="0"/>
              <a:t>foreign-born</a:t>
            </a:r>
            <a:r>
              <a:rPr lang="zh-CN" altLang="en-US" sz="3000" dirty="0"/>
              <a:t> </a:t>
            </a:r>
            <a:r>
              <a:rPr lang="en-US" altLang="zh-CN" sz="3000" dirty="0"/>
              <a:t>(US</a:t>
            </a:r>
            <a:r>
              <a:rPr lang="zh-CN" altLang="en-US" sz="3000" dirty="0"/>
              <a:t> </a:t>
            </a:r>
            <a:r>
              <a:rPr lang="en-US" altLang="zh-CN" sz="3000" dirty="0"/>
              <a:t>National</a:t>
            </a:r>
            <a:r>
              <a:rPr lang="zh-CN" altLang="en-US" sz="3000" dirty="0"/>
              <a:t> </a:t>
            </a:r>
            <a:r>
              <a:rPr lang="en-US" altLang="zh-CN" sz="3000" dirty="0"/>
              <a:t>Science</a:t>
            </a:r>
            <a:r>
              <a:rPr lang="zh-CN" altLang="en-US" sz="3000" dirty="0"/>
              <a:t> </a:t>
            </a:r>
            <a:r>
              <a:rPr lang="en-US" altLang="zh-CN" sz="3000" dirty="0"/>
              <a:t>Foundation,</a:t>
            </a:r>
            <a:r>
              <a:rPr lang="zh-CN" altLang="en-US" sz="3000" dirty="0"/>
              <a:t> </a:t>
            </a:r>
            <a:r>
              <a:rPr lang="en-US" altLang="zh-CN" sz="3000" dirty="0"/>
              <a:t>2020)</a:t>
            </a:r>
            <a:endParaRPr lang="en-GB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1E274-FBB5-4042-A1C9-44FC73197A93}"/>
              </a:ext>
            </a:extLst>
          </p:cNvPr>
          <p:cNvSpPr txBox="1"/>
          <p:nvPr/>
        </p:nvSpPr>
        <p:spPr>
          <a:xfrm>
            <a:off x="874614" y="4995559"/>
            <a:ext cx="1044277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References:</a:t>
            </a:r>
          </a:p>
          <a:p>
            <a:pPr lvl="0" defTabSz="914400">
              <a:defRPr/>
            </a:pPr>
            <a:r>
              <a:rPr lang="en-US" altLang="zh-CN" sz="1400" dirty="0"/>
              <a:t>HESA.</a:t>
            </a:r>
            <a:r>
              <a:rPr lang="zh-CN" altLang="en-US" sz="1400" dirty="0"/>
              <a:t> </a:t>
            </a:r>
            <a:r>
              <a:rPr lang="en-US" altLang="zh-CN" sz="1400" dirty="0"/>
              <a:t>2020.</a:t>
            </a:r>
            <a:r>
              <a:rPr lang="zh-CN" altLang="en-US" sz="1400" dirty="0"/>
              <a:t> </a:t>
            </a:r>
            <a:r>
              <a:rPr lang="en-GB" sz="1400" dirty="0"/>
              <a:t>Higher Education Staff Statistics: UK, 2018/19</a:t>
            </a:r>
            <a:r>
              <a:rPr lang="en-US" altLang="zh-CN" sz="1400" dirty="0"/>
              <a:t>.</a:t>
            </a:r>
          </a:p>
          <a:p>
            <a:pPr defTabSz="914400">
              <a:defRPr/>
            </a:pPr>
            <a:r>
              <a:rPr lang="en-US" sz="1400" dirty="0"/>
              <a:t>US National Science Foundation. (2020). The state of U.S. science and engineering 2020. Retrieved February 1, 2020, from </a:t>
            </a:r>
            <a:r>
              <a:rPr lang="en-US" sz="1400" dirty="0">
                <a:hlinkClick r:id="rId3"/>
              </a:rPr>
              <a:t>https://ncses.nsf.gov/indicators</a:t>
            </a:r>
            <a:endParaRPr lang="en-GB" sz="1400" dirty="0"/>
          </a:p>
          <a:p>
            <a:pPr lvl="0" defTabSz="914400">
              <a:defRPr/>
            </a:pPr>
            <a:r>
              <a:rPr lang="en-GB" sz="1400" dirty="0"/>
              <a:t>Yu, Qu. 2019. Analysis of the gathering status of international scholars and its restrictive factors in China’s top universities: based on the data survey and analysis of 30 top-ranking universities [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Chinese]</a:t>
            </a:r>
            <a:r>
              <a:rPr lang="en-GB" sz="1400" dirty="0"/>
              <a:t>. </a:t>
            </a:r>
            <a:r>
              <a:rPr lang="en-GB" sz="1400" i="1" dirty="0"/>
              <a:t>China Higher Education Research</a:t>
            </a:r>
            <a:r>
              <a:rPr lang="en-GB" sz="1400" dirty="0"/>
              <a:t> 8: 62–69. https://</a:t>
            </a:r>
            <a:r>
              <a:rPr lang="en-GB" sz="1400" dirty="0" err="1"/>
              <a:t>doi.org</a:t>
            </a:r>
            <a:r>
              <a:rPr lang="en-GB" sz="1400" dirty="0"/>
              <a:t>/10.16298/j.cnki.1004-3667.2019.08.10.</a:t>
            </a:r>
          </a:p>
        </p:txBody>
      </p:sp>
    </p:spTree>
    <p:extLst>
      <p:ext uri="{BB962C8B-B14F-4D97-AF65-F5344CB8AC3E}">
        <p14:creationId xmlns:p14="http://schemas.microsoft.com/office/powerpoint/2010/main" val="148491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81038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Research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Context:</a:t>
            </a:r>
            <a:r>
              <a:rPr lang="zh-CN" altLang="en-US" sz="2400" b="1" dirty="0"/>
              <a:t> </a:t>
            </a:r>
            <a:r>
              <a:rPr lang="en-GB" sz="2400" b="1" dirty="0"/>
              <a:t>A tentative quick understanding of the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302" y="2203554"/>
            <a:ext cx="10298242" cy="3447738"/>
          </a:xfrm>
        </p:spPr>
        <p:txBody>
          <a:bodyPr>
            <a:normAutofit/>
          </a:bodyPr>
          <a:lstStyle/>
          <a:p>
            <a:r>
              <a:rPr lang="en-GB" sz="3000" dirty="0"/>
              <a:t>Stage 0 – to be autonomous from foreign technological transfer</a:t>
            </a:r>
          </a:p>
          <a:p>
            <a:r>
              <a:rPr lang="en-GB" sz="3000" dirty="0"/>
              <a:t>Stage a – to open country to outflow </a:t>
            </a:r>
          </a:p>
          <a:p>
            <a:r>
              <a:rPr lang="en-GB" sz="3000" dirty="0"/>
              <a:t>Stage b – to incentivise Chinese </a:t>
            </a:r>
            <a:r>
              <a:rPr lang="en-US" altLang="zh-CN" sz="3000" dirty="0"/>
              <a:t>academics</a:t>
            </a:r>
            <a:r>
              <a:rPr lang="zh-CN" altLang="en-US" sz="3000" dirty="0"/>
              <a:t> </a:t>
            </a:r>
            <a:r>
              <a:rPr lang="en-GB" sz="3000" dirty="0"/>
              <a:t>to come back</a:t>
            </a:r>
          </a:p>
          <a:p>
            <a:r>
              <a:rPr lang="en-GB" sz="3000" dirty="0"/>
              <a:t>Stage c – to attract foreign </a:t>
            </a:r>
            <a:r>
              <a:rPr lang="en-US" altLang="zh-CN" sz="3000" dirty="0"/>
              <a:t>academics</a:t>
            </a:r>
            <a:r>
              <a:rPr lang="zh-CN" altLang="en-US" sz="3000" dirty="0"/>
              <a:t> </a:t>
            </a:r>
            <a:r>
              <a:rPr lang="en-GB" sz="3000" dirty="0"/>
              <a:t>with policies</a:t>
            </a:r>
          </a:p>
          <a:p>
            <a:r>
              <a:rPr lang="en-GB" sz="3000" dirty="0"/>
              <a:t>Stage d – to attract foreign</a:t>
            </a:r>
            <a:r>
              <a:rPr lang="zh-CN" altLang="en-US" sz="3000" dirty="0"/>
              <a:t> </a:t>
            </a:r>
            <a:r>
              <a:rPr lang="en-US" altLang="zh-CN" sz="3000" dirty="0"/>
              <a:t>academics</a:t>
            </a:r>
            <a:r>
              <a:rPr lang="en-GB" sz="3000" dirty="0"/>
              <a:t> without policies  </a:t>
            </a:r>
          </a:p>
        </p:txBody>
      </p:sp>
    </p:spTree>
    <p:extLst>
      <p:ext uri="{BB962C8B-B14F-4D97-AF65-F5344CB8AC3E}">
        <p14:creationId xmlns:p14="http://schemas.microsoft.com/office/powerpoint/2010/main" val="63166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44470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Research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Questions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424779"/>
            <a:ext cx="7729728" cy="3935896"/>
          </a:xfrm>
        </p:spPr>
        <p:txBody>
          <a:bodyPr>
            <a:normAutofit/>
          </a:bodyPr>
          <a:lstStyle/>
          <a:p>
            <a:pPr marL="742950" indent="-742950">
              <a:buAutoNum type="arabicParenBoth"/>
            </a:pPr>
            <a:r>
              <a:rPr lang="en-GB" sz="3000" dirty="0" err="1"/>
              <a:t>Wh</a:t>
            </a:r>
            <a:r>
              <a:rPr lang="en-US" altLang="zh-CN" sz="3000" dirty="0"/>
              <a:t>y</a:t>
            </a:r>
            <a:r>
              <a:rPr lang="zh-CN" altLang="en-US" sz="3000" dirty="0"/>
              <a:t> </a:t>
            </a:r>
            <a:r>
              <a:rPr lang="en-US" altLang="zh-CN" sz="3000" dirty="0"/>
              <a:t>did</a:t>
            </a:r>
            <a:r>
              <a:rPr lang="en-GB" sz="3000" dirty="0"/>
              <a:t> international </a:t>
            </a:r>
            <a:r>
              <a:rPr lang="en-US" altLang="zh-CN" sz="3000" dirty="0"/>
              <a:t>academics</a:t>
            </a:r>
            <a:r>
              <a:rPr lang="en-GB" sz="3000" dirty="0"/>
              <a:t> </a:t>
            </a:r>
            <a:r>
              <a:rPr lang="en-US" altLang="zh-CN" sz="3000" dirty="0"/>
              <a:t>move</a:t>
            </a:r>
            <a:r>
              <a:rPr lang="zh-CN" altLang="en-US" sz="3000" dirty="0"/>
              <a:t> </a:t>
            </a:r>
            <a:r>
              <a:rPr lang="en-GB" sz="3000" dirty="0"/>
              <a:t>to China? </a:t>
            </a:r>
          </a:p>
          <a:p>
            <a:pPr marL="742950" indent="-742950">
              <a:buAutoNum type="arabicParenBoth"/>
            </a:pPr>
            <a:r>
              <a:rPr lang="en-GB" sz="3000" dirty="0"/>
              <a:t>How do international</a:t>
            </a:r>
            <a:r>
              <a:rPr lang="zh-CN" altLang="en-US" sz="3000" dirty="0"/>
              <a:t> </a:t>
            </a:r>
            <a:r>
              <a:rPr lang="en-US" altLang="zh-CN" sz="3000" dirty="0"/>
              <a:t>academics</a:t>
            </a:r>
            <a:r>
              <a:rPr lang="zh-CN" altLang="en-US" sz="3000" dirty="0"/>
              <a:t> </a:t>
            </a:r>
            <a:r>
              <a:rPr lang="en-GB" sz="3000" dirty="0"/>
              <a:t>engage with Chinese higher education and research? </a:t>
            </a:r>
          </a:p>
        </p:txBody>
      </p:sp>
    </p:spTree>
    <p:extLst>
      <p:ext uri="{BB962C8B-B14F-4D97-AF65-F5344CB8AC3E}">
        <p14:creationId xmlns:p14="http://schemas.microsoft.com/office/powerpoint/2010/main" val="330563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638871"/>
            <a:ext cx="7729728" cy="1188720"/>
          </a:xfrm>
        </p:spPr>
        <p:txBody>
          <a:bodyPr>
            <a:normAutofit/>
          </a:bodyPr>
          <a:lstStyle/>
          <a:p>
            <a:r>
              <a:rPr lang="en-GB" sz="2400" b="1" dirty="0"/>
              <a:t>The </a:t>
            </a:r>
            <a:r>
              <a:rPr lang="en-US" altLang="zh-CN" sz="2400" b="1" dirty="0"/>
              <a:t>P</a:t>
            </a:r>
            <a:r>
              <a:rPr lang="en-GB" sz="2400" b="1" dirty="0" err="1"/>
              <a:t>roject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751" y="2113614"/>
            <a:ext cx="9908498" cy="340276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200" dirty="0"/>
              <a:t>Data</a:t>
            </a:r>
            <a:r>
              <a:rPr lang="zh-CN" altLang="en-US" sz="3200" dirty="0"/>
              <a:t> </a:t>
            </a:r>
            <a:r>
              <a:rPr lang="en-US" altLang="zh-CN" sz="3200" dirty="0"/>
              <a:t>collection</a:t>
            </a:r>
            <a:r>
              <a:rPr lang="zh-CN" altLang="en-US" sz="3200" dirty="0"/>
              <a:t> </a:t>
            </a:r>
            <a:r>
              <a:rPr lang="en-US" altLang="zh-CN" sz="2200" dirty="0"/>
              <a:t>[Conducted</a:t>
            </a:r>
            <a:r>
              <a:rPr lang="zh-CN" altLang="en-US" sz="2200" dirty="0"/>
              <a:t> </a:t>
            </a:r>
            <a:r>
              <a:rPr lang="en-US" altLang="zh-CN" sz="2200" dirty="0"/>
              <a:t>in</a:t>
            </a:r>
            <a:r>
              <a:rPr lang="zh-CN" altLang="en-US" sz="2200" dirty="0"/>
              <a:t> </a:t>
            </a:r>
            <a:r>
              <a:rPr lang="en-US" altLang="zh-CN" sz="2200" dirty="0"/>
              <a:t>2019</a:t>
            </a:r>
            <a:r>
              <a:rPr lang="zh-CN" altLang="en-US" sz="2200" dirty="0"/>
              <a:t> </a:t>
            </a:r>
            <a:r>
              <a:rPr lang="en-US" altLang="zh-CN" sz="2200" dirty="0"/>
              <a:t>and</a:t>
            </a:r>
            <a:r>
              <a:rPr lang="zh-CN" altLang="en-US" sz="2200" dirty="0"/>
              <a:t> </a:t>
            </a:r>
            <a:r>
              <a:rPr lang="en-US" altLang="zh-CN" sz="2200" dirty="0"/>
              <a:t>2020]</a:t>
            </a:r>
            <a:endParaRPr lang="en-GB" sz="2200" dirty="0"/>
          </a:p>
          <a:p>
            <a:pPr lvl="1"/>
            <a:r>
              <a:rPr lang="en-GB" sz="2800" dirty="0"/>
              <a:t>Secondary data </a:t>
            </a:r>
            <a:r>
              <a:rPr lang="en-US" altLang="zh-CN" sz="2800" dirty="0"/>
              <a:t>extracted</a:t>
            </a:r>
            <a:r>
              <a:rPr lang="en-GB" sz="2800" dirty="0"/>
              <a:t> from official website</a:t>
            </a:r>
            <a:r>
              <a:rPr lang="en-US" altLang="zh-CN" sz="2800" dirty="0"/>
              <a:t>s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14</a:t>
            </a:r>
            <a:r>
              <a:rPr lang="zh-CN" altLang="en-US" sz="2800" dirty="0"/>
              <a:t> </a:t>
            </a:r>
            <a:r>
              <a:rPr lang="en-US" altLang="zh-CN" sz="2800" dirty="0"/>
              <a:t>research-intensive</a:t>
            </a:r>
            <a:r>
              <a:rPr lang="zh-CN" altLang="en-US" sz="2800" dirty="0"/>
              <a:t> </a:t>
            </a:r>
            <a:r>
              <a:rPr lang="en-US" altLang="zh-CN" sz="2800" dirty="0"/>
              <a:t>universities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10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cities,</a:t>
            </a:r>
            <a:r>
              <a:rPr lang="zh-CN" altLang="en-US" sz="2800" dirty="0"/>
              <a:t> </a:t>
            </a:r>
            <a:r>
              <a:rPr lang="en-US" altLang="zh-CN" sz="2800" dirty="0"/>
              <a:t>about</a:t>
            </a:r>
            <a:r>
              <a:rPr lang="zh-CN" altLang="en-US" sz="2800" dirty="0"/>
              <a:t> </a:t>
            </a:r>
            <a:r>
              <a:rPr lang="en-US" altLang="zh-CN" sz="2800" dirty="0"/>
              <a:t>international</a:t>
            </a:r>
            <a:r>
              <a:rPr lang="zh-CN" altLang="en-US" sz="2800" dirty="0"/>
              <a:t> </a:t>
            </a:r>
            <a:r>
              <a:rPr lang="en-US" altLang="zh-CN" sz="2800" dirty="0"/>
              <a:t>faculty</a:t>
            </a:r>
            <a:r>
              <a:rPr lang="zh-CN" altLang="en-US" sz="2800" dirty="0"/>
              <a:t> </a:t>
            </a:r>
            <a:r>
              <a:rPr lang="en-US" altLang="zh-CN" sz="2800" dirty="0"/>
              <a:t>working</a:t>
            </a:r>
            <a:r>
              <a:rPr lang="zh-CN" altLang="en-US" sz="2800" dirty="0"/>
              <a:t> </a:t>
            </a:r>
            <a:r>
              <a:rPr lang="en-US" altLang="zh-CN" sz="2800" dirty="0"/>
              <a:t>at</a:t>
            </a:r>
            <a:r>
              <a:rPr lang="zh-CN" altLang="en-US" sz="2800" dirty="0"/>
              <a:t> </a:t>
            </a:r>
            <a:r>
              <a:rPr lang="en-US" altLang="zh-CN" sz="2800" dirty="0"/>
              <a:t>those</a:t>
            </a:r>
            <a:r>
              <a:rPr lang="zh-CN" altLang="en-US" sz="2800" dirty="0"/>
              <a:t> </a:t>
            </a:r>
            <a:r>
              <a:rPr lang="en-US" altLang="zh-CN" sz="2800" dirty="0"/>
              <a:t>universities</a:t>
            </a:r>
            <a:endParaRPr lang="en-GB" sz="2800" dirty="0"/>
          </a:p>
          <a:p>
            <a:pPr lvl="1"/>
            <a:r>
              <a:rPr lang="en-US" altLang="zh-CN" sz="2800" dirty="0"/>
              <a:t>A</a:t>
            </a:r>
            <a:r>
              <a:rPr lang="en-GB" sz="2800" dirty="0"/>
              <a:t> questionnaire to collect further information plus interview </a:t>
            </a:r>
            <a:r>
              <a:rPr lang="en-US" altLang="zh-CN" sz="2800" dirty="0"/>
              <a:t>invitations</a:t>
            </a:r>
            <a:r>
              <a:rPr lang="zh-CN" altLang="en-US" sz="2800" dirty="0"/>
              <a:t> </a:t>
            </a:r>
            <a:r>
              <a:rPr lang="en-US" altLang="zh-CN" sz="2800" dirty="0"/>
              <a:t>(124</a:t>
            </a:r>
            <a:r>
              <a:rPr lang="zh-CN" altLang="en-US" sz="2800" dirty="0"/>
              <a:t> </a:t>
            </a:r>
            <a:r>
              <a:rPr lang="en-US" altLang="zh-CN" sz="2800" dirty="0"/>
              <a:t>responses)</a:t>
            </a:r>
            <a:endParaRPr lang="en-GB" sz="2800" dirty="0"/>
          </a:p>
          <a:p>
            <a:pPr lvl="1"/>
            <a:r>
              <a:rPr lang="en-US" altLang="zh-CN" sz="2800" dirty="0"/>
              <a:t>31</a:t>
            </a:r>
            <a:r>
              <a:rPr lang="zh-CN" altLang="en-US" sz="2800" dirty="0"/>
              <a:t> </a:t>
            </a:r>
            <a:r>
              <a:rPr lang="en-GB" sz="2800" dirty="0"/>
              <a:t>interviews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China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online</a:t>
            </a:r>
          </a:p>
          <a:p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the</a:t>
            </a:r>
            <a:r>
              <a:rPr lang="zh-CN" altLang="en-US" sz="3200" dirty="0"/>
              <a:t> </a:t>
            </a:r>
            <a:r>
              <a:rPr lang="en-US" altLang="zh-CN" sz="3200" dirty="0"/>
              <a:t>phase</a:t>
            </a:r>
            <a:r>
              <a:rPr lang="zh-CN" altLang="en-US" sz="3200" dirty="0"/>
              <a:t> </a:t>
            </a:r>
            <a:r>
              <a:rPr lang="en-US" altLang="zh-CN" sz="3200" dirty="0"/>
              <a:t>of</a:t>
            </a:r>
            <a:r>
              <a:rPr lang="zh-CN" altLang="en-US" sz="3200" dirty="0"/>
              <a:t> </a:t>
            </a:r>
            <a:r>
              <a:rPr lang="en-US" altLang="zh-CN" sz="3200" dirty="0"/>
              <a:t>data</a:t>
            </a:r>
            <a:r>
              <a:rPr lang="zh-CN" altLang="en-US" sz="3200" dirty="0"/>
              <a:t> </a:t>
            </a:r>
            <a:r>
              <a:rPr lang="en-US" altLang="zh-CN" sz="3200" dirty="0"/>
              <a:t>analysis;</a:t>
            </a:r>
            <a:r>
              <a:rPr lang="zh-CN" altLang="en-US" sz="3200" dirty="0"/>
              <a:t> </a:t>
            </a:r>
            <a:r>
              <a:rPr lang="en-US" altLang="zh-CN" sz="3200" dirty="0"/>
              <a:t>Reporting</a:t>
            </a:r>
            <a:r>
              <a:rPr lang="zh-CN" altLang="en-US" sz="3200" dirty="0"/>
              <a:t> </a:t>
            </a:r>
            <a:r>
              <a:rPr lang="en-US" altLang="zh-CN" sz="3200" dirty="0"/>
              <a:t>in</a:t>
            </a:r>
            <a:r>
              <a:rPr lang="zh-CN" altLang="en-US" sz="3200" dirty="0"/>
              <a:t> </a:t>
            </a:r>
            <a:r>
              <a:rPr lang="en-US" altLang="zh-CN" sz="32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60329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/>
              <a:t>Survey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Sample</a:t>
            </a:r>
            <a:endParaRPr lang="en-GB" sz="2400" b="1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19A1325-F3AD-7F4A-8432-1B7FD3F78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353"/>
              </p:ext>
            </p:extLst>
          </p:nvPr>
        </p:nvGraphicFramePr>
        <p:xfrm>
          <a:off x="1156040" y="2527978"/>
          <a:ext cx="2591501" cy="341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395">
                  <a:extLst>
                    <a:ext uri="{9D8B030D-6E8A-4147-A177-3AD203B41FA5}">
                      <a16:colId xmlns:a16="http://schemas.microsoft.com/office/drawing/2014/main" val="2509407905"/>
                    </a:ext>
                  </a:extLst>
                </a:gridCol>
                <a:gridCol w="1285106">
                  <a:extLst>
                    <a:ext uri="{9D8B030D-6E8A-4147-A177-3AD203B41FA5}">
                      <a16:colId xmlns:a16="http://schemas.microsoft.com/office/drawing/2014/main" val="1138366958"/>
                    </a:ext>
                  </a:extLst>
                </a:gridCol>
              </a:tblGrid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Disciplines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r>
                        <a:rPr lang="zh-CN" alt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zh-CN" alt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respondents</a:t>
                      </a:r>
                      <a:endParaRPr lang="en-GB" altLang="zh-CN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0268770"/>
                  </a:ext>
                </a:extLst>
              </a:tr>
              <a:tr h="121733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STEM (Science, technology, engineering and math)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44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2475382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Social Sciences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0376196"/>
                  </a:ext>
                </a:extLst>
              </a:tr>
              <a:tr h="4431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Humanities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2843984"/>
                  </a:ext>
                </a:extLst>
              </a:tr>
              <a:tr h="81848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Medical and Life Sciences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665286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3C6AA24-2E9B-5347-A922-360F4593B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17569"/>
              </p:ext>
            </p:extLst>
          </p:nvPr>
        </p:nvGraphicFramePr>
        <p:xfrm>
          <a:off x="4135411" y="2527978"/>
          <a:ext cx="2925234" cy="3274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2617">
                  <a:extLst>
                    <a:ext uri="{9D8B030D-6E8A-4147-A177-3AD203B41FA5}">
                      <a16:colId xmlns:a16="http://schemas.microsoft.com/office/drawing/2014/main" val="1352084950"/>
                    </a:ext>
                  </a:extLst>
                </a:gridCol>
                <a:gridCol w="1462617">
                  <a:extLst>
                    <a:ext uri="{9D8B030D-6E8A-4147-A177-3AD203B41FA5}">
                      <a16:colId xmlns:a16="http://schemas.microsoft.com/office/drawing/2014/main" val="399502251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Years in China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Number of respondents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9171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1 or less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4280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2 years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0045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3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71483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4 years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678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5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4274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6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19267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7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41105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8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74565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9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63544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More than 10 years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074441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7A6A118-4BE1-C044-B6B0-1DBD5C4A6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71027"/>
              </p:ext>
            </p:extLst>
          </p:nvPr>
        </p:nvGraphicFramePr>
        <p:xfrm>
          <a:off x="7448515" y="2546985"/>
          <a:ext cx="3830088" cy="176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622">
                  <a:extLst>
                    <a:ext uri="{9D8B030D-6E8A-4147-A177-3AD203B41FA5}">
                      <a16:colId xmlns:a16="http://schemas.microsoft.com/office/drawing/2014/main" val="571928108"/>
                    </a:ext>
                  </a:extLst>
                </a:gridCol>
                <a:gridCol w="1244183">
                  <a:extLst>
                    <a:ext uri="{9D8B030D-6E8A-4147-A177-3AD203B41FA5}">
                      <a16:colId xmlns:a16="http://schemas.microsoft.com/office/drawing/2014/main" val="1181503985"/>
                    </a:ext>
                  </a:extLst>
                </a:gridCol>
                <a:gridCol w="1100283">
                  <a:extLst>
                    <a:ext uri="{9D8B030D-6E8A-4147-A177-3AD203B41FA5}">
                      <a16:colId xmlns:a16="http://schemas.microsoft.com/office/drawing/2014/main" val="392414612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Likelihood to stay</a:t>
                      </a:r>
                      <a:r>
                        <a:rPr lang="zh-CN" altLang="en-US" sz="16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600" b="1" u="none" strike="noStrike" dirty="0">
                          <a:effectLst/>
                        </a:rPr>
                        <a:t>(5</a:t>
                      </a:r>
                      <a:r>
                        <a:rPr lang="zh-CN" altLang="en-US" sz="16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600" b="1" u="none" strike="noStrike" dirty="0">
                          <a:effectLst/>
                        </a:rPr>
                        <a:t>years)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Number of respondents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effectLst/>
                        </a:rPr>
                        <a:t>Percentage (n=86)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9758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5(Very Likely)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40%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0262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22%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36074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17%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7556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13%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86857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1(Very unlikely 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8%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08846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9F7319-93BA-7F4B-A3C5-3F7400938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059029"/>
              </p:ext>
            </p:extLst>
          </p:nvPr>
        </p:nvGraphicFramePr>
        <p:xfrm>
          <a:off x="7448515" y="4652803"/>
          <a:ext cx="3830088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6696">
                  <a:extLst>
                    <a:ext uri="{9D8B030D-6E8A-4147-A177-3AD203B41FA5}">
                      <a16:colId xmlns:a16="http://schemas.microsoft.com/office/drawing/2014/main" val="4233037775"/>
                    </a:ext>
                  </a:extLst>
                </a:gridCol>
                <a:gridCol w="1276696">
                  <a:extLst>
                    <a:ext uri="{9D8B030D-6E8A-4147-A177-3AD203B41FA5}">
                      <a16:colId xmlns:a16="http://schemas.microsoft.com/office/drawing/2014/main" val="1812882869"/>
                    </a:ext>
                  </a:extLst>
                </a:gridCol>
                <a:gridCol w="1276696">
                  <a:extLst>
                    <a:ext uri="{9D8B030D-6E8A-4147-A177-3AD203B41FA5}">
                      <a16:colId xmlns:a16="http://schemas.microsoft.com/office/drawing/2014/main" val="154881375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Gender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Number of respondents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Percentage (n=94)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917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Male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78199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Female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66363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Other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111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47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95236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Survey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Sample</a:t>
            </a:r>
            <a:endParaRPr lang="en-GB" sz="24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C00D5F-3F05-3849-ACCD-EE67E7AEE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427879"/>
              </p:ext>
            </p:extLst>
          </p:nvPr>
        </p:nvGraphicFramePr>
        <p:xfrm>
          <a:off x="852041" y="1732999"/>
          <a:ext cx="3401565" cy="4320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3565">
                  <a:extLst>
                    <a:ext uri="{9D8B030D-6E8A-4147-A177-3AD203B41FA5}">
                      <a16:colId xmlns:a16="http://schemas.microsoft.com/office/drawing/2014/main" val="907507459"/>
                    </a:ext>
                  </a:extLst>
                </a:gridCol>
                <a:gridCol w="1024000">
                  <a:extLst>
                    <a:ext uri="{9D8B030D-6E8A-4147-A177-3AD203B41FA5}">
                      <a16:colId xmlns:a16="http://schemas.microsoft.com/office/drawing/2014/main" val="1689099634"/>
                    </a:ext>
                  </a:extLst>
                </a:gridCol>
                <a:gridCol w="1024000">
                  <a:extLst>
                    <a:ext uri="{9D8B030D-6E8A-4147-A177-3AD203B41FA5}">
                      <a16:colId xmlns:a16="http://schemas.microsoft.com/office/drawing/2014/main" val="1785702161"/>
                    </a:ext>
                  </a:extLst>
                </a:gridCol>
              </a:tblGrid>
              <a:tr h="407008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Nationality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Number of respondents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(when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n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＞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1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）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Percentage (n=108)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2060919420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United States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19%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2291625884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Germany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11%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2922431273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Italy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8%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305548704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Canada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3573308115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United Kingdom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3378563827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India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3245789729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Pakistan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2067533560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Netherlands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1188938583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Australia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4226054979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France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213955949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Spain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4093674487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Switzerland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3%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1413996301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Japan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4086613992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South</a:t>
                      </a:r>
                      <a:r>
                        <a:rPr lang="zh-CN" altLang="en-US" sz="1400" u="none" strike="noStrike" dirty="0">
                          <a:effectLst/>
                        </a:rPr>
                        <a:t> </a:t>
                      </a:r>
                      <a:r>
                        <a:rPr lang="en-GB" sz="1400" u="none" strike="noStrike" dirty="0">
                          <a:effectLst/>
                        </a:rPr>
                        <a:t>Korea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587433520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Poland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335447930"/>
                  </a:ext>
                </a:extLst>
              </a:tr>
              <a:tr h="22979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Sri Lanka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" marR="3587" marT="3587" marB="0" anchor="b"/>
                </a:tc>
                <a:extLst>
                  <a:ext uri="{0D108BD9-81ED-4DB2-BD59-A6C34878D82A}">
                    <a16:rowId xmlns:a16="http://schemas.microsoft.com/office/drawing/2014/main" val="1196564696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729C24-1743-2F44-A120-AB0AAAB30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823870"/>
              </p:ext>
            </p:extLst>
          </p:nvPr>
        </p:nvGraphicFramePr>
        <p:xfrm>
          <a:off x="4626964" y="1732999"/>
          <a:ext cx="3864864" cy="3277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288">
                  <a:extLst>
                    <a:ext uri="{9D8B030D-6E8A-4147-A177-3AD203B41FA5}">
                      <a16:colId xmlns:a16="http://schemas.microsoft.com/office/drawing/2014/main" val="3963360083"/>
                    </a:ext>
                  </a:extLst>
                </a:gridCol>
                <a:gridCol w="1288288">
                  <a:extLst>
                    <a:ext uri="{9D8B030D-6E8A-4147-A177-3AD203B41FA5}">
                      <a16:colId xmlns:a16="http://schemas.microsoft.com/office/drawing/2014/main" val="1781176937"/>
                    </a:ext>
                  </a:extLst>
                </a:gridCol>
                <a:gridCol w="1288288">
                  <a:extLst>
                    <a:ext uri="{9D8B030D-6E8A-4147-A177-3AD203B41FA5}">
                      <a16:colId xmlns:a16="http://schemas.microsoft.com/office/drawing/2014/main" val="709894214"/>
                    </a:ext>
                  </a:extLst>
                </a:gridCol>
              </a:tblGrid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Countries for PhD degrees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Number of Respondents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(when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 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n</a:t>
                      </a:r>
                      <a:r>
                        <a:rPr lang="zh-CN" altLang="en-US" sz="1400" b="1" u="none" strike="noStrike" dirty="0">
                          <a:effectLst/>
                        </a:rPr>
                        <a:t>＞</a:t>
                      </a:r>
                      <a:r>
                        <a:rPr lang="en-US" altLang="zh-CN" sz="1400" b="1" u="none" strike="noStrike" dirty="0">
                          <a:effectLst/>
                        </a:rPr>
                        <a:t>1)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Percentage (n=108)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864006032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United States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2256207940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United Kingdom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4272514658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Germany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11%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386153132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China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3155080868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Canada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458880948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Italy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88837952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Netherlands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291435053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Switzerland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6%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3970614040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India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773337481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France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effectLst/>
                        </a:rPr>
                        <a:t>4%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1433396669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Australia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3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3349611754"/>
                  </a:ext>
                </a:extLst>
              </a:tr>
              <a:tr h="218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Japan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effectLst/>
                        </a:rPr>
                        <a:t>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62" marR="5962" marT="5962" marB="0" anchor="b"/>
                </a:tc>
                <a:extLst>
                  <a:ext uri="{0D108BD9-81ED-4DB2-BD59-A6C34878D82A}">
                    <a16:rowId xmlns:a16="http://schemas.microsoft.com/office/drawing/2014/main" val="2199542710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97CB788-B2D9-D84C-A8C5-2E878FDE6A3E}"/>
              </a:ext>
            </a:extLst>
          </p:cNvPr>
          <p:cNvSpPr txBox="1">
            <a:spLocks/>
          </p:cNvSpPr>
          <p:nvPr/>
        </p:nvSpPr>
        <p:spPr>
          <a:xfrm>
            <a:off x="8694095" y="1732998"/>
            <a:ext cx="2645864" cy="403821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Talent</a:t>
            </a:r>
            <a:r>
              <a:rPr lang="zh-CN" altLang="en-US" dirty="0"/>
              <a:t> </a:t>
            </a:r>
            <a:r>
              <a:rPr lang="en-US" altLang="zh-CN" dirty="0" err="1"/>
              <a:t>Programmes</a:t>
            </a:r>
            <a:r>
              <a:rPr lang="en-US" altLang="zh-CN" dirty="0"/>
              <a:t>:</a:t>
            </a:r>
          </a:p>
          <a:p>
            <a:pPr marL="0" indent="0">
              <a:buNone/>
            </a:pPr>
            <a:r>
              <a:rPr lang="en-US" altLang="zh-CN" dirty="0"/>
              <a:t>42</a:t>
            </a:r>
            <a:r>
              <a:rPr lang="zh-CN" altLang="en-US" dirty="0"/>
              <a:t> </a:t>
            </a:r>
            <a:r>
              <a:rPr lang="en-US" altLang="zh-CN" dirty="0"/>
              <a:t>respondents</a:t>
            </a:r>
            <a:r>
              <a:rPr lang="zh-CN" altLang="en-US" dirty="0"/>
              <a:t> </a:t>
            </a:r>
            <a:r>
              <a:rPr lang="en-US" altLang="zh-CN" dirty="0"/>
              <a:t>were</a:t>
            </a:r>
            <a:r>
              <a:rPr lang="zh-CN" altLang="en-US" dirty="0"/>
              <a:t> </a:t>
            </a:r>
            <a:r>
              <a:rPr lang="en-US" altLang="zh-CN" dirty="0"/>
              <a:t>funded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‘Talent</a:t>
            </a:r>
            <a:r>
              <a:rPr lang="zh-CN" altLang="en-US" dirty="0"/>
              <a:t> </a:t>
            </a:r>
            <a:r>
              <a:rPr lang="en-US" altLang="zh-CN" dirty="0" err="1"/>
              <a:t>Programmes</a:t>
            </a:r>
            <a:r>
              <a:rPr lang="en-US" altLang="zh-CN" dirty="0"/>
              <a:t>’,</a:t>
            </a:r>
            <a:r>
              <a:rPr lang="zh-CN" altLang="en-US" dirty="0"/>
              <a:t> </a:t>
            </a:r>
            <a:r>
              <a:rPr lang="en-US" altLang="zh-CN" dirty="0"/>
              <a:t>including:</a:t>
            </a:r>
          </a:p>
          <a:p>
            <a:r>
              <a:rPr lang="en-US" altLang="zh-CN" dirty="0"/>
              <a:t>National</a:t>
            </a:r>
            <a:r>
              <a:rPr lang="zh-CN" altLang="en-US" dirty="0"/>
              <a:t> </a:t>
            </a:r>
            <a:r>
              <a:rPr lang="en-US" altLang="zh-CN" dirty="0"/>
              <a:t>ones</a:t>
            </a:r>
            <a:r>
              <a:rPr lang="zh-CN" altLang="en-US" dirty="0"/>
              <a:t> </a:t>
            </a:r>
            <a:r>
              <a:rPr lang="en-US" altLang="zh-CN" dirty="0"/>
              <a:t>(100</a:t>
            </a:r>
            <a:r>
              <a:rPr lang="zh-CN" altLang="en-US" dirty="0"/>
              <a:t> </a:t>
            </a:r>
            <a:r>
              <a:rPr lang="en-US" altLang="zh-CN" dirty="0"/>
              <a:t>Talents</a:t>
            </a:r>
            <a:r>
              <a:rPr lang="zh-CN" altLang="en-US" dirty="0"/>
              <a:t> </a:t>
            </a:r>
            <a:r>
              <a:rPr lang="en-US" altLang="zh-CN" dirty="0" err="1"/>
              <a:t>Programme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1000</a:t>
            </a:r>
            <a:r>
              <a:rPr lang="zh-CN" altLang="en-US" dirty="0"/>
              <a:t> </a:t>
            </a:r>
            <a:r>
              <a:rPr lang="en-US" altLang="zh-CN" dirty="0"/>
              <a:t>Talents</a:t>
            </a:r>
            <a:r>
              <a:rPr lang="zh-CN" altLang="en-US" dirty="0"/>
              <a:t> </a:t>
            </a:r>
            <a:r>
              <a:rPr lang="en-US" altLang="zh-CN" dirty="0"/>
              <a:t>Scheme)</a:t>
            </a:r>
          </a:p>
          <a:p>
            <a:r>
              <a:rPr lang="en-US" altLang="zh-CN" dirty="0"/>
              <a:t>Provincial/city</a:t>
            </a:r>
            <a:r>
              <a:rPr lang="zh-CN" altLang="en-US" dirty="0"/>
              <a:t> </a:t>
            </a:r>
            <a:r>
              <a:rPr lang="en-US" altLang="zh-CN" dirty="0" err="1"/>
              <a:t>programmes</a:t>
            </a:r>
            <a:endParaRPr lang="en-US" altLang="zh-CN" dirty="0"/>
          </a:p>
          <a:p>
            <a:r>
              <a:rPr lang="en-US" altLang="zh-CN" dirty="0"/>
              <a:t>University-level</a:t>
            </a:r>
            <a:r>
              <a:rPr lang="zh-CN" altLang="en-US" dirty="0"/>
              <a:t> </a:t>
            </a:r>
            <a:r>
              <a:rPr lang="en-US" altLang="zh-CN" dirty="0" err="1"/>
              <a:t>programmes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608" y="370332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CN" sz="2400" b="1" dirty="0"/>
              <a:t>Survey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Sample</a:t>
            </a:r>
            <a:endParaRPr lang="en-GB" sz="24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175B259-0F05-BA49-B9C4-C7BAEA0E58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213377"/>
              </p:ext>
            </p:extLst>
          </p:nvPr>
        </p:nvGraphicFramePr>
        <p:xfrm>
          <a:off x="1963712" y="2181094"/>
          <a:ext cx="4581994" cy="3977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8819">
                  <a:extLst>
                    <a:ext uri="{9D8B030D-6E8A-4147-A177-3AD203B41FA5}">
                      <a16:colId xmlns:a16="http://schemas.microsoft.com/office/drawing/2014/main" val="2657229223"/>
                    </a:ext>
                  </a:extLst>
                </a:gridCol>
                <a:gridCol w="1244184">
                  <a:extLst>
                    <a:ext uri="{9D8B030D-6E8A-4147-A177-3AD203B41FA5}">
                      <a16:colId xmlns:a16="http://schemas.microsoft.com/office/drawing/2014/main" val="2702121683"/>
                    </a:ext>
                  </a:extLst>
                </a:gridCol>
                <a:gridCol w="1538991">
                  <a:extLst>
                    <a:ext uri="{9D8B030D-6E8A-4147-A177-3AD203B41FA5}">
                      <a16:colId xmlns:a16="http://schemas.microsoft.com/office/drawing/2014/main" val="3530667425"/>
                    </a:ext>
                  </a:extLst>
                </a:gridCol>
              </a:tblGrid>
              <a:tr h="52223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Relationship status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Number of respondents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Percentage (n=95)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b"/>
                </a:tc>
                <a:extLst>
                  <a:ext uri="{0D108BD9-81ED-4DB2-BD59-A6C34878D82A}">
                    <a16:rowId xmlns:a16="http://schemas.microsoft.com/office/drawing/2014/main" val="3780885659"/>
                  </a:ext>
                </a:extLst>
              </a:tr>
              <a:tr h="556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Married to other national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41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>
                          <a:effectLst/>
                        </a:rPr>
                        <a:t>43%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2250800038"/>
                  </a:ext>
                </a:extLst>
              </a:tr>
              <a:tr h="556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Married to a Chinese national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20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21%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2056505189"/>
                  </a:ext>
                </a:extLst>
              </a:tr>
              <a:tr h="26587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Single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17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18%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1622476921"/>
                  </a:ext>
                </a:extLst>
              </a:tr>
              <a:tr h="92198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In a relationship with a Chinese national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7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7%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3378285115"/>
                  </a:ext>
                </a:extLst>
              </a:tr>
              <a:tr h="374495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Prefer not to say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6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6%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2664940773"/>
                  </a:ext>
                </a:extLst>
              </a:tr>
              <a:tr h="77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>
                          <a:effectLst/>
                        </a:rPr>
                        <a:t>In a relationship with another national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4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4%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11" marR="7911" marT="7911" marB="0" anchor="ctr"/>
                </a:tc>
                <a:extLst>
                  <a:ext uri="{0D108BD9-81ED-4DB2-BD59-A6C34878D82A}">
                    <a16:rowId xmlns:a16="http://schemas.microsoft.com/office/drawing/2014/main" val="76381608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3391FF-BDA2-7B4A-9D4C-A22D03734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28574"/>
              </p:ext>
            </p:extLst>
          </p:nvPr>
        </p:nvGraphicFramePr>
        <p:xfrm>
          <a:off x="7049668" y="2181094"/>
          <a:ext cx="3395373" cy="1409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791">
                  <a:extLst>
                    <a:ext uri="{9D8B030D-6E8A-4147-A177-3AD203B41FA5}">
                      <a16:colId xmlns:a16="http://schemas.microsoft.com/office/drawing/2014/main" val="1133609670"/>
                    </a:ext>
                  </a:extLst>
                </a:gridCol>
                <a:gridCol w="1215836">
                  <a:extLst>
                    <a:ext uri="{9D8B030D-6E8A-4147-A177-3AD203B41FA5}">
                      <a16:colId xmlns:a16="http://schemas.microsoft.com/office/drawing/2014/main" val="2043860891"/>
                    </a:ext>
                  </a:extLst>
                </a:gridCol>
                <a:gridCol w="1047746">
                  <a:extLst>
                    <a:ext uri="{9D8B030D-6E8A-4147-A177-3AD203B41FA5}">
                      <a16:colId xmlns:a16="http://schemas.microsoft.com/office/drawing/2014/main" val="391024909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Have child(ren)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Number of respondents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u="none" strike="noStrike" dirty="0">
                          <a:effectLst/>
                        </a:rPr>
                        <a:t>Percentage (n=95)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51063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>
                          <a:effectLst/>
                        </a:rPr>
                        <a:t>Yes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50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>
                          <a:effectLst/>
                        </a:rPr>
                        <a:t>53%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60372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>
                          <a:effectLst/>
                        </a:rPr>
                        <a:t>No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43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45%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93714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>
                          <a:effectLst/>
                        </a:rPr>
                        <a:t>Prefer not to say</a:t>
                      </a:r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2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u="none" strike="noStrike" dirty="0">
                          <a:effectLst/>
                        </a:rPr>
                        <a:t>2%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788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4040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{B879B4B1-07AE-0749-9EAC-E47C175F90A7}tf10001120</Template>
  <TotalTime>4148</TotalTime>
  <Words>1436</Words>
  <Application>Microsoft Office PowerPoint</Application>
  <PresentationFormat>Widescreen</PresentationFormat>
  <Paragraphs>301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“International academic staff i</vt:lpstr>
      <vt:lpstr>Arial</vt:lpstr>
      <vt:lpstr>Calibri</vt:lpstr>
      <vt:lpstr>Gill Sans MT</vt:lpstr>
      <vt:lpstr>Parcel</vt:lpstr>
      <vt:lpstr>The mobility of international faculty to China: Motivations, challenges, and future patterns</vt:lpstr>
      <vt:lpstr>Research Context: Internationalisation of He and Research in china</vt:lpstr>
      <vt:lpstr>Research context: Foreign academics in china</vt:lpstr>
      <vt:lpstr>Research Context: A tentative quick understanding of the topic</vt:lpstr>
      <vt:lpstr>Research Questions</vt:lpstr>
      <vt:lpstr>The Project</vt:lpstr>
      <vt:lpstr>Survey Sample</vt:lpstr>
      <vt:lpstr>Survey Sample</vt:lpstr>
      <vt:lpstr>Survey Sample</vt:lpstr>
      <vt:lpstr>Preliminary Findings: Motivations</vt:lpstr>
      <vt:lpstr>Preliminary Findings: motivations</vt:lpstr>
      <vt:lpstr>Preliminary Findings: motivations</vt:lpstr>
      <vt:lpstr>Preliminary Findings:  dimensions of motivations/Challenges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Marini, Giulio</cp:lastModifiedBy>
  <cp:revision>15</cp:revision>
  <dcterms:created xsi:type="dcterms:W3CDTF">2016-11-18T13:19:08Z</dcterms:created>
  <dcterms:modified xsi:type="dcterms:W3CDTF">2020-12-12T12:47:01Z</dcterms:modified>
</cp:coreProperties>
</file>