
<file path=[Content_Types].xml><?xml version="1.0" encoding="utf-8"?>
<Types xmlns="http://schemas.openxmlformats.org/package/2006/content-types">
  <Override PartName="/ppt/slides/slide18.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5.xml" ContentType="application/vnd.openxmlformats-officedocument.presentationml.slideLayout+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slides/slide23.xml" ContentType="application/vnd.openxmlformats-officedocument.presentationml.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27"/>
  </p:notesMasterIdLst>
  <p:sldIdLst>
    <p:sldId id="256" r:id="rId2"/>
    <p:sldId id="267" r:id="rId3"/>
    <p:sldId id="260" r:id="rId4"/>
    <p:sldId id="259" r:id="rId5"/>
    <p:sldId id="258" r:id="rId6"/>
    <p:sldId id="266" r:id="rId7"/>
    <p:sldId id="262" r:id="rId8"/>
    <p:sldId id="263" r:id="rId9"/>
    <p:sldId id="264" r:id="rId10"/>
    <p:sldId id="265" r:id="rId11"/>
    <p:sldId id="268" r:id="rId12"/>
    <p:sldId id="269" r:id="rId13"/>
    <p:sldId id="270" r:id="rId14"/>
    <p:sldId id="271" r:id="rId15"/>
    <p:sldId id="272" r:id="rId16"/>
    <p:sldId id="273" r:id="rId17"/>
    <p:sldId id="274" r:id="rId18"/>
    <p:sldId id="275" r:id="rId19"/>
    <p:sldId id="277" r:id="rId20"/>
    <p:sldId id="281" r:id="rId21"/>
    <p:sldId id="278" r:id="rId22"/>
    <p:sldId id="279" r:id="rId23"/>
    <p:sldId id="280" r:id="rId24"/>
    <p:sldId id="276" r:id="rId25"/>
    <p:sldId id="282"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Iveta  Silova" initials="" lastIdx="5" clrIdx="0"/>
  <p:cmAuthor id="1" name="William Brehm" initials="WB" lastIdx="1" clrIdx="1"/>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8912EB"/>
    <a:srgbClr val="B6E800"/>
    <a:srgbClr val="00098A"/>
    <a:srgbClr val="5E5BF4"/>
    <a:srgbClr val="890C45"/>
    <a:srgbClr val="E8243C"/>
    <a:srgbClr val="02FA83"/>
    <a:srgbClr val="84FFFC"/>
  </p:clrMru>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98" d="100"/>
          <a:sy n="98" d="100"/>
        </p:scale>
        <p:origin x="-624" y="-1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printerSettings" Target="printerSettings/printerSettings1.bin"/><Relationship Id="rId29" Type="http://schemas.openxmlformats.org/officeDocument/2006/relationships/commentAuthors" Target="commentAuthor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F2F8646-3F41-954E-BAD5-59C3F67E22E0}" type="datetimeFigureOut">
              <a:rPr lang="en-US" smtClean="0"/>
              <a:pPr/>
              <a:t>9/15/11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2D2379-1A9A-704F-A888-4ABA3670383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E2D2379-1A9A-704F-A888-4ABA3670383C}" type="slidenum">
              <a:rPr lang="en-US" smtClean="0"/>
              <a:pPr/>
              <a:t>12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E2D2379-1A9A-704F-A888-4ABA3670383C}" type="slidenum">
              <a:rPr lang="en-US" smtClean="0"/>
              <a:pPr/>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210175-BAAD-084D-8ADE-1818B33ECACF}" type="datetimeFigureOut">
              <a:rPr lang="en-US" smtClean="0"/>
              <a:pPr/>
              <a:t>9/15/11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5A3CC1-6A88-BD44-BB66-017F4BDD63B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210175-BAAD-084D-8ADE-1818B33ECACF}" type="datetimeFigureOut">
              <a:rPr lang="en-US" smtClean="0"/>
              <a:pPr/>
              <a:t>9/15/11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5A3CC1-6A88-BD44-BB66-017F4BDD63B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210175-BAAD-084D-8ADE-1818B33ECACF}" type="datetimeFigureOut">
              <a:rPr lang="en-US" smtClean="0"/>
              <a:pPr/>
              <a:t>9/15/11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5A3CC1-6A88-BD44-BB66-017F4BDD63B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210175-BAAD-084D-8ADE-1818B33ECACF}" type="datetimeFigureOut">
              <a:rPr lang="en-US" smtClean="0"/>
              <a:pPr/>
              <a:t>9/15/11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5A3CC1-6A88-BD44-BB66-017F4BDD63B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210175-BAAD-084D-8ADE-1818B33ECACF}" type="datetimeFigureOut">
              <a:rPr lang="en-US" smtClean="0"/>
              <a:pPr/>
              <a:t>9/15/11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5A3CC1-6A88-BD44-BB66-017F4BDD63B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210175-BAAD-084D-8ADE-1818B33ECACF}" type="datetimeFigureOut">
              <a:rPr lang="en-US" smtClean="0"/>
              <a:pPr/>
              <a:t>9/15/11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5A3CC1-6A88-BD44-BB66-017F4BDD63B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210175-BAAD-084D-8ADE-1818B33ECACF}" type="datetimeFigureOut">
              <a:rPr lang="en-US" smtClean="0"/>
              <a:pPr/>
              <a:t>9/15/11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5A3CC1-6A88-BD44-BB66-017F4BDD63B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210175-BAAD-084D-8ADE-1818B33ECACF}" type="datetimeFigureOut">
              <a:rPr lang="en-US" smtClean="0"/>
              <a:pPr/>
              <a:t>9/15/11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5A3CC1-6A88-BD44-BB66-017F4BDD63B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210175-BAAD-084D-8ADE-1818B33ECACF}" type="datetimeFigureOut">
              <a:rPr lang="en-US" smtClean="0"/>
              <a:pPr/>
              <a:t>9/15/11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5A3CC1-6A88-BD44-BB66-017F4BDD63B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210175-BAAD-084D-8ADE-1818B33ECACF}" type="datetimeFigureOut">
              <a:rPr lang="en-US" smtClean="0"/>
              <a:pPr/>
              <a:t>9/15/11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5A3CC1-6A88-BD44-BB66-017F4BDD63B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210175-BAAD-084D-8ADE-1818B33ECACF}" type="datetimeFigureOut">
              <a:rPr lang="en-US" smtClean="0"/>
              <a:pPr/>
              <a:t>9/15/11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5A3CC1-6A88-BD44-BB66-017F4BDD63B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210175-BAAD-084D-8ADE-1818B33ECACF}" type="datetimeFigureOut">
              <a:rPr lang="en-US" smtClean="0"/>
              <a:pPr/>
              <a:t>9/15/11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5A3CC1-6A88-BD44-BB66-017F4BDD63BD}"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36395" y="3406754"/>
            <a:ext cx="6400800" cy="1752600"/>
          </a:xfrm>
        </p:spPr>
        <p:txBody>
          <a:bodyPr>
            <a:normAutofit fontScale="85000" lnSpcReduction="20000"/>
          </a:bodyPr>
          <a:lstStyle/>
          <a:p>
            <a:r>
              <a:rPr lang="en-US" dirty="0" smtClean="0">
                <a:latin typeface="Verdana"/>
                <a:cs typeface="Verdana"/>
              </a:rPr>
              <a:t>William C. Brehm</a:t>
            </a:r>
          </a:p>
          <a:p>
            <a:r>
              <a:rPr lang="en-US" dirty="0" smtClean="0">
                <a:latin typeface="Verdana"/>
                <a:cs typeface="Verdana"/>
              </a:rPr>
              <a:t>This Life Cambodia</a:t>
            </a:r>
          </a:p>
          <a:p>
            <a:r>
              <a:rPr lang="en-US" dirty="0" smtClean="0">
                <a:latin typeface="Verdana"/>
                <a:cs typeface="Verdana"/>
              </a:rPr>
              <a:t>Development Research Forum</a:t>
            </a:r>
          </a:p>
          <a:p>
            <a:r>
              <a:rPr lang="en-US" dirty="0" smtClean="0">
                <a:latin typeface="Verdana"/>
                <a:cs typeface="Verdana"/>
              </a:rPr>
              <a:t>8 September 2011</a:t>
            </a:r>
            <a:endParaRPr lang="en-US" dirty="0">
              <a:latin typeface="Verdana"/>
              <a:cs typeface="Verdana"/>
            </a:endParaRPr>
          </a:p>
        </p:txBody>
      </p:sp>
      <p:sp>
        <p:nvSpPr>
          <p:cNvPr id="5" name="Rectangle 4"/>
          <p:cNvSpPr/>
          <p:nvPr/>
        </p:nvSpPr>
        <p:spPr>
          <a:xfrm>
            <a:off x="850744" y="964500"/>
            <a:ext cx="7622025" cy="1938992"/>
          </a:xfrm>
          <a:prstGeom prst="rect">
            <a:avLst/>
          </a:prstGeom>
        </p:spPr>
        <p:txBody>
          <a:bodyPr wrap="square">
            <a:spAutoFit/>
          </a:bodyPr>
          <a:lstStyle/>
          <a:p>
            <a:pPr algn="ctr"/>
            <a:r>
              <a:rPr lang="en-US" sz="4000" dirty="0" smtClean="0">
                <a:solidFill>
                  <a:srgbClr val="9EC48D"/>
                </a:solidFill>
                <a:latin typeface="Herculanum" pitchFamily="-1" charset="0"/>
                <a:ea typeface="Herculanum" pitchFamily="-1" charset="0"/>
                <a:cs typeface="Herculanum" pitchFamily="-1" charset="0"/>
                <a:sym typeface="Herculanum" pitchFamily="-1" charset="0"/>
              </a:rPr>
              <a:t>Education, Equity, and Development in Cambodia: All Education for Some?</a:t>
            </a:r>
            <a:endParaRPr lang="en-US" sz="4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5587" name="Rectangle 1"/>
          <p:cNvSpPr>
            <a:spLocks noGrp="1" noChangeArrowheads="1"/>
          </p:cNvSpPr>
          <p:nvPr>
            <p:ph type="title"/>
          </p:nvPr>
        </p:nvSpPr>
        <p:spPr/>
        <p:txBody>
          <a:bodyPr/>
          <a:lstStyle/>
          <a:p>
            <a:pPr eaLnBrk="1" hangingPunct="1"/>
            <a:r>
              <a:rPr lang="en-US" sz="5100" dirty="0">
                <a:solidFill>
                  <a:srgbClr val="9EC48D"/>
                </a:solidFill>
                <a:latin typeface="Herculanum" pitchFamily="-1" charset="0"/>
                <a:ea typeface="Herculanum" pitchFamily="-1" charset="0"/>
                <a:cs typeface="Herculanum" pitchFamily="-1" charset="0"/>
                <a:sym typeface="Herculanum" pitchFamily="-1" charset="0"/>
              </a:rPr>
              <a:t>Methods</a:t>
            </a:r>
            <a:endParaRPr lang="en-US" sz="5100" dirty="0">
              <a:solidFill>
                <a:srgbClr val="9EC48D"/>
              </a:solidFill>
              <a:latin typeface="Herculanum" pitchFamily="-1" charset="0"/>
              <a:ea typeface="ヒラギノ明朝 ProN W3" pitchFamily="-1" charset="-128"/>
              <a:cs typeface="ヒラギノ明朝 ProN W3" pitchFamily="-1" charset="-128"/>
              <a:sym typeface="Herculanum" pitchFamily="-1" charset="0"/>
            </a:endParaRPr>
          </a:p>
        </p:txBody>
      </p:sp>
      <p:sp>
        <p:nvSpPr>
          <p:cNvPr id="9" name="Content Placeholder 2"/>
          <p:cNvSpPr>
            <a:spLocks noGrp="1"/>
          </p:cNvSpPr>
          <p:nvPr>
            <p:ph idx="1"/>
          </p:nvPr>
        </p:nvSpPr>
        <p:spPr>
          <a:xfrm>
            <a:off x="457200" y="1600200"/>
            <a:ext cx="8229600" cy="4525963"/>
          </a:xfrm>
        </p:spPr>
        <p:txBody>
          <a:bodyPr>
            <a:normAutofit lnSpcReduction="10000"/>
          </a:bodyPr>
          <a:lstStyle/>
          <a:p>
            <a:r>
              <a:rPr lang="en-US" dirty="0" smtClean="0">
                <a:latin typeface="Verdana"/>
                <a:cs typeface="Verdana"/>
              </a:rPr>
              <a:t>Compared two UNESCO sponsored documents on compulsory education</a:t>
            </a:r>
          </a:p>
          <a:p>
            <a:r>
              <a:rPr lang="en-US" dirty="0" smtClean="0">
                <a:latin typeface="Verdana"/>
                <a:cs typeface="Verdana"/>
              </a:rPr>
              <a:t>28 classroom observations to find differences and similarities between government school (14) and private tutoring (14)</a:t>
            </a:r>
          </a:p>
          <a:p>
            <a:r>
              <a:rPr lang="en-US" dirty="0" smtClean="0">
                <a:latin typeface="Verdana"/>
                <a:cs typeface="Verdana"/>
              </a:rPr>
              <a:t>18 focus groups and interviews to unpack equity issues resulting from private tutoring</a:t>
            </a:r>
            <a:endParaRPr lang="en-US" dirty="0">
              <a:latin typeface="Verdana"/>
              <a:cs typeface="Verdan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latin typeface="Verdana"/>
                <a:cs typeface="Verdana"/>
              </a:rPr>
              <a:t>History of compulsory education: same descriptions, different prescriptions</a:t>
            </a:r>
          </a:p>
          <a:p>
            <a:r>
              <a:rPr lang="en-US" dirty="0" smtClean="0">
                <a:latin typeface="Verdana"/>
                <a:cs typeface="Verdana"/>
              </a:rPr>
              <a:t>The Quality Gap: Private tutoring is a continuation of government school</a:t>
            </a:r>
          </a:p>
          <a:p>
            <a:r>
              <a:rPr lang="en-US" dirty="0" smtClean="0">
                <a:latin typeface="Verdana"/>
                <a:cs typeface="Verdana"/>
              </a:rPr>
              <a:t>All Education for Some: Students who don’t go to private tutoring do not receive a “full” education and are stigmatized</a:t>
            </a:r>
          </a:p>
        </p:txBody>
      </p:sp>
      <p:sp>
        <p:nvSpPr>
          <p:cNvPr id="5" name="Rectangle 1"/>
          <p:cNvSpPr txBox="1">
            <a:spLocks noChangeArrowheads="1"/>
          </p:cNvSpPr>
          <p:nvPr/>
        </p:nvSpPr>
        <p:spPr>
          <a:xfrm>
            <a:off x="609600" y="194688"/>
            <a:ext cx="8229600" cy="1143000"/>
          </a:xfrm>
          <a:prstGeom prst="rect">
            <a:avLst/>
          </a:prstGeom>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5100" b="0" i="0" u="none" strike="noStrike" kern="1200" cap="none" spc="0" normalizeH="0" baseline="0" noProof="0" dirty="0" smtClean="0">
                <a:ln>
                  <a:noFill/>
                </a:ln>
                <a:solidFill>
                  <a:srgbClr val="9EC48D"/>
                </a:solidFill>
                <a:effectLst/>
                <a:uLnTx/>
                <a:uFillTx/>
                <a:latin typeface="Herculanum" pitchFamily="-1" charset="0"/>
                <a:ea typeface="Herculanum" pitchFamily="-1" charset="0"/>
                <a:cs typeface="Herculanum" pitchFamily="-1" charset="0"/>
                <a:sym typeface="Herculanum" pitchFamily="-1" charset="0"/>
              </a:rPr>
              <a:t>Key Findings</a:t>
            </a:r>
            <a:endParaRPr kumimoji="0" lang="en-US" sz="5100" b="0" i="0" u="none" strike="noStrike" kern="1200" cap="none" spc="0" normalizeH="0" baseline="0" noProof="0" dirty="0">
              <a:ln>
                <a:noFill/>
              </a:ln>
              <a:solidFill>
                <a:srgbClr val="9EC48D"/>
              </a:solidFill>
              <a:effectLst/>
              <a:uLnTx/>
              <a:uFillTx/>
              <a:latin typeface="Herculanum" pitchFamily="-1" charset="0"/>
              <a:ea typeface="ヒラギノ明朝 ProN W3" pitchFamily="-1" charset="-128"/>
              <a:cs typeface="ヒラギノ明朝 ProN W3" pitchFamily="-1" charset="-128"/>
              <a:sym typeface="Herculanum" pitchFamily="-1"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752854613"/>
              </p:ext>
            </p:extLst>
          </p:nvPr>
        </p:nvGraphicFramePr>
        <p:xfrm>
          <a:off x="271344" y="882596"/>
          <a:ext cx="8629658" cy="5308599"/>
        </p:xfrm>
        <a:graphic>
          <a:graphicData uri="http://schemas.openxmlformats.org/drawingml/2006/table">
            <a:tbl>
              <a:tblPr firstRow="1" bandRow="1">
                <a:tableStyleId>{5C22544A-7EE6-4342-B048-85BDC9FD1C3A}</a:tableStyleId>
              </a:tblPr>
              <a:tblGrid>
                <a:gridCol w="2579575"/>
                <a:gridCol w="3154483"/>
                <a:gridCol w="2895600"/>
              </a:tblGrid>
              <a:tr h="370840">
                <a:tc>
                  <a:txBody>
                    <a:bodyPr/>
                    <a:lstStyle/>
                    <a:p>
                      <a:pPr algn="ctr"/>
                      <a:r>
                        <a:rPr lang="en-US" dirty="0" smtClean="0">
                          <a:latin typeface="Verdana"/>
                          <a:cs typeface="Verdana"/>
                        </a:rPr>
                        <a:t>Problem</a:t>
                      </a:r>
                      <a:endParaRPr lang="en-US" dirty="0">
                        <a:latin typeface="Verdana"/>
                        <a:cs typeface="Verdana"/>
                      </a:endParaRPr>
                    </a:p>
                  </a:txBody>
                  <a:tcPr/>
                </a:tc>
                <a:tc>
                  <a:txBody>
                    <a:bodyPr/>
                    <a:lstStyle/>
                    <a:p>
                      <a:pPr algn="ctr"/>
                      <a:r>
                        <a:rPr lang="en-US" dirty="0" smtClean="0">
                          <a:latin typeface="Verdana"/>
                          <a:cs typeface="Verdana"/>
                        </a:rPr>
                        <a:t>1955</a:t>
                      </a:r>
                      <a:endParaRPr lang="en-US" dirty="0">
                        <a:latin typeface="Verdana"/>
                        <a:cs typeface="Verdana"/>
                      </a:endParaRPr>
                    </a:p>
                  </a:txBody>
                  <a:tcPr/>
                </a:tc>
                <a:tc>
                  <a:txBody>
                    <a:bodyPr/>
                    <a:lstStyle/>
                    <a:p>
                      <a:pPr algn="ctr"/>
                      <a:r>
                        <a:rPr lang="en-US" dirty="0" smtClean="0">
                          <a:latin typeface="Verdana"/>
                          <a:cs typeface="Verdana"/>
                        </a:rPr>
                        <a:t>2010</a:t>
                      </a:r>
                      <a:endParaRPr lang="en-US" dirty="0">
                        <a:latin typeface="Verdana"/>
                        <a:cs typeface="Verdana"/>
                      </a:endParaRPr>
                    </a:p>
                  </a:txBody>
                  <a:tcPr/>
                </a:tc>
              </a:tr>
              <a:tr h="370840">
                <a:tc>
                  <a:txBody>
                    <a:bodyPr/>
                    <a:lstStyle/>
                    <a:p>
                      <a:pPr algn="ctr"/>
                      <a:r>
                        <a:rPr lang="en-US" b="1" dirty="0" smtClean="0">
                          <a:latin typeface="Verdana"/>
                          <a:cs typeface="Verdana"/>
                        </a:rPr>
                        <a:t>Too few teachers</a:t>
                      </a:r>
                      <a:endParaRPr lang="en-US" b="1" dirty="0">
                        <a:latin typeface="Verdana"/>
                        <a:cs typeface="Verdana"/>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latin typeface="Verdana"/>
                          <a:cs typeface="Verdana"/>
                        </a:rPr>
                        <a:t>“shortage of trained teachers”</a:t>
                      </a:r>
                    </a:p>
                    <a:p>
                      <a:pPr algn="ctr"/>
                      <a:endParaRPr lang="en-US" dirty="0">
                        <a:latin typeface="Verdana"/>
                        <a:cs typeface="Verdana"/>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latin typeface="Verdana"/>
                          <a:cs typeface="Verdana"/>
                        </a:rPr>
                        <a:t>“not enough teachers”</a:t>
                      </a:r>
                    </a:p>
                    <a:p>
                      <a:pPr algn="ctr"/>
                      <a:endParaRPr lang="en-US" dirty="0">
                        <a:latin typeface="Verdana"/>
                        <a:cs typeface="Verdana"/>
                      </a:endParaRPr>
                    </a:p>
                  </a:txBody>
                  <a:tcPr anchor="ctr"/>
                </a:tc>
              </a:tr>
              <a:tr h="370840">
                <a:tc>
                  <a:txBody>
                    <a:bodyPr/>
                    <a:lstStyle/>
                    <a:p>
                      <a:pPr algn="ctr"/>
                      <a:r>
                        <a:rPr lang="en-US" b="1" dirty="0" smtClean="0">
                          <a:latin typeface="Verdana"/>
                          <a:cs typeface="Verdana"/>
                        </a:rPr>
                        <a:t>Too few learning materials</a:t>
                      </a:r>
                      <a:endParaRPr lang="en-US" b="1" dirty="0">
                        <a:latin typeface="Verdana"/>
                        <a:cs typeface="Verdana"/>
                      </a:endParaRPr>
                    </a:p>
                  </a:txBody>
                  <a:tcPr anchor="ctr"/>
                </a:tc>
                <a:tc>
                  <a:txBody>
                    <a:bodyPr/>
                    <a:lstStyle/>
                    <a:p>
                      <a:pPr algn="ctr"/>
                      <a:r>
                        <a:rPr lang="en-US" dirty="0" smtClean="0">
                          <a:latin typeface="Verdana"/>
                          <a:cs typeface="Verdana"/>
                        </a:rPr>
                        <a:t>“the school premises are inadequate”</a:t>
                      </a:r>
                      <a:endParaRPr lang="en-US" dirty="0">
                        <a:latin typeface="Verdana"/>
                        <a:cs typeface="Verdana"/>
                      </a:endParaRPr>
                    </a:p>
                  </a:txBody>
                  <a:tcPr anchor="ctr"/>
                </a:tc>
                <a:tc>
                  <a:txBody>
                    <a:bodyPr/>
                    <a:lstStyle/>
                    <a:p>
                      <a:pPr algn="ctr"/>
                      <a:r>
                        <a:rPr lang="en-US" dirty="0" smtClean="0">
                          <a:latin typeface="Verdana"/>
                          <a:cs typeface="Verdana"/>
                        </a:rPr>
                        <a:t>“limited</a:t>
                      </a:r>
                      <a:r>
                        <a:rPr lang="en-US" baseline="0" dirty="0" smtClean="0">
                          <a:latin typeface="Verdana"/>
                          <a:cs typeface="Verdana"/>
                        </a:rPr>
                        <a:t> education resources</a:t>
                      </a:r>
                      <a:r>
                        <a:rPr lang="en-US" dirty="0" smtClean="0">
                          <a:latin typeface="Verdana"/>
                          <a:cs typeface="Verdana"/>
                        </a:rPr>
                        <a:t>”</a:t>
                      </a:r>
                      <a:endParaRPr lang="en-US" dirty="0">
                        <a:latin typeface="Verdana"/>
                        <a:cs typeface="Verdana"/>
                      </a:endParaRPr>
                    </a:p>
                  </a:txBody>
                  <a:tcPr anchor="ctr"/>
                </a:tc>
              </a:tr>
              <a:tr h="370840">
                <a:tc>
                  <a:txBody>
                    <a:bodyPr/>
                    <a:lstStyle/>
                    <a:p>
                      <a:pPr algn="ctr"/>
                      <a:r>
                        <a:rPr lang="en-US" b="1" dirty="0" smtClean="0">
                          <a:latin typeface="Verdana"/>
                          <a:cs typeface="Verdana"/>
                        </a:rPr>
                        <a:t>Limitations of society</a:t>
                      </a:r>
                      <a:endParaRPr lang="en-US" b="1" dirty="0">
                        <a:latin typeface="Verdana"/>
                        <a:cs typeface="Verdana"/>
                      </a:endParaRPr>
                    </a:p>
                  </a:txBody>
                  <a:tcPr anchor="ctr"/>
                </a:tc>
                <a:tc>
                  <a:txBody>
                    <a:bodyPr/>
                    <a:lstStyle/>
                    <a:p>
                      <a:pPr algn="ctr"/>
                      <a:r>
                        <a:rPr lang="en-US" dirty="0" smtClean="0">
                          <a:latin typeface="Verdana"/>
                          <a:cs typeface="Verdana"/>
                        </a:rPr>
                        <a:t>“a</a:t>
                      </a:r>
                      <a:r>
                        <a:rPr lang="en-US" baseline="0" dirty="0" smtClean="0">
                          <a:latin typeface="Verdana"/>
                          <a:cs typeface="Verdana"/>
                        </a:rPr>
                        <a:t> largely illiterate public”</a:t>
                      </a:r>
                      <a:endParaRPr lang="en-US" dirty="0">
                        <a:latin typeface="Verdana"/>
                        <a:cs typeface="Verdana"/>
                      </a:endParaRPr>
                    </a:p>
                  </a:txBody>
                  <a:tcPr anchor="ctr"/>
                </a:tc>
                <a:tc>
                  <a:txBody>
                    <a:bodyPr/>
                    <a:lstStyle/>
                    <a:p>
                      <a:pPr algn="ctr"/>
                      <a:r>
                        <a:rPr lang="en-US" dirty="0" smtClean="0">
                          <a:latin typeface="Verdana"/>
                          <a:cs typeface="Verdana"/>
                        </a:rPr>
                        <a:t>“The</a:t>
                      </a:r>
                      <a:r>
                        <a:rPr lang="en-US" baseline="0" dirty="0" smtClean="0">
                          <a:latin typeface="Verdana"/>
                          <a:cs typeface="Verdana"/>
                        </a:rPr>
                        <a:t> Cambodian society… [exhibits] irregular practices”</a:t>
                      </a:r>
                      <a:endParaRPr lang="en-US" dirty="0">
                        <a:latin typeface="Verdana"/>
                        <a:cs typeface="Verdana"/>
                      </a:endParaRPr>
                    </a:p>
                  </a:txBody>
                  <a:tcPr anchor="ctr"/>
                </a:tc>
              </a:tr>
              <a:tr h="370840">
                <a:tc>
                  <a:txBody>
                    <a:bodyPr/>
                    <a:lstStyle/>
                    <a:p>
                      <a:pPr algn="ctr"/>
                      <a:r>
                        <a:rPr lang="en-US" b="1" dirty="0" smtClean="0">
                          <a:latin typeface="Verdana"/>
                          <a:cs typeface="Verdana"/>
                        </a:rPr>
                        <a:t>Economic troubles</a:t>
                      </a:r>
                      <a:endParaRPr lang="en-US" b="1" dirty="0">
                        <a:latin typeface="Verdana"/>
                        <a:cs typeface="Verdana"/>
                      </a:endParaRPr>
                    </a:p>
                  </a:txBody>
                  <a:tcPr anchor="ctr"/>
                </a:tc>
                <a:tc>
                  <a:txBody>
                    <a:bodyPr/>
                    <a:lstStyle/>
                    <a:p>
                      <a:pPr algn="ctr"/>
                      <a:r>
                        <a:rPr lang="en-US" dirty="0" smtClean="0">
                          <a:latin typeface="Verdana"/>
                          <a:cs typeface="Verdana"/>
                        </a:rPr>
                        <a:t>“economic</a:t>
                      </a:r>
                      <a:r>
                        <a:rPr lang="en-US" baseline="0" dirty="0" smtClean="0">
                          <a:latin typeface="Verdana"/>
                          <a:cs typeface="Verdana"/>
                        </a:rPr>
                        <a:t> backwardness”</a:t>
                      </a:r>
                      <a:endParaRPr lang="en-US" dirty="0">
                        <a:latin typeface="Verdana"/>
                        <a:cs typeface="Verdana"/>
                      </a:endParaRPr>
                    </a:p>
                  </a:txBody>
                  <a:tcPr anchor="ctr"/>
                </a:tc>
                <a:tc>
                  <a:txBody>
                    <a:bodyPr/>
                    <a:lstStyle/>
                    <a:p>
                      <a:pPr algn="ctr"/>
                      <a:r>
                        <a:rPr lang="en-US" dirty="0" smtClean="0">
                          <a:latin typeface="Verdana"/>
                          <a:cs typeface="Verdana"/>
                        </a:rPr>
                        <a:t>“dependent on international aid”</a:t>
                      </a:r>
                      <a:endParaRPr lang="en-US" dirty="0">
                        <a:latin typeface="Verdana"/>
                        <a:cs typeface="Verdana"/>
                      </a:endParaRPr>
                    </a:p>
                  </a:txBody>
                  <a:tcPr anchor="ctr"/>
                </a:tc>
              </a:tr>
              <a:tr h="370840">
                <a:tc>
                  <a:txBody>
                    <a:bodyPr/>
                    <a:lstStyle/>
                    <a:p>
                      <a:pPr algn="ctr"/>
                      <a:r>
                        <a:rPr lang="en-US" b="1" dirty="0" smtClean="0">
                          <a:latin typeface="Verdana"/>
                          <a:cs typeface="Verdana"/>
                        </a:rPr>
                        <a:t>Limited pedagogy</a:t>
                      </a:r>
                      <a:endParaRPr lang="en-US" b="1" dirty="0">
                        <a:latin typeface="Verdana"/>
                        <a:cs typeface="Verdana"/>
                      </a:endParaRPr>
                    </a:p>
                  </a:txBody>
                  <a:tcPr anchor="ctr"/>
                </a:tc>
                <a:tc>
                  <a:txBody>
                    <a:bodyPr/>
                    <a:lstStyle/>
                    <a:p>
                      <a:pPr algn="ctr"/>
                      <a:r>
                        <a:rPr lang="en-US" dirty="0" smtClean="0">
                          <a:latin typeface="Verdana"/>
                          <a:cs typeface="Verdana"/>
                        </a:rPr>
                        <a:t>“endless repetition</a:t>
                      </a:r>
                      <a:r>
                        <a:rPr lang="en-US" baseline="0" dirty="0" smtClean="0">
                          <a:latin typeface="Verdana"/>
                          <a:cs typeface="Verdana"/>
                        </a:rPr>
                        <a:t> and the pupils were quite incapable of reading the words separately”</a:t>
                      </a:r>
                      <a:endParaRPr lang="en-US" dirty="0">
                        <a:latin typeface="Verdana"/>
                        <a:cs typeface="Verdana"/>
                      </a:endParaRPr>
                    </a:p>
                  </a:txBody>
                  <a:tcPr anchor="ctr"/>
                </a:tc>
                <a:tc>
                  <a:txBody>
                    <a:bodyPr/>
                    <a:lstStyle/>
                    <a:p>
                      <a:pPr algn="ctr"/>
                      <a:r>
                        <a:rPr lang="en-US" dirty="0" smtClean="0">
                          <a:latin typeface="Verdana"/>
                          <a:cs typeface="Verdana"/>
                        </a:rPr>
                        <a:t>“time is spent on academic upgrading as opposed</a:t>
                      </a:r>
                      <a:r>
                        <a:rPr lang="en-US" baseline="0" dirty="0" smtClean="0">
                          <a:latin typeface="Verdana"/>
                          <a:cs typeface="Verdana"/>
                        </a:rPr>
                        <a:t> to teaching methodology”</a:t>
                      </a:r>
                      <a:endParaRPr lang="en-US" dirty="0">
                        <a:latin typeface="Verdana"/>
                        <a:cs typeface="Verdana"/>
                      </a:endParaRPr>
                    </a:p>
                  </a:txBody>
                  <a:tcPr anchor="ctr"/>
                </a:tc>
              </a:tr>
              <a:tr h="370840">
                <a:tc>
                  <a:txBody>
                    <a:bodyPr/>
                    <a:lstStyle/>
                    <a:p>
                      <a:pPr algn="ctr"/>
                      <a:r>
                        <a:rPr lang="en-US" b="1" dirty="0" smtClean="0">
                          <a:latin typeface="Verdana"/>
                          <a:cs typeface="Verdana"/>
                        </a:rPr>
                        <a:t>Class size too big</a:t>
                      </a:r>
                      <a:endParaRPr lang="en-US" b="1" dirty="0">
                        <a:latin typeface="Verdana"/>
                        <a:cs typeface="Verdana"/>
                      </a:endParaRPr>
                    </a:p>
                  </a:txBody>
                  <a:tcPr anchor="ctr"/>
                </a:tc>
                <a:tc>
                  <a:txBody>
                    <a:bodyPr/>
                    <a:lstStyle/>
                    <a:p>
                      <a:pPr algn="ctr"/>
                      <a:r>
                        <a:rPr lang="en-US" dirty="0" smtClean="0">
                          <a:latin typeface="Verdana"/>
                          <a:cs typeface="Verdana"/>
                        </a:rPr>
                        <a:t>“classes are large…60, 80, and even 100 pupils”</a:t>
                      </a:r>
                      <a:endParaRPr lang="en-US" dirty="0">
                        <a:latin typeface="Verdana"/>
                        <a:cs typeface="Verdana"/>
                      </a:endParaRPr>
                    </a:p>
                  </a:txBody>
                  <a:tcPr anchor="ctr"/>
                </a:tc>
                <a:tc>
                  <a:txBody>
                    <a:bodyPr/>
                    <a:lstStyle/>
                    <a:p>
                      <a:pPr algn="ctr"/>
                      <a:r>
                        <a:rPr lang="en-US" dirty="0" smtClean="0">
                          <a:latin typeface="Verdana"/>
                          <a:cs typeface="Verdana"/>
                        </a:rPr>
                        <a:t>“pupil teacher ratio:</a:t>
                      </a:r>
                      <a:r>
                        <a:rPr lang="en-US" baseline="0" dirty="0" smtClean="0">
                          <a:latin typeface="Verdana"/>
                          <a:cs typeface="Verdana"/>
                        </a:rPr>
                        <a:t> 49.3:1 in 2007”</a:t>
                      </a:r>
                      <a:endParaRPr lang="en-US" dirty="0">
                        <a:latin typeface="Verdana"/>
                        <a:cs typeface="Verdana"/>
                      </a:endParaRPr>
                    </a:p>
                  </a:txBody>
                  <a:tcPr anchor="ctr"/>
                </a:tc>
              </a:tr>
            </a:tbl>
          </a:graphicData>
        </a:graphic>
      </p:graphicFrame>
      <p:sp>
        <p:nvSpPr>
          <p:cNvPr id="5" name="Rectangle 1"/>
          <p:cNvSpPr txBox="1">
            <a:spLocks noChangeArrowheads="1"/>
          </p:cNvSpPr>
          <p:nvPr/>
        </p:nvSpPr>
        <p:spPr>
          <a:xfrm>
            <a:off x="0" y="-223542"/>
            <a:ext cx="9144000" cy="1143000"/>
          </a:xfrm>
          <a:prstGeom prst="rect">
            <a:avLst/>
          </a:prstGeom>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5100" b="0" i="0" u="none" strike="noStrike" kern="1200" cap="none" spc="0" normalizeH="0" baseline="0" noProof="0" dirty="0" smtClean="0">
                <a:ln>
                  <a:noFill/>
                </a:ln>
                <a:solidFill>
                  <a:srgbClr val="9EC48D"/>
                </a:solidFill>
                <a:effectLst/>
                <a:uLnTx/>
                <a:uFillTx/>
                <a:latin typeface="Herculanum" pitchFamily="-1" charset="0"/>
                <a:ea typeface="Herculanum" pitchFamily="-1" charset="0"/>
                <a:cs typeface="Herculanum" pitchFamily="-1" charset="0"/>
                <a:sym typeface="Herculanum" pitchFamily="-1" charset="0"/>
              </a:rPr>
              <a:t>Description </a:t>
            </a:r>
            <a:r>
              <a:rPr lang="en-US" sz="5100" dirty="0" smtClean="0">
                <a:solidFill>
                  <a:srgbClr val="9EC48D"/>
                </a:solidFill>
                <a:latin typeface="Herculanum" pitchFamily="-1" charset="0"/>
                <a:ea typeface="Herculanum" pitchFamily="-1" charset="0"/>
                <a:cs typeface="Herculanum" pitchFamily="-1" charset="0"/>
                <a:sym typeface="Herculanum" pitchFamily="-1" charset="0"/>
              </a:rPr>
              <a:t>of </a:t>
            </a:r>
            <a:r>
              <a:rPr kumimoji="0" lang="en-US" sz="5100" b="0" i="0" u="none" strike="noStrike" kern="1200" cap="none" spc="0" normalizeH="0" baseline="0" noProof="0" dirty="0" smtClean="0">
                <a:ln>
                  <a:noFill/>
                </a:ln>
                <a:solidFill>
                  <a:srgbClr val="9EC48D"/>
                </a:solidFill>
                <a:effectLst/>
                <a:uLnTx/>
                <a:uFillTx/>
                <a:latin typeface="Herculanum" pitchFamily="-1" charset="0"/>
                <a:ea typeface="Herculanum" pitchFamily="-1" charset="0"/>
                <a:cs typeface="Herculanum" pitchFamily="-1" charset="0"/>
                <a:sym typeface="Herculanum" pitchFamily="-1" charset="0"/>
              </a:rPr>
              <a:t>Problems</a:t>
            </a:r>
            <a:endParaRPr kumimoji="0" lang="en-US" sz="5100" b="0" i="0" u="none" strike="noStrike" kern="1200" cap="none" spc="0" normalizeH="0" baseline="0" noProof="0" dirty="0">
              <a:ln>
                <a:noFill/>
              </a:ln>
              <a:solidFill>
                <a:srgbClr val="9EC48D"/>
              </a:solidFill>
              <a:effectLst/>
              <a:uLnTx/>
              <a:uFillTx/>
              <a:latin typeface="Herculanum" pitchFamily="-1" charset="0"/>
              <a:ea typeface="ヒラギノ明朝 ProN W3" pitchFamily="-1" charset="-128"/>
              <a:cs typeface="ヒラギノ明朝 ProN W3" pitchFamily="-1" charset="-128"/>
              <a:sym typeface="Herculanum" pitchFamily="-1"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85640" y="1398830"/>
            <a:ext cx="4127384" cy="5228276"/>
          </a:xfrm>
        </p:spPr>
        <p:txBody>
          <a:bodyPr>
            <a:normAutofit fontScale="92500"/>
          </a:bodyPr>
          <a:lstStyle/>
          <a:p>
            <a:r>
              <a:rPr lang="en-US" dirty="0" smtClean="0">
                <a:latin typeface="Verdana"/>
                <a:cs typeface="Verdana"/>
              </a:rPr>
              <a:t>2010: “Inclusive Education” for the “hard to reach children.” Quality is to be addressed by Child Friendly Schools, which states “All children have access to schooling” as the first dimension </a:t>
            </a:r>
            <a:endParaRPr lang="en-US" dirty="0">
              <a:latin typeface="Verdana"/>
              <a:cs typeface="Verdana"/>
            </a:endParaRPr>
          </a:p>
        </p:txBody>
      </p:sp>
      <p:sp>
        <p:nvSpPr>
          <p:cNvPr id="4" name="Content Placeholder 2"/>
          <p:cNvSpPr txBox="1">
            <a:spLocks/>
          </p:cNvSpPr>
          <p:nvPr/>
        </p:nvSpPr>
        <p:spPr>
          <a:xfrm>
            <a:off x="23536" y="1398830"/>
            <a:ext cx="4652344" cy="5257800"/>
          </a:xfrm>
          <a:prstGeom prst="rect">
            <a:avLst/>
          </a:prstGeom>
        </p:spPr>
        <p:txBody>
          <a:bodyPr vert="horz" lIns="91440" tIns="45720" rIns="91440" bIns="45720" rtlCol="0">
            <a:normAutofit fontScale="85000" lnSpcReduction="20000"/>
          </a:body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sz="3200" b="0" i="0" u="none" strike="noStrike" kern="1200" cap="none" spc="0" normalizeH="0" baseline="0" noProof="0" dirty="0" smtClean="0">
                <a:ln>
                  <a:noFill/>
                </a:ln>
                <a:solidFill>
                  <a:schemeClr val="tx1"/>
                </a:solidFill>
                <a:effectLst/>
                <a:uLnTx/>
                <a:uFillTx/>
                <a:latin typeface="Verdana"/>
                <a:ea typeface="+mn-ea"/>
                <a:cs typeface="Verdana"/>
              </a:rPr>
              <a:t>1955: “Compulsory </a:t>
            </a:r>
            <a:r>
              <a:rPr lang="en-US" sz="3200" dirty="0" smtClean="0">
                <a:latin typeface="Verdana"/>
                <a:cs typeface="Verdana"/>
              </a:rPr>
              <a:t>schooling cannot be suddenly imposed; it must be prepared several years in advance…it is the moral duty of the state, before making education compulsory, to offer the pupils proper schools with hygienic conditions, qualified teachers, and a suitable curriculum” (</a:t>
            </a:r>
            <a:r>
              <a:rPr lang="en-US" sz="3200" dirty="0" err="1" smtClean="0">
                <a:latin typeface="Verdana"/>
                <a:cs typeface="Verdana"/>
              </a:rPr>
              <a:t>p</a:t>
            </a:r>
            <a:r>
              <a:rPr lang="en-US" sz="3200" dirty="0" smtClean="0">
                <a:latin typeface="Verdana"/>
                <a:cs typeface="Verdana"/>
              </a:rPr>
              <a:t>. 31).</a:t>
            </a:r>
            <a:endParaRPr kumimoji="0" lang="en-US" sz="3200" b="0" i="0" u="none" strike="noStrike" kern="1200" cap="none" spc="0" normalizeH="0" baseline="0" noProof="0" dirty="0">
              <a:ln>
                <a:noFill/>
              </a:ln>
              <a:solidFill>
                <a:schemeClr val="tx1"/>
              </a:solidFill>
              <a:effectLst/>
              <a:uLnTx/>
              <a:uFillTx/>
              <a:latin typeface="Verdana"/>
              <a:ea typeface="+mn-ea"/>
              <a:cs typeface="Verdana"/>
            </a:endParaRPr>
          </a:p>
        </p:txBody>
      </p:sp>
      <p:sp>
        <p:nvSpPr>
          <p:cNvPr id="8" name="Rectangle 1"/>
          <p:cNvSpPr txBox="1">
            <a:spLocks noChangeArrowheads="1"/>
          </p:cNvSpPr>
          <p:nvPr/>
        </p:nvSpPr>
        <p:spPr>
          <a:xfrm>
            <a:off x="0" y="-6682"/>
            <a:ext cx="9144000" cy="1143000"/>
          </a:xfrm>
          <a:prstGeom prst="rect">
            <a:avLst/>
          </a:prstGeom>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5100" dirty="0" smtClean="0">
                <a:solidFill>
                  <a:srgbClr val="9EC48D"/>
                </a:solidFill>
                <a:latin typeface="Herculanum" pitchFamily="-1" charset="0"/>
                <a:ea typeface="Herculanum" pitchFamily="-1" charset="0"/>
                <a:cs typeface="Herculanum" pitchFamily="-1" charset="0"/>
                <a:sym typeface="Herculanum" pitchFamily="-1" charset="0"/>
              </a:rPr>
              <a:t>Prescription to problems</a:t>
            </a:r>
            <a:endParaRPr kumimoji="0" lang="en-US" sz="5100" b="0" i="0" u="none" strike="noStrike" kern="1200" cap="none" spc="0" normalizeH="0" baseline="0" noProof="0" dirty="0">
              <a:ln>
                <a:noFill/>
              </a:ln>
              <a:solidFill>
                <a:srgbClr val="9EC48D"/>
              </a:solidFill>
              <a:effectLst/>
              <a:uLnTx/>
              <a:uFillTx/>
              <a:latin typeface="Herculanum" pitchFamily="-1" charset="0"/>
              <a:ea typeface="ヒラギノ明朝 ProN W3" pitchFamily="-1" charset="-128"/>
              <a:cs typeface="ヒラギノ明朝 ProN W3" pitchFamily="-1" charset="-128"/>
              <a:sym typeface="Herculanum" pitchFamily="-1"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5862" y="1600200"/>
            <a:ext cx="4127384" cy="4525963"/>
          </a:xfrm>
        </p:spPr>
        <p:txBody>
          <a:bodyPr>
            <a:normAutofit fontScale="92500" lnSpcReduction="20000"/>
          </a:bodyPr>
          <a:lstStyle/>
          <a:p>
            <a:r>
              <a:rPr lang="en-US" dirty="0" smtClean="0">
                <a:latin typeface="Verdana"/>
                <a:cs typeface="Verdana"/>
              </a:rPr>
              <a:t>1955: “Entrance fees have never been asked for, textbooks have always been provided free of charge…and many resident scholarships and various allowances have been awarded” (</a:t>
            </a:r>
            <a:r>
              <a:rPr lang="en-US" dirty="0" err="1" smtClean="0">
                <a:latin typeface="Verdana"/>
                <a:cs typeface="Verdana"/>
              </a:rPr>
              <a:t>p</a:t>
            </a:r>
            <a:r>
              <a:rPr lang="en-US" dirty="0" smtClean="0">
                <a:latin typeface="Verdana"/>
                <a:cs typeface="Verdana"/>
              </a:rPr>
              <a:t>. 36). </a:t>
            </a:r>
            <a:endParaRPr lang="en-US" dirty="0">
              <a:latin typeface="Verdana"/>
              <a:cs typeface="Verdana"/>
            </a:endParaRPr>
          </a:p>
        </p:txBody>
      </p:sp>
      <p:sp>
        <p:nvSpPr>
          <p:cNvPr id="5" name="Content Placeholder 2"/>
          <p:cNvSpPr txBox="1">
            <a:spLocks/>
          </p:cNvSpPr>
          <p:nvPr/>
        </p:nvSpPr>
        <p:spPr>
          <a:xfrm>
            <a:off x="4736984" y="1600200"/>
            <a:ext cx="4127384" cy="5257800"/>
          </a:xfrm>
          <a:prstGeom prst="rect">
            <a:avLst/>
          </a:prstGeom>
        </p:spPr>
        <p:txBody>
          <a:bodyPr vert="horz" lIns="91440" tIns="45720" rIns="91440" bIns="45720" rtlCol="0">
            <a:normAutofit fontScale="85000" lnSpcReduction="10000"/>
          </a:body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sz="3200" b="0" i="0" u="none" strike="noStrike" kern="1200" cap="none" spc="0" normalizeH="0" baseline="0" noProof="0" dirty="0" smtClean="0">
                <a:ln>
                  <a:noFill/>
                </a:ln>
                <a:solidFill>
                  <a:schemeClr val="tx1"/>
                </a:solidFill>
                <a:effectLst/>
                <a:uLnTx/>
                <a:uFillTx/>
                <a:latin typeface="Verdana"/>
                <a:ea typeface="+mn-ea"/>
                <a:cs typeface="Verdana"/>
              </a:rPr>
              <a:t>2010: “For</a:t>
            </a:r>
            <a:r>
              <a:rPr kumimoji="0" lang="en-US" sz="3200" b="0" i="0" u="none" strike="noStrike" kern="1200" cap="none" spc="0" normalizeH="0" noProof="0" dirty="0" smtClean="0">
                <a:ln>
                  <a:noFill/>
                </a:ln>
                <a:solidFill>
                  <a:schemeClr val="tx1"/>
                </a:solidFill>
                <a:effectLst/>
                <a:uLnTx/>
                <a:uFillTx/>
                <a:latin typeface="Verdana"/>
                <a:ea typeface="+mn-ea"/>
                <a:cs typeface="Verdana"/>
              </a:rPr>
              <a:t> many rural families that rely on agriculture for subsistence, education cost are the highest expense they face annually. </a:t>
            </a:r>
            <a:r>
              <a:rPr lang="en-US" sz="3200" dirty="0" smtClean="0">
                <a:latin typeface="Verdana"/>
                <a:cs typeface="Verdana"/>
              </a:rPr>
              <a:t>Often they cannot afford to educate all of their children and choose only certain children to attend school” (</a:t>
            </a:r>
            <a:r>
              <a:rPr lang="en-US" sz="3200" dirty="0" err="1" smtClean="0">
                <a:latin typeface="Verdana"/>
                <a:cs typeface="Verdana"/>
              </a:rPr>
              <a:t>p</a:t>
            </a:r>
            <a:r>
              <a:rPr lang="en-US" sz="3200" dirty="0" smtClean="0">
                <a:latin typeface="Verdana"/>
                <a:cs typeface="Verdana"/>
              </a:rPr>
              <a:t>. 28).</a:t>
            </a:r>
            <a:endParaRPr kumimoji="0" lang="en-US" sz="3200" b="0" i="0" u="none" strike="noStrike" kern="1200" cap="none" spc="0" normalizeH="0" baseline="0" noProof="0" dirty="0">
              <a:ln>
                <a:noFill/>
              </a:ln>
              <a:solidFill>
                <a:schemeClr val="tx1"/>
              </a:solidFill>
              <a:effectLst/>
              <a:uLnTx/>
              <a:uFillTx/>
              <a:latin typeface="Verdana"/>
              <a:ea typeface="+mn-ea"/>
              <a:cs typeface="Verdana"/>
            </a:endParaRPr>
          </a:p>
        </p:txBody>
      </p:sp>
      <p:sp>
        <p:nvSpPr>
          <p:cNvPr id="6" name="Rectangle 1"/>
          <p:cNvSpPr txBox="1">
            <a:spLocks noChangeArrowheads="1"/>
          </p:cNvSpPr>
          <p:nvPr/>
        </p:nvSpPr>
        <p:spPr>
          <a:xfrm>
            <a:off x="0" y="117238"/>
            <a:ext cx="9144000" cy="1143000"/>
          </a:xfrm>
          <a:prstGeom prst="rect">
            <a:avLst/>
          </a:prstGeom>
        </p:spPr>
        <p:txBody>
          <a:bodyPr vert="horz" lIns="91440" tIns="45720" rIns="91440" bIns="45720" rtlCol="0" anchor="ctr">
            <a:normAutofit fontScale="85000" lnSpcReduction="10000"/>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5100" b="0" i="0" u="none" strike="noStrike" kern="1200" cap="none" spc="0" normalizeH="0" baseline="0" noProof="0" dirty="0" smtClean="0">
                <a:ln>
                  <a:noFill/>
                </a:ln>
                <a:solidFill>
                  <a:srgbClr val="9EC48D"/>
                </a:solidFill>
                <a:effectLst/>
                <a:uLnTx/>
                <a:uFillTx/>
                <a:latin typeface="Herculanum" pitchFamily="-1" charset="0"/>
                <a:ea typeface="Herculanum" pitchFamily="-1" charset="0"/>
                <a:cs typeface="Herculanum" pitchFamily="-1" charset="0"/>
                <a:sym typeface="Herculanum" pitchFamily="-1" charset="0"/>
              </a:rPr>
              <a:t>Compulsory Education and fees</a:t>
            </a:r>
            <a:endParaRPr kumimoji="0" lang="en-US" sz="5100" b="0" i="0" u="none" strike="noStrike" kern="1200" cap="none" spc="0" normalizeH="0" baseline="0" noProof="0" dirty="0">
              <a:ln>
                <a:noFill/>
              </a:ln>
              <a:solidFill>
                <a:srgbClr val="9EC48D"/>
              </a:solidFill>
              <a:effectLst/>
              <a:uLnTx/>
              <a:uFillTx/>
              <a:latin typeface="Herculanum" pitchFamily="-1" charset="0"/>
              <a:ea typeface="ヒラギノ明朝 ProN W3" pitchFamily="-1" charset="-128"/>
              <a:cs typeface="ヒラギノ明朝 ProN W3" pitchFamily="-1" charset="-128"/>
              <a:sym typeface="Herculanum" pitchFamily="-1"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dirty="0" smtClean="0">
                <a:latin typeface="Verdana"/>
                <a:cs typeface="Verdana"/>
              </a:rPr>
              <a:t>Private tutoring is perceived to complete the government school curriculum.</a:t>
            </a:r>
          </a:p>
          <a:p>
            <a:r>
              <a:rPr lang="en-US" dirty="0" smtClean="0">
                <a:latin typeface="Verdana"/>
                <a:cs typeface="Verdana"/>
              </a:rPr>
              <a:t>Private tutoring is found to be an extension of government school in terms of content delivered and teaching methodology.</a:t>
            </a:r>
          </a:p>
          <a:p>
            <a:r>
              <a:rPr lang="en-US" dirty="0" smtClean="0">
                <a:latin typeface="Verdana"/>
                <a:ea typeface="Lucida Grande"/>
                <a:cs typeface="Verdana"/>
              </a:rPr>
              <a:t>One of the differences is in how students are practicing sample problems (exercises)</a:t>
            </a:r>
            <a:r>
              <a:rPr lang="en-US" dirty="0" smtClean="0">
                <a:latin typeface="Verdana"/>
                <a:cs typeface="Verdana"/>
              </a:rPr>
              <a:t>.</a:t>
            </a:r>
          </a:p>
          <a:p>
            <a:r>
              <a:rPr lang="en-US" dirty="0" smtClean="0">
                <a:latin typeface="Verdana"/>
                <a:cs typeface="Verdana"/>
              </a:rPr>
              <a:t>Achievement differences between students who go to PT and those who do not (Brehm &amp; </a:t>
            </a:r>
            <a:r>
              <a:rPr lang="en-US" dirty="0" err="1" smtClean="0">
                <a:latin typeface="Verdana"/>
                <a:cs typeface="Verdana"/>
              </a:rPr>
              <a:t>Silova</a:t>
            </a:r>
            <a:r>
              <a:rPr lang="en-US" dirty="0" smtClean="0">
                <a:latin typeface="Verdana"/>
                <a:cs typeface="Verdana"/>
              </a:rPr>
              <a:t>, Forthcoming)</a:t>
            </a:r>
            <a:endParaRPr lang="en-US" dirty="0">
              <a:latin typeface="Verdana"/>
              <a:cs typeface="Verdana"/>
            </a:endParaRPr>
          </a:p>
        </p:txBody>
      </p:sp>
      <p:sp>
        <p:nvSpPr>
          <p:cNvPr id="4" name="Rectangle 1"/>
          <p:cNvSpPr txBox="1">
            <a:spLocks noChangeArrowheads="1"/>
          </p:cNvSpPr>
          <p:nvPr/>
        </p:nvSpPr>
        <p:spPr>
          <a:xfrm>
            <a:off x="0" y="163708"/>
            <a:ext cx="9144000" cy="1143000"/>
          </a:xfrm>
          <a:prstGeom prst="rect">
            <a:avLst/>
          </a:prstGeom>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5100" b="0" i="0" u="none" strike="noStrike" kern="1200" cap="none" spc="0" normalizeH="0" baseline="0" noProof="0" dirty="0" smtClean="0">
                <a:ln>
                  <a:noFill/>
                </a:ln>
                <a:solidFill>
                  <a:srgbClr val="9EC48D"/>
                </a:solidFill>
                <a:effectLst/>
                <a:uLnTx/>
                <a:uFillTx/>
                <a:latin typeface="Herculanum" pitchFamily="-1" charset="0"/>
                <a:ea typeface="Herculanum" pitchFamily="-1" charset="0"/>
                <a:cs typeface="Herculanum" pitchFamily="-1" charset="0"/>
                <a:sym typeface="Herculanum" pitchFamily="-1" charset="0"/>
              </a:rPr>
              <a:t>The Quality gap</a:t>
            </a:r>
            <a:endParaRPr kumimoji="0" lang="en-US" sz="5100" b="0" i="0" u="none" strike="noStrike" kern="1200" cap="none" spc="0" normalizeH="0" baseline="0" noProof="0" dirty="0">
              <a:ln>
                <a:noFill/>
              </a:ln>
              <a:solidFill>
                <a:srgbClr val="9EC48D"/>
              </a:solidFill>
              <a:effectLst/>
              <a:uLnTx/>
              <a:uFillTx/>
              <a:latin typeface="Herculanum" pitchFamily="-1" charset="0"/>
              <a:ea typeface="ヒラギノ明朝 ProN W3" pitchFamily="-1" charset="-128"/>
              <a:cs typeface="ヒラギノ明朝 ProN W3" pitchFamily="-1" charset="-128"/>
              <a:sym typeface="Herculanum" pitchFamily="-1"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14019" name="Rectangle 1"/>
          <p:cNvSpPr>
            <a:spLocks noGrp="1" noChangeArrowheads="1"/>
          </p:cNvSpPr>
          <p:nvPr>
            <p:ph type="title"/>
          </p:nvPr>
        </p:nvSpPr>
        <p:spPr/>
        <p:txBody>
          <a:bodyPr/>
          <a:lstStyle/>
          <a:p>
            <a:pPr eaLnBrk="1" hangingPunct="1"/>
            <a:r>
              <a:rPr lang="en-US" sz="5100" dirty="0">
                <a:solidFill>
                  <a:srgbClr val="9EC48D"/>
                </a:solidFill>
                <a:latin typeface="Herculanum" pitchFamily="-1" charset="0"/>
                <a:ea typeface="Herculanum" pitchFamily="-1" charset="0"/>
                <a:cs typeface="Herculanum" pitchFamily="-1" charset="0"/>
                <a:sym typeface="Herculanum" pitchFamily="-1" charset="0"/>
              </a:rPr>
              <a:t>Curriculum Too long</a:t>
            </a:r>
            <a:endParaRPr lang="en-US" sz="5100" dirty="0">
              <a:solidFill>
                <a:srgbClr val="9EC48D"/>
              </a:solidFill>
              <a:latin typeface="Herculanum" pitchFamily="-1" charset="0"/>
              <a:ea typeface="ヒラギノ明朝 ProN W3" pitchFamily="-1" charset="-128"/>
              <a:cs typeface="ヒラギノ明朝 ProN W3" pitchFamily="-1" charset="-128"/>
              <a:sym typeface="Herculanum" pitchFamily="-1" charset="0"/>
            </a:endParaRPr>
          </a:p>
        </p:txBody>
      </p:sp>
      <p:sp>
        <p:nvSpPr>
          <p:cNvPr id="44034" name="Rectangle 2"/>
          <p:cNvSpPr>
            <a:spLocks noGrp="1" noChangeArrowheads="1"/>
          </p:cNvSpPr>
          <p:nvPr>
            <p:ph type="body" idx="1"/>
          </p:nvPr>
        </p:nvSpPr>
        <p:spPr>
          <a:xfrm>
            <a:off x="703421" y="1418788"/>
            <a:ext cx="8229600" cy="4525963"/>
          </a:xfrm>
        </p:spPr>
        <p:txBody>
          <a:bodyPr>
            <a:noAutofit/>
          </a:bodyPr>
          <a:lstStyle/>
          <a:p>
            <a:pPr eaLnBrk="1" hangingPunct="1"/>
            <a:r>
              <a:rPr lang="ja-JP" altLang="en-US" sz="2400" dirty="0">
                <a:latin typeface="Verdana"/>
                <a:cs typeface="Verdana"/>
              </a:rPr>
              <a:t>“</a:t>
            </a:r>
            <a:r>
              <a:rPr lang="en-US" altLang="ja-JP" sz="2400" dirty="0">
                <a:latin typeface="Verdana"/>
                <a:cs typeface="Verdana"/>
              </a:rPr>
              <a:t>We cannot finish the curriculum by only attending government school...this is why </a:t>
            </a:r>
            <a:r>
              <a:rPr lang="en-US" altLang="ja-JP" sz="2400" dirty="0" smtClean="0">
                <a:latin typeface="Verdana"/>
                <a:cs typeface="Verdana"/>
              </a:rPr>
              <a:t>we need </a:t>
            </a:r>
            <a:r>
              <a:rPr lang="en-US" altLang="ja-JP" sz="2400" dirty="0">
                <a:latin typeface="Verdana"/>
                <a:cs typeface="Verdana"/>
              </a:rPr>
              <a:t>private tutoring.</a:t>
            </a:r>
            <a:r>
              <a:rPr lang="ja-JP" altLang="en-US" sz="2400" dirty="0">
                <a:latin typeface="Verdana"/>
                <a:cs typeface="Verdana"/>
              </a:rPr>
              <a:t>”</a:t>
            </a:r>
            <a:r>
              <a:rPr lang="en-US" altLang="ja-JP" sz="2400" dirty="0">
                <a:latin typeface="Verdana"/>
                <a:cs typeface="Verdana"/>
              </a:rPr>
              <a:t> (9th grade student)</a:t>
            </a:r>
          </a:p>
          <a:p>
            <a:pPr>
              <a:spcBef>
                <a:spcPts val="607"/>
              </a:spcBef>
            </a:pPr>
            <a:r>
              <a:rPr lang="ja-JP" altLang="en-US" sz="2400" dirty="0">
                <a:latin typeface="Verdana"/>
                <a:cs typeface="Verdana"/>
              </a:rPr>
              <a:t>“</a:t>
            </a:r>
            <a:r>
              <a:rPr lang="en-US" altLang="ja-JP" sz="2400" dirty="0">
                <a:latin typeface="Verdana"/>
                <a:cs typeface="Verdana"/>
              </a:rPr>
              <a:t>There are too many lessons and too many students [in class].</a:t>
            </a:r>
            <a:r>
              <a:rPr lang="ja-JP" altLang="en-US" sz="2400" dirty="0">
                <a:latin typeface="Verdana"/>
                <a:cs typeface="Verdana"/>
              </a:rPr>
              <a:t>”</a:t>
            </a:r>
            <a:r>
              <a:rPr lang="en-US" altLang="ja-JP" sz="2400" dirty="0">
                <a:latin typeface="Verdana"/>
                <a:cs typeface="Verdana"/>
              </a:rPr>
              <a:t> (primary school teacher)</a:t>
            </a:r>
          </a:p>
          <a:p>
            <a:pPr>
              <a:spcBef>
                <a:spcPts val="607"/>
              </a:spcBef>
            </a:pPr>
            <a:r>
              <a:rPr lang="ja-JP" altLang="en-US" sz="2400" dirty="0">
                <a:latin typeface="Verdana"/>
                <a:cs typeface="Verdana"/>
              </a:rPr>
              <a:t>“</a:t>
            </a:r>
            <a:r>
              <a:rPr lang="en-US" altLang="ja-JP" sz="2400" dirty="0">
                <a:latin typeface="Verdana"/>
                <a:cs typeface="Verdana"/>
              </a:rPr>
              <a:t>If we want quality, we will not finish the curriculum. But if we want to</a:t>
            </a:r>
            <a:r>
              <a:rPr lang="en-US" altLang="ja-JP" sz="2400" dirty="0" smtClean="0">
                <a:latin typeface="Verdana"/>
                <a:cs typeface="Verdana"/>
              </a:rPr>
              <a:t> finish </a:t>
            </a:r>
            <a:r>
              <a:rPr lang="en-US" altLang="ja-JP" sz="2400" dirty="0">
                <a:latin typeface="Verdana"/>
                <a:cs typeface="Verdana"/>
              </a:rPr>
              <a:t>the curriculum, students will not be qualified.</a:t>
            </a:r>
            <a:r>
              <a:rPr lang="ja-JP" altLang="en-US" sz="2400" dirty="0">
                <a:latin typeface="Verdana"/>
                <a:cs typeface="Verdana"/>
              </a:rPr>
              <a:t>”</a:t>
            </a:r>
            <a:r>
              <a:rPr lang="en-US" altLang="ja-JP" sz="2400" dirty="0">
                <a:latin typeface="Verdana"/>
                <a:cs typeface="Verdana"/>
              </a:rPr>
              <a:t> </a:t>
            </a:r>
            <a:r>
              <a:rPr lang="en-US" altLang="ja-JP" sz="2400" dirty="0" smtClean="0">
                <a:latin typeface="Verdana"/>
                <a:cs typeface="Verdana"/>
              </a:rPr>
              <a:t>(primary </a:t>
            </a:r>
            <a:r>
              <a:rPr lang="en-US" altLang="ja-JP" sz="2400" dirty="0">
                <a:latin typeface="Verdana"/>
                <a:cs typeface="Verdana"/>
              </a:rPr>
              <a:t>school teacher)</a:t>
            </a:r>
          </a:p>
          <a:p>
            <a:pPr>
              <a:spcBef>
                <a:spcPts val="607"/>
              </a:spcBef>
            </a:pPr>
            <a:r>
              <a:rPr lang="en-US" sz="2400" dirty="0">
                <a:latin typeface="Verdana"/>
                <a:cs typeface="Verdana"/>
              </a:rPr>
              <a:t>Teachers held accountable for finishing curriculum. </a:t>
            </a:r>
          </a:p>
          <a:p>
            <a:pPr>
              <a:spcBef>
                <a:spcPts val="607"/>
              </a:spcBef>
            </a:pPr>
            <a:r>
              <a:rPr lang="en-US" sz="2400" dirty="0">
                <a:latin typeface="Verdana"/>
                <a:cs typeface="Verdana"/>
              </a:rPr>
              <a:t>Results: </a:t>
            </a:r>
            <a:r>
              <a:rPr lang="ja-JP" altLang="en-US" sz="2400" dirty="0">
                <a:latin typeface="Verdana"/>
                <a:cs typeface="Verdana"/>
              </a:rPr>
              <a:t>“</a:t>
            </a:r>
            <a:r>
              <a:rPr lang="en-US" altLang="ja-JP" sz="2400" dirty="0">
                <a:latin typeface="Verdana"/>
                <a:cs typeface="Verdana"/>
              </a:rPr>
              <a:t>cut examples from lessons</a:t>
            </a:r>
            <a:r>
              <a:rPr lang="ja-JP" altLang="en-US" sz="2400" dirty="0">
                <a:latin typeface="Verdana"/>
                <a:cs typeface="Verdana"/>
              </a:rPr>
              <a:t>”</a:t>
            </a:r>
            <a:r>
              <a:rPr lang="en-US" altLang="ja-JP" sz="2400" dirty="0">
                <a:latin typeface="Verdana"/>
                <a:cs typeface="Verdana"/>
              </a:rPr>
              <a:t>; </a:t>
            </a:r>
            <a:r>
              <a:rPr lang="ja-JP" altLang="en-US" sz="2400" dirty="0">
                <a:latin typeface="Verdana"/>
                <a:cs typeface="Verdana"/>
              </a:rPr>
              <a:t>“</a:t>
            </a:r>
            <a:r>
              <a:rPr lang="en-US" altLang="ja-JP" sz="2400" dirty="0">
                <a:latin typeface="Verdana"/>
                <a:cs typeface="Verdana"/>
              </a:rPr>
              <a:t>summarize</a:t>
            </a:r>
            <a:r>
              <a:rPr lang="ja-JP" altLang="en-US" sz="2400" dirty="0">
                <a:latin typeface="Verdana"/>
                <a:cs typeface="Verdana"/>
              </a:rPr>
              <a:t>”</a:t>
            </a:r>
            <a:r>
              <a:rPr lang="en-US" altLang="ja-JP" sz="2400" dirty="0">
                <a:latin typeface="Verdana"/>
                <a:cs typeface="Verdana"/>
              </a:rPr>
              <a:t>; and </a:t>
            </a:r>
            <a:r>
              <a:rPr lang="ja-JP" altLang="en-US" sz="2400" dirty="0">
                <a:latin typeface="Verdana"/>
                <a:cs typeface="Verdana"/>
              </a:rPr>
              <a:t>“</a:t>
            </a:r>
            <a:r>
              <a:rPr lang="en-US" altLang="ja-JP" sz="2400" dirty="0">
                <a:latin typeface="Verdana"/>
                <a:cs typeface="Verdana"/>
              </a:rPr>
              <a:t>rush.</a:t>
            </a:r>
            <a:r>
              <a:rPr lang="ja-JP" altLang="en-US" sz="2400" dirty="0">
                <a:latin typeface="Verdana"/>
                <a:cs typeface="Verdana"/>
              </a:rPr>
              <a:t>”</a:t>
            </a:r>
            <a:endParaRPr lang="en-US" sz="2400" dirty="0">
              <a:latin typeface="Verdana"/>
              <a:cs typeface="Verdan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403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4034">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4034">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4034">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403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build="p" bldLvl="5" autoUpdateAnimBg="0"/>
    </p:bld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46081" name="Group 1"/>
          <p:cNvGraphicFramePr>
            <a:graphicFrameLocks noGrp="1"/>
          </p:cNvGraphicFramePr>
          <p:nvPr/>
        </p:nvGraphicFramePr>
        <p:xfrm>
          <a:off x="588163" y="7814"/>
          <a:ext cx="8008814" cy="6430292"/>
        </p:xfrm>
        <a:graphic>
          <a:graphicData uri="http://schemas.openxmlformats.org/drawingml/2006/table">
            <a:tbl>
              <a:tblPr/>
              <a:tblGrid>
                <a:gridCol w="3032745"/>
                <a:gridCol w="2488034"/>
                <a:gridCol w="2488035"/>
              </a:tblGrid>
              <a:tr h="1318255">
                <a:tc>
                  <a:txBody>
                    <a:bodyPr/>
                    <a:lstStyle/>
                    <a:p>
                      <a:pPr marL="0" marR="0" lvl="0" indent="0" algn="ctr"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1" i="0" u="none" strike="noStrike" cap="none" normalizeH="0" baseline="0" dirty="0">
                          <a:ln>
                            <a:noFill/>
                          </a:ln>
                          <a:solidFill>
                            <a:schemeClr val="tx1"/>
                          </a:solidFill>
                          <a:effectLst/>
                          <a:latin typeface="Verdana"/>
                          <a:ea typeface="ヒラギノ角ゴ ProN W3" charset="0"/>
                          <a:cs typeface="Verdana"/>
                          <a:sym typeface="Lucida Grande" charset="0"/>
                        </a:rPr>
                        <a:t>Activity</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38100" cap="flat" cmpd="sng" algn="ctr">
                      <a:solidFill>
                        <a:schemeClr val="accent1"/>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 pos="1295400" algn="l"/>
                          <a:tab pos="1295400" algn="l"/>
                        </a:tabLst>
                      </a:pPr>
                      <a:r>
                        <a:rPr kumimoji="0" lang="en-US" sz="1600" b="1" i="0" u="none" strike="noStrike" cap="none" normalizeH="0" baseline="0">
                          <a:ln>
                            <a:noFill/>
                          </a:ln>
                          <a:solidFill>
                            <a:schemeClr val="tx1"/>
                          </a:solidFill>
                          <a:effectLst/>
                          <a:latin typeface="Verdana"/>
                          <a:ea typeface="ヒラギノ角ゴ ProN W3" charset="0"/>
                          <a:cs typeface="Verdana"/>
                          <a:sym typeface="Lucida Grande" charset="0"/>
                        </a:rPr>
                        <a:t>Government School</a:t>
                      </a:r>
                    </a:p>
                    <a:p>
                      <a:pPr marL="0" marR="0" lvl="0" indent="0" algn="ctr"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 pos="1295400" algn="l"/>
                          <a:tab pos="1295400" algn="l"/>
                        </a:tabLst>
                      </a:pPr>
                      <a:r>
                        <a:rPr kumimoji="0" lang="en-US" sz="1600" b="1" i="0" u="none" strike="noStrike" cap="none" normalizeH="0" baseline="0">
                          <a:ln>
                            <a:noFill/>
                          </a:ln>
                          <a:solidFill>
                            <a:schemeClr val="tx1"/>
                          </a:solidFill>
                          <a:effectLst/>
                          <a:latin typeface="Verdana"/>
                          <a:ea typeface="ヒラギノ角ゴ ProN W3" charset="0"/>
                          <a:cs typeface="Verdana"/>
                          <a:sym typeface="Lucida Grande" charset="0"/>
                        </a:rPr>
                        <a:t>N= 14</a:t>
                      </a:r>
                    </a:p>
                    <a:p>
                      <a:pPr marL="0" marR="0" lvl="0" indent="0" algn="ctr"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 pos="1295400" algn="l"/>
                          <a:tab pos="1295400" algn="l"/>
                        </a:tabLst>
                      </a:pPr>
                      <a:r>
                        <a:rPr kumimoji="0" lang="en-US" sz="1600" b="1" i="0" u="none" strike="noStrike" cap="none" normalizeH="0" baseline="0">
                          <a:ln>
                            <a:noFill/>
                          </a:ln>
                          <a:solidFill>
                            <a:schemeClr val="tx1"/>
                          </a:solidFill>
                          <a:effectLst/>
                          <a:latin typeface="Verdana"/>
                          <a:ea typeface="ヒラギノ角ゴ ProN W3" charset="0"/>
                          <a:cs typeface="Verdana"/>
                          <a:sym typeface="Lucida Grande" charset="0"/>
                        </a:rPr>
                        <a:t>% of classes observed (number of classes observed)</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38100" cap="flat" cmpd="sng" algn="ctr">
                      <a:solidFill>
                        <a:schemeClr val="accent1"/>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 pos="1295400" algn="l"/>
                          <a:tab pos="1295400" algn="l"/>
                        </a:tabLst>
                      </a:pPr>
                      <a:r>
                        <a:rPr kumimoji="0" lang="en-US" sz="1600" b="1" i="0" u="none" strike="noStrike" cap="none" normalizeH="0" baseline="0" dirty="0">
                          <a:ln>
                            <a:noFill/>
                          </a:ln>
                          <a:solidFill>
                            <a:schemeClr val="tx1"/>
                          </a:solidFill>
                          <a:effectLst/>
                          <a:latin typeface="Verdana"/>
                          <a:ea typeface="ヒラギノ角ゴ ProN W3" charset="0"/>
                          <a:cs typeface="Verdana"/>
                          <a:sym typeface="Lucida Grande" charset="0"/>
                        </a:rPr>
                        <a:t>Private Tutoring</a:t>
                      </a:r>
                    </a:p>
                    <a:p>
                      <a:pPr marL="0" marR="0" lvl="0" indent="0" algn="ctr"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 pos="1295400" algn="l"/>
                          <a:tab pos="1295400" algn="l"/>
                        </a:tabLst>
                      </a:pPr>
                      <a:r>
                        <a:rPr kumimoji="0" lang="en-US" sz="1600" b="1" i="0" u="none" strike="noStrike" cap="none" normalizeH="0" baseline="0" dirty="0">
                          <a:ln>
                            <a:noFill/>
                          </a:ln>
                          <a:solidFill>
                            <a:schemeClr val="tx1"/>
                          </a:solidFill>
                          <a:effectLst/>
                          <a:latin typeface="Verdana"/>
                          <a:ea typeface="ヒラギノ角ゴ ProN W3" charset="0"/>
                          <a:cs typeface="Verdana"/>
                          <a:sym typeface="Lucida Grande" charset="0"/>
                        </a:rPr>
                        <a:t>N=12</a:t>
                      </a:r>
                    </a:p>
                    <a:p>
                      <a:pPr marL="0" marR="0" lvl="0" indent="0" algn="ctr"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 pos="1295400" algn="l"/>
                          <a:tab pos="1295400" algn="l"/>
                        </a:tabLst>
                      </a:pPr>
                      <a:r>
                        <a:rPr kumimoji="0" lang="en-US" sz="1600" b="1" i="0" u="none" strike="noStrike" cap="none" normalizeH="0" baseline="0" dirty="0">
                          <a:ln>
                            <a:noFill/>
                          </a:ln>
                          <a:solidFill>
                            <a:schemeClr val="tx1"/>
                          </a:solidFill>
                          <a:effectLst/>
                          <a:latin typeface="Verdana"/>
                          <a:ea typeface="ヒラギノ角ゴ ProN W3" charset="0"/>
                          <a:cs typeface="Verdana"/>
                          <a:sym typeface="Lucida Grande" charset="0"/>
                        </a:rPr>
                        <a:t>% of classes observed (number of classes observed)</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38100" cap="flat" cmpd="sng" algn="ctr">
                      <a:solidFill>
                        <a:schemeClr val="accent1"/>
                      </a:solidFill>
                      <a:prstDash val="solid"/>
                      <a:round/>
                      <a:headEnd type="none" w="med" len="med"/>
                      <a:tailEnd type="none" w="med" len="med"/>
                    </a:lnB>
                    <a:lnTlToBr>
                      <a:noFill/>
                    </a:lnTlToBr>
                    <a:lnBlToTr>
                      <a:noFill/>
                    </a:lnBlToTr>
                    <a:solidFill>
                      <a:srgbClr val="4F81BD"/>
                    </a:solidFill>
                  </a:tcPr>
                </a:tc>
              </a:tr>
              <a:tr h="551973">
                <a:tc>
                  <a:txBody>
                    <a:bodyPr/>
                    <a:lstStyle/>
                    <a:p>
                      <a:pPr marL="0" marR="0" lvl="0" indent="0" algn="l"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0" i="0" u="none" strike="noStrike" cap="none" normalizeH="0" baseline="0">
                          <a:ln>
                            <a:noFill/>
                          </a:ln>
                          <a:solidFill>
                            <a:srgbClr val="000000"/>
                          </a:solidFill>
                          <a:effectLst/>
                          <a:latin typeface="Verdana"/>
                          <a:ea typeface="ヒラギノ角ゴ ProN W3" charset="0"/>
                          <a:cs typeface="Verdana"/>
                          <a:sym typeface="Lucida Grande" charset="0"/>
                        </a:rPr>
                        <a:t>High ability students work with low ability students</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381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c>
                  <a:txBody>
                    <a:bodyPr/>
                    <a:lstStyle/>
                    <a:p>
                      <a:pPr marL="0" marR="0" lvl="0" indent="0" algn="ctr"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0" i="0" u="none" strike="noStrike" cap="none" normalizeH="0" baseline="0">
                          <a:ln>
                            <a:noFill/>
                          </a:ln>
                          <a:solidFill>
                            <a:srgbClr val="000000"/>
                          </a:solidFill>
                          <a:effectLst/>
                          <a:latin typeface="Verdana"/>
                          <a:ea typeface="ヒラギノ角ゴ ProN W3" charset="0"/>
                          <a:cs typeface="Verdana"/>
                          <a:sym typeface="Lucida Grande" charset="0"/>
                        </a:rPr>
                        <a:t>28.6 (4)</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381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c>
                  <a:txBody>
                    <a:bodyPr/>
                    <a:lstStyle/>
                    <a:p>
                      <a:pPr marL="0" marR="0" lvl="0" indent="0" algn="ctr"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0" i="0" u="none" strike="noStrike" cap="none" normalizeH="0" baseline="0">
                          <a:ln>
                            <a:noFill/>
                          </a:ln>
                          <a:solidFill>
                            <a:srgbClr val="000000"/>
                          </a:solidFill>
                          <a:effectLst/>
                          <a:latin typeface="Verdana"/>
                          <a:ea typeface="ヒラギノ角ゴ ProN W3" charset="0"/>
                          <a:cs typeface="Verdana"/>
                          <a:sym typeface="Lucida Grande" charset="0"/>
                        </a:rPr>
                        <a:t>16.7 (2)</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381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r>
              <a:tr h="548629">
                <a:tc>
                  <a:txBody>
                    <a:bodyPr/>
                    <a:lstStyle/>
                    <a:p>
                      <a:pPr marL="0" marR="0" lvl="0" indent="0" algn="l"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0" i="0" u="none" strike="noStrike" cap="none" normalizeH="0" baseline="0" dirty="0">
                          <a:ln>
                            <a:noFill/>
                          </a:ln>
                          <a:solidFill>
                            <a:srgbClr val="000000"/>
                          </a:solidFill>
                          <a:effectLst/>
                          <a:latin typeface="Verdana"/>
                          <a:ea typeface="ヒラギノ角ゴ ProN W3" charset="0"/>
                          <a:cs typeface="Verdana"/>
                          <a:sym typeface="Lucida Grande" charset="0"/>
                        </a:rPr>
                        <a:t>High ability students help teach whole class</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c>
                  <a:txBody>
                    <a:bodyPr/>
                    <a:lstStyle/>
                    <a:p>
                      <a:pPr marL="0" marR="0" lvl="0" indent="0" algn="ctr"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0" i="0" u="none" strike="noStrike" cap="none" normalizeH="0" baseline="0">
                          <a:ln>
                            <a:noFill/>
                          </a:ln>
                          <a:solidFill>
                            <a:srgbClr val="000000"/>
                          </a:solidFill>
                          <a:effectLst/>
                          <a:latin typeface="Verdana"/>
                          <a:ea typeface="ヒラギノ角ゴ ProN W3" charset="0"/>
                          <a:cs typeface="Verdana"/>
                          <a:sym typeface="Lucida Grande" charset="0"/>
                        </a:rPr>
                        <a:t>71.4 (10)</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c>
                  <a:txBody>
                    <a:bodyPr/>
                    <a:lstStyle/>
                    <a:p>
                      <a:pPr marL="0" marR="0" lvl="0" indent="0" algn="ctr"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0" i="0" u="none" strike="noStrike" cap="none" normalizeH="0" baseline="0">
                          <a:ln>
                            <a:noFill/>
                          </a:ln>
                          <a:solidFill>
                            <a:srgbClr val="000000"/>
                          </a:solidFill>
                          <a:effectLst/>
                          <a:latin typeface="Verdana"/>
                          <a:ea typeface="ヒラギノ角ゴ ProN W3" charset="0"/>
                          <a:cs typeface="Verdana"/>
                          <a:sym typeface="Lucida Grande" charset="0"/>
                        </a:rPr>
                        <a:t>50 (6)</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r>
              <a:tr h="548629">
                <a:tc>
                  <a:txBody>
                    <a:bodyPr/>
                    <a:lstStyle/>
                    <a:p>
                      <a:pPr marL="0" marR="0" lvl="0" indent="0" algn="l"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0" i="0" u="none" strike="noStrike" cap="none" normalizeH="0" baseline="0">
                          <a:ln>
                            <a:noFill/>
                          </a:ln>
                          <a:solidFill>
                            <a:srgbClr val="000000"/>
                          </a:solidFill>
                          <a:effectLst/>
                          <a:latin typeface="Verdana"/>
                          <a:ea typeface="ヒラギノ角ゴ ProN W3" charset="0"/>
                          <a:cs typeface="Verdana"/>
                          <a:sym typeface="Lucida Grande" charset="0"/>
                        </a:rPr>
                        <a:t>Call of weak students to answer questions</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c>
                  <a:txBody>
                    <a:bodyPr/>
                    <a:lstStyle/>
                    <a:p>
                      <a:pPr marL="0" marR="0" lvl="0" indent="0" algn="ctr"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0" i="0" u="none" strike="noStrike" cap="none" normalizeH="0" baseline="0">
                          <a:ln>
                            <a:noFill/>
                          </a:ln>
                          <a:solidFill>
                            <a:srgbClr val="000000"/>
                          </a:solidFill>
                          <a:effectLst/>
                          <a:latin typeface="Verdana"/>
                          <a:ea typeface="ヒラギノ角ゴ ProN W3" charset="0"/>
                          <a:cs typeface="Verdana"/>
                          <a:sym typeface="Lucida Grande" charset="0"/>
                        </a:rPr>
                        <a:t>50 (7)</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c>
                  <a:txBody>
                    <a:bodyPr/>
                    <a:lstStyle/>
                    <a:p>
                      <a:pPr marL="0" marR="0" lvl="0" indent="0" algn="ctr"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0" i="0" u="none" strike="noStrike" cap="none" normalizeH="0" baseline="0">
                          <a:ln>
                            <a:noFill/>
                          </a:ln>
                          <a:solidFill>
                            <a:srgbClr val="000000"/>
                          </a:solidFill>
                          <a:effectLst/>
                          <a:latin typeface="Verdana"/>
                          <a:ea typeface="ヒラギノ角ゴ ProN W3" charset="0"/>
                          <a:cs typeface="Verdana"/>
                          <a:sym typeface="Lucida Grande" charset="0"/>
                        </a:rPr>
                        <a:t>50 (6)</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r>
              <a:tr h="548629">
                <a:tc>
                  <a:txBody>
                    <a:bodyPr/>
                    <a:lstStyle/>
                    <a:p>
                      <a:pPr marL="0" marR="0" lvl="0" indent="0" algn="l"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0" i="0" u="none" strike="noStrike" cap="none" normalizeH="0" baseline="0">
                          <a:ln>
                            <a:noFill/>
                          </a:ln>
                          <a:solidFill>
                            <a:srgbClr val="000000"/>
                          </a:solidFill>
                          <a:effectLst/>
                          <a:latin typeface="Verdana"/>
                          <a:ea typeface="ヒラギノ角ゴ ProN W3" charset="0"/>
                          <a:cs typeface="Verdana"/>
                          <a:sym typeface="Lucida Grande" charset="0"/>
                        </a:rPr>
                        <a:t>Students answer multiple choice questions</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c>
                  <a:txBody>
                    <a:bodyPr/>
                    <a:lstStyle/>
                    <a:p>
                      <a:pPr marL="0" marR="0" lvl="0" indent="0" algn="ctr"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0" i="0" u="none" strike="noStrike" cap="none" normalizeH="0" baseline="0">
                          <a:ln>
                            <a:noFill/>
                          </a:ln>
                          <a:solidFill>
                            <a:srgbClr val="000000"/>
                          </a:solidFill>
                          <a:effectLst/>
                          <a:latin typeface="Verdana"/>
                          <a:ea typeface="ヒラギノ角ゴ ProN W3" charset="0"/>
                          <a:cs typeface="Verdana"/>
                          <a:sym typeface="Lucida Grande" charset="0"/>
                        </a:rPr>
                        <a:t>14.3 (2)</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c>
                  <a:txBody>
                    <a:bodyPr/>
                    <a:lstStyle/>
                    <a:p>
                      <a:pPr marL="0" marR="0" lvl="0" indent="0" algn="ctr"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0" i="0" u="none" strike="noStrike" cap="none" normalizeH="0" baseline="0">
                          <a:ln>
                            <a:noFill/>
                          </a:ln>
                          <a:solidFill>
                            <a:srgbClr val="000000"/>
                          </a:solidFill>
                          <a:effectLst/>
                          <a:latin typeface="Verdana"/>
                          <a:ea typeface="ヒラギノ角ゴ ProN W3" charset="0"/>
                          <a:cs typeface="Verdana"/>
                          <a:sym typeface="Lucida Grande" charset="0"/>
                        </a:rPr>
                        <a:t>16.7 (2)</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r>
              <a:tr h="548629">
                <a:tc>
                  <a:txBody>
                    <a:bodyPr/>
                    <a:lstStyle/>
                    <a:p>
                      <a:pPr marL="0" marR="0" lvl="0" indent="0" algn="l"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0" i="0" u="none" strike="noStrike" cap="none" normalizeH="0" baseline="0">
                          <a:ln>
                            <a:noFill/>
                          </a:ln>
                          <a:solidFill>
                            <a:srgbClr val="000000"/>
                          </a:solidFill>
                          <a:effectLst/>
                          <a:latin typeface="Verdana"/>
                          <a:ea typeface="ヒラギノ角ゴ ProN W3" charset="0"/>
                          <a:cs typeface="Verdana"/>
                          <a:sym typeface="Lucida Grande" charset="0"/>
                        </a:rPr>
                        <a:t>Students answer questions at board</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c>
                  <a:txBody>
                    <a:bodyPr/>
                    <a:lstStyle/>
                    <a:p>
                      <a:pPr marL="0" marR="0" lvl="0" indent="0" algn="ctr"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0" i="0" u="none" strike="noStrike" cap="none" normalizeH="0" baseline="0">
                          <a:ln>
                            <a:noFill/>
                          </a:ln>
                          <a:solidFill>
                            <a:srgbClr val="000000"/>
                          </a:solidFill>
                          <a:effectLst/>
                          <a:latin typeface="Verdana"/>
                          <a:ea typeface="ヒラギノ角ゴ ProN W3" charset="0"/>
                          <a:cs typeface="Verdana"/>
                          <a:sym typeface="Lucida Grande" charset="0"/>
                        </a:rPr>
                        <a:t>100 (14)</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c>
                  <a:txBody>
                    <a:bodyPr/>
                    <a:lstStyle/>
                    <a:p>
                      <a:pPr marL="0" marR="0" lvl="0" indent="0" algn="ctr"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0" i="0" u="none" strike="noStrike" cap="none" normalizeH="0" baseline="0" dirty="0">
                          <a:ln>
                            <a:noFill/>
                          </a:ln>
                          <a:solidFill>
                            <a:srgbClr val="000000"/>
                          </a:solidFill>
                          <a:effectLst/>
                          <a:latin typeface="Verdana"/>
                          <a:ea typeface="ヒラギノ角ゴ ProN W3" charset="0"/>
                          <a:cs typeface="Verdana"/>
                          <a:sym typeface="Lucida Grande" charset="0"/>
                        </a:rPr>
                        <a:t>75 (9)</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r>
              <a:tr h="309439">
                <a:tc>
                  <a:txBody>
                    <a:bodyPr/>
                    <a:lstStyle/>
                    <a:p>
                      <a:pPr marL="0" marR="0" lvl="0" indent="0" algn="l"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0" i="0" u="none" strike="noStrike" cap="none" normalizeH="0" baseline="0">
                          <a:ln>
                            <a:noFill/>
                          </a:ln>
                          <a:solidFill>
                            <a:srgbClr val="000000"/>
                          </a:solidFill>
                          <a:effectLst/>
                          <a:latin typeface="Verdana"/>
                          <a:ea typeface="ヒラギノ角ゴ ProN W3" charset="0"/>
                          <a:cs typeface="Verdana"/>
                          <a:sym typeface="Lucida Grande" charset="0"/>
                        </a:rPr>
                        <a:t>Assigns homework</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c>
                  <a:txBody>
                    <a:bodyPr/>
                    <a:lstStyle/>
                    <a:p>
                      <a:pPr marL="0" marR="0" lvl="0" indent="0" algn="ctr"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0" i="0" u="none" strike="noStrike" cap="none" normalizeH="0" baseline="0">
                          <a:ln>
                            <a:noFill/>
                          </a:ln>
                          <a:solidFill>
                            <a:srgbClr val="000000"/>
                          </a:solidFill>
                          <a:effectLst/>
                          <a:latin typeface="Verdana"/>
                          <a:ea typeface="ヒラギノ角ゴ ProN W3" charset="0"/>
                          <a:cs typeface="Verdana"/>
                          <a:sym typeface="Lucida Grande" charset="0"/>
                        </a:rPr>
                        <a:t>64.3 (9)</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c>
                  <a:txBody>
                    <a:bodyPr/>
                    <a:lstStyle/>
                    <a:p>
                      <a:pPr marL="0" marR="0" lvl="0" indent="0" algn="ctr"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0" i="0" u="none" strike="noStrike" cap="none" normalizeH="0" baseline="0">
                          <a:ln>
                            <a:noFill/>
                          </a:ln>
                          <a:solidFill>
                            <a:srgbClr val="000000"/>
                          </a:solidFill>
                          <a:effectLst/>
                          <a:latin typeface="Verdana"/>
                          <a:ea typeface="ヒラギノ角ゴ ProN W3" charset="0"/>
                          <a:cs typeface="Verdana"/>
                          <a:sym typeface="Lucida Grande" charset="0"/>
                        </a:rPr>
                        <a:t>41.7 (5)</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r>
              <a:tr h="548629">
                <a:tc>
                  <a:txBody>
                    <a:bodyPr/>
                    <a:lstStyle/>
                    <a:p>
                      <a:pPr marL="0" marR="0" lvl="0" indent="0" algn="l"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0" i="0" u="none" strike="noStrike" cap="none" normalizeH="0" baseline="0">
                          <a:ln>
                            <a:noFill/>
                          </a:ln>
                          <a:solidFill>
                            <a:srgbClr val="000000"/>
                          </a:solidFill>
                          <a:effectLst/>
                          <a:latin typeface="Verdana"/>
                          <a:ea typeface="ヒラギノ角ゴ ProN W3" charset="0"/>
                          <a:cs typeface="Verdana"/>
                          <a:sym typeface="Lucida Grande" charset="0"/>
                        </a:rPr>
                        <a:t>Teacher presents new material</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c>
                  <a:txBody>
                    <a:bodyPr/>
                    <a:lstStyle/>
                    <a:p>
                      <a:pPr marL="0" marR="0" lvl="0" indent="0" algn="ctr"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0" i="0" u="none" strike="noStrike" cap="none" normalizeH="0" baseline="0" dirty="0">
                          <a:ln>
                            <a:noFill/>
                          </a:ln>
                          <a:solidFill>
                            <a:srgbClr val="000000"/>
                          </a:solidFill>
                          <a:effectLst/>
                          <a:latin typeface="Verdana"/>
                          <a:ea typeface="ヒラギノ角ゴ ProN W3" charset="0"/>
                          <a:cs typeface="Verdana"/>
                          <a:sym typeface="Lucida Grande" charset="0"/>
                        </a:rPr>
                        <a:t>78.6 (11)</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c>
                  <a:txBody>
                    <a:bodyPr/>
                    <a:lstStyle/>
                    <a:p>
                      <a:pPr marL="0" marR="0" lvl="0" indent="0" algn="ctr"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0" i="0" u="none" strike="noStrike" cap="none" normalizeH="0" baseline="0">
                          <a:ln>
                            <a:noFill/>
                          </a:ln>
                          <a:solidFill>
                            <a:srgbClr val="000000"/>
                          </a:solidFill>
                          <a:effectLst/>
                          <a:latin typeface="Verdana"/>
                          <a:ea typeface="ヒラギノ角ゴ ProN W3" charset="0"/>
                          <a:cs typeface="Verdana"/>
                          <a:sym typeface="Lucida Grande" charset="0"/>
                        </a:rPr>
                        <a:t>41.7 (5)</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r>
              <a:tr h="548629">
                <a:tc>
                  <a:txBody>
                    <a:bodyPr/>
                    <a:lstStyle/>
                    <a:p>
                      <a:pPr marL="0" marR="0" lvl="0" indent="0" algn="l"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0" i="0" u="none" strike="noStrike" cap="none" normalizeH="0" baseline="0">
                          <a:ln>
                            <a:noFill/>
                          </a:ln>
                          <a:solidFill>
                            <a:srgbClr val="000000"/>
                          </a:solidFill>
                          <a:effectLst/>
                          <a:latin typeface="Verdana"/>
                          <a:ea typeface="ヒラギノ角ゴ ProN W3" charset="0"/>
                          <a:cs typeface="Verdana"/>
                          <a:sym typeface="Lucida Grande" charset="0"/>
                        </a:rPr>
                        <a:t>Provides whole class instruction</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c>
                  <a:txBody>
                    <a:bodyPr/>
                    <a:lstStyle/>
                    <a:p>
                      <a:pPr marL="0" marR="0" lvl="0" indent="0" algn="ctr"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0" i="0" u="none" strike="noStrike" cap="none" normalizeH="0" baseline="0" dirty="0">
                          <a:ln>
                            <a:noFill/>
                          </a:ln>
                          <a:solidFill>
                            <a:srgbClr val="000000"/>
                          </a:solidFill>
                          <a:effectLst/>
                          <a:latin typeface="Verdana"/>
                          <a:ea typeface="ヒラギノ角ゴ ProN W3" charset="0"/>
                          <a:cs typeface="Verdana"/>
                          <a:sym typeface="Lucida Grande" charset="0"/>
                        </a:rPr>
                        <a:t>100 (14)</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c>
                  <a:txBody>
                    <a:bodyPr/>
                    <a:lstStyle/>
                    <a:p>
                      <a:pPr marL="0" marR="0" lvl="0" indent="0" algn="ctr"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0" i="0" u="none" strike="noStrike" cap="none" normalizeH="0" baseline="0">
                          <a:ln>
                            <a:noFill/>
                          </a:ln>
                          <a:solidFill>
                            <a:srgbClr val="000000"/>
                          </a:solidFill>
                          <a:effectLst/>
                          <a:latin typeface="Verdana"/>
                          <a:ea typeface="ヒラギノ角ゴ ProN W3" charset="0"/>
                          <a:cs typeface="Verdana"/>
                          <a:sym typeface="Lucida Grande" charset="0"/>
                        </a:rPr>
                        <a:t>91.7 (11)</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r>
              <a:tr h="309439">
                <a:tc>
                  <a:txBody>
                    <a:bodyPr/>
                    <a:lstStyle/>
                    <a:p>
                      <a:pPr marL="0" marR="0" lvl="0" indent="0" algn="l"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0" i="0" u="none" strike="noStrike" cap="none" normalizeH="0" baseline="0">
                          <a:ln>
                            <a:noFill/>
                          </a:ln>
                          <a:solidFill>
                            <a:srgbClr val="000000"/>
                          </a:solidFill>
                          <a:effectLst/>
                          <a:latin typeface="Verdana"/>
                          <a:ea typeface="ヒラギノ角ゴ ProN W3" charset="0"/>
                          <a:cs typeface="Verdana"/>
                          <a:sym typeface="Lucida Grande" charset="0"/>
                        </a:rPr>
                        <a:t>Students answer in chorus</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c>
                  <a:txBody>
                    <a:bodyPr/>
                    <a:lstStyle/>
                    <a:p>
                      <a:pPr marL="0" marR="0" lvl="0" indent="0" algn="ctr"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0" i="0" u="none" strike="noStrike" cap="none" normalizeH="0" baseline="0">
                          <a:ln>
                            <a:noFill/>
                          </a:ln>
                          <a:solidFill>
                            <a:srgbClr val="000000"/>
                          </a:solidFill>
                          <a:effectLst/>
                          <a:latin typeface="Verdana"/>
                          <a:ea typeface="ヒラギノ角ゴ ProN W3" charset="0"/>
                          <a:cs typeface="Verdana"/>
                          <a:sym typeface="Lucida Grande" charset="0"/>
                        </a:rPr>
                        <a:t>71.4 (10)</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c>
                  <a:txBody>
                    <a:bodyPr/>
                    <a:lstStyle/>
                    <a:p>
                      <a:pPr marL="0" marR="0" lvl="0" indent="0" algn="ctr"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0" i="0" u="none" strike="noStrike" cap="none" normalizeH="0" baseline="0">
                          <a:ln>
                            <a:noFill/>
                          </a:ln>
                          <a:solidFill>
                            <a:srgbClr val="000000"/>
                          </a:solidFill>
                          <a:effectLst/>
                          <a:latin typeface="Verdana"/>
                          <a:ea typeface="ヒラギノ角ゴ ProN W3" charset="0"/>
                          <a:cs typeface="Verdana"/>
                          <a:sym typeface="Lucida Grande" charset="0"/>
                        </a:rPr>
                        <a:t>66.7 (8)</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r>
              <a:tr h="567655">
                <a:tc>
                  <a:txBody>
                    <a:bodyPr/>
                    <a:lstStyle/>
                    <a:p>
                      <a:pPr marL="0" marR="0" lvl="0" indent="0" algn="l"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0" i="0" u="none" strike="noStrike" cap="none" normalizeH="0" baseline="0" dirty="0">
                          <a:ln>
                            <a:noFill/>
                          </a:ln>
                          <a:solidFill>
                            <a:srgbClr val="000000"/>
                          </a:solidFill>
                          <a:effectLst/>
                          <a:latin typeface="Verdana"/>
                          <a:ea typeface="ヒラギノ角ゴ ProN W3" charset="0"/>
                          <a:cs typeface="Verdana"/>
                          <a:sym typeface="Lucida Grande" charset="0"/>
                        </a:rPr>
                        <a:t>Teacher gives example to whole class</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c>
                  <a:txBody>
                    <a:bodyPr/>
                    <a:lstStyle/>
                    <a:p>
                      <a:pPr marL="0" marR="0" lvl="0" indent="0" algn="ctr"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0" i="0" u="none" strike="noStrike" cap="none" normalizeH="0" baseline="0">
                          <a:ln>
                            <a:noFill/>
                          </a:ln>
                          <a:solidFill>
                            <a:srgbClr val="000000"/>
                          </a:solidFill>
                          <a:effectLst/>
                          <a:latin typeface="Verdana"/>
                          <a:ea typeface="ヒラギノ角ゴ ProN W3" charset="0"/>
                          <a:cs typeface="Verdana"/>
                          <a:sym typeface="Lucida Grande" charset="0"/>
                        </a:rPr>
                        <a:t>78.6 (11)</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c>
                  <a:txBody>
                    <a:bodyPr/>
                    <a:lstStyle/>
                    <a:p>
                      <a:pPr marL="0" marR="0" lvl="0" indent="0" algn="ctr"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0" i="0" u="none" strike="noStrike" cap="none" normalizeH="0" baseline="0" dirty="0">
                          <a:ln>
                            <a:noFill/>
                          </a:ln>
                          <a:solidFill>
                            <a:srgbClr val="000000"/>
                          </a:solidFill>
                          <a:effectLst/>
                          <a:latin typeface="Verdana"/>
                          <a:ea typeface="ヒラギノ角ゴ ProN W3" charset="0"/>
                          <a:cs typeface="Verdana"/>
                          <a:sym typeface="Lucida Grande" charset="0"/>
                        </a:rPr>
                        <a:t>83.3 (10)</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r>
            </a:tbl>
          </a:graphicData>
        </a:graphic>
      </p:graphicFrame>
      <p:sp>
        <p:nvSpPr>
          <p:cNvPr id="46195" name="Oval 115"/>
          <p:cNvSpPr>
            <a:spLocks/>
          </p:cNvSpPr>
          <p:nvPr/>
        </p:nvSpPr>
        <p:spPr bwMode="auto">
          <a:xfrm>
            <a:off x="3884414" y="3963709"/>
            <a:ext cx="4116586" cy="598289"/>
          </a:xfrm>
          <a:prstGeom prst="ellipse">
            <a:avLst/>
          </a:prstGeom>
          <a:noFill/>
          <a:ln w="25400">
            <a:solidFill>
              <a:srgbClr val="FF0000"/>
            </a:solidFill>
            <a:miter lim="800000"/>
            <a:headEnd/>
            <a:tailEnd/>
          </a:ln>
        </p:spPr>
        <p:txBody>
          <a:bodyPr lIns="0" tIns="0" rIns="0" bIns="0">
            <a:prstTxWarp prst="textNoShape">
              <a:avLst/>
            </a:prstTxWarp>
          </a:bodyPr>
          <a:lstStyle/>
          <a:p>
            <a:endParaRPr lang="en-US"/>
          </a:p>
        </p:txBody>
      </p:sp>
      <p:sp>
        <p:nvSpPr>
          <p:cNvPr id="46196" name="Oval 116"/>
          <p:cNvSpPr>
            <a:spLocks/>
          </p:cNvSpPr>
          <p:nvPr/>
        </p:nvSpPr>
        <p:spPr bwMode="auto">
          <a:xfrm>
            <a:off x="3884414" y="4445039"/>
            <a:ext cx="4116586" cy="598289"/>
          </a:xfrm>
          <a:prstGeom prst="ellipse">
            <a:avLst/>
          </a:prstGeom>
          <a:noFill/>
          <a:ln w="25400">
            <a:solidFill>
              <a:srgbClr val="FF0000"/>
            </a:solidFill>
            <a:miter lim="800000"/>
            <a:headEnd/>
            <a:tailEnd/>
          </a:ln>
        </p:spPr>
        <p:txBody>
          <a:bodyPr lIns="0" tIns="0" rIns="0" bIns="0">
            <a:prstTxWarp prst="textNoShape">
              <a:avLst/>
            </a:prstTxWarp>
          </a:bodyPr>
          <a:lstStyle/>
          <a:p>
            <a:endParaRPr lang="en-US"/>
          </a:p>
        </p:txBody>
      </p:sp>
      <p:sp>
        <p:nvSpPr>
          <p:cNvPr id="6" name="Rectangle 5"/>
          <p:cNvSpPr/>
          <p:nvPr/>
        </p:nvSpPr>
        <p:spPr>
          <a:xfrm>
            <a:off x="2358508" y="6457871"/>
            <a:ext cx="5238159" cy="369332"/>
          </a:xfrm>
          <a:prstGeom prst="rect">
            <a:avLst/>
          </a:prstGeom>
        </p:spPr>
        <p:txBody>
          <a:bodyPr wrap="square">
            <a:spAutoFit/>
          </a:bodyPr>
          <a:lstStyle/>
          <a:p>
            <a:r>
              <a:rPr lang="en-US" dirty="0" smtClean="0">
                <a:latin typeface="Verdana"/>
                <a:cs typeface="Verdana"/>
              </a:rPr>
              <a:t>Source: Brehm &amp; </a:t>
            </a:r>
            <a:r>
              <a:rPr lang="en-US" dirty="0" err="1" smtClean="0">
                <a:latin typeface="Verdana"/>
                <a:cs typeface="Verdana"/>
              </a:rPr>
              <a:t>Silova</a:t>
            </a:r>
            <a:r>
              <a:rPr lang="en-US" dirty="0" smtClean="0">
                <a:latin typeface="Verdana"/>
                <a:cs typeface="Verdana"/>
              </a:rPr>
              <a:t> (Forthcoming)</a:t>
            </a:r>
            <a:endParaRPr lang="en-US" dirty="0">
              <a:latin typeface="Verdana"/>
              <a:cs typeface="Verdan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619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61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195" grpId="0" animBg="1"/>
      <p:bldP spid="46196" grpId="0" animBg="1"/>
    </p:bld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8114" name="Slide Number Placeholder 3"/>
          <p:cNvSpPr>
            <a:spLocks noGrp="1"/>
          </p:cNvSpPr>
          <p:nvPr>
            <p:ph type="sldNum" sz="quarter" idx="10"/>
          </p:nvPr>
        </p:nvSpPr>
        <p:spPr>
          <a:noFill/>
          <a:ln>
            <a:miter lim="800000"/>
            <a:headEnd/>
            <a:tailEnd/>
          </a:ln>
        </p:spPr>
        <p:txBody>
          <a:bodyPr/>
          <a:lstStyle/>
          <a:p>
            <a:fld id="{3CE2CD0D-9316-3548-8710-C2D866D38CFA}" type="slidenum">
              <a:rPr lang="en-US">
                <a:cs typeface="ＭＳ Ｐゴシック" charset="-128"/>
              </a:rPr>
              <a:pPr/>
              <a:t>18</a:t>
            </a:fld>
            <a:endParaRPr lang="en-US">
              <a:cs typeface="ＭＳ Ｐゴシック" charset="-128"/>
            </a:endParaRPr>
          </a:p>
        </p:txBody>
      </p:sp>
      <p:graphicFrame>
        <p:nvGraphicFramePr>
          <p:cNvPr id="48129" name="Group 1"/>
          <p:cNvGraphicFramePr>
            <a:graphicFrameLocks noGrp="1"/>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569961833"/>
              </p:ext>
            </p:extLst>
          </p:nvPr>
        </p:nvGraphicFramePr>
        <p:xfrm>
          <a:off x="500062" y="160198"/>
          <a:ext cx="8126015" cy="6497883"/>
        </p:xfrm>
        <a:graphic>
          <a:graphicData uri="http://schemas.openxmlformats.org/drawingml/2006/table">
            <a:tbl>
              <a:tblPr/>
              <a:tblGrid>
                <a:gridCol w="4000500"/>
                <a:gridCol w="1902023"/>
                <a:gridCol w="2223492"/>
              </a:tblGrid>
              <a:tr h="1100138">
                <a:tc>
                  <a:txBody>
                    <a:bodyPr/>
                    <a:lstStyle/>
                    <a:p>
                      <a:pPr marL="0" marR="0" lvl="0" indent="0" algn="ctr"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1" i="0" u="none" strike="noStrike" cap="none" normalizeH="0" baseline="0" dirty="0">
                          <a:ln>
                            <a:noFill/>
                          </a:ln>
                          <a:solidFill>
                            <a:schemeClr val="tx1"/>
                          </a:solidFill>
                          <a:effectLst/>
                          <a:latin typeface="Verdana"/>
                          <a:ea typeface="ヒラギノ角ゴ ProN W3" charset="0"/>
                          <a:cs typeface="Verdana"/>
                          <a:sym typeface="Lucida Grande" charset="0"/>
                        </a:rPr>
                        <a:t>Activity Observed</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38100" cap="flat" cmpd="sng" algn="ctr">
                      <a:solidFill>
                        <a:schemeClr val="accent1"/>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 pos="1295400" algn="l"/>
                          <a:tab pos="1295400" algn="l"/>
                        </a:tabLst>
                      </a:pPr>
                      <a:r>
                        <a:rPr kumimoji="0" lang="en-US" sz="1600" b="1" i="0" u="none" strike="noStrike" cap="none" normalizeH="0" baseline="0">
                          <a:ln>
                            <a:noFill/>
                          </a:ln>
                          <a:solidFill>
                            <a:schemeClr val="tx1"/>
                          </a:solidFill>
                          <a:effectLst/>
                          <a:latin typeface="Verdana"/>
                          <a:ea typeface="ヒラギノ角ゴ ProN W3" charset="0"/>
                          <a:cs typeface="Verdana"/>
                          <a:sym typeface="Lucida Grande" charset="0"/>
                        </a:rPr>
                        <a:t>Private Tutoring </a:t>
                      </a:r>
                    </a:p>
                    <a:p>
                      <a:pPr marL="0" marR="0" lvl="0" indent="0" algn="ctr"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 pos="1295400" algn="l"/>
                          <a:tab pos="1295400" algn="l"/>
                        </a:tabLst>
                      </a:pPr>
                      <a:r>
                        <a:rPr kumimoji="0" lang="en-US" sz="1600" b="1" i="0" u="none" strike="noStrike" cap="none" normalizeH="0" baseline="0">
                          <a:ln>
                            <a:noFill/>
                          </a:ln>
                          <a:solidFill>
                            <a:schemeClr val="tx1"/>
                          </a:solidFill>
                          <a:effectLst/>
                          <a:latin typeface="Verdana"/>
                          <a:ea typeface="ヒラギノ角ゴ ProN W3" charset="0"/>
                          <a:cs typeface="Verdana"/>
                          <a:sym typeface="Lucida Grande" charset="0"/>
                        </a:rPr>
                        <a:t>N=7</a:t>
                      </a:r>
                    </a:p>
                    <a:p>
                      <a:pPr marL="0" marR="0" lvl="0" indent="0" algn="ctr"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 pos="1295400" algn="l"/>
                          <a:tab pos="1295400" algn="l"/>
                        </a:tabLst>
                      </a:pPr>
                      <a:r>
                        <a:rPr kumimoji="0" lang="en-US" sz="1600" b="1" i="0" u="none" strike="noStrike" cap="none" normalizeH="0" baseline="0">
                          <a:ln>
                            <a:noFill/>
                          </a:ln>
                          <a:solidFill>
                            <a:schemeClr val="tx1"/>
                          </a:solidFill>
                          <a:effectLst/>
                          <a:latin typeface="Verdana"/>
                          <a:ea typeface="ヒラギノ角ゴ ProN W3" charset="0"/>
                          <a:cs typeface="Verdana"/>
                          <a:sym typeface="Lucida Grande" charset="0"/>
                        </a:rPr>
                        <a:t>% of class time (minutes)</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38100" cap="flat" cmpd="sng" algn="ctr">
                      <a:solidFill>
                        <a:schemeClr val="accent1"/>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 pos="1295400" algn="l"/>
                          <a:tab pos="1295400" algn="l"/>
                        </a:tabLst>
                      </a:pPr>
                      <a:r>
                        <a:rPr kumimoji="0" lang="en-US" sz="1600" b="1" i="0" u="none" strike="noStrike" cap="none" normalizeH="0" baseline="0">
                          <a:ln>
                            <a:noFill/>
                          </a:ln>
                          <a:solidFill>
                            <a:schemeClr val="tx1"/>
                          </a:solidFill>
                          <a:effectLst/>
                          <a:latin typeface="Verdana"/>
                          <a:ea typeface="ヒラギノ角ゴ ProN W3" charset="0"/>
                          <a:cs typeface="Verdana"/>
                          <a:sym typeface="Lucida Grande" charset="0"/>
                        </a:rPr>
                        <a:t>Government School</a:t>
                      </a:r>
                    </a:p>
                    <a:p>
                      <a:pPr marL="0" marR="0" lvl="0" indent="0" algn="ctr"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 pos="1295400" algn="l"/>
                          <a:tab pos="1295400" algn="l"/>
                        </a:tabLst>
                      </a:pPr>
                      <a:r>
                        <a:rPr kumimoji="0" lang="en-US" sz="1600" b="1" i="0" u="none" strike="noStrike" cap="none" normalizeH="0" baseline="0">
                          <a:ln>
                            <a:noFill/>
                          </a:ln>
                          <a:solidFill>
                            <a:schemeClr val="tx1"/>
                          </a:solidFill>
                          <a:effectLst/>
                          <a:latin typeface="Verdana"/>
                          <a:ea typeface="ヒラギノ角ゴ ProN W3" charset="0"/>
                          <a:cs typeface="Verdana"/>
                          <a:sym typeface="Lucida Grande" charset="0"/>
                        </a:rPr>
                        <a:t>N=6</a:t>
                      </a:r>
                    </a:p>
                    <a:p>
                      <a:pPr marL="0" marR="0" lvl="0" indent="0" algn="ctr"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 pos="1295400" algn="l"/>
                          <a:tab pos="1295400" algn="l"/>
                        </a:tabLst>
                      </a:pPr>
                      <a:r>
                        <a:rPr kumimoji="0" lang="en-US" sz="1600" b="1" i="0" u="none" strike="noStrike" cap="none" normalizeH="0" baseline="0">
                          <a:ln>
                            <a:noFill/>
                          </a:ln>
                          <a:solidFill>
                            <a:schemeClr val="tx1"/>
                          </a:solidFill>
                          <a:effectLst/>
                          <a:latin typeface="Verdana"/>
                          <a:ea typeface="ヒラギノ角ゴ ProN W3" charset="0"/>
                          <a:cs typeface="Verdana"/>
                          <a:sym typeface="Lucida Grande" charset="0"/>
                        </a:rPr>
                        <a:t>% of class time (minutes)</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38100" cap="flat" cmpd="sng" algn="ctr">
                      <a:solidFill>
                        <a:schemeClr val="accent1"/>
                      </a:solidFill>
                      <a:prstDash val="solid"/>
                      <a:round/>
                      <a:headEnd type="none" w="med" len="med"/>
                      <a:tailEnd type="none" w="med" len="med"/>
                    </a:lnB>
                    <a:lnTlToBr>
                      <a:noFill/>
                    </a:lnTlToBr>
                    <a:lnBlToTr>
                      <a:noFill/>
                    </a:lnBlToTr>
                    <a:solidFill>
                      <a:srgbClr val="4F81BD"/>
                    </a:solidFill>
                  </a:tcPr>
                </a:tc>
              </a:tr>
              <a:tr h="460995">
                <a:tc>
                  <a:txBody>
                    <a:bodyPr/>
                    <a:lstStyle/>
                    <a:p>
                      <a:pPr marL="0" marR="0" lvl="0" indent="0" algn="l"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0" i="0" u="none" strike="noStrike" cap="none" normalizeH="0" baseline="0">
                          <a:ln>
                            <a:noFill/>
                          </a:ln>
                          <a:solidFill>
                            <a:srgbClr val="000000"/>
                          </a:solidFill>
                          <a:effectLst/>
                          <a:latin typeface="Verdana"/>
                          <a:ea typeface="ヒラギノ角ゴ ProN W3" charset="0"/>
                          <a:cs typeface="Verdana"/>
                          <a:sym typeface="Lucida Grande" charset="0"/>
                        </a:rPr>
                        <a:t>Teacher gives lesson</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381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c>
                  <a:txBody>
                    <a:bodyPr/>
                    <a:lstStyle/>
                    <a:p>
                      <a:pPr marL="0" marR="0" lvl="0" indent="0" algn="l"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0" i="0" u="none" strike="noStrike" cap="none" normalizeH="0" baseline="0">
                          <a:ln>
                            <a:noFill/>
                          </a:ln>
                          <a:solidFill>
                            <a:srgbClr val="000000"/>
                          </a:solidFill>
                          <a:effectLst/>
                          <a:latin typeface="Verdana"/>
                          <a:ea typeface="ヒラギノ角ゴ ProN W3" charset="0"/>
                          <a:cs typeface="Verdana"/>
                          <a:sym typeface="Lucida Grande" charset="0"/>
                        </a:rPr>
                        <a:t>30.26 (115)</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381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c>
                  <a:txBody>
                    <a:bodyPr/>
                    <a:lstStyle/>
                    <a:p>
                      <a:pPr marL="0" marR="0" lvl="0" indent="0" algn="l"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0" i="0" u="none" strike="noStrike" cap="none" normalizeH="0" baseline="0">
                          <a:ln>
                            <a:noFill/>
                          </a:ln>
                          <a:solidFill>
                            <a:srgbClr val="000000"/>
                          </a:solidFill>
                          <a:effectLst/>
                          <a:latin typeface="Verdana"/>
                          <a:ea typeface="ヒラギノ角ゴ ProN W3" charset="0"/>
                          <a:cs typeface="Verdana"/>
                          <a:sym typeface="Lucida Grande" charset="0"/>
                        </a:rPr>
                        <a:t>29.40 (102)</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381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r>
              <a:tr h="585788">
                <a:tc>
                  <a:txBody>
                    <a:bodyPr/>
                    <a:lstStyle/>
                    <a:p>
                      <a:pPr marL="0" marR="0" lvl="0" indent="0" algn="l"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0" i="0" u="none" strike="noStrike" cap="none" normalizeH="0" baseline="0">
                          <a:ln>
                            <a:noFill/>
                          </a:ln>
                          <a:solidFill>
                            <a:srgbClr val="000000"/>
                          </a:solidFill>
                          <a:effectLst/>
                          <a:latin typeface="Verdana"/>
                          <a:ea typeface="ヒラギノ角ゴ ProN W3" charset="0"/>
                          <a:cs typeface="Verdana"/>
                          <a:sym typeface="Lucida Grande" charset="0"/>
                        </a:rPr>
                        <a:t>Students speak individually or as a whole class</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c>
                  <a:txBody>
                    <a:bodyPr/>
                    <a:lstStyle/>
                    <a:p>
                      <a:pPr marL="0" marR="0" lvl="0" indent="0" algn="l"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0" i="0" u="none" strike="noStrike" cap="none" normalizeH="0" baseline="0">
                          <a:ln>
                            <a:noFill/>
                          </a:ln>
                          <a:solidFill>
                            <a:srgbClr val="000000"/>
                          </a:solidFill>
                          <a:effectLst/>
                          <a:latin typeface="Verdana"/>
                          <a:ea typeface="ヒラギノ角ゴ ProN W3" charset="0"/>
                          <a:cs typeface="Verdana"/>
                          <a:sym typeface="Lucida Grande" charset="0"/>
                        </a:rPr>
                        <a:t>6.84 (26)</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c>
                  <a:txBody>
                    <a:bodyPr/>
                    <a:lstStyle/>
                    <a:p>
                      <a:pPr marL="0" marR="0" lvl="0" indent="0" algn="l"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0" i="0" u="none" strike="noStrike" cap="none" normalizeH="0" baseline="0">
                          <a:ln>
                            <a:noFill/>
                          </a:ln>
                          <a:solidFill>
                            <a:srgbClr val="000000"/>
                          </a:solidFill>
                          <a:effectLst/>
                          <a:latin typeface="Verdana"/>
                          <a:ea typeface="ヒラギノ角ゴ ProN W3" charset="0"/>
                          <a:cs typeface="Verdana"/>
                          <a:sym typeface="Lucida Grande" charset="0"/>
                        </a:rPr>
                        <a:t>10.38 (36)</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r>
              <a:tr h="585788">
                <a:tc>
                  <a:txBody>
                    <a:bodyPr/>
                    <a:lstStyle/>
                    <a:p>
                      <a:pPr marL="0" marR="0" lvl="0" indent="0" algn="l"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0" i="0" u="none" strike="noStrike" cap="none" normalizeH="0" baseline="0">
                          <a:ln>
                            <a:noFill/>
                          </a:ln>
                          <a:solidFill>
                            <a:srgbClr val="000000"/>
                          </a:solidFill>
                          <a:effectLst/>
                          <a:latin typeface="Verdana"/>
                          <a:ea typeface="ヒラギノ角ゴ ProN W3" charset="0"/>
                          <a:cs typeface="Verdana"/>
                          <a:sym typeface="Lucida Grande" charset="0"/>
                        </a:rPr>
                        <a:t>Classroom management (attendance, assign HW, collects money, etc.)</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c>
                  <a:txBody>
                    <a:bodyPr/>
                    <a:lstStyle/>
                    <a:p>
                      <a:pPr marL="0" marR="0" lvl="0" indent="0" algn="l"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0" i="0" u="none" strike="noStrike" cap="none" normalizeH="0" baseline="0">
                          <a:ln>
                            <a:noFill/>
                          </a:ln>
                          <a:solidFill>
                            <a:srgbClr val="000000"/>
                          </a:solidFill>
                          <a:effectLst/>
                          <a:latin typeface="Verdana"/>
                          <a:ea typeface="ヒラギノ角ゴ ProN W3" charset="0"/>
                          <a:cs typeface="Verdana"/>
                          <a:sym typeface="Lucida Grande" charset="0"/>
                        </a:rPr>
                        <a:t>14.74 (56)</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c>
                  <a:txBody>
                    <a:bodyPr/>
                    <a:lstStyle/>
                    <a:p>
                      <a:pPr marL="0" marR="0" lvl="0" indent="0" algn="l"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0" i="0" u="none" strike="noStrike" cap="none" normalizeH="0" baseline="0">
                          <a:ln>
                            <a:noFill/>
                          </a:ln>
                          <a:solidFill>
                            <a:srgbClr val="000000"/>
                          </a:solidFill>
                          <a:effectLst/>
                          <a:latin typeface="Verdana"/>
                          <a:ea typeface="ヒラギノ角ゴ ProN W3" charset="0"/>
                          <a:cs typeface="Verdana"/>
                          <a:sym typeface="Lucida Grande" charset="0"/>
                        </a:rPr>
                        <a:t>8.93 (31)</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r>
              <a:tr h="460995">
                <a:tc>
                  <a:txBody>
                    <a:bodyPr/>
                    <a:lstStyle/>
                    <a:p>
                      <a:pPr marL="0" marR="0" lvl="0" indent="0" algn="r"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1" i="0" u="none" strike="noStrike" cap="none" normalizeH="0" baseline="0">
                          <a:ln>
                            <a:noFill/>
                          </a:ln>
                          <a:solidFill>
                            <a:srgbClr val="000000"/>
                          </a:solidFill>
                          <a:effectLst/>
                          <a:latin typeface="Verdana"/>
                          <a:ea typeface="ヒラギノ角ゴ ProN W3" charset="0"/>
                          <a:cs typeface="Verdana"/>
                          <a:sym typeface="Lucida Grande" charset="0"/>
                        </a:rPr>
                        <a:t>Non-practice sub-total</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c>
                  <a:txBody>
                    <a:bodyPr/>
                    <a:lstStyle/>
                    <a:p>
                      <a:pPr marL="0" marR="0" lvl="0" indent="0" algn="ctr"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1" i="0" u="none" strike="noStrike" cap="none" normalizeH="0" baseline="0">
                          <a:ln>
                            <a:noFill/>
                          </a:ln>
                          <a:solidFill>
                            <a:srgbClr val="000000"/>
                          </a:solidFill>
                          <a:effectLst/>
                          <a:latin typeface="Verdana"/>
                          <a:ea typeface="ヒラギノ角ゴ ProN W3" charset="0"/>
                          <a:cs typeface="Verdana"/>
                          <a:sym typeface="Lucida Grande" charset="0"/>
                        </a:rPr>
                        <a:t>51.84 (197)</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c>
                  <a:txBody>
                    <a:bodyPr/>
                    <a:lstStyle/>
                    <a:p>
                      <a:pPr marL="0" marR="0" lvl="0" indent="0" algn="ctr"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1" i="0" u="none" strike="noStrike" cap="none" normalizeH="0" baseline="0">
                          <a:ln>
                            <a:noFill/>
                          </a:ln>
                          <a:solidFill>
                            <a:srgbClr val="000000"/>
                          </a:solidFill>
                          <a:effectLst/>
                          <a:latin typeface="Verdana"/>
                          <a:ea typeface="ヒラギノ角ゴ ProN W3" charset="0"/>
                          <a:cs typeface="Verdana"/>
                          <a:sym typeface="Lucida Grande" charset="0"/>
                        </a:rPr>
                        <a:t>48.71 (169)</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r>
              <a:tr h="585788">
                <a:tc>
                  <a:txBody>
                    <a:bodyPr/>
                    <a:lstStyle/>
                    <a:p>
                      <a:pPr marL="0" marR="0" lvl="0" indent="0" algn="l"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0" i="0" u="none" strike="noStrike" cap="none" normalizeH="0" baseline="0" dirty="0">
                          <a:ln>
                            <a:noFill/>
                          </a:ln>
                          <a:solidFill>
                            <a:srgbClr val="000000"/>
                          </a:solidFill>
                          <a:effectLst/>
                          <a:latin typeface="Verdana"/>
                          <a:ea typeface="ヒラギノ角ゴ ProN W3" charset="0"/>
                          <a:cs typeface="Verdana"/>
                          <a:sym typeface="Lucida Grande" charset="0"/>
                        </a:rPr>
                        <a:t>Student/teacher solves example problem at board</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c>
                  <a:txBody>
                    <a:bodyPr/>
                    <a:lstStyle/>
                    <a:p>
                      <a:pPr marL="0" marR="0" lvl="0" indent="0" algn="l"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0" i="0" u="none" strike="noStrike" cap="none" normalizeH="0" baseline="0">
                          <a:ln>
                            <a:noFill/>
                          </a:ln>
                          <a:solidFill>
                            <a:srgbClr val="000000"/>
                          </a:solidFill>
                          <a:effectLst/>
                          <a:latin typeface="Verdana"/>
                          <a:ea typeface="ヒラギノ角ゴ ProN W3" charset="0"/>
                          <a:cs typeface="Verdana"/>
                          <a:sym typeface="Lucida Grande" charset="0"/>
                        </a:rPr>
                        <a:t>28.69 (109)</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c>
                  <a:txBody>
                    <a:bodyPr/>
                    <a:lstStyle/>
                    <a:p>
                      <a:pPr marL="0" marR="0" lvl="0" indent="0" algn="l"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0" i="0" u="none" strike="noStrike" cap="none" normalizeH="0" baseline="0">
                          <a:ln>
                            <a:noFill/>
                          </a:ln>
                          <a:solidFill>
                            <a:srgbClr val="000000"/>
                          </a:solidFill>
                          <a:effectLst/>
                          <a:latin typeface="Verdana"/>
                          <a:ea typeface="ヒラギノ角ゴ ProN W3" charset="0"/>
                          <a:cs typeface="Verdana"/>
                          <a:sym typeface="Lucida Grande" charset="0"/>
                        </a:rPr>
                        <a:t>26.80 (93)</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r>
              <a:tr h="585788">
                <a:tc>
                  <a:txBody>
                    <a:bodyPr/>
                    <a:lstStyle/>
                    <a:p>
                      <a:pPr marL="0" marR="0" lvl="0" indent="0" algn="l"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0" i="0" u="none" strike="noStrike" cap="none" normalizeH="0" baseline="0" dirty="0">
                          <a:ln>
                            <a:noFill/>
                          </a:ln>
                          <a:solidFill>
                            <a:srgbClr val="000000"/>
                          </a:solidFill>
                          <a:effectLst/>
                          <a:latin typeface="Verdana"/>
                          <a:ea typeface="ヒラギノ角ゴ ProN W3" charset="0"/>
                          <a:cs typeface="Verdana"/>
                          <a:sym typeface="Lucida Grande" charset="0"/>
                        </a:rPr>
                        <a:t>Students solve example problem </a:t>
                      </a:r>
                      <a:r>
                        <a:rPr kumimoji="0" lang="en-US" sz="1600" b="0" i="0" u="none" strike="noStrike" cap="none" normalizeH="0" baseline="0" dirty="0" smtClean="0">
                          <a:ln>
                            <a:noFill/>
                          </a:ln>
                          <a:solidFill>
                            <a:srgbClr val="000000"/>
                          </a:solidFill>
                          <a:effectLst/>
                          <a:latin typeface="Verdana"/>
                          <a:ea typeface="ヒラギノ角ゴ ProN W3" charset="0"/>
                          <a:cs typeface="Verdana"/>
                          <a:sym typeface="Lucida Grande" charset="0"/>
                        </a:rPr>
                        <a:t>individually</a:t>
                      </a:r>
                      <a:endParaRPr kumimoji="0" lang="en-US" sz="1600" b="0" i="0" u="none" strike="noStrike" cap="none" normalizeH="0" baseline="0" dirty="0">
                        <a:ln>
                          <a:noFill/>
                        </a:ln>
                        <a:solidFill>
                          <a:srgbClr val="000000"/>
                        </a:solidFill>
                        <a:effectLst/>
                        <a:latin typeface="Verdana"/>
                        <a:ea typeface="ヒラギノ角ゴ ProN W3" charset="0"/>
                        <a:cs typeface="Verdana"/>
                        <a:sym typeface="Lucida Grande" charset="0"/>
                      </a:endParaRP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c>
                  <a:txBody>
                    <a:bodyPr/>
                    <a:lstStyle/>
                    <a:p>
                      <a:pPr marL="0" marR="0" lvl="0" indent="0" algn="l"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0" i="0" u="none" strike="noStrike" cap="none" normalizeH="0" baseline="0">
                          <a:ln>
                            <a:noFill/>
                          </a:ln>
                          <a:solidFill>
                            <a:srgbClr val="000000"/>
                          </a:solidFill>
                          <a:effectLst/>
                          <a:latin typeface="Verdana"/>
                          <a:ea typeface="ヒラギノ角ゴ ProN W3" charset="0"/>
                          <a:cs typeface="Verdana"/>
                          <a:sym typeface="Lucida Grande" charset="0"/>
                        </a:rPr>
                        <a:t>17.63 (67)</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c>
                  <a:txBody>
                    <a:bodyPr/>
                    <a:lstStyle/>
                    <a:p>
                      <a:pPr marL="0" marR="0" lvl="0" indent="0" algn="l"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0" i="0" u="none" strike="noStrike" cap="none" normalizeH="0" baseline="0">
                          <a:ln>
                            <a:noFill/>
                          </a:ln>
                          <a:solidFill>
                            <a:srgbClr val="000000"/>
                          </a:solidFill>
                          <a:effectLst/>
                          <a:latin typeface="Verdana"/>
                          <a:ea typeface="ヒラギノ角ゴ ProN W3" charset="0"/>
                          <a:cs typeface="Verdana"/>
                          <a:sym typeface="Lucida Grande" charset="0"/>
                        </a:rPr>
                        <a:t>7.20 (25)</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r>
              <a:tr h="130299">
                <a:tc>
                  <a:txBody>
                    <a:bodyPr/>
                    <a:lstStyle/>
                    <a:p>
                      <a:pPr marL="0" marR="0" lvl="0" indent="0" algn="l"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0" i="0" u="none" strike="noStrike" cap="none" normalizeH="0" baseline="0" dirty="0">
                          <a:ln>
                            <a:noFill/>
                          </a:ln>
                          <a:solidFill>
                            <a:srgbClr val="000000"/>
                          </a:solidFill>
                          <a:effectLst/>
                          <a:latin typeface="Verdana"/>
                          <a:ea typeface="ヒラギノ角ゴ ProN W3" charset="0"/>
                          <a:cs typeface="Verdana"/>
                          <a:sym typeface="Lucida Grande" charset="0"/>
                        </a:rPr>
                        <a:t>Students </a:t>
                      </a:r>
                      <a:r>
                        <a:rPr kumimoji="0" lang="en-US" sz="1600" b="0" i="0" u="none" strike="noStrike" cap="none" normalizeH="0" baseline="0" dirty="0" smtClean="0">
                          <a:ln>
                            <a:noFill/>
                          </a:ln>
                          <a:solidFill>
                            <a:srgbClr val="000000"/>
                          </a:solidFill>
                          <a:effectLst/>
                          <a:latin typeface="Verdana"/>
                          <a:ea typeface="ヒラギノ角ゴ ProN W3" charset="0"/>
                          <a:cs typeface="Verdana"/>
                          <a:sym typeface="Lucida Grande" charset="0"/>
                        </a:rPr>
                        <a:t>solve </a:t>
                      </a:r>
                      <a:r>
                        <a:rPr kumimoji="0" lang="en-US" sz="1600" b="0" i="0" u="none" strike="noStrike" cap="none" normalizeH="0" baseline="0" dirty="0">
                          <a:ln>
                            <a:noFill/>
                          </a:ln>
                          <a:solidFill>
                            <a:srgbClr val="000000"/>
                          </a:solidFill>
                          <a:effectLst/>
                          <a:latin typeface="Verdana"/>
                          <a:ea typeface="ヒラギノ角ゴ ProN W3" charset="0"/>
                          <a:cs typeface="Verdana"/>
                          <a:sym typeface="Lucida Grande" charset="0"/>
                        </a:rPr>
                        <a:t>example problems in groups (3+ students)</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c>
                  <a:txBody>
                    <a:bodyPr/>
                    <a:lstStyle/>
                    <a:p>
                      <a:pPr marL="0" marR="0" lvl="0" indent="0" algn="l"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0" i="0" u="none" strike="noStrike" cap="none" normalizeH="0" baseline="0">
                          <a:ln>
                            <a:noFill/>
                          </a:ln>
                          <a:solidFill>
                            <a:srgbClr val="000000"/>
                          </a:solidFill>
                          <a:effectLst/>
                          <a:latin typeface="Verdana"/>
                          <a:ea typeface="ヒラギノ角ゴ ProN W3" charset="0"/>
                          <a:cs typeface="Verdana"/>
                          <a:sym typeface="Lucida Grande" charset="0"/>
                        </a:rPr>
                        <a:t>0.00 (0)</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c>
                  <a:txBody>
                    <a:bodyPr/>
                    <a:lstStyle/>
                    <a:p>
                      <a:pPr marL="0" marR="0" lvl="0" indent="0" algn="l"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0" i="0" u="none" strike="noStrike" cap="none" normalizeH="0" baseline="0">
                          <a:ln>
                            <a:noFill/>
                          </a:ln>
                          <a:solidFill>
                            <a:srgbClr val="000000"/>
                          </a:solidFill>
                          <a:effectLst/>
                          <a:latin typeface="Verdana"/>
                          <a:ea typeface="ヒラギノ角ゴ ProN W3" charset="0"/>
                          <a:cs typeface="Verdana"/>
                          <a:sym typeface="Lucida Grande" charset="0"/>
                        </a:rPr>
                        <a:t>17.29 (60)</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r>
              <a:tr h="460995">
                <a:tc>
                  <a:txBody>
                    <a:bodyPr/>
                    <a:lstStyle/>
                    <a:p>
                      <a:pPr marL="0" marR="0" lvl="0" indent="0" algn="l"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0" i="0" u="none" strike="noStrike" cap="none" normalizeH="0" baseline="0">
                          <a:ln>
                            <a:noFill/>
                          </a:ln>
                          <a:solidFill>
                            <a:srgbClr val="000000"/>
                          </a:solidFill>
                          <a:effectLst/>
                          <a:latin typeface="Verdana"/>
                          <a:ea typeface="ヒラギノ角ゴ ProN W3" charset="0"/>
                          <a:cs typeface="Verdana"/>
                          <a:sym typeface="Lucida Grande" charset="0"/>
                        </a:rPr>
                        <a:t>Students work in pairs</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c>
                  <a:txBody>
                    <a:bodyPr/>
                    <a:lstStyle/>
                    <a:p>
                      <a:pPr marL="0" marR="0" lvl="0" indent="0" algn="l"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0" i="0" u="none" strike="noStrike" cap="none" normalizeH="0" baseline="0">
                          <a:ln>
                            <a:noFill/>
                          </a:ln>
                          <a:solidFill>
                            <a:srgbClr val="000000"/>
                          </a:solidFill>
                          <a:effectLst/>
                          <a:latin typeface="Verdana"/>
                          <a:ea typeface="ヒラギノ角ゴ ProN W3" charset="0"/>
                          <a:cs typeface="Verdana"/>
                          <a:sym typeface="Lucida Grande" charset="0"/>
                        </a:rPr>
                        <a:t>1.84 (7)</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c>
                  <a:txBody>
                    <a:bodyPr/>
                    <a:lstStyle/>
                    <a:p>
                      <a:pPr marL="0" marR="0" lvl="0" indent="0" algn="l"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0" i="0" u="none" strike="noStrike" cap="none" normalizeH="0" baseline="0">
                          <a:ln>
                            <a:noFill/>
                          </a:ln>
                          <a:solidFill>
                            <a:srgbClr val="000000"/>
                          </a:solidFill>
                          <a:effectLst/>
                          <a:latin typeface="Verdana"/>
                          <a:ea typeface="ヒラギノ角ゴ ProN W3" charset="0"/>
                          <a:cs typeface="Verdana"/>
                          <a:sym typeface="Lucida Grande" charset="0"/>
                        </a:rPr>
                        <a:t>0.00 (0)</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r>
              <a:tr h="460995">
                <a:tc>
                  <a:txBody>
                    <a:bodyPr/>
                    <a:lstStyle/>
                    <a:p>
                      <a:pPr marL="0" marR="0" lvl="0" indent="0" algn="r"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1" i="0" u="none" strike="noStrike" cap="none" normalizeH="0" baseline="0">
                          <a:ln>
                            <a:noFill/>
                          </a:ln>
                          <a:solidFill>
                            <a:srgbClr val="000000"/>
                          </a:solidFill>
                          <a:effectLst/>
                          <a:latin typeface="Verdana"/>
                          <a:ea typeface="ヒラギノ角ゴ ProN W3" charset="0"/>
                          <a:cs typeface="Verdana"/>
                          <a:sym typeface="Lucida Grande" charset="0"/>
                        </a:rPr>
                        <a:t>Practice sub-total</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c>
                  <a:txBody>
                    <a:bodyPr/>
                    <a:lstStyle/>
                    <a:p>
                      <a:pPr marL="0" marR="0" lvl="0" indent="0" algn="l"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1" i="0" u="none" strike="noStrike" cap="none" normalizeH="0" baseline="0">
                          <a:ln>
                            <a:noFill/>
                          </a:ln>
                          <a:solidFill>
                            <a:srgbClr val="000000"/>
                          </a:solidFill>
                          <a:effectLst/>
                          <a:latin typeface="Verdana"/>
                          <a:ea typeface="ヒラギノ角ゴ ProN W3" charset="0"/>
                          <a:cs typeface="Verdana"/>
                          <a:sym typeface="Lucida Grande" charset="0"/>
                        </a:rPr>
                        <a:t>48.16 (183)</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c>
                  <a:txBody>
                    <a:bodyPr/>
                    <a:lstStyle/>
                    <a:p>
                      <a:pPr marL="0" marR="0" lvl="0" indent="0" algn="l"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1" i="0" u="none" strike="noStrike" cap="none" normalizeH="0" baseline="0">
                          <a:ln>
                            <a:noFill/>
                          </a:ln>
                          <a:solidFill>
                            <a:srgbClr val="000000"/>
                          </a:solidFill>
                          <a:effectLst/>
                          <a:latin typeface="Verdana"/>
                          <a:ea typeface="ヒラギノ角ゴ ProN W3" charset="0"/>
                          <a:cs typeface="Verdana"/>
                          <a:sym typeface="Lucida Grande" charset="0"/>
                        </a:rPr>
                        <a:t>51.29 (178)</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r>
              <a:tr h="460995">
                <a:tc>
                  <a:txBody>
                    <a:bodyPr/>
                    <a:lstStyle/>
                    <a:p>
                      <a:pPr marL="0" marR="0" lvl="0" indent="0" algn="r"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1" i="0" u="none" strike="noStrike" cap="none" normalizeH="0" baseline="0">
                          <a:ln>
                            <a:noFill/>
                          </a:ln>
                          <a:solidFill>
                            <a:srgbClr val="000000"/>
                          </a:solidFill>
                          <a:effectLst/>
                          <a:latin typeface="Verdana"/>
                          <a:ea typeface="ヒラギノ角ゴ ProN W3" charset="0"/>
                          <a:cs typeface="Verdana"/>
                          <a:sym typeface="Lucida Grande" charset="0"/>
                        </a:rPr>
                        <a:t>TOTAL</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c>
                  <a:txBody>
                    <a:bodyPr/>
                    <a:lstStyle/>
                    <a:p>
                      <a:pPr marL="0" marR="0" lvl="0" indent="0" algn="l"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1" i="0" u="none" strike="noStrike" cap="none" normalizeH="0" baseline="0">
                          <a:ln>
                            <a:noFill/>
                          </a:ln>
                          <a:solidFill>
                            <a:srgbClr val="000000"/>
                          </a:solidFill>
                          <a:effectLst/>
                          <a:latin typeface="Verdana"/>
                          <a:ea typeface="ヒラギノ角ゴ ProN W3" charset="0"/>
                          <a:cs typeface="Verdana"/>
                          <a:sym typeface="Lucida Grande" charset="0"/>
                        </a:rPr>
                        <a:t>100 (380)</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c>
                  <a:txBody>
                    <a:bodyPr/>
                    <a:lstStyle/>
                    <a:p>
                      <a:pPr marL="0" marR="0" lvl="0" indent="0" algn="l" defTabSz="914400" rtl="0" eaLnBrk="1" fontAlgn="base" latinLnBrk="0" hangingPunct="1">
                        <a:lnSpc>
                          <a:spcPct val="100000"/>
                        </a:lnSpc>
                        <a:spcBef>
                          <a:spcPct val="0"/>
                        </a:spcBef>
                        <a:spcAft>
                          <a:spcPct val="0"/>
                        </a:spcAft>
                        <a:buClr>
                          <a:srgbClr val="FFFFFF"/>
                        </a:buClr>
                        <a:buSzPct val="100000"/>
                        <a:buFont typeface="Arial" charset="0"/>
                        <a:buNone/>
                        <a:tabLst>
                          <a:tab pos="1295400" algn="l"/>
                        </a:tabLst>
                      </a:pPr>
                      <a:r>
                        <a:rPr kumimoji="0" lang="en-US" sz="1600" b="1" i="0" u="none" strike="noStrike" cap="none" normalizeH="0" baseline="0" dirty="0">
                          <a:ln>
                            <a:noFill/>
                          </a:ln>
                          <a:solidFill>
                            <a:srgbClr val="000000"/>
                          </a:solidFill>
                          <a:effectLst/>
                          <a:latin typeface="Verdana"/>
                          <a:ea typeface="ヒラギノ角ゴ ProN W3" charset="0"/>
                          <a:cs typeface="Verdana"/>
                          <a:sym typeface="Lucida Grande" charset="0"/>
                        </a:rPr>
                        <a:t>100 (347)</a:t>
                      </a:r>
                    </a:p>
                  </a:txBody>
                  <a:tcPr marL="35719" marR="35719" marT="35719" marB="35719"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AE4F1"/>
                    </a:solidFill>
                  </a:tcPr>
                </a:tc>
              </a:tr>
            </a:tbl>
          </a:graphicData>
        </a:graphic>
      </p:graphicFrame>
      <p:sp>
        <p:nvSpPr>
          <p:cNvPr id="48243" name="Oval 115"/>
          <p:cNvSpPr>
            <a:spLocks/>
          </p:cNvSpPr>
          <p:nvPr/>
        </p:nvSpPr>
        <p:spPr bwMode="auto">
          <a:xfrm>
            <a:off x="4250531" y="4160897"/>
            <a:ext cx="3598664" cy="598289"/>
          </a:xfrm>
          <a:prstGeom prst="ellipse">
            <a:avLst/>
          </a:prstGeom>
          <a:noFill/>
          <a:ln w="25400">
            <a:solidFill>
              <a:srgbClr val="FF0000"/>
            </a:solidFill>
            <a:miter lim="800000"/>
            <a:headEnd/>
            <a:tailEnd/>
          </a:ln>
        </p:spPr>
        <p:txBody>
          <a:bodyPr lIns="0" tIns="0" rIns="0" bIns="0">
            <a:prstTxWarp prst="textNoShape">
              <a:avLst/>
            </a:prstTxWarp>
          </a:bodyPr>
          <a:lstStyle/>
          <a:p>
            <a:endParaRPr lang="en-US"/>
          </a:p>
        </p:txBody>
      </p:sp>
      <p:sp>
        <p:nvSpPr>
          <p:cNvPr id="48244" name="Oval 116"/>
          <p:cNvSpPr>
            <a:spLocks/>
          </p:cNvSpPr>
          <p:nvPr/>
        </p:nvSpPr>
        <p:spPr bwMode="auto">
          <a:xfrm>
            <a:off x="4375547" y="2513807"/>
            <a:ext cx="3375422" cy="598289"/>
          </a:xfrm>
          <a:prstGeom prst="ellipse">
            <a:avLst/>
          </a:prstGeom>
          <a:noFill/>
          <a:ln w="25400">
            <a:solidFill>
              <a:srgbClr val="FF0000"/>
            </a:solidFill>
            <a:miter lim="800000"/>
            <a:headEnd/>
            <a:tailEnd/>
          </a:ln>
        </p:spPr>
        <p:txBody>
          <a:bodyPr lIns="0" tIns="0" rIns="0" bIns="0">
            <a:prstTxWarp prst="textNoShape">
              <a:avLst/>
            </a:prstTxWarp>
          </a:bodyPr>
          <a:lstStyle/>
          <a:p>
            <a:endParaRPr lang="en-US"/>
          </a:p>
        </p:txBody>
      </p:sp>
      <p:sp>
        <p:nvSpPr>
          <p:cNvPr id="48245" name="Oval 117"/>
          <p:cNvSpPr>
            <a:spLocks/>
          </p:cNvSpPr>
          <p:nvPr/>
        </p:nvSpPr>
        <p:spPr bwMode="auto">
          <a:xfrm>
            <a:off x="4250531" y="4728369"/>
            <a:ext cx="3732609" cy="598289"/>
          </a:xfrm>
          <a:prstGeom prst="ellipse">
            <a:avLst/>
          </a:prstGeom>
          <a:noFill/>
          <a:ln w="25400">
            <a:solidFill>
              <a:srgbClr val="FF0000"/>
            </a:solidFill>
            <a:miter lim="800000"/>
            <a:headEnd/>
            <a:tailEnd/>
          </a:ln>
        </p:spPr>
        <p:txBody>
          <a:bodyPr lIns="0" tIns="0" rIns="0" bIns="0">
            <a:prstTxWarp prst="textNoShape">
              <a:avLst/>
            </a:prstTxWarp>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824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824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82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243" grpId="0" animBg="1"/>
      <p:bldP spid="48244" grpId="0" animBg="1"/>
      <p:bldP spid="48245" grpId="0" animBg="1"/>
    </p:bld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0163" name="Rectangle 1"/>
          <p:cNvSpPr>
            <a:spLocks noGrp="1" noChangeArrowheads="1"/>
          </p:cNvSpPr>
          <p:nvPr>
            <p:ph type="title"/>
          </p:nvPr>
        </p:nvSpPr>
        <p:spPr>
          <a:xfrm>
            <a:off x="457200" y="15478"/>
            <a:ext cx="8229600" cy="1143000"/>
          </a:xfrm>
        </p:spPr>
        <p:txBody>
          <a:bodyPr/>
          <a:lstStyle/>
          <a:p>
            <a:pPr eaLnBrk="1" hangingPunct="1"/>
            <a:r>
              <a:rPr lang="en-US" sz="5100" dirty="0">
                <a:solidFill>
                  <a:srgbClr val="9EC48D"/>
                </a:solidFill>
                <a:latin typeface="Herculanum" pitchFamily="-1" charset="0"/>
                <a:ea typeface="Herculanum" pitchFamily="-1" charset="0"/>
                <a:cs typeface="Herculanum" pitchFamily="-1" charset="0"/>
                <a:sym typeface="Herculanum" pitchFamily="-1" charset="0"/>
              </a:rPr>
              <a:t>Academic Achievement</a:t>
            </a:r>
            <a:endParaRPr lang="en-US" sz="5100" dirty="0">
              <a:solidFill>
                <a:srgbClr val="9EC48D"/>
              </a:solidFill>
              <a:latin typeface="Herculanum" pitchFamily="-1" charset="0"/>
              <a:ea typeface="ヒラギノ明朝 ProN W3" pitchFamily="-1" charset="-128"/>
              <a:cs typeface="ヒラギノ明朝 ProN W3" pitchFamily="-1" charset="-128"/>
              <a:sym typeface="Herculanum" pitchFamily="-1" charset="0"/>
            </a:endParaRPr>
          </a:p>
        </p:txBody>
      </p:sp>
      <p:pic>
        <p:nvPicPr>
          <p:cNvPr id="220164" name="Picture 2"/>
          <p:cNvPicPr>
            <a:picLocks noChangeAspect="1" noChangeArrowheads="1"/>
          </p:cNvPicPr>
          <p:nvPr/>
        </p:nvPicPr>
        <p:blipFill>
          <a:blip r:embed="rId2"/>
          <a:srcRect/>
          <a:stretch>
            <a:fillRect/>
          </a:stretch>
        </p:blipFill>
        <p:spPr bwMode="auto">
          <a:xfrm>
            <a:off x="594023" y="972265"/>
            <a:ext cx="7877100" cy="5280794"/>
          </a:xfrm>
          <a:prstGeom prst="rect">
            <a:avLst/>
          </a:prstGeom>
          <a:noFill/>
          <a:ln w="12700">
            <a:noFill/>
            <a:miter lim="800000"/>
            <a:headEnd/>
            <a:tailEnd/>
          </a:ln>
        </p:spPr>
      </p:pic>
      <p:sp>
        <p:nvSpPr>
          <p:cNvPr id="4" name="TextBox 3"/>
          <p:cNvSpPr txBox="1"/>
          <p:nvPr/>
        </p:nvSpPr>
        <p:spPr>
          <a:xfrm>
            <a:off x="2177061" y="6336442"/>
            <a:ext cx="4690970" cy="369332"/>
          </a:xfrm>
          <a:prstGeom prst="rect">
            <a:avLst/>
          </a:prstGeom>
          <a:noFill/>
        </p:spPr>
        <p:txBody>
          <a:bodyPr wrap="none" rtlCol="0">
            <a:spAutoFit/>
          </a:bodyPr>
          <a:lstStyle/>
          <a:p>
            <a:r>
              <a:rPr lang="en-US" dirty="0" smtClean="0">
                <a:latin typeface="Verdana"/>
                <a:cs typeface="Verdana"/>
              </a:rPr>
              <a:t>Source: Brehm &amp; </a:t>
            </a:r>
            <a:r>
              <a:rPr lang="en-US" dirty="0" err="1" smtClean="0">
                <a:latin typeface="Verdana"/>
                <a:cs typeface="Verdana"/>
              </a:rPr>
              <a:t>Silova</a:t>
            </a:r>
            <a:r>
              <a:rPr lang="en-US" dirty="0" smtClean="0">
                <a:latin typeface="Verdana"/>
                <a:cs typeface="Verdana"/>
              </a:rPr>
              <a:t> (Forthcoming)</a:t>
            </a:r>
            <a:endParaRPr lang="en-US" dirty="0">
              <a:latin typeface="Verdana"/>
              <a:cs typeface="Verdana"/>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4"/>
          <p:cNvPicPr>
            <a:picLocks noChangeAspect="1" noChangeArrowheads="1"/>
          </p:cNvPicPr>
          <p:nvPr/>
        </p:nvPicPr>
        <p:blipFill>
          <a:blip r:embed="rId2"/>
          <a:srcRect/>
          <a:stretch>
            <a:fillRect/>
          </a:stretch>
        </p:blipFill>
        <p:spPr bwMode="auto">
          <a:xfrm>
            <a:off x="4546600" y="1600200"/>
            <a:ext cx="4597400" cy="3249612"/>
          </a:xfrm>
          <a:prstGeom prst="rect">
            <a:avLst/>
          </a:prstGeom>
          <a:noFill/>
          <a:ln w="12700" cap="rnd">
            <a:noFill/>
            <a:round/>
            <a:headEnd/>
            <a:tailEnd/>
          </a:ln>
        </p:spPr>
      </p:pic>
      <p:pic>
        <p:nvPicPr>
          <p:cNvPr id="5" name="Picture 5"/>
          <p:cNvPicPr>
            <a:picLocks noChangeAspect="1" noChangeArrowheads="1"/>
          </p:cNvPicPr>
          <p:nvPr/>
        </p:nvPicPr>
        <p:blipFill>
          <a:blip r:embed="rId3"/>
          <a:srcRect/>
          <a:stretch>
            <a:fillRect/>
          </a:stretch>
        </p:blipFill>
        <p:spPr bwMode="auto">
          <a:xfrm>
            <a:off x="209550" y="2497137"/>
            <a:ext cx="4230687" cy="1441450"/>
          </a:xfrm>
          <a:prstGeom prst="rect">
            <a:avLst/>
          </a:prstGeom>
          <a:noFill/>
          <a:ln w="12700" cap="rnd">
            <a:noFill/>
            <a:round/>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latin typeface="Verdana"/>
              <a:cs typeface="Verdana"/>
            </a:endParaRPr>
          </a:p>
          <a:p>
            <a:r>
              <a:rPr lang="en-US" dirty="0" smtClean="0">
                <a:latin typeface="Verdana"/>
                <a:cs typeface="Verdana"/>
              </a:rPr>
              <a:t>Students who do not go to private tutoring are stigmatized </a:t>
            </a:r>
          </a:p>
          <a:p>
            <a:pPr lvl="1"/>
            <a:r>
              <a:rPr lang="en-US" dirty="0" smtClean="0">
                <a:latin typeface="Verdana"/>
                <a:cs typeface="Verdana"/>
              </a:rPr>
              <a:t>Personal and intellectual differences</a:t>
            </a:r>
          </a:p>
          <a:p>
            <a:pPr lvl="1"/>
            <a:r>
              <a:rPr lang="en-US" dirty="0" smtClean="0">
                <a:latin typeface="Verdana"/>
                <a:cs typeface="Verdana"/>
              </a:rPr>
              <a:t>Socio-economic status differences</a:t>
            </a:r>
          </a:p>
          <a:p>
            <a:pPr lvl="1"/>
            <a:r>
              <a:rPr lang="en-US" dirty="0" smtClean="0">
                <a:latin typeface="Verdana"/>
                <a:cs typeface="Verdana"/>
              </a:rPr>
              <a:t>Family differences</a:t>
            </a:r>
            <a:endParaRPr lang="en-US" dirty="0">
              <a:latin typeface="Verdana"/>
              <a:cs typeface="Verdana"/>
            </a:endParaRPr>
          </a:p>
        </p:txBody>
      </p:sp>
      <p:sp>
        <p:nvSpPr>
          <p:cNvPr id="6" name="Rectangle 1"/>
          <p:cNvSpPr>
            <a:spLocks noGrp="1" noChangeArrowheads="1"/>
          </p:cNvSpPr>
          <p:nvPr>
            <p:ph type="title"/>
          </p:nvPr>
        </p:nvSpPr>
        <p:spPr>
          <a:xfrm>
            <a:off x="0" y="274588"/>
            <a:ext cx="9144000" cy="1509117"/>
          </a:xfrm>
        </p:spPr>
        <p:txBody>
          <a:bodyPr>
            <a:normAutofit fontScale="90000"/>
          </a:bodyPr>
          <a:lstStyle/>
          <a:p>
            <a:pPr eaLnBrk="1" hangingPunct="1"/>
            <a:r>
              <a:rPr lang="en-US" sz="5100" dirty="0">
                <a:solidFill>
                  <a:srgbClr val="9EC48D"/>
                </a:solidFill>
                <a:latin typeface="Herculanum" pitchFamily="-1" charset="0"/>
                <a:ea typeface="Herculanum" pitchFamily="-1" charset="0"/>
                <a:cs typeface="Herculanum" pitchFamily="-1" charset="0"/>
                <a:sym typeface="Herculanum" pitchFamily="-1" charset="0"/>
              </a:rPr>
              <a:t>The Stigma of Private Tutoring</a:t>
            </a:r>
            <a:endParaRPr lang="en-US" sz="5100" dirty="0">
              <a:solidFill>
                <a:srgbClr val="9EC48D"/>
              </a:solidFill>
              <a:latin typeface="Herculanum" pitchFamily="-1" charset="0"/>
              <a:ea typeface="ヒラギノ明朝 ProN W3" pitchFamily="-1" charset="-128"/>
              <a:cs typeface="ヒラギノ明朝 ProN W3" pitchFamily="-1" charset="-128"/>
              <a:sym typeface="Herculanum" pitchFamily="-1"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21187" name="Rectangle 1"/>
          <p:cNvSpPr>
            <a:spLocks noGrp="1" noChangeArrowheads="1"/>
          </p:cNvSpPr>
          <p:nvPr>
            <p:ph type="title"/>
          </p:nvPr>
        </p:nvSpPr>
        <p:spPr>
          <a:xfrm>
            <a:off x="0" y="274588"/>
            <a:ext cx="9144000" cy="1509117"/>
          </a:xfrm>
        </p:spPr>
        <p:txBody>
          <a:bodyPr>
            <a:normAutofit fontScale="90000"/>
          </a:bodyPr>
          <a:lstStyle/>
          <a:p>
            <a:pPr eaLnBrk="1" hangingPunct="1"/>
            <a:r>
              <a:rPr lang="en-US" sz="5100" dirty="0" smtClean="0">
                <a:solidFill>
                  <a:srgbClr val="9EC48D"/>
                </a:solidFill>
                <a:latin typeface="Herculanum" pitchFamily="-1" charset="0"/>
                <a:ea typeface="Herculanum" pitchFamily="-1" charset="0"/>
                <a:cs typeface="Herculanum" pitchFamily="-1" charset="0"/>
                <a:sym typeface="Herculanum" pitchFamily="-1" charset="0"/>
              </a:rPr>
              <a:t>Personal and Intellectual Differences</a:t>
            </a:r>
            <a:endParaRPr lang="en-US" sz="5100" dirty="0">
              <a:solidFill>
                <a:srgbClr val="9EC48D"/>
              </a:solidFill>
              <a:latin typeface="Herculanum" pitchFamily="-1" charset="0"/>
              <a:ea typeface="ヒラギノ明朝 ProN W3" pitchFamily="-1" charset="-128"/>
              <a:cs typeface="ヒラギノ明朝 ProN W3" pitchFamily="-1" charset="-128"/>
              <a:sym typeface="Herculanum" pitchFamily="-1" charset="0"/>
            </a:endParaRPr>
          </a:p>
        </p:txBody>
      </p:sp>
      <p:sp>
        <p:nvSpPr>
          <p:cNvPr id="51202" name="Rectangle 2"/>
          <p:cNvSpPr>
            <a:spLocks noGrp="1" noChangeArrowheads="1"/>
          </p:cNvSpPr>
          <p:nvPr>
            <p:ph type="body" idx="1"/>
          </p:nvPr>
        </p:nvSpPr>
        <p:spPr>
          <a:xfrm>
            <a:off x="455414" y="1884164"/>
            <a:ext cx="8233172" cy="4525119"/>
          </a:xfrm>
        </p:spPr>
        <p:txBody>
          <a:bodyPr>
            <a:normAutofit/>
          </a:bodyPr>
          <a:lstStyle/>
          <a:p>
            <a:pPr marL="522368" lvl="1"/>
            <a:r>
              <a:rPr lang="ja-JP" altLang="en-US" dirty="0" smtClean="0">
                <a:latin typeface="Verdana"/>
                <a:cs typeface="Verdana"/>
              </a:rPr>
              <a:t>“</a:t>
            </a:r>
            <a:r>
              <a:rPr lang="en-US" altLang="ja-JP" dirty="0">
                <a:latin typeface="Verdana"/>
                <a:cs typeface="Verdana"/>
              </a:rPr>
              <a:t>I want to attend private tutoring because it can make me become a smart student.</a:t>
            </a:r>
            <a:r>
              <a:rPr lang="ja-JP" altLang="en-US" dirty="0">
                <a:latin typeface="Verdana"/>
                <a:cs typeface="Verdana"/>
              </a:rPr>
              <a:t>”</a:t>
            </a:r>
            <a:endParaRPr lang="en-US" altLang="ja-JP" dirty="0">
              <a:latin typeface="Verdana"/>
              <a:cs typeface="Verdana"/>
            </a:endParaRPr>
          </a:p>
          <a:p>
            <a:pPr marL="522368" lvl="1"/>
            <a:r>
              <a:rPr lang="ja-JP" altLang="en-US" dirty="0">
                <a:latin typeface="Verdana"/>
                <a:cs typeface="Verdana"/>
              </a:rPr>
              <a:t>“</a:t>
            </a:r>
            <a:r>
              <a:rPr lang="en-US" altLang="ja-JP" dirty="0">
                <a:latin typeface="Verdana"/>
                <a:cs typeface="Verdana"/>
              </a:rPr>
              <a:t>If I attend private tutoring, I</a:t>
            </a:r>
            <a:r>
              <a:rPr lang="ja-JP" altLang="en-US" dirty="0">
                <a:latin typeface="Verdana"/>
                <a:cs typeface="Verdana"/>
              </a:rPr>
              <a:t>’</a:t>
            </a:r>
            <a:r>
              <a:rPr lang="en-US" altLang="ja-JP" dirty="0" err="1">
                <a:latin typeface="Verdana"/>
                <a:cs typeface="Verdana"/>
              </a:rPr>
              <a:t>ll</a:t>
            </a:r>
            <a:r>
              <a:rPr lang="en-US" altLang="ja-JP" dirty="0">
                <a:latin typeface="Verdana"/>
                <a:cs typeface="Verdana"/>
              </a:rPr>
              <a:t> be clever and it makes my family happy.</a:t>
            </a:r>
            <a:r>
              <a:rPr lang="ja-JP" altLang="en-US" dirty="0">
                <a:latin typeface="Verdana"/>
                <a:cs typeface="Verdana"/>
              </a:rPr>
              <a:t>”</a:t>
            </a:r>
            <a:endParaRPr lang="en-US" altLang="ja-JP" dirty="0">
              <a:latin typeface="Verdana"/>
              <a:cs typeface="Verdana"/>
            </a:endParaRPr>
          </a:p>
          <a:p>
            <a:pPr marL="522368" lvl="1"/>
            <a:r>
              <a:rPr lang="ja-JP" altLang="en-US" dirty="0">
                <a:latin typeface="Verdana"/>
                <a:cs typeface="Verdana"/>
              </a:rPr>
              <a:t>“</a:t>
            </a:r>
            <a:r>
              <a:rPr lang="en-US" altLang="ja-JP" dirty="0">
                <a:latin typeface="Verdana"/>
                <a:cs typeface="Verdana"/>
              </a:rPr>
              <a:t>I want to attend private tutoring because I don</a:t>
            </a:r>
            <a:r>
              <a:rPr lang="ja-JP" altLang="en-US" dirty="0">
                <a:latin typeface="Verdana"/>
                <a:cs typeface="Verdana"/>
              </a:rPr>
              <a:t>’</a:t>
            </a:r>
            <a:r>
              <a:rPr lang="en-US" altLang="ja-JP" dirty="0" err="1">
                <a:latin typeface="Verdana"/>
                <a:cs typeface="Verdana"/>
              </a:rPr>
              <a:t>t</a:t>
            </a:r>
            <a:r>
              <a:rPr lang="en-US" altLang="ja-JP" dirty="0">
                <a:latin typeface="Verdana"/>
                <a:cs typeface="Verdana"/>
              </a:rPr>
              <a:t> want other students to look down on me as I am not smart.</a:t>
            </a:r>
            <a:r>
              <a:rPr lang="ja-JP" altLang="en-US" dirty="0">
                <a:latin typeface="Verdana"/>
                <a:cs typeface="Verdana"/>
              </a:rPr>
              <a:t>”</a:t>
            </a:r>
            <a:endParaRPr lang="en-US" altLang="ja-JP" dirty="0">
              <a:latin typeface="Verdana"/>
              <a:cs typeface="Verdana"/>
            </a:endParaRPr>
          </a:p>
          <a:p>
            <a:pPr marL="522368" lvl="1"/>
            <a:r>
              <a:rPr lang="ja-JP" altLang="en-US" dirty="0">
                <a:latin typeface="Verdana"/>
                <a:cs typeface="Verdana"/>
              </a:rPr>
              <a:t>“</a:t>
            </a:r>
            <a:r>
              <a:rPr lang="en-US" altLang="ja-JP" dirty="0">
                <a:latin typeface="Verdana"/>
                <a:cs typeface="Verdana"/>
              </a:rPr>
              <a:t>I am very jealous of those who attend private tutoring.</a:t>
            </a:r>
            <a:r>
              <a:rPr lang="ja-JP" altLang="en-US" dirty="0">
                <a:latin typeface="Verdana"/>
                <a:cs typeface="Verdana"/>
              </a:rPr>
              <a:t>”</a:t>
            </a:r>
            <a:endParaRPr lang="en-US" dirty="0">
              <a:latin typeface="Verdana"/>
              <a:cs typeface="Verdan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0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02">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1202">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120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build="p" bldLvl="5" autoUpdateAnimBg="0"/>
    </p:bld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22211" name="Rectangle 1"/>
          <p:cNvSpPr>
            <a:spLocks noGrp="1" noChangeArrowheads="1"/>
          </p:cNvSpPr>
          <p:nvPr>
            <p:ph type="title"/>
          </p:nvPr>
        </p:nvSpPr>
        <p:spPr>
          <a:xfrm>
            <a:off x="455414" y="274588"/>
            <a:ext cx="8233172" cy="1509117"/>
          </a:xfrm>
        </p:spPr>
        <p:txBody>
          <a:bodyPr>
            <a:normAutofit fontScale="90000"/>
          </a:bodyPr>
          <a:lstStyle/>
          <a:p>
            <a:pPr eaLnBrk="1" hangingPunct="1"/>
            <a:r>
              <a:rPr lang="en-US" sz="5100" dirty="0" smtClean="0">
                <a:solidFill>
                  <a:srgbClr val="9EC48D"/>
                </a:solidFill>
                <a:latin typeface="Herculanum" pitchFamily="-1" charset="0"/>
                <a:ea typeface="Herculanum" pitchFamily="-1" charset="0"/>
                <a:cs typeface="Herculanum" pitchFamily="-1" charset="0"/>
                <a:sym typeface="Herculanum" pitchFamily="-1" charset="0"/>
              </a:rPr>
              <a:t>Socio-economic status differences</a:t>
            </a:r>
            <a:endParaRPr lang="en-US" sz="5100" dirty="0">
              <a:solidFill>
                <a:srgbClr val="9EC48D"/>
              </a:solidFill>
              <a:latin typeface="Herculanum" pitchFamily="-1" charset="0"/>
              <a:ea typeface="ヒラギノ明朝 ProN W3" pitchFamily="-1" charset="-128"/>
              <a:cs typeface="ヒラギノ明朝 ProN W3" pitchFamily="-1" charset="-128"/>
              <a:sym typeface="Herculanum" pitchFamily="-1" charset="0"/>
            </a:endParaRPr>
          </a:p>
        </p:txBody>
      </p:sp>
      <p:sp>
        <p:nvSpPr>
          <p:cNvPr id="52226" name="Rectangle 2"/>
          <p:cNvSpPr>
            <a:spLocks noGrp="1" noChangeArrowheads="1"/>
          </p:cNvSpPr>
          <p:nvPr>
            <p:ph type="body" idx="1"/>
          </p:nvPr>
        </p:nvSpPr>
        <p:spPr>
          <a:xfrm>
            <a:off x="455414" y="1884164"/>
            <a:ext cx="8233172" cy="4525119"/>
          </a:xfrm>
        </p:spPr>
        <p:txBody>
          <a:bodyPr>
            <a:normAutofit/>
          </a:bodyPr>
          <a:lstStyle/>
          <a:p>
            <a:pPr marL="522368" lvl="1">
              <a:spcBef>
                <a:spcPts val="650"/>
              </a:spcBef>
            </a:pPr>
            <a:r>
              <a:rPr lang="ja-JP" altLang="en-US" sz="2500" dirty="0" smtClean="0">
                <a:latin typeface="Verdana"/>
                <a:cs typeface="Verdana"/>
              </a:rPr>
              <a:t>“</a:t>
            </a:r>
            <a:r>
              <a:rPr lang="en-US" altLang="ja-JP" sz="2500" dirty="0">
                <a:latin typeface="Verdana"/>
                <a:cs typeface="Verdana"/>
              </a:rPr>
              <a:t>Students who go to private tutoring are the students from fairly rich families.</a:t>
            </a:r>
            <a:r>
              <a:rPr lang="ja-JP" altLang="en-US" sz="2500" dirty="0">
                <a:latin typeface="Verdana"/>
                <a:cs typeface="Verdana"/>
              </a:rPr>
              <a:t>”</a:t>
            </a:r>
            <a:endParaRPr lang="en-US" altLang="ja-JP" sz="2500" dirty="0">
              <a:latin typeface="Verdana"/>
              <a:cs typeface="Verdana"/>
            </a:endParaRPr>
          </a:p>
          <a:p>
            <a:pPr marL="522368" lvl="1">
              <a:spcBef>
                <a:spcPts val="650"/>
              </a:spcBef>
            </a:pPr>
            <a:r>
              <a:rPr lang="ja-JP" altLang="en-US" sz="2500" dirty="0">
                <a:latin typeface="Verdana"/>
                <a:cs typeface="Verdana"/>
              </a:rPr>
              <a:t>“</a:t>
            </a:r>
            <a:r>
              <a:rPr lang="en-US" altLang="ja-JP" sz="2500" dirty="0">
                <a:latin typeface="Verdana"/>
                <a:cs typeface="Verdana"/>
              </a:rPr>
              <a:t>I feel sorry for [students who don</a:t>
            </a:r>
            <a:r>
              <a:rPr lang="ja-JP" altLang="en-US" sz="2500" dirty="0">
                <a:latin typeface="Verdana"/>
                <a:cs typeface="Verdana"/>
              </a:rPr>
              <a:t>’</a:t>
            </a:r>
            <a:r>
              <a:rPr lang="en-US" altLang="ja-JP" sz="2500" dirty="0" err="1">
                <a:latin typeface="Verdana"/>
                <a:cs typeface="Verdana"/>
              </a:rPr>
              <a:t>t</a:t>
            </a:r>
            <a:r>
              <a:rPr lang="en-US" altLang="ja-JP" sz="2500" dirty="0">
                <a:latin typeface="Verdana"/>
                <a:cs typeface="Verdana"/>
              </a:rPr>
              <a:t> go to private tutoring] because they can</a:t>
            </a:r>
            <a:r>
              <a:rPr lang="ja-JP" altLang="en-US" sz="2500" dirty="0">
                <a:latin typeface="Verdana"/>
                <a:cs typeface="Verdana"/>
              </a:rPr>
              <a:t>’</a:t>
            </a:r>
            <a:r>
              <a:rPr lang="en-US" altLang="ja-JP" sz="2500" dirty="0" err="1">
                <a:latin typeface="Verdana"/>
                <a:cs typeface="Verdana"/>
              </a:rPr>
              <a:t>t</a:t>
            </a:r>
            <a:r>
              <a:rPr lang="en-US" altLang="ja-JP" sz="2500" dirty="0">
                <a:latin typeface="Verdana"/>
                <a:cs typeface="Verdana"/>
              </a:rPr>
              <a:t> afford private tutoring.</a:t>
            </a:r>
            <a:r>
              <a:rPr lang="ja-JP" altLang="en-US" sz="2500" dirty="0">
                <a:latin typeface="Verdana"/>
                <a:cs typeface="Verdana"/>
              </a:rPr>
              <a:t>”</a:t>
            </a:r>
            <a:endParaRPr lang="en-US" altLang="ja-JP" sz="2500" dirty="0">
              <a:latin typeface="Verdana"/>
              <a:cs typeface="Verdana"/>
            </a:endParaRPr>
          </a:p>
          <a:p>
            <a:pPr marL="522368" lvl="1">
              <a:spcBef>
                <a:spcPts val="650"/>
              </a:spcBef>
            </a:pPr>
            <a:r>
              <a:rPr lang="ja-JP" altLang="en-US" sz="2500" dirty="0">
                <a:latin typeface="Verdana"/>
                <a:cs typeface="Verdana"/>
              </a:rPr>
              <a:t>“</a:t>
            </a:r>
            <a:r>
              <a:rPr lang="en-US" altLang="ja-JP" sz="2500" dirty="0">
                <a:latin typeface="Verdana"/>
                <a:cs typeface="Verdana"/>
              </a:rPr>
              <a:t>The students who go to private tutoring are the children from the families which do not have many members, are able to earn enough money to spend on food and education for their children.</a:t>
            </a:r>
            <a:r>
              <a:rPr lang="ja-JP" altLang="en-US" sz="2500" dirty="0">
                <a:latin typeface="Verdana"/>
                <a:cs typeface="Verdana"/>
              </a:rPr>
              <a:t>”</a:t>
            </a:r>
            <a:r>
              <a:rPr lang="en-US" altLang="ja-JP" sz="2500" dirty="0">
                <a:latin typeface="Verdana"/>
                <a:cs typeface="Verdana"/>
              </a:rPr>
              <a:t> </a:t>
            </a:r>
            <a:endParaRPr lang="en-US" sz="2500" dirty="0">
              <a:latin typeface="Verdana"/>
              <a:cs typeface="Verdan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222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2226">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222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build="p" bldLvl="5" autoUpdateAnimBg="0"/>
    </p:bld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23235" name="Rectangle 1"/>
          <p:cNvSpPr>
            <a:spLocks noGrp="1" noChangeArrowheads="1"/>
          </p:cNvSpPr>
          <p:nvPr>
            <p:ph type="title"/>
          </p:nvPr>
        </p:nvSpPr>
        <p:spPr>
          <a:xfrm>
            <a:off x="455414" y="268028"/>
            <a:ext cx="8233172" cy="1509117"/>
          </a:xfrm>
        </p:spPr>
        <p:txBody>
          <a:bodyPr>
            <a:normAutofit/>
          </a:bodyPr>
          <a:lstStyle/>
          <a:p>
            <a:pPr eaLnBrk="1" hangingPunct="1"/>
            <a:r>
              <a:rPr lang="en-US" sz="5100" dirty="0" smtClean="0">
                <a:solidFill>
                  <a:srgbClr val="9EC48D"/>
                </a:solidFill>
                <a:latin typeface="Herculanum" pitchFamily="-1" charset="0"/>
                <a:ea typeface="Herculanum" pitchFamily="-1" charset="0"/>
                <a:cs typeface="Herculanum" pitchFamily="-1" charset="0"/>
                <a:sym typeface="Herculanum" pitchFamily="-1" charset="0"/>
              </a:rPr>
              <a:t>Family differences</a:t>
            </a:r>
            <a:endParaRPr lang="en-US" sz="5100" dirty="0">
              <a:solidFill>
                <a:srgbClr val="9EC48D"/>
              </a:solidFill>
              <a:latin typeface="Herculanum" pitchFamily="-1" charset="0"/>
              <a:ea typeface="ヒラギノ明朝 ProN W3" pitchFamily="-1" charset="-128"/>
              <a:cs typeface="ヒラギノ明朝 ProN W3" pitchFamily="-1" charset="-128"/>
              <a:sym typeface="Herculanum" pitchFamily="-1" charset="0"/>
            </a:endParaRPr>
          </a:p>
        </p:txBody>
      </p:sp>
      <p:sp>
        <p:nvSpPr>
          <p:cNvPr id="53250" name="Rectangle 2"/>
          <p:cNvSpPr>
            <a:spLocks noGrp="1" noChangeArrowheads="1"/>
          </p:cNvSpPr>
          <p:nvPr>
            <p:ph type="body" idx="1"/>
          </p:nvPr>
        </p:nvSpPr>
        <p:spPr>
          <a:xfrm>
            <a:off x="455414" y="1264564"/>
            <a:ext cx="8233172" cy="4525119"/>
          </a:xfrm>
        </p:spPr>
        <p:txBody>
          <a:bodyPr>
            <a:normAutofit lnSpcReduction="10000"/>
          </a:bodyPr>
          <a:lstStyle/>
          <a:p>
            <a:pPr eaLnBrk="1" hangingPunct="1">
              <a:buNone/>
            </a:pPr>
            <a:endParaRPr lang="en-US" dirty="0" smtClean="0">
              <a:latin typeface="Verdana"/>
              <a:cs typeface="Verdana"/>
            </a:endParaRPr>
          </a:p>
          <a:p>
            <a:pPr marL="522368" lvl="1"/>
            <a:r>
              <a:rPr lang="en-US" dirty="0" smtClean="0">
                <a:latin typeface="Verdana"/>
                <a:cs typeface="Verdana"/>
              </a:rPr>
              <a:t>Parents who send children to private tutoring </a:t>
            </a:r>
            <a:r>
              <a:rPr lang="ja-JP" altLang="en-US" dirty="0" smtClean="0">
                <a:latin typeface="Verdana"/>
                <a:cs typeface="Verdana"/>
              </a:rPr>
              <a:t>“</a:t>
            </a:r>
            <a:r>
              <a:rPr lang="en-US" altLang="ja-JP" dirty="0" smtClean="0">
                <a:latin typeface="Verdana"/>
                <a:cs typeface="Verdana"/>
              </a:rPr>
              <a:t>care</a:t>
            </a:r>
            <a:r>
              <a:rPr lang="ja-JP" altLang="en-US" dirty="0" smtClean="0">
                <a:latin typeface="Verdana"/>
                <a:cs typeface="Verdana"/>
              </a:rPr>
              <a:t>”</a:t>
            </a:r>
            <a:r>
              <a:rPr lang="en-US" altLang="ja-JP" dirty="0" smtClean="0">
                <a:latin typeface="Verdana"/>
                <a:cs typeface="Verdana"/>
              </a:rPr>
              <a:t> more.</a:t>
            </a:r>
          </a:p>
          <a:p>
            <a:pPr marL="522368" lvl="1"/>
            <a:r>
              <a:rPr lang="ja-JP" altLang="en-US" dirty="0" smtClean="0">
                <a:latin typeface="Verdana"/>
                <a:cs typeface="Verdana"/>
              </a:rPr>
              <a:t>“</a:t>
            </a:r>
            <a:r>
              <a:rPr lang="en-US" altLang="ja-JP" dirty="0">
                <a:latin typeface="Verdana"/>
                <a:cs typeface="Verdana"/>
              </a:rPr>
              <a:t>The students who go to private tutoring are from families who give enough time for their children to study and only have to help a little with housework.</a:t>
            </a:r>
            <a:r>
              <a:rPr lang="ja-JP" altLang="en-US" dirty="0">
                <a:latin typeface="Verdana"/>
                <a:cs typeface="Verdana"/>
              </a:rPr>
              <a:t>”</a:t>
            </a:r>
            <a:endParaRPr lang="en-US" altLang="ja-JP" dirty="0" smtClean="0">
              <a:latin typeface="Verdana"/>
              <a:cs typeface="Verdana"/>
            </a:endParaRPr>
          </a:p>
          <a:p>
            <a:pPr marL="522368" lvl="1"/>
            <a:r>
              <a:rPr lang="en-US" dirty="0" smtClean="0">
                <a:latin typeface="Verdana"/>
                <a:cs typeface="Verdana"/>
              </a:rPr>
              <a:t>Adding</a:t>
            </a:r>
            <a:r>
              <a:rPr lang="en-US" dirty="0">
                <a:latin typeface="Verdana"/>
                <a:cs typeface="Verdana"/>
              </a:rPr>
              <a:t>, these families have </a:t>
            </a:r>
            <a:r>
              <a:rPr lang="ja-JP" altLang="en-US" dirty="0">
                <a:latin typeface="Verdana"/>
                <a:cs typeface="Verdana"/>
              </a:rPr>
              <a:t>“</a:t>
            </a:r>
            <a:r>
              <a:rPr lang="en-US" altLang="ja-JP" dirty="0">
                <a:latin typeface="Verdana"/>
                <a:cs typeface="Verdana"/>
              </a:rPr>
              <a:t>a concrete house with tile roof...large land...and </a:t>
            </a:r>
            <a:r>
              <a:rPr lang="en-US" altLang="ja-JP" dirty="0" smtClean="0">
                <a:latin typeface="Verdana"/>
                <a:cs typeface="Verdana"/>
              </a:rPr>
              <a:t>sell </a:t>
            </a:r>
            <a:r>
              <a:rPr lang="en-US" altLang="ja-JP" dirty="0">
                <a:latin typeface="Verdana"/>
                <a:cs typeface="Verdana"/>
              </a:rPr>
              <a:t>something in the village.</a:t>
            </a:r>
            <a:r>
              <a:rPr lang="ja-JP" altLang="en-US" dirty="0">
                <a:latin typeface="Verdana"/>
                <a:cs typeface="Verdana"/>
              </a:rPr>
              <a:t>”</a:t>
            </a:r>
            <a:endParaRPr lang="en-US" dirty="0">
              <a:latin typeface="Verdana"/>
              <a:cs typeface="Verdan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3250">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3250">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325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build="p" bldLvl="5" autoUpdateAnimBg="0"/>
    </p:bld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4241" y="1341040"/>
            <a:ext cx="8484320" cy="4969485"/>
          </a:xfrm>
        </p:spPr>
        <p:txBody>
          <a:bodyPr>
            <a:normAutofit fontScale="92500" lnSpcReduction="10000"/>
          </a:bodyPr>
          <a:lstStyle/>
          <a:p>
            <a:r>
              <a:rPr lang="en-US" dirty="0" smtClean="0">
                <a:solidFill>
                  <a:srgbClr val="FFFFFF"/>
                </a:solidFill>
                <a:latin typeface="Verdana"/>
                <a:cs typeface="Verdana"/>
              </a:rPr>
              <a:t>The push for EFA has increased the number of students in school (this is good)</a:t>
            </a:r>
          </a:p>
          <a:p>
            <a:r>
              <a:rPr lang="en-US" dirty="0" smtClean="0">
                <a:solidFill>
                  <a:srgbClr val="FFFFFF"/>
                </a:solidFill>
                <a:latin typeface="Verdana"/>
                <a:ea typeface="Lucida Grande"/>
                <a:cs typeface="Verdana"/>
              </a:rPr>
              <a:t>But increased enrollments at a faster pace then the building of schools and training of teachers has resulted in the privatization of public education in the form of private tutoring</a:t>
            </a:r>
            <a:endParaRPr lang="en-US" dirty="0" smtClean="0">
              <a:solidFill>
                <a:srgbClr val="FFFFFF"/>
              </a:solidFill>
              <a:latin typeface="Verdana"/>
              <a:cs typeface="Verdana"/>
            </a:endParaRPr>
          </a:p>
          <a:p>
            <a:r>
              <a:rPr lang="en-US" dirty="0" smtClean="0">
                <a:solidFill>
                  <a:srgbClr val="FFFFFF"/>
                </a:solidFill>
                <a:latin typeface="Verdana"/>
                <a:ea typeface="Lucida Grande"/>
                <a:cs typeface="Verdana"/>
              </a:rPr>
              <a:t>Cost barriers to private tutoring prevent many students from receiving a full (quality) education</a:t>
            </a:r>
            <a:r>
              <a:rPr lang="en-US" dirty="0" smtClean="0">
                <a:solidFill>
                  <a:srgbClr val="FFFFFF"/>
                </a:solidFill>
                <a:latin typeface="Verdana"/>
                <a:cs typeface="Verdana"/>
              </a:rPr>
              <a:t> </a:t>
            </a:r>
          </a:p>
          <a:p>
            <a:endParaRPr lang="en-US" dirty="0" smtClean="0">
              <a:solidFill>
                <a:srgbClr val="FFFFFF"/>
              </a:solidFill>
              <a:latin typeface="Verdana"/>
              <a:cs typeface="Verdana"/>
            </a:endParaRPr>
          </a:p>
          <a:p>
            <a:pPr>
              <a:buNone/>
            </a:pPr>
            <a:endParaRPr lang="en-US" dirty="0" smtClean="0">
              <a:solidFill>
                <a:srgbClr val="FFFFFF"/>
              </a:solidFill>
              <a:latin typeface="Verdana"/>
              <a:cs typeface="Verdana"/>
            </a:endParaRPr>
          </a:p>
          <a:p>
            <a:endParaRPr lang="en-US" dirty="0">
              <a:solidFill>
                <a:srgbClr val="FFFFFF"/>
              </a:solidFill>
              <a:latin typeface="Verdana"/>
              <a:cs typeface="Verdana"/>
            </a:endParaRPr>
          </a:p>
        </p:txBody>
      </p:sp>
      <p:sp>
        <p:nvSpPr>
          <p:cNvPr id="4" name="Rectangle 1"/>
          <p:cNvSpPr txBox="1">
            <a:spLocks noChangeArrowheads="1"/>
          </p:cNvSpPr>
          <p:nvPr/>
        </p:nvSpPr>
        <p:spPr>
          <a:xfrm>
            <a:off x="0" y="148218"/>
            <a:ext cx="9144000" cy="1143000"/>
          </a:xfrm>
          <a:prstGeom prst="rect">
            <a:avLst/>
          </a:prstGeom>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5100" b="0" i="0" u="none" strike="noStrike" kern="1200" cap="none" spc="0" normalizeH="0" baseline="0" noProof="0" dirty="0" smtClean="0">
                <a:ln>
                  <a:noFill/>
                </a:ln>
                <a:solidFill>
                  <a:srgbClr val="9EC48D"/>
                </a:solidFill>
                <a:effectLst/>
                <a:uLnTx/>
                <a:uFillTx/>
                <a:latin typeface="Herculanum" pitchFamily="-1" charset="0"/>
                <a:ea typeface="Herculanum" pitchFamily="-1" charset="0"/>
                <a:cs typeface="Herculanum" pitchFamily="-1" charset="0"/>
                <a:sym typeface="Herculanum" pitchFamily="-1" charset="0"/>
              </a:rPr>
              <a:t>Conclusions</a:t>
            </a:r>
            <a:endParaRPr kumimoji="0" lang="en-US" sz="5100" b="0" i="0" u="none" strike="noStrike" kern="1200" cap="none" spc="0" normalizeH="0" baseline="0" noProof="0" dirty="0">
              <a:ln>
                <a:noFill/>
              </a:ln>
              <a:solidFill>
                <a:srgbClr val="9EC48D"/>
              </a:solidFill>
              <a:effectLst/>
              <a:uLnTx/>
              <a:uFillTx/>
              <a:latin typeface="Herculanum" pitchFamily="-1" charset="0"/>
              <a:ea typeface="ヒラギノ明朝 ProN W3" pitchFamily="-1" charset="-128"/>
              <a:cs typeface="ヒラギノ明朝 ProN W3" pitchFamily="-1" charset="-128"/>
              <a:sym typeface="Herculanum" pitchFamily="-1"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2133" y="1148680"/>
            <a:ext cx="8656427" cy="5356215"/>
          </a:xfrm>
        </p:spPr>
        <p:txBody>
          <a:bodyPr>
            <a:normAutofit fontScale="92500" lnSpcReduction="20000"/>
          </a:bodyPr>
          <a:lstStyle/>
          <a:p>
            <a:pPr>
              <a:spcAft>
                <a:spcPts val="600"/>
              </a:spcAft>
            </a:pPr>
            <a:r>
              <a:rPr lang="en-US" dirty="0" smtClean="0">
                <a:latin typeface="Verdana"/>
                <a:cs typeface="Verdana"/>
              </a:rPr>
              <a:t>Since private tutoring is perceived to provide all of the content that cannot be taught in government school, many students are left behind.</a:t>
            </a:r>
          </a:p>
          <a:p>
            <a:pPr>
              <a:spcAft>
                <a:spcPts val="600"/>
              </a:spcAft>
            </a:pPr>
            <a:r>
              <a:rPr lang="en-US" dirty="0" smtClean="0">
                <a:latin typeface="Verdana"/>
                <a:cs typeface="Verdana"/>
              </a:rPr>
              <a:t>This has real societal effects by stigmatizing those students who do not attend private tutoring.</a:t>
            </a:r>
          </a:p>
          <a:p>
            <a:pPr>
              <a:spcAft>
                <a:spcPts val="600"/>
              </a:spcAft>
            </a:pPr>
            <a:r>
              <a:rPr lang="en-US" dirty="0" smtClean="0">
                <a:latin typeface="Verdana"/>
                <a:cs typeface="Verdana"/>
              </a:rPr>
              <a:t>A system that was designed to be inclusive under the heading of Education for All has actually resulted in the exclusion of poor children. </a:t>
            </a:r>
          </a:p>
          <a:p>
            <a:pPr>
              <a:spcAft>
                <a:spcPts val="600"/>
              </a:spcAft>
            </a:pPr>
            <a:r>
              <a:rPr lang="en-US" dirty="0" smtClean="0">
                <a:latin typeface="Verdana"/>
                <a:cs typeface="Verdana"/>
              </a:rPr>
              <a:t>We therefore can describe this system as All Education for Some.</a:t>
            </a:r>
            <a:endParaRPr lang="en-US" dirty="0">
              <a:latin typeface="Verdana"/>
              <a:cs typeface="Verdana"/>
            </a:endParaRPr>
          </a:p>
        </p:txBody>
      </p:sp>
      <p:sp>
        <p:nvSpPr>
          <p:cNvPr id="5" name="Rectangle 1"/>
          <p:cNvSpPr txBox="1">
            <a:spLocks noChangeArrowheads="1"/>
          </p:cNvSpPr>
          <p:nvPr/>
        </p:nvSpPr>
        <p:spPr>
          <a:xfrm>
            <a:off x="0" y="148218"/>
            <a:ext cx="9144000" cy="1143000"/>
          </a:xfrm>
          <a:prstGeom prst="rect">
            <a:avLst/>
          </a:prstGeom>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5100" b="0" i="0" u="none" strike="noStrike" kern="1200" cap="none" spc="0" normalizeH="0" baseline="0" noProof="0" dirty="0" smtClean="0">
                <a:ln>
                  <a:noFill/>
                </a:ln>
                <a:solidFill>
                  <a:srgbClr val="9EC48D"/>
                </a:solidFill>
                <a:effectLst/>
                <a:uLnTx/>
                <a:uFillTx/>
                <a:latin typeface="Herculanum" pitchFamily="-1" charset="0"/>
                <a:ea typeface="Herculanum" pitchFamily="-1" charset="0"/>
                <a:cs typeface="Herculanum" pitchFamily="-1" charset="0"/>
                <a:sym typeface="Herculanum" pitchFamily="-1" charset="0"/>
              </a:rPr>
              <a:t>Conclusions</a:t>
            </a:r>
            <a:endParaRPr kumimoji="0" lang="en-US" sz="5100" b="0" i="0" u="none" strike="noStrike" kern="1200" cap="none" spc="0" normalizeH="0" baseline="0" noProof="0" dirty="0">
              <a:ln>
                <a:noFill/>
              </a:ln>
              <a:solidFill>
                <a:srgbClr val="9EC48D"/>
              </a:solidFill>
              <a:effectLst/>
              <a:uLnTx/>
              <a:uFillTx/>
              <a:latin typeface="Herculanum" pitchFamily="-1" charset="0"/>
              <a:ea typeface="ヒラギノ明朝 ProN W3" pitchFamily="-1" charset="-128"/>
              <a:cs typeface="ヒラギノ明朝 ProN W3" pitchFamily="-1" charset="-128"/>
              <a:sym typeface="Herculanum" pitchFamily="-1"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smtClean="0">
                <a:latin typeface="Verdana"/>
                <a:cs typeface="Verdana"/>
              </a:rPr>
              <a:t>The 1990s Education For All (EFA) initiative</a:t>
            </a:r>
          </a:p>
          <a:p>
            <a:r>
              <a:rPr lang="en-US" dirty="0" smtClean="0">
                <a:latin typeface="Verdana"/>
                <a:cs typeface="Verdana"/>
              </a:rPr>
              <a:t>Liberalization policies by the international financial institutions: </a:t>
            </a:r>
            <a:r>
              <a:rPr lang="en-US" dirty="0" err="1" smtClean="0">
                <a:latin typeface="Verdana"/>
                <a:cs typeface="Verdana"/>
              </a:rPr>
              <a:t>marketization</a:t>
            </a:r>
            <a:r>
              <a:rPr lang="en-US" dirty="0" smtClean="0">
                <a:latin typeface="Verdana"/>
                <a:cs typeface="Verdana"/>
              </a:rPr>
              <a:t> and decentralization</a:t>
            </a:r>
          </a:p>
          <a:p>
            <a:r>
              <a:rPr lang="en-US" dirty="0" smtClean="0">
                <a:latin typeface="Verdana"/>
                <a:cs typeface="Verdana"/>
              </a:rPr>
              <a:t>Increasing privatization of/in public education worldwide  </a:t>
            </a:r>
          </a:p>
          <a:p>
            <a:r>
              <a:rPr lang="en-US" dirty="0" smtClean="0">
                <a:latin typeface="Verdana"/>
                <a:cs typeface="Verdana"/>
              </a:rPr>
              <a:t>Private tutoring central feature of the privatization of education in Cambodia</a:t>
            </a:r>
          </a:p>
          <a:p>
            <a:endParaRPr lang="en-US" dirty="0">
              <a:latin typeface="Verdana"/>
              <a:cs typeface="Verdana"/>
            </a:endParaRPr>
          </a:p>
        </p:txBody>
      </p:sp>
      <p:sp>
        <p:nvSpPr>
          <p:cNvPr id="4" name="Rectangle 1"/>
          <p:cNvSpPr txBox="1">
            <a:spLocks noChangeArrowheads="1"/>
          </p:cNvSpPr>
          <p:nvPr/>
        </p:nvSpPr>
        <p:spPr>
          <a:xfrm>
            <a:off x="609600" y="194688"/>
            <a:ext cx="8229600" cy="1143000"/>
          </a:xfrm>
          <a:prstGeom prst="rect">
            <a:avLst/>
          </a:prstGeom>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5100" b="0" i="0" u="none" strike="noStrike" kern="1200" cap="none" spc="0" normalizeH="0" baseline="0" noProof="0" dirty="0" smtClean="0">
                <a:ln>
                  <a:noFill/>
                </a:ln>
                <a:solidFill>
                  <a:srgbClr val="9EC48D"/>
                </a:solidFill>
                <a:effectLst/>
                <a:uLnTx/>
                <a:uFillTx/>
                <a:latin typeface="Herculanum" pitchFamily="-1" charset="0"/>
                <a:ea typeface="Herculanum" pitchFamily="-1" charset="0"/>
                <a:cs typeface="Herculanum" pitchFamily="-1" charset="0"/>
                <a:sym typeface="Herculanum" pitchFamily="-1" charset="0"/>
              </a:rPr>
              <a:t>Background</a:t>
            </a:r>
            <a:endParaRPr kumimoji="0" lang="en-US" sz="5100" b="0" i="0" u="none" strike="noStrike" kern="1200" cap="none" spc="0" normalizeH="0" baseline="0" noProof="0" dirty="0">
              <a:ln>
                <a:noFill/>
              </a:ln>
              <a:solidFill>
                <a:srgbClr val="9EC48D"/>
              </a:solidFill>
              <a:effectLst/>
              <a:uLnTx/>
              <a:uFillTx/>
              <a:latin typeface="Herculanum" pitchFamily="-1" charset="0"/>
              <a:ea typeface="ヒラギノ明朝 ProN W3" pitchFamily="-1" charset="-128"/>
              <a:cs typeface="ヒラギノ明朝 ProN W3" pitchFamily="-1" charset="-128"/>
              <a:sym typeface="Herculanum" pitchFamily="-1"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latin typeface="Verdana"/>
                <a:cs typeface="Verdana"/>
              </a:rPr>
              <a:t>Literature on PT: </a:t>
            </a:r>
          </a:p>
          <a:p>
            <a:pPr lvl="1"/>
            <a:r>
              <a:rPr lang="en-US" dirty="0" smtClean="0">
                <a:latin typeface="Verdana"/>
                <a:cs typeface="Verdana"/>
              </a:rPr>
              <a:t>expanding knowledge and interests for individuals (Bray, 2007)</a:t>
            </a:r>
          </a:p>
          <a:p>
            <a:pPr lvl="1"/>
            <a:r>
              <a:rPr lang="en-US" dirty="0" smtClean="0">
                <a:latin typeface="Verdana"/>
                <a:cs typeface="Verdana"/>
              </a:rPr>
              <a:t>accumulating human capital for societies (</a:t>
            </a:r>
            <a:r>
              <a:rPr lang="en-US" dirty="0" err="1" smtClean="0">
                <a:latin typeface="Verdana"/>
                <a:cs typeface="Verdana"/>
              </a:rPr>
              <a:t>Psacharopoulos</a:t>
            </a:r>
            <a:r>
              <a:rPr lang="en-US" dirty="0" smtClean="0">
                <a:latin typeface="Verdana"/>
                <a:cs typeface="Verdana"/>
              </a:rPr>
              <a:t>, 1994), </a:t>
            </a:r>
          </a:p>
          <a:p>
            <a:pPr lvl="1"/>
            <a:r>
              <a:rPr lang="en-US" dirty="0" smtClean="0">
                <a:latin typeface="Verdana"/>
                <a:cs typeface="Verdana"/>
              </a:rPr>
              <a:t>providing new strategies for coping with rapid geopolitical transitions for a variety of education stakeholders (</a:t>
            </a:r>
            <a:r>
              <a:rPr lang="en-US" dirty="0" err="1" smtClean="0">
                <a:latin typeface="Verdana"/>
                <a:cs typeface="Verdana"/>
              </a:rPr>
              <a:t>Silova</a:t>
            </a:r>
            <a:r>
              <a:rPr lang="en-US" dirty="0" smtClean="0">
                <a:latin typeface="Verdana"/>
                <a:cs typeface="Verdana"/>
              </a:rPr>
              <a:t>, 2009). </a:t>
            </a:r>
          </a:p>
          <a:p>
            <a:r>
              <a:rPr lang="en-US" dirty="0" smtClean="0">
                <a:latin typeface="Verdana"/>
                <a:cs typeface="Verdana"/>
              </a:rPr>
              <a:t>Literature on Cambodia: </a:t>
            </a:r>
          </a:p>
          <a:p>
            <a:pPr lvl="1"/>
            <a:r>
              <a:rPr lang="en-US" dirty="0" smtClean="0">
                <a:latin typeface="Verdana"/>
                <a:cs typeface="Verdana"/>
              </a:rPr>
              <a:t>informal fees (Bray &amp; </a:t>
            </a:r>
            <a:r>
              <a:rPr lang="en-US" dirty="0" err="1" smtClean="0">
                <a:latin typeface="Verdana"/>
                <a:cs typeface="Verdana"/>
              </a:rPr>
              <a:t>Bunly</a:t>
            </a:r>
            <a:r>
              <a:rPr lang="en-US" dirty="0" smtClean="0">
                <a:latin typeface="Verdana"/>
                <a:cs typeface="Verdana"/>
              </a:rPr>
              <a:t>) </a:t>
            </a:r>
          </a:p>
          <a:p>
            <a:pPr lvl="1"/>
            <a:r>
              <a:rPr lang="en-US" dirty="0" smtClean="0">
                <a:latin typeface="Verdana"/>
                <a:cs typeface="Verdana"/>
              </a:rPr>
              <a:t>“tricks of the teacher” (Dawson)</a:t>
            </a:r>
          </a:p>
          <a:p>
            <a:endParaRPr lang="en-US" dirty="0" smtClean="0">
              <a:latin typeface="Verdana"/>
              <a:cs typeface="Verdana"/>
            </a:endParaRPr>
          </a:p>
          <a:p>
            <a:endParaRPr lang="en-US" dirty="0">
              <a:latin typeface="Verdana"/>
              <a:cs typeface="Verdana"/>
            </a:endParaRPr>
          </a:p>
        </p:txBody>
      </p:sp>
      <p:sp>
        <p:nvSpPr>
          <p:cNvPr id="6" name="Rectangle 1"/>
          <p:cNvSpPr txBox="1">
            <a:spLocks noChangeArrowheads="1"/>
          </p:cNvSpPr>
          <p:nvPr/>
        </p:nvSpPr>
        <p:spPr>
          <a:xfrm>
            <a:off x="609600" y="194688"/>
            <a:ext cx="8229600" cy="1143000"/>
          </a:xfrm>
          <a:prstGeom prst="rect">
            <a:avLst/>
          </a:prstGeom>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5100" b="0" i="0" u="none" strike="noStrike" kern="1200" cap="none" spc="0" normalizeH="0" baseline="0" noProof="0" dirty="0" smtClean="0">
                <a:ln>
                  <a:noFill/>
                </a:ln>
                <a:solidFill>
                  <a:srgbClr val="9EC48D"/>
                </a:solidFill>
                <a:effectLst/>
                <a:uLnTx/>
                <a:uFillTx/>
                <a:latin typeface="Herculanum" pitchFamily="-1" charset="0"/>
                <a:ea typeface="Herculanum" pitchFamily="-1" charset="0"/>
                <a:cs typeface="Herculanum" pitchFamily="-1" charset="0"/>
                <a:sym typeface="Herculanum" pitchFamily="-1" charset="0"/>
              </a:rPr>
              <a:t>Background</a:t>
            </a:r>
            <a:endParaRPr kumimoji="0" lang="en-US" sz="5100" b="0" i="0" u="none" strike="noStrike" kern="1200" cap="none" spc="0" normalizeH="0" baseline="0" noProof="0" dirty="0">
              <a:ln>
                <a:noFill/>
              </a:ln>
              <a:solidFill>
                <a:srgbClr val="9EC48D"/>
              </a:solidFill>
              <a:effectLst/>
              <a:uLnTx/>
              <a:uFillTx/>
              <a:latin typeface="Herculanum" pitchFamily="-1" charset="0"/>
              <a:ea typeface="ヒラギノ明朝 ProN W3" pitchFamily="-1" charset="-128"/>
              <a:cs typeface="ヒラギノ明朝 ProN W3" pitchFamily="-1" charset="-128"/>
              <a:sym typeface="Herculanum" pitchFamily="-1"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buFontTx/>
              <a:buChar char="•"/>
            </a:pPr>
            <a:r>
              <a:rPr lang="en-US" dirty="0" smtClean="0">
                <a:latin typeface="Verdana"/>
                <a:cs typeface="Verdana"/>
              </a:rPr>
              <a:t>EFA has overemphasized access in lieu of quality in an underfunded public system of education, which has resulted in a “quality gap” in school. </a:t>
            </a:r>
          </a:p>
          <a:p>
            <a:pPr>
              <a:buFontTx/>
              <a:buChar char="•"/>
            </a:pPr>
            <a:r>
              <a:rPr lang="en-US" dirty="0" smtClean="0">
                <a:latin typeface="Verdana"/>
                <a:cs typeface="Verdana"/>
              </a:rPr>
              <a:t>The “quality gap” has been filled by the exclusionary practice of private tutoring, but at the cost of undermining EFA goals. </a:t>
            </a:r>
          </a:p>
          <a:p>
            <a:pPr>
              <a:buFontTx/>
              <a:buChar char="•"/>
            </a:pPr>
            <a:r>
              <a:rPr lang="en-US" dirty="0" smtClean="0">
                <a:latin typeface="Verdana"/>
                <a:cs typeface="Verdana"/>
              </a:rPr>
              <a:t>Thus, the push for EFA has actually resulted in All Education for Some.  </a:t>
            </a:r>
          </a:p>
          <a:p>
            <a:pPr>
              <a:buFontTx/>
              <a:buChar char="•"/>
            </a:pPr>
            <a:endParaRPr lang="en-US" dirty="0" smtClean="0">
              <a:latin typeface="Verdana"/>
              <a:cs typeface="Verdana"/>
            </a:endParaRPr>
          </a:p>
          <a:p>
            <a:pPr>
              <a:buFontTx/>
              <a:buChar char="•"/>
            </a:pPr>
            <a:endParaRPr lang="en-US" dirty="0" smtClean="0">
              <a:latin typeface="Verdana"/>
              <a:cs typeface="Verdana"/>
            </a:endParaRPr>
          </a:p>
        </p:txBody>
      </p:sp>
      <p:sp>
        <p:nvSpPr>
          <p:cNvPr id="5" name="Rectangle 1"/>
          <p:cNvSpPr txBox="1">
            <a:spLocks noChangeArrowheads="1"/>
          </p:cNvSpPr>
          <p:nvPr/>
        </p:nvSpPr>
        <p:spPr>
          <a:xfrm>
            <a:off x="609600" y="194688"/>
            <a:ext cx="8229600" cy="1143000"/>
          </a:xfrm>
          <a:prstGeom prst="rect">
            <a:avLst/>
          </a:prstGeom>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5100" b="0" i="0" u="none" strike="noStrike" kern="1200" cap="none" spc="0" normalizeH="0" baseline="0" noProof="0" dirty="0" smtClean="0">
                <a:ln>
                  <a:noFill/>
                </a:ln>
                <a:solidFill>
                  <a:srgbClr val="9EC48D"/>
                </a:solidFill>
                <a:effectLst/>
                <a:uLnTx/>
                <a:uFillTx/>
                <a:latin typeface="Herculanum" pitchFamily="-1" charset="0"/>
                <a:ea typeface="Herculanum" pitchFamily="-1" charset="0"/>
                <a:cs typeface="Herculanum" pitchFamily="-1" charset="0"/>
                <a:sym typeface="Herculanum" pitchFamily="-1" charset="0"/>
              </a:rPr>
              <a:t>Main Argument</a:t>
            </a:r>
            <a:endParaRPr kumimoji="0" lang="en-US" sz="5100" b="0" i="0" u="none" strike="noStrike" kern="1200" cap="none" spc="0" normalizeH="0" baseline="0" noProof="0" dirty="0">
              <a:ln>
                <a:noFill/>
              </a:ln>
              <a:solidFill>
                <a:srgbClr val="9EC48D"/>
              </a:solidFill>
              <a:effectLst/>
              <a:uLnTx/>
              <a:uFillTx/>
              <a:latin typeface="Herculanum" pitchFamily="-1" charset="0"/>
              <a:ea typeface="ヒラギノ明朝 ProN W3" pitchFamily="-1" charset="-128"/>
              <a:cs typeface="ヒラギノ明朝 ProN W3" pitchFamily="-1" charset="-128"/>
              <a:sym typeface="Herculanum" pitchFamily="-1"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Rectangle 1"/>
          <p:cNvSpPr txBox="1">
            <a:spLocks noChangeArrowheads="1"/>
          </p:cNvSpPr>
          <p:nvPr/>
        </p:nvSpPr>
        <p:spPr>
          <a:xfrm>
            <a:off x="609600" y="2589982"/>
            <a:ext cx="8229600" cy="1143000"/>
          </a:xfrm>
          <a:prstGeom prst="rect">
            <a:avLst/>
          </a:prstGeom>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5100" b="0" i="0" u="none" strike="noStrike" kern="1200" cap="none" spc="0" normalizeH="0" baseline="0" noProof="0" dirty="0" smtClean="0">
                <a:ln>
                  <a:noFill/>
                </a:ln>
                <a:solidFill>
                  <a:srgbClr val="9EC48D"/>
                </a:solidFill>
                <a:effectLst/>
                <a:uLnTx/>
                <a:uFillTx/>
                <a:latin typeface="Herculanum" pitchFamily="-1" charset="0"/>
                <a:ea typeface="Herculanum" pitchFamily="-1" charset="0"/>
                <a:cs typeface="Herculanum" pitchFamily="-1" charset="0"/>
                <a:sym typeface="Herculanum" pitchFamily="-1" charset="0"/>
              </a:rPr>
              <a:t>Methodology</a:t>
            </a:r>
            <a:endParaRPr kumimoji="0" lang="en-US" sz="5100" b="0" i="0" u="none" strike="noStrike" kern="1200" cap="none" spc="0" normalizeH="0" baseline="0" noProof="0" dirty="0">
              <a:ln>
                <a:noFill/>
              </a:ln>
              <a:solidFill>
                <a:srgbClr val="9EC48D"/>
              </a:solidFill>
              <a:effectLst/>
              <a:uLnTx/>
              <a:uFillTx/>
              <a:latin typeface="Herculanum" pitchFamily="-1" charset="0"/>
              <a:ea typeface="ヒラギノ明朝 ProN W3" pitchFamily="-1" charset="-128"/>
              <a:cs typeface="ヒラギノ明朝 ProN W3" pitchFamily="-1" charset="-128"/>
              <a:sym typeface="Herculanum" pitchFamily="-1"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192515" name="Rectangle 1"/>
          <p:cNvSpPr>
            <a:spLocks noGrp="1" noChangeArrowheads="1"/>
          </p:cNvSpPr>
          <p:nvPr>
            <p:ph type="title"/>
          </p:nvPr>
        </p:nvSpPr>
        <p:spPr>
          <a:xfrm>
            <a:off x="241102" y="95994"/>
            <a:ext cx="8661797" cy="1482328"/>
          </a:xfrm>
        </p:spPr>
        <p:txBody>
          <a:bodyPr/>
          <a:lstStyle/>
          <a:p>
            <a:pPr eaLnBrk="1" hangingPunct="1"/>
            <a:r>
              <a:rPr lang="en-US" sz="5100" dirty="0">
                <a:solidFill>
                  <a:srgbClr val="9EC48D"/>
                </a:solidFill>
                <a:latin typeface="Herculanum" pitchFamily="-1" charset="0"/>
                <a:ea typeface="Herculanum" pitchFamily="-1" charset="0"/>
                <a:cs typeface="Herculanum" pitchFamily="-1" charset="0"/>
                <a:sym typeface="Herculanum" pitchFamily="-1" charset="0"/>
              </a:rPr>
              <a:t>Types of Private Tutoring</a:t>
            </a:r>
            <a:endParaRPr lang="en-US" sz="5100" dirty="0">
              <a:solidFill>
                <a:srgbClr val="9EC48D"/>
              </a:solidFill>
              <a:latin typeface="Herculanum" pitchFamily="-1" charset="0"/>
              <a:ea typeface="ヒラギノ明朝 ProN W3" pitchFamily="-1" charset="-128"/>
              <a:cs typeface="ヒラギノ明朝 ProN W3" pitchFamily="-1" charset="-128"/>
              <a:sym typeface="Herculanum" pitchFamily="-1" charset="0"/>
            </a:endParaRPr>
          </a:p>
        </p:txBody>
      </p:sp>
      <p:sp>
        <p:nvSpPr>
          <p:cNvPr id="22530" name="Rectangle 2"/>
          <p:cNvSpPr>
            <a:spLocks noGrp="1" noChangeArrowheads="1"/>
          </p:cNvSpPr>
          <p:nvPr>
            <p:ph type="body" idx="1"/>
          </p:nvPr>
        </p:nvSpPr>
        <p:spPr/>
        <p:txBody>
          <a:bodyPr>
            <a:normAutofit lnSpcReduction="10000"/>
          </a:bodyPr>
          <a:lstStyle/>
          <a:p>
            <a:pPr marL="357175" indent="-357175"/>
            <a:r>
              <a:rPr lang="en-US" dirty="0">
                <a:latin typeface="Verdana"/>
                <a:cs typeface="Verdana"/>
              </a:rPr>
              <a:t>PT on national curriculum by public teachers during school year</a:t>
            </a:r>
          </a:p>
          <a:p>
            <a:pPr marL="357175" indent="-357175"/>
            <a:r>
              <a:rPr lang="en-US" dirty="0">
                <a:latin typeface="Verdana"/>
                <a:cs typeface="Verdana"/>
              </a:rPr>
              <a:t>PT on national curriculum by public teachers during summer </a:t>
            </a:r>
            <a:r>
              <a:rPr lang="en-US" dirty="0" smtClean="0">
                <a:latin typeface="Verdana"/>
                <a:cs typeface="Verdana"/>
              </a:rPr>
              <a:t>break</a:t>
            </a:r>
          </a:p>
          <a:p>
            <a:pPr marL="357175" indent="-357175"/>
            <a:r>
              <a:rPr lang="en-US" dirty="0">
                <a:latin typeface="Verdana"/>
                <a:cs typeface="Verdana"/>
              </a:rPr>
              <a:t>Extra Special PT</a:t>
            </a:r>
          </a:p>
          <a:p>
            <a:pPr marL="357175" indent="-357175"/>
            <a:r>
              <a:rPr lang="en-US" dirty="0">
                <a:latin typeface="Verdana"/>
                <a:cs typeface="Verdana"/>
              </a:rPr>
              <a:t>PT on subjects outside national curriculum</a:t>
            </a:r>
            <a:endParaRPr lang="en-US" dirty="0" smtClean="0">
              <a:latin typeface="Verdana"/>
              <a:cs typeface="Verdana"/>
            </a:endParaRPr>
          </a:p>
          <a:p>
            <a:pPr marL="357175" indent="-357175"/>
            <a:r>
              <a:rPr lang="en-US" dirty="0" smtClean="0">
                <a:latin typeface="Verdana"/>
                <a:cs typeface="Verdana"/>
              </a:rPr>
              <a:t>Courses offered by low</a:t>
            </a:r>
            <a:r>
              <a:rPr lang="en-US" dirty="0">
                <a:latin typeface="Verdana"/>
                <a:cs typeface="Verdana"/>
              </a:rPr>
              <a:t>-fee private schools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2253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2253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2253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2253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2253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1" build="p"/>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3539" name="Rectangle 1"/>
          <p:cNvSpPr>
            <a:spLocks noGrp="1" noChangeArrowheads="1"/>
          </p:cNvSpPr>
          <p:nvPr>
            <p:ph type="title"/>
          </p:nvPr>
        </p:nvSpPr>
        <p:spPr>
          <a:xfrm>
            <a:off x="241102" y="95994"/>
            <a:ext cx="8661797" cy="1482328"/>
          </a:xfrm>
        </p:spPr>
        <p:txBody>
          <a:bodyPr/>
          <a:lstStyle/>
          <a:p>
            <a:pPr eaLnBrk="1" hangingPunct="1"/>
            <a:r>
              <a:rPr lang="en-US" sz="5100" dirty="0">
                <a:solidFill>
                  <a:srgbClr val="9EC48D"/>
                </a:solidFill>
                <a:latin typeface="Herculanum" pitchFamily="-1" charset="0"/>
                <a:ea typeface="Herculanum" pitchFamily="-1" charset="0"/>
                <a:cs typeface="Herculanum" pitchFamily="-1" charset="0"/>
                <a:sym typeface="Herculanum" pitchFamily="-1" charset="0"/>
              </a:rPr>
              <a:t>Types of Private Tutoring</a:t>
            </a:r>
            <a:endParaRPr lang="en-US" sz="5100" dirty="0">
              <a:solidFill>
                <a:srgbClr val="9EC48D"/>
              </a:solidFill>
              <a:latin typeface="Herculanum" pitchFamily="-1" charset="0"/>
              <a:ea typeface="ヒラギノ明朝 ProN W3" pitchFamily="-1" charset="-128"/>
              <a:cs typeface="ヒラギノ明朝 ProN W3" pitchFamily="-1" charset="-128"/>
              <a:sym typeface="Herculanum" pitchFamily="-1" charset="0"/>
            </a:endParaRPr>
          </a:p>
        </p:txBody>
      </p:sp>
      <p:sp>
        <p:nvSpPr>
          <p:cNvPr id="6" name="Rectangle 2"/>
          <p:cNvSpPr txBox="1">
            <a:spLocks noChangeArrowheads="1"/>
          </p:cNvSpPr>
          <p:nvPr/>
        </p:nvSpPr>
        <p:spPr>
          <a:xfrm>
            <a:off x="457200" y="1600200"/>
            <a:ext cx="8229600" cy="4525963"/>
          </a:xfrm>
          <a:prstGeom prst="rect">
            <a:avLst/>
          </a:prstGeom>
        </p:spPr>
        <p:txBody>
          <a:bodyPr vert="horz" lIns="91440" tIns="45720" rIns="91440" bIns="45720" rtlCol="0">
            <a:normAutofit lnSpcReduction="10000"/>
          </a:bodyPr>
          <a:lstStyle/>
          <a:p>
            <a:pPr marL="357175" marR="0" lvl="0" indent="-357175" algn="l" defTabSz="457200" rtl="0" eaLnBrk="1" fontAlgn="auto" latinLnBrk="0" hangingPunct="1">
              <a:lnSpc>
                <a:spcPct val="100000"/>
              </a:lnSpc>
              <a:spcBef>
                <a:spcPct val="20000"/>
              </a:spcBef>
              <a:spcAft>
                <a:spcPts val="0"/>
              </a:spcAft>
              <a:buClrTx/>
              <a:buSzTx/>
              <a:buFont typeface="Arial"/>
              <a:buChar char="•"/>
              <a:tabLst/>
              <a:defRPr/>
            </a:pPr>
            <a:r>
              <a:rPr kumimoji="0" lang="en-US" sz="3200" b="0" i="0" u="none" strike="noStrike" kern="1200" cap="none" spc="0" normalizeH="0" baseline="0" noProof="0" dirty="0" smtClean="0">
                <a:ln>
                  <a:noFill/>
                </a:ln>
                <a:solidFill>
                  <a:srgbClr val="FFFF00"/>
                </a:solidFill>
                <a:effectLst/>
                <a:uLnTx/>
                <a:uFillTx/>
                <a:latin typeface="Verdana"/>
                <a:ea typeface="+mn-ea"/>
                <a:cs typeface="Verdana"/>
              </a:rPr>
              <a:t>PT on national curriculum by public teachers during school year</a:t>
            </a:r>
          </a:p>
          <a:p>
            <a:pPr marL="357175" marR="0" lvl="0" indent="-357175" algn="l" defTabSz="457200" rtl="0" eaLnBrk="1" fontAlgn="auto" latinLnBrk="0" hangingPunct="1">
              <a:lnSpc>
                <a:spcPct val="100000"/>
              </a:lnSpc>
              <a:spcBef>
                <a:spcPct val="20000"/>
              </a:spcBef>
              <a:spcAft>
                <a:spcPts val="0"/>
              </a:spcAft>
              <a:buClrTx/>
              <a:buSzTx/>
              <a:buFont typeface="Arial"/>
              <a:buChar char="•"/>
              <a:tabLst/>
              <a:defRPr/>
            </a:pPr>
            <a:r>
              <a:rPr kumimoji="0" lang="en-US" sz="3200" b="0" i="0" u="none" strike="noStrike" kern="1200" cap="none" spc="0" normalizeH="0" baseline="0" noProof="0" dirty="0" smtClean="0">
                <a:ln>
                  <a:noFill/>
                </a:ln>
                <a:solidFill>
                  <a:schemeClr val="tx1"/>
                </a:solidFill>
                <a:effectLst/>
                <a:uLnTx/>
                <a:uFillTx/>
                <a:latin typeface="Verdana"/>
                <a:ea typeface="+mn-ea"/>
                <a:cs typeface="Verdana"/>
              </a:rPr>
              <a:t>PT on national curriculum by public teachers during summer break</a:t>
            </a:r>
          </a:p>
          <a:p>
            <a:pPr marL="357175" marR="0" lvl="0" indent="-357175" algn="l" defTabSz="457200" rtl="0" eaLnBrk="1" fontAlgn="auto" latinLnBrk="0" hangingPunct="1">
              <a:lnSpc>
                <a:spcPct val="100000"/>
              </a:lnSpc>
              <a:spcBef>
                <a:spcPct val="20000"/>
              </a:spcBef>
              <a:spcAft>
                <a:spcPts val="0"/>
              </a:spcAft>
              <a:buClrTx/>
              <a:buSzTx/>
              <a:buFont typeface="Arial"/>
              <a:buChar char="•"/>
              <a:tabLst/>
              <a:defRPr/>
            </a:pPr>
            <a:r>
              <a:rPr kumimoji="0" lang="en-US" sz="3200" b="0" i="0" u="none" strike="noStrike" kern="1200" cap="none" spc="0" normalizeH="0" baseline="0" noProof="0" dirty="0" smtClean="0">
                <a:ln>
                  <a:noFill/>
                </a:ln>
                <a:solidFill>
                  <a:schemeClr val="tx1"/>
                </a:solidFill>
                <a:effectLst/>
                <a:uLnTx/>
                <a:uFillTx/>
                <a:latin typeface="Verdana"/>
                <a:ea typeface="+mn-ea"/>
                <a:cs typeface="Verdana"/>
              </a:rPr>
              <a:t>Extra Special PT</a:t>
            </a:r>
          </a:p>
          <a:p>
            <a:pPr marL="357175" marR="0" lvl="0" indent="-357175" algn="l" defTabSz="457200" rtl="0" eaLnBrk="1" fontAlgn="auto" latinLnBrk="0" hangingPunct="1">
              <a:lnSpc>
                <a:spcPct val="100000"/>
              </a:lnSpc>
              <a:spcBef>
                <a:spcPct val="20000"/>
              </a:spcBef>
              <a:spcAft>
                <a:spcPts val="0"/>
              </a:spcAft>
              <a:buClrTx/>
              <a:buSzTx/>
              <a:buFont typeface="Arial"/>
              <a:buChar char="•"/>
              <a:tabLst/>
              <a:defRPr/>
            </a:pPr>
            <a:r>
              <a:rPr kumimoji="0" lang="en-US" sz="3200" b="0" i="0" u="none" strike="noStrike" kern="1200" cap="none" spc="0" normalizeH="0" baseline="0" noProof="0" dirty="0" smtClean="0">
                <a:ln>
                  <a:noFill/>
                </a:ln>
                <a:solidFill>
                  <a:schemeClr val="tx1"/>
                </a:solidFill>
                <a:effectLst/>
                <a:uLnTx/>
                <a:uFillTx/>
                <a:latin typeface="Verdana"/>
                <a:ea typeface="+mn-ea"/>
                <a:cs typeface="Verdana"/>
              </a:rPr>
              <a:t>PT on subjects outside national curriculum</a:t>
            </a:r>
          </a:p>
          <a:p>
            <a:pPr marL="357175" marR="0" lvl="0" indent="-357175" algn="l" defTabSz="457200" rtl="0" eaLnBrk="1" fontAlgn="auto" latinLnBrk="0" hangingPunct="1">
              <a:lnSpc>
                <a:spcPct val="100000"/>
              </a:lnSpc>
              <a:spcBef>
                <a:spcPct val="20000"/>
              </a:spcBef>
              <a:spcAft>
                <a:spcPts val="0"/>
              </a:spcAft>
              <a:buClrTx/>
              <a:buSzTx/>
              <a:buFont typeface="Arial"/>
              <a:buChar char="•"/>
              <a:tabLst/>
              <a:defRPr/>
            </a:pPr>
            <a:r>
              <a:rPr kumimoji="0" lang="en-US" sz="3200" b="0" i="0" u="none" strike="noStrike" kern="1200" cap="none" spc="0" normalizeH="0" baseline="0" noProof="0" dirty="0" smtClean="0">
                <a:ln>
                  <a:noFill/>
                </a:ln>
                <a:solidFill>
                  <a:schemeClr val="tx1"/>
                </a:solidFill>
                <a:effectLst/>
                <a:uLnTx/>
                <a:uFillTx/>
                <a:latin typeface="Verdana"/>
                <a:ea typeface="+mn-ea"/>
                <a:cs typeface="Verdana"/>
              </a:rPr>
              <a:t>Courses offered by low-fee private schools</a:t>
            </a:r>
            <a:endParaRPr kumimoji="0" lang="en-US" sz="3200" b="0" i="0" u="none" strike="noStrike" kern="1200" cap="none" spc="0" normalizeH="0" baseline="0" noProof="0" dirty="0">
              <a:ln>
                <a:noFill/>
              </a:ln>
              <a:solidFill>
                <a:schemeClr val="tx1"/>
              </a:solidFill>
              <a:effectLst/>
              <a:uLnTx/>
              <a:uFillTx/>
              <a:latin typeface="Verdana"/>
              <a:ea typeface="+mn-ea"/>
              <a:cs typeface="Verdana"/>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63" name="Rectangle 1"/>
          <p:cNvSpPr>
            <a:spLocks noGrp="1" noChangeArrowheads="1"/>
          </p:cNvSpPr>
          <p:nvPr>
            <p:ph type="title"/>
          </p:nvPr>
        </p:nvSpPr>
        <p:spPr/>
        <p:txBody>
          <a:bodyPr/>
          <a:lstStyle/>
          <a:p>
            <a:pPr eaLnBrk="1" hangingPunct="1"/>
            <a:r>
              <a:rPr lang="en-US" sz="5100" dirty="0">
                <a:solidFill>
                  <a:srgbClr val="9EC48D"/>
                </a:solidFill>
                <a:latin typeface="Herculanum" pitchFamily="-1" charset="0"/>
                <a:ea typeface="Herculanum" pitchFamily="-1" charset="0"/>
                <a:cs typeface="Herculanum" pitchFamily="-1" charset="0"/>
                <a:sym typeface="Herculanum" pitchFamily="-1" charset="0"/>
              </a:rPr>
              <a:t>Sample</a:t>
            </a:r>
            <a:endParaRPr lang="en-US" sz="5100" dirty="0">
              <a:solidFill>
                <a:srgbClr val="9EC48D"/>
              </a:solidFill>
              <a:latin typeface="Herculanum" pitchFamily="-1" charset="0"/>
              <a:ea typeface="ヒラギノ明朝 ProN W3" pitchFamily="-1" charset="-128"/>
              <a:cs typeface="ヒラギノ明朝 ProN W3" pitchFamily="-1" charset="-128"/>
              <a:sym typeface="Herculanum" pitchFamily="-1" charset="0"/>
            </a:endParaRPr>
          </a:p>
        </p:txBody>
      </p:sp>
      <p:sp>
        <p:nvSpPr>
          <p:cNvPr id="194564" name="Rectangle 2"/>
          <p:cNvSpPr>
            <a:spLocks noGrp="1" noChangeArrowheads="1"/>
          </p:cNvSpPr>
          <p:nvPr>
            <p:ph type="body" idx="1"/>
          </p:nvPr>
        </p:nvSpPr>
        <p:spPr>
          <a:xfrm>
            <a:off x="348258" y="2588493"/>
            <a:ext cx="3554016" cy="2259211"/>
          </a:xfrm>
        </p:spPr>
        <p:txBody>
          <a:bodyPr>
            <a:normAutofit fontScale="85000" lnSpcReduction="10000"/>
          </a:bodyPr>
          <a:lstStyle/>
          <a:p>
            <a:pPr marL="357175" indent="-357175"/>
            <a:r>
              <a:rPr lang="en-US" dirty="0">
                <a:latin typeface="Verdana"/>
                <a:cs typeface="Verdana"/>
              </a:rPr>
              <a:t>3 Semi-Urban</a:t>
            </a:r>
          </a:p>
          <a:p>
            <a:pPr marL="678632" lvl="1" indent="-357175">
              <a:buFont typeface="Lucida Grande" pitchFamily="-1" charset="0"/>
              <a:buChar char="-"/>
            </a:pPr>
            <a:r>
              <a:rPr lang="en-US" dirty="0">
                <a:latin typeface="Verdana"/>
                <a:cs typeface="Verdana"/>
              </a:rPr>
              <a:t>2 primary, 1 LSS</a:t>
            </a:r>
          </a:p>
          <a:p>
            <a:pPr marL="357175" indent="-357175"/>
            <a:r>
              <a:rPr lang="en-US" dirty="0">
                <a:latin typeface="Verdana"/>
                <a:cs typeface="Verdana"/>
              </a:rPr>
              <a:t>3 Semi-Rural</a:t>
            </a:r>
          </a:p>
          <a:p>
            <a:pPr marL="678632" lvl="1" indent="-357175">
              <a:buFont typeface="Lucida Grande" pitchFamily="-1" charset="0"/>
              <a:buChar char="-"/>
            </a:pPr>
            <a:r>
              <a:rPr lang="en-US" dirty="0">
                <a:latin typeface="Verdana"/>
                <a:cs typeface="Verdana"/>
              </a:rPr>
              <a:t>2 Primary, 1 LSS</a:t>
            </a:r>
          </a:p>
        </p:txBody>
      </p:sp>
      <p:pic>
        <p:nvPicPr>
          <p:cNvPr id="24579" name="Picture 3"/>
          <p:cNvPicPr>
            <a:picLocks noChangeAspect="1" noChangeArrowheads="1"/>
          </p:cNvPicPr>
          <p:nvPr/>
        </p:nvPicPr>
        <p:blipFill>
          <a:blip r:embed="rId2"/>
          <a:srcRect/>
          <a:stretch>
            <a:fillRect/>
          </a:stretch>
        </p:blipFill>
        <p:spPr bwMode="auto">
          <a:xfrm>
            <a:off x="4265043" y="1478980"/>
            <a:ext cx="4189139" cy="4777383"/>
          </a:xfrm>
          <a:prstGeom prst="rect">
            <a:avLst/>
          </a:prstGeom>
          <a:noFill/>
          <a:ln w="88900" cap="sq">
            <a:solidFill>
              <a:srgbClr val="000000"/>
            </a:solidFill>
            <a:prstDash val="solid"/>
            <a:miter lim="800000"/>
            <a:headEnd/>
            <a:tailEnd/>
          </a:ln>
          <a:effectLst>
            <a:outerShdw blurRad="50800" dist="38099" dir="2700000" algn="ctr" rotWithShape="0">
              <a:schemeClr val="bg2">
                <a:alpha val="42999"/>
              </a:schemeClr>
            </a:outerShdw>
          </a:effectLst>
          <a:extLst/>
        </p:spPr>
      </p:pic>
      <p:sp>
        <p:nvSpPr>
          <p:cNvPr id="194566" name="Rectangle 4"/>
          <p:cNvSpPr>
            <a:spLocks/>
          </p:cNvSpPr>
          <p:nvPr/>
        </p:nvSpPr>
        <p:spPr bwMode="auto">
          <a:xfrm>
            <a:off x="812602" y="1428750"/>
            <a:ext cx="2799832" cy="1046440"/>
          </a:xfrm>
          <a:prstGeom prst="rect">
            <a:avLst/>
          </a:prstGeom>
          <a:noFill/>
          <a:ln w="12700">
            <a:noFill/>
            <a:miter lim="800000"/>
            <a:headEnd/>
            <a:tailEnd/>
          </a:ln>
        </p:spPr>
        <p:txBody>
          <a:bodyPr wrap="none" lIns="0" tIns="0" rIns="0" bIns="0">
            <a:prstTxWarp prst="textNoShape">
              <a:avLst/>
            </a:prstTxWarp>
            <a:spAutoFit/>
          </a:bodyPr>
          <a:lstStyle/>
          <a:p>
            <a:r>
              <a:rPr lang="en-US" sz="3400" b="1" dirty="0">
                <a:latin typeface="Verdana"/>
                <a:ea typeface="ＭＳ Ｐゴシック" charset="-128"/>
                <a:cs typeface="Verdana"/>
                <a:sym typeface="Lucida Grande" pitchFamily="-1" charset="0"/>
              </a:rPr>
              <a:t>6 Schools </a:t>
            </a:r>
          </a:p>
          <a:p>
            <a:r>
              <a:rPr lang="en-US" sz="3400" b="1" dirty="0">
                <a:latin typeface="Verdana"/>
                <a:ea typeface="ＭＳ Ｐゴシック" charset="-128"/>
                <a:cs typeface="Verdana"/>
                <a:sym typeface="Lucida Grande" pitchFamily="-1" charset="0"/>
              </a:rPr>
              <a:t>in 1 district</a:t>
            </a:r>
          </a:p>
        </p:txBody>
      </p:sp>
      <p:sp>
        <p:nvSpPr>
          <p:cNvPr id="194567" name="Rectangle 5"/>
          <p:cNvSpPr>
            <a:spLocks/>
          </p:cNvSpPr>
          <p:nvPr/>
        </p:nvSpPr>
        <p:spPr bwMode="auto">
          <a:xfrm>
            <a:off x="106040" y="5089922"/>
            <a:ext cx="4036219" cy="1303734"/>
          </a:xfrm>
          <a:prstGeom prst="rect">
            <a:avLst/>
          </a:prstGeom>
          <a:noFill/>
          <a:ln w="12700">
            <a:noFill/>
            <a:miter lim="800000"/>
            <a:headEnd/>
            <a:tailEnd/>
          </a:ln>
        </p:spPr>
        <p:txBody>
          <a:bodyPr lIns="0" tIns="0" rIns="0" bIns="0">
            <a:prstTxWarp prst="textNoShape">
              <a:avLst/>
            </a:prstTxWarp>
          </a:bodyPr>
          <a:lstStyle/>
          <a:p>
            <a:pPr algn="ctr"/>
            <a:r>
              <a:rPr lang="en-US" sz="2100" b="1" dirty="0">
                <a:latin typeface="Verdana"/>
                <a:ea typeface="ＭＳ Ｐゴシック" charset="-128"/>
                <a:cs typeface="Verdana"/>
                <a:sym typeface="Lucida Grande" pitchFamily="-1" charset="0"/>
              </a:rPr>
              <a:t>Education Stakeholders: Parents, teachers, students, and principals</a:t>
            </a:r>
          </a:p>
          <a:p>
            <a:pPr algn="ctr"/>
            <a:endParaRPr lang="en-US" sz="2100" b="1" dirty="0">
              <a:latin typeface="Lucida Grande" pitchFamily="-1" charset="0"/>
              <a:ea typeface="ＭＳ Ｐゴシック" charset="-128"/>
              <a:cs typeface="ＭＳ Ｐゴシック" charset="-128"/>
              <a:sym typeface="Lucida Grande" pitchFamily="-1"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298</TotalTime>
  <Words>1664</Words>
  <Application>Microsoft Macintosh PowerPoint</Application>
  <PresentationFormat>On-screen Show (4:3)</PresentationFormat>
  <Paragraphs>200</Paragraphs>
  <Slides>25</Slides>
  <Notes>2</Notes>
  <HiddenSlides>0</HiddenSlides>
  <MMClips>0</MMClips>
  <ScaleCrop>false</ScaleCrop>
  <HeadingPairs>
    <vt:vector size="4" baseType="variant">
      <vt:variant>
        <vt:lpstr>Design Template</vt:lpstr>
      </vt:variant>
      <vt:variant>
        <vt:i4>1</vt:i4>
      </vt:variant>
      <vt:variant>
        <vt:lpstr>Slide Titles</vt:lpstr>
      </vt:variant>
      <vt:variant>
        <vt:i4>25</vt:i4>
      </vt:variant>
    </vt:vector>
  </HeadingPairs>
  <TitlesOfParts>
    <vt:vector size="26" baseType="lpstr">
      <vt:lpstr>Office Theme</vt:lpstr>
      <vt:lpstr>Slide 1</vt:lpstr>
      <vt:lpstr>Slide 2</vt:lpstr>
      <vt:lpstr>Slide 3</vt:lpstr>
      <vt:lpstr>Slide 4</vt:lpstr>
      <vt:lpstr>Slide 5</vt:lpstr>
      <vt:lpstr>Slide 6</vt:lpstr>
      <vt:lpstr>Types of Private Tutoring</vt:lpstr>
      <vt:lpstr>Types of Private Tutoring</vt:lpstr>
      <vt:lpstr>Sample</vt:lpstr>
      <vt:lpstr>Methods</vt:lpstr>
      <vt:lpstr>Slide 11</vt:lpstr>
      <vt:lpstr>Slide 12</vt:lpstr>
      <vt:lpstr>Slide 13</vt:lpstr>
      <vt:lpstr>Slide 14</vt:lpstr>
      <vt:lpstr>Slide 15</vt:lpstr>
      <vt:lpstr>Curriculum Too long</vt:lpstr>
      <vt:lpstr>Slide 17</vt:lpstr>
      <vt:lpstr>Slide 18</vt:lpstr>
      <vt:lpstr>Academic Achievement</vt:lpstr>
      <vt:lpstr>The Stigma of Private Tutoring</vt:lpstr>
      <vt:lpstr>Personal and Intellectual Differences</vt:lpstr>
      <vt:lpstr>Socio-economic status differences</vt:lpstr>
      <vt:lpstr>Family differences</vt:lpstr>
      <vt:lpstr>Slide 24</vt:lpstr>
      <vt:lpstr>Slide 25</vt:lpstr>
    </vt:vector>
  </TitlesOfParts>
  <Company>Lehigh University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Education, Equity, and Development in Cambodia: All Education for Some? </dc:title>
  <dc:creator>William Brehm</dc:creator>
  <cp:lastModifiedBy>William Brehm</cp:lastModifiedBy>
  <cp:revision>17</cp:revision>
  <dcterms:created xsi:type="dcterms:W3CDTF">2011-09-15T02:55:26Z</dcterms:created>
  <dcterms:modified xsi:type="dcterms:W3CDTF">2011-09-15T03:40:37Z</dcterms:modified>
</cp:coreProperties>
</file>