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William Brehm" initials="W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444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8AFBB-5ABC-0140-A96B-5BF5B41A6D86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B9F40-0786-7C47-A693-1CB2F4FA6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research</a:t>
            </a:r>
            <a:r>
              <a:rPr lang="en-US" baseline="0" dirty="0" smtClean="0"/>
              <a:t> is in partnership with Lehigh University and funded by OSI.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99612-DB51-B44C-ACD7-B27496B856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z="7200" dirty="0" smtClean="0">
                <a:solidFill>
                  <a:srgbClr val="9EC48D"/>
                </a:solidFill>
                <a:latin typeface="Herculanum" pitchFamily="-1" charset="0"/>
                <a:ea typeface="Herculanum" pitchFamily="-1" charset="0"/>
                <a:cs typeface="Herculanum" pitchFamily="-1" charset="0"/>
                <a:sym typeface="Herculanum" pitchFamily="-1" charset="0"/>
              </a:rPr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D284-55C5-BB47-9E6F-03CCB06A2DAC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F6CE-4BC4-5646-9538-FEC16EC5C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D284-55C5-BB47-9E6F-03CCB06A2DAC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F6CE-4BC4-5646-9538-FEC16EC5C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D284-55C5-BB47-9E6F-03CCB06A2DAC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F6CE-4BC4-5646-9538-FEC16EC5C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z="7200" dirty="0" smtClean="0">
                <a:solidFill>
                  <a:srgbClr val="9EC48D"/>
                </a:solidFill>
                <a:latin typeface="Herculanum" pitchFamily="-1" charset="0"/>
                <a:ea typeface="Herculanum" pitchFamily="-1" charset="0"/>
                <a:cs typeface="Herculanum" pitchFamily="-1" charset="0"/>
                <a:sym typeface="Herculanum" pitchFamily="-1" charset="0"/>
              </a:rPr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D284-55C5-BB47-9E6F-03CCB06A2DAC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F6CE-4BC4-5646-9538-FEC16EC5C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D284-55C5-BB47-9E6F-03CCB06A2DAC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F6CE-4BC4-5646-9538-FEC16EC5C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z="7200" dirty="0" smtClean="0">
                <a:solidFill>
                  <a:srgbClr val="9EC48D"/>
                </a:solidFill>
                <a:latin typeface="Herculanum" pitchFamily="-1" charset="0"/>
                <a:ea typeface="Herculanum" pitchFamily="-1" charset="0"/>
                <a:cs typeface="Herculanum" pitchFamily="-1" charset="0"/>
                <a:sym typeface="Herculanum" pitchFamily="-1" charset="0"/>
              </a:rPr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D284-55C5-BB47-9E6F-03CCB06A2DAC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F6CE-4BC4-5646-9538-FEC16EC5C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z="7200" dirty="0" smtClean="0">
                <a:solidFill>
                  <a:srgbClr val="9EC48D"/>
                </a:solidFill>
                <a:latin typeface="Herculanum" pitchFamily="-1" charset="0"/>
                <a:ea typeface="Herculanum" pitchFamily="-1" charset="0"/>
                <a:cs typeface="Herculanum" pitchFamily="-1" charset="0"/>
                <a:sym typeface="Herculanum" pitchFamily="-1" charset="0"/>
              </a:rPr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D284-55C5-BB47-9E6F-03CCB06A2DAC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F6CE-4BC4-5646-9538-FEC16EC5C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D284-55C5-BB47-9E6F-03CCB06A2DAC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F6CE-4BC4-5646-9538-FEC16EC5C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D284-55C5-BB47-9E6F-03CCB06A2DAC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F6CE-4BC4-5646-9538-FEC16EC5C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D284-55C5-BB47-9E6F-03CCB06A2DAC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F6CE-4BC4-5646-9538-FEC16EC5C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D284-55C5-BB47-9E6F-03CCB06A2DAC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F6CE-4BC4-5646-9538-FEC16EC5C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 smtClean="0">
                <a:solidFill>
                  <a:srgbClr val="9EC48D"/>
                </a:solidFill>
                <a:latin typeface="Herculanum" pitchFamily="-1" charset="0"/>
                <a:ea typeface="Herculanum" pitchFamily="-1" charset="0"/>
                <a:cs typeface="Herculanum" pitchFamily="-1" charset="0"/>
                <a:sym typeface="Herculanum" pitchFamily="-1" charset="0"/>
              </a:rPr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9D284-55C5-BB47-9E6F-03CCB06A2DAC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CF6CE-4BC4-5646-9538-FEC16EC5C9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102454" y="11307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rculanum"/>
          <a:ea typeface="+mj-ea"/>
          <a:cs typeface="Herculan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98120"/>
            <a:ext cx="9144000" cy="1470025"/>
          </a:xfrm>
        </p:spPr>
        <p:txBody>
          <a:bodyPr/>
          <a:lstStyle/>
          <a:p>
            <a:r>
              <a:rPr lang="en-US" dirty="0" smtClean="0">
                <a:solidFill>
                  <a:srgbClr val="9EC38C"/>
                </a:solidFill>
                <a:latin typeface="Herculanum" pitchFamily="-1" charset="0"/>
                <a:ea typeface="Herculanum" pitchFamily="-1" charset="0"/>
                <a:cs typeface="Herculanum" pitchFamily="-1" charset="0"/>
                <a:sym typeface="Herculanum" pitchFamily="-1" charset="0"/>
              </a:rPr>
              <a:t>The post conflict social contract in Cambodia: </a:t>
            </a:r>
            <a:br>
              <a:rPr lang="en-US" dirty="0" smtClean="0">
                <a:solidFill>
                  <a:srgbClr val="9EC38C"/>
                </a:solidFill>
                <a:latin typeface="Herculanum" pitchFamily="-1" charset="0"/>
                <a:ea typeface="Herculanum" pitchFamily="-1" charset="0"/>
                <a:cs typeface="Herculanum" pitchFamily="-1" charset="0"/>
                <a:sym typeface="Herculanum" pitchFamily="-1" charset="0"/>
              </a:rPr>
            </a:br>
            <a:r>
              <a:rPr lang="en-US" dirty="0" smtClean="0">
                <a:solidFill>
                  <a:srgbClr val="9EC38C"/>
                </a:solidFill>
                <a:latin typeface="Herculanum" pitchFamily="-1" charset="0"/>
                <a:ea typeface="Herculanum" pitchFamily="-1" charset="0"/>
                <a:cs typeface="Herculanum" pitchFamily="-1" charset="0"/>
                <a:sym typeface="Herculanum" pitchFamily="-1" charset="0"/>
              </a:rPr>
              <a:t>the effects of private tutoring in public education</a:t>
            </a:r>
            <a:br>
              <a:rPr lang="en-US" dirty="0" smtClean="0">
                <a:solidFill>
                  <a:srgbClr val="9EC38C"/>
                </a:solidFill>
                <a:latin typeface="Herculanum" pitchFamily="-1" charset="0"/>
                <a:ea typeface="Herculanum" pitchFamily="-1" charset="0"/>
                <a:cs typeface="Herculanum" pitchFamily="-1" charset="0"/>
                <a:sym typeface="Herculanum" pitchFamily="-1" charset="0"/>
              </a:rPr>
            </a:br>
            <a:endParaRPr lang="en-US" dirty="0">
              <a:solidFill>
                <a:srgbClr val="24448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36358"/>
            <a:ext cx="6400800" cy="1752600"/>
          </a:xfrm>
        </p:spPr>
        <p:txBody>
          <a:bodyPr/>
          <a:lstStyle/>
          <a:p>
            <a:r>
              <a:rPr lang="en-US" dirty="0" smtClean="0"/>
              <a:t>William C. Brehm</a:t>
            </a:r>
          </a:p>
          <a:p>
            <a:r>
              <a:rPr lang="en-US" i="1" dirty="0" smtClean="0"/>
              <a:t>This Life Cambodia</a:t>
            </a:r>
          </a:p>
          <a:p>
            <a:r>
              <a:rPr lang="en-US" dirty="0" smtClean="0"/>
              <a:t>January 4,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EC38C"/>
                </a:solidFill>
                <a:latin typeface="Herculanum" pitchFamily="-1" charset="0"/>
                <a:ea typeface="Herculanum" pitchFamily="-1" charset="0"/>
                <a:cs typeface="Herculanum" pitchFamily="-1" charset="0"/>
                <a:sym typeface="Herculanum" pitchFamily="-1" charset="0"/>
              </a:rPr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UNTAC placed a price tag on the sale of all social services and natural resources under the veil of democracy.</a:t>
            </a:r>
          </a:p>
          <a:p>
            <a:r>
              <a:rPr lang="en-US" dirty="0" smtClean="0"/>
              <a:t>The poor are disproportionally disadvantaged when social goods are sold. </a:t>
            </a:r>
          </a:p>
          <a:p>
            <a:r>
              <a:rPr lang="en-US" dirty="0" smtClean="0"/>
              <a:t>Education as commodity or emancipation?</a:t>
            </a:r>
          </a:p>
          <a:p>
            <a:r>
              <a:rPr lang="en-US" dirty="0" smtClean="0"/>
              <a:t>Alternatives to the post-conflict social contract?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6600" y="872170"/>
            <a:ext cx="4597400" cy="3249612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50" y="879475"/>
            <a:ext cx="4230687" cy="144145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90866" y="4710402"/>
            <a:ext cx="4925611" cy="131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382" y="2879530"/>
            <a:ext cx="3770984" cy="1231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9, 2011</a:t>
            </a:r>
            <a:endParaRPr lang="en-US" dirty="0"/>
          </a:p>
        </p:txBody>
      </p:sp>
      <p:pic>
        <p:nvPicPr>
          <p:cNvPr id="4" name="Content Placeholder 3" descr="296875_10150386242932074_523867073_8237963_822701844_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421" r="-10421"/>
          <a:stretch>
            <a:fillRect/>
          </a:stretch>
        </p:blipFill>
        <p:spPr>
          <a:xfrm>
            <a:off x="-257117" y="1214704"/>
            <a:ext cx="9571043" cy="52637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EC38C"/>
                </a:solidFill>
                <a:latin typeface="Herculanum" pitchFamily="-1" charset="0"/>
                <a:ea typeface="Herculanum" pitchFamily="-1" charset="0"/>
                <a:cs typeface="Herculanum" pitchFamily="-1" charset="0"/>
                <a:sym typeface="Herculanum" pitchFamily="-1" charset="0"/>
              </a:rPr>
              <a:t>The Social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48804"/>
          </a:xfrm>
        </p:spPr>
        <p:txBody>
          <a:bodyPr/>
          <a:lstStyle/>
          <a:p>
            <a:r>
              <a:rPr lang="en-US" dirty="0" smtClean="0"/>
              <a:t>Natural Rights (</a:t>
            </a:r>
            <a:r>
              <a:rPr lang="en-US" dirty="0"/>
              <a:t>n</a:t>
            </a:r>
            <a:r>
              <a:rPr lang="en-US" dirty="0" smtClean="0"/>
              <a:t>egative rights)</a:t>
            </a:r>
          </a:p>
          <a:p>
            <a:r>
              <a:rPr lang="en-US" dirty="0" smtClean="0"/>
              <a:t>Positive Rights (the welfare state)</a:t>
            </a:r>
          </a:p>
          <a:p>
            <a:r>
              <a:rPr lang="en-US" dirty="0" smtClean="0"/>
              <a:t>End of the Cold War, “the end of history”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69277"/>
            <a:ext cx="4558672" cy="2799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00" y="3869277"/>
            <a:ext cx="32639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665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9EC38C"/>
                </a:solidFill>
                <a:latin typeface="Herculanum" pitchFamily="-1" charset="0"/>
                <a:ea typeface="Herculanum" pitchFamily="-1" charset="0"/>
                <a:cs typeface="Herculanum" pitchFamily="-1" charset="0"/>
                <a:sym typeface="Herculanum" pitchFamily="-1" charset="0"/>
              </a:rPr>
              <a:t>Engineering the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589"/>
            <a:ext cx="4312299" cy="5615619"/>
          </a:xfrm>
        </p:spPr>
        <p:txBody>
          <a:bodyPr>
            <a:normAutofit/>
          </a:bodyPr>
          <a:lstStyle/>
          <a:p>
            <a:r>
              <a:rPr lang="en-US" dirty="0" smtClean="0"/>
              <a:t>UNTAC</a:t>
            </a:r>
          </a:p>
          <a:p>
            <a:r>
              <a:rPr lang="en-US" dirty="0" smtClean="0"/>
              <a:t>Liberal internationalism</a:t>
            </a:r>
          </a:p>
          <a:p>
            <a:r>
              <a:rPr lang="en-US" dirty="0" smtClean="0"/>
              <a:t>Neoliberal economics</a:t>
            </a:r>
          </a:p>
          <a:p>
            <a:r>
              <a:rPr lang="en-US" dirty="0" smtClean="0"/>
              <a:t>Cambodian historical legacies</a:t>
            </a:r>
          </a:p>
          <a:p>
            <a:r>
              <a:rPr lang="en-US" dirty="0" smtClean="0"/>
              <a:t>The post-conflict social contract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67" y="2220096"/>
            <a:ext cx="4066794" cy="2623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838" y="926709"/>
            <a:ext cx="3750429" cy="2598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093" y="3670003"/>
            <a:ext cx="3780707" cy="3022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EC38C"/>
                </a:solidFill>
                <a:latin typeface="Herculanum" pitchFamily="-1" charset="0"/>
                <a:ea typeface="Herculanum" pitchFamily="-1" charset="0"/>
                <a:cs typeface="Herculanum" pitchFamily="-1" charset="0"/>
                <a:sym typeface="Herculanum" pitchFamily="-1" charset="0"/>
              </a:rPr>
              <a:t>The Education landscape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94" y="1600200"/>
            <a:ext cx="866778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School day too short</a:t>
            </a:r>
          </a:p>
          <a:p>
            <a:r>
              <a:rPr lang="en-US" dirty="0" smtClean="0"/>
              <a:t>Too few buildings</a:t>
            </a:r>
          </a:p>
          <a:p>
            <a:r>
              <a:rPr lang="en-US" dirty="0" smtClean="0"/>
              <a:t>Too few teachers</a:t>
            </a:r>
          </a:p>
          <a:p>
            <a:r>
              <a:rPr lang="en-US" dirty="0" smtClean="0"/>
              <a:t>Too many students</a:t>
            </a:r>
          </a:p>
          <a:p>
            <a:r>
              <a:rPr lang="en-US" dirty="0" smtClean="0"/>
              <a:t>Too little education recurrent expenditures</a:t>
            </a:r>
          </a:p>
          <a:p>
            <a:r>
              <a:rPr lang="en-US" dirty="0" smtClean="0"/>
              <a:t>Too many informal fees</a:t>
            </a:r>
          </a:p>
          <a:p>
            <a:r>
              <a:rPr lang="en-US" dirty="0" smtClean="0"/>
              <a:t>An a la cart menu of educational services</a:t>
            </a:r>
          </a:p>
          <a:p>
            <a:r>
              <a:rPr lang="en-US" dirty="0" smtClean="0"/>
              <a:t>An uneven landscape: all education for some?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EC38C"/>
                </a:solidFill>
                <a:latin typeface="Herculanum" pitchFamily="-1" charset="0"/>
                <a:ea typeface="Herculanum" pitchFamily="-1" charset="0"/>
                <a:cs typeface="Herculanum" pitchFamily="-1" charset="0"/>
                <a:sym typeface="Herculanum" pitchFamily="-1" charset="0"/>
              </a:rPr>
              <a:t>The willful private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Elite private schools</a:t>
            </a:r>
          </a:p>
          <a:p>
            <a:r>
              <a:rPr lang="en-US" dirty="0" smtClean="0"/>
              <a:t>NGO schools</a:t>
            </a:r>
          </a:p>
          <a:p>
            <a:r>
              <a:rPr lang="en-US" dirty="0" smtClean="0"/>
              <a:t>Elective private tutoring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90846"/>
            <a:ext cx="4059155" cy="3048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514" y="1188153"/>
            <a:ext cx="3326842" cy="2785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438" y="3653294"/>
            <a:ext cx="4034724" cy="2670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208" y="3490846"/>
            <a:ext cx="4099908" cy="3074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EC38C"/>
                </a:solidFill>
                <a:latin typeface="Herculanum" pitchFamily="-1" charset="0"/>
                <a:ea typeface="Herculanum" pitchFamily="-1" charset="0"/>
                <a:cs typeface="Herculanum" pitchFamily="-1" charset="0"/>
                <a:sym typeface="Herculanum" pitchFamily="-1" charset="0"/>
              </a:rPr>
              <a:t>The Forced private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“tricks of the teacher”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982" y="2178882"/>
            <a:ext cx="5921267" cy="4588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EC38C"/>
                </a:solidFill>
                <a:latin typeface="Herculanum" pitchFamily="-1" charset="0"/>
                <a:ea typeface="Herculanum" pitchFamily="-1" charset="0"/>
                <a:cs typeface="Herculanum" pitchFamily="-1" charset="0"/>
                <a:sym typeface="Herculanum" pitchFamily="-1" charset="0"/>
              </a:rPr>
              <a:t>The reluctant private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Pay for education because no other choice. </a:t>
            </a:r>
          </a:p>
          <a:p>
            <a:r>
              <a:rPr lang="en-US" dirty="0" smtClean="0"/>
              <a:t>Private tutoring is “necessary” for full national curriculum.</a:t>
            </a:r>
          </a:p>
          <a:p>
            <a:r>
              <a:rPr lang="en-US" dirty="0" smtClean="0"/>
              <a:t>Demand side issue</a:t>
            </a:r>
          </a:p>
          <a:p>
            <a:r>
              <a:rPr lang="en-US" dirty="0" smtClean="0"/>
              <a:t>If public school was adequate?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237</Words>
  <Application>Microsoft Macintosh PowerPoint</Application>
  <PresentationFormat>On-screen Show (4:3)</PresentationFormat>
  <Paragraphs>42</Paragraphs>
  <Slides>10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post conflict social contract in Cambodia:  the effects of private tutoring in public education </vt:lpstr>
      <vt:lpstr>Slide 2</vt:lpstr>
      <vt:lpstr>November 9, 2011</vt:lpstr>
      <vt:lpstr>The Social contract</vt:lpstr>
      <vt:lpstr>Engineering the state</vt:lpstr>
      <vt:lpstr>The Education landscape</vt:lpstr>
      <vt:lpstr>The willful private sector</vt:lpstr>
      <vt:lpstr>The Forced private sector</vt:lpstr>
      <vt:lpstr>The reluctant private sector</vt:lpstr>
      <vt:lpstr>Conclusion</vt:lpstr>
    </vt:vector>
  </TitlesOfParts>
  <Company>Lehigh University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post conflict social contract in Cambodia: the effects of private tutoring in public education </dc:title>
  <dc:creator>William Brehm</dc:creator>
  <cp:lastModifiedBy>William Brehm</cp:lastModifiedBy>
  <cp:revision>15</cp:revision>
  <dcterms:created xsi:type="dcterms:W3CDTF">2012-04-25T10:46:08Z</dcterms:created>
  <dcterms:modified xsi:type="dcterms:W3CDTF">2012-04-25T11:54:39Z</dcterms:modified>
</cp:coreProperties>
</file>