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419" r:id="rId3"/>
    <p:sldId id="420" r:id="rId4"/>
    <p:sldId id="392" r:id="rId5"/>
    <p:sldId id="393" r:id="rId6"/>
    <p:sldId id="394" r:id="rId7"/>
    <p:sldId id="395" r:id="rId8"/>
    <p:sldId id="397" r:id="rId9"/>
    <p:sldId id="396" r:id="rId10"/>
    <p:sldId id="398" r:id="rId11"/>
    <p:sldId id="399" r:id="rId12"/>
    <p:sldId id="400" r:id="rId13"/>
    <p:sldId id="401" r:id="rId14"/>
    <p:sldId id="402" r:id="rId15"/>
    <p:sldId id="421" r:id="rId16"/>
    <p:sldId id="403" r:id="rId17"/>
    <p:sldId id="404" r:id="rId18"/>
    <p:sldId id="405" r:id="rId19"/>
    <p:sldId id="406" r:id="rId20"/>
    <p:sldId id="422" r:id="rId21"/>
    <p:sldId id="408" r:id="rId22"/>
    <p:sldId id="410" r:id="rId23"/>
    <p:sldId id="409" r:id="rId24"/>
    <p:sldId id="412" r:id="rId25"/>
    <p:sldId id="413" r:id="rId26"/>
    <p:sldId id="414" r:id="rId27"/>
    <p:sldId id="415" r:id="rId28"/>
    <p:sldId id="416" r:id="rId29"/>
    <p:sldId id="418" r:id="rId30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ral Bele" initials="" lastIdx="9" clrIdx="0"/>
  <p:cmAuthor id="1" name="Eral Bele" initials="EB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9344" autoAdjust="0"/>
  </p:normalViewPr>
  <p:slideViewPr>
    <p:cSldViewPr snapToGrid="0" snapToObjects="1">
      <p:cViewPr varScale="1">
        <p:scale>
          <a:sx n="74" d="100"/>
          <a:sy n="74" d="100"/>
        </p:scale>
        <p:origin x="4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FA91A31-C8A8-DD4F-ADE6-E69AA5D9BEED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F70F64F-1594-3141-A1FB-E13203D05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350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3EF0218-F0F0-1F40-8875-DB161BE92EDA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2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DF733D-B971-4F41-8245-04ABF1A7D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231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82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658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846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212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212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9272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6201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404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honeycomb struts with labels</a:t>
            </a:r>
          </a:p>
          <a:p>
            <a:r>
              <a:rPr lang="en-US" dirty="0" smtClean="0"/>
              <a:t>add tensile limit line</a:t>
            </a:r>
          </a:p>
          <a:p>
            <a:r>
              <a:rPr lang="en-US" dirty="0" smtClean="0"/>
              <a:t>make this two slides – add 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111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honeycomb struts with labels</a:t>
            </a:r>
          </a:p>
          <a:p>
            <a:r>
              <a:rPr lang="en-US" dirty="0" smtClean="0"/>
              <a:t>add tensile limit line</a:t>
            </a:r>
          </a:p>
          <a:p>
            <a:r>
              <a:rPr lang="en-US" dirty="0" smtClean="0"/>
              <a:t>make this two slides – add 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111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708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7035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arrows</a:t>
            </a:r>
          </a:p>
          <a:p>
            <a:r>
              <a:rPr lang="en-US" dirty="0" smtClean="0"/>
              <a:t>add ref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2829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Arrows</a:t>
            </a:r>
            <a:r>
              <a:rPr lang="en-US" baseline="0" dirty="0" smtClean="0"/>
              <a:t> to show trends</a:t>
            </a:r>
          </a:p>
          <a:p>
            <a:r>
              <a:rPr lang="en-US" baseline="0" dirty="0" smtClean="0"/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5047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55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9757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Trends,</a:t>
            </a:r>
            <a:r>
              <a:rPr lang="en-US" baseline="0" dirty="0" smtClean="0"/>
              <a:t> Location of failure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7959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Trends,</a:t>
            </a:r>
            <a:r>
              <a:rPr lang="en-US" baseline="0" dirty="0" smtClean="0"/>
              <a:t> Location </a:t>
            </a:r>
            <a:r>
              <a:rPr lang="en-US" baseline="0" smtClean="0"/>
              <a:t>of failure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5376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Trends,</a:t>
            </a:r>
            <a:r>
              <a:rPr lang="en-US" baseline="0" dirty="0" smtClean="0"/>
              <a:t> Location </a:t>
            </a:r>
            <a:r>
              <a:rPr lang="en-US" baseline="0" smtClean="0"/>
              <a:t>of failure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2557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Trends,</a:t>
            </a:r>
            <a:r>
              <a:rPr lang="en-US" baseline="0" dirty="0" smtClean="0"/>
              <a:t> Location </a:t>
            </a:r>
            <a:r>
              <a:rPr lang="en-US" baseline="0" smtClean="0"/>
              <a:t>of failure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6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643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923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204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556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74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280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557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42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65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8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48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99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95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13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68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97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89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0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384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2.emf"/><Relationship Id="rId4" Type="http://schemas.openxmlformats.org/officeDocument/2006/relationships/image" Target="../media/image33.jpeg"/><Relationship Id="rId9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41.e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5.png"/><Relationship Id="rId12" Type="http://schemas.openxmlformats.org/officeDocument/2006/relationships/image" Target="../media/image38.e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0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44.png"/><Relationship Id="rId11" Type="http://schemas.openxmlformats.org/officeDocument/2006/relationships/oleObject" Target="../embeddings/oleObject6.bin"/><Relationship Id="rId5" Type="http://schemas.openxmlformats.org/officeDocument/2006/relationships/image" Target="../media/image43.png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32.emf"/><Relationship Id="rId4" Type="http://schemas.openxmlformats.org/officeDocument/2006/relationships/image" Target="../media/image42.jpe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3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tags" Target="../tags/tag10.xml"/><Relationship Id="rId7" Type="http://schemas.openxmlformats.org/officeDocument/2006/relationships/image" Target="../media/image48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notesSlide" Target="../notesSlides/notesSlide11.xml"/><Relationship Id="rId11" Type="http://schemas.openxmlformats.org/officeDocument/2006/relationships/image" Target="../media/image5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0.png"/><Relationship Id="rId4" Type="http://schemas.openxmlformats.org/officeDocument/2006/relationships/tags" Target="../tags/tag11.xml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tif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tiff"/><Relationship Id="rId4" Type="http://schemas.openxmlformats.org/officeDocument/2006/relationships/image" Target="../media/image62.tif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tags" Target="../tags/tag14.xml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notesSlide" Target="../notesSlides/notesSlide20.xml"/><Relationship Id="rId11" Type="http://schemas.openxmlformats.org/officeDocument/2006/relationships/image" Target="../media/image69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8.jpeg"/><Relationship Id="rId4" Type="http://schemas.openxmlformats.org/officeDocument/2006/relationships/tags" Target="../tags/tag15.xml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tif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13" Type="http://schemas.openxmlformats.org/officeDocument/2006/relationships/image" Target="../media/image78.png"/><Relationship Id="rId3" Type="http://schemas.openxmlformats.org/officeDocument/2006/relationships/tags" Target="../tags/tag1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7.png"/><Relationship Id="rId2" Type="http://schemas.openxmlformats.org/officeDocument/2006/relationships/tags" Target="../tags/tag17.xml"/><Relationship Id="rId16" Type="http://schemas.openxmlformats.org/officeDocument/2006/relationships/image" Target="../media/image81.png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76.png"/><Relationship Id="rId5" Type="http://schemas.openxmlformats.org/officeDocument/2006/relationships/tags" Target="../tags/tag20.xml"/><Relationship Id="rId15" Type="http://schemas.openxmlformats.org/officeDocument/2006/relationships/image" Target="../media/image80.png"/><Relationship Id="rId10" Type="http://schemas.openxmlformats.org/officeDocument/2006/relationships/image" Target="../media/image75.png"/><Relationship Id="rId4" Type="http://schemas.openxmlformats.org/officeDocument/2006/relationships/tags" Target="../tags/tag19.xml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jpeg"/><Relationship Id="rId4" Type="http://schemas.openxmlformats.org/officeDocument/2006/relationships/image" Target="../media/image8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tif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11.wmf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10" Type="http://schemas.openxmlformats.org/officeDocument/2006/relationships/image" Target="../media/image14.wmf"/><Relationship Id="rId4" Type="http://schemas.openxmlformats.org/officeDocument/2006/relationships/image" Target="../media/image6.wmf"/><Relationship Id="rId9" Type="http://schemas.openxmlformats.org/officeDocument/2006/relationships/image" Target="../media/image13.png"/><Relationship Id="rId1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13" Type="http://schemas.openxmlformats.org/officeDocument/2006/relationships/image" Target="../media/image28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7.png"/><Relationship Id="rId2" Type="http://schemas.openxmlformats.org/officeDocument/2006/relationships/tags" Target="../tags/tag3.xml"/><Relationship Id="rId16" Type="http://schemas.openxmlformats.org/officeDocument/2006/relationships/image" Target="../media/image31.jpe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26.png"/><Relationship Id="rId5" Type="http://schemas.openxmlformats.org/officeDocument/2006/relationships/tags" Target="../tags/tag6.xml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tags" Target="../tags/tag5.xml"/><Relationship Id="rId9" Type="http://schemas.openxmlformats.org/officeDocument/2006/relationships/image" Target="../media/image24.jpe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681084"/>
          </a:xfrm>
        </p:spPr>
        <p:txBody>
          <a:bodyPr anchor="t"/>
          <a:lstStyle/>
          <a:p>
            <a:r>
              <a:rPr lang="en-GB" sz="3600" dirty="0" smtClean="0"/>
              <a:t>Influence of geometrical defects in the elastic-plastic failure of lattice materials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9535" y="3817626"/>
            <a:ext cx="6572865" cy="1955506"/>
          </a:xfrm>
        </p:spPr>
        <p:txBody>
          <a:bodyPr>
            <a:normAutofit/>
          </a:bodyPr>
          <a:lstStyle/>
          <a:p>
            <a:r>
              <a:rPr lang="en-US" dirty="0" smtClean="0"/>
              <a:t>B. Boonkongchuen</a:t>
            </a:r>
            <a:r>
              <a:rPr lang="en-US" baseline="30000" dirty="0" smtClean="0"/>
              <a:t>1</a:t>
            </a:r>
            <a:r>
              <a:rPr lang="en-US" dirty="0" smtClean="0"/>
              <a:t>, C.K. Lim</a:t>
            </a:r>
            <a:r>
              <a:rPr lang="en-US" baseline="30000" dirty="0" smtClean="0"/>
              <a:t>1</a:t>
            </a:r>
            <a:r>
              <a:rPr lang="en-US" dirty="0" smtClean="0"/>
              <a:t>, W. Ronan</a:t>
            </a:r>
            <a:r>
              <a:rPr lang="en-US" baseline="30000" dirty="0" smtClean="0"/>
              <a:t>2</a:t>
            </a:r>
            <a:r>
              <a:rPr lang="en-US" dirty="0" smtClean="0"/>
              <a:t>, E. Bele</a:t>
            </a:r>
            <a:r>
              <a:rPr lang="en-US" baseline="30000" dirty="0" smtClean="0"/>
              <a:t>1</a:t>
            </a:r>
          </a:p>
          <a:p>
            <a:endParaRPr lang="en-US" dirty="0"/>
          </a:p>
          <a:p>
            <a:r>
              <a:rPr lang="en-US" sz="1900" baseline="30000" dirty="0" smtClean="0">
                <a:solidFill>
                  <a:schemeClr val="accent1"/>
                </a:solidFill>
              </a:rPr>
              <a:t>1</a:t>
            </a:r>
            <a:r>
              <a:rPr lang="en-US" sz="1900" dirty="0" smtClean="0">
                <a:solidFill>
                  <a:schemeClr val="accent1"/>
                </a:solidFill>
              </a:rPr>
              <a:t>University College London, Mechanical Engineering, London, UK</a:t>
            </a:r>
          </a:p>
          <a:p>
            <a:r>
              <a:rPr lang="en-US" sz="1900" baseline="30000" dirty="0" smtClean="0">
                <a:solidFill>
                  <a:schemeClr val="accent1"/>
                </a:solidFill>
              </a:rPr>
              <a:t>2</a:t>
            </a:r>
            <a:r>
              <a:rPr lang="en-US" sz="1900" dirty="0" smtClean="0">
                <a:solidFill>
                  <a:schemeClr val="accent1"/>
                </a:solidFill>
              </a:rPr>
              <a:t>NUI Galway, Biomedical Engineering, Galway, Ireland</a:t>
            </a:r>
          </a:p>
          <a:p>
            <a:endParaRPr lang="en-US" sz="19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96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se-rho01-periodic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0" y="910800"/>
            <a:ext cx="7480042" cy="5724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396001" y="3205"/>
            <a:ext cx="8119350" cy="977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dirty="0" smtClean="0"/>
              <a:t>Tensile Response of Honeycombs with Periodic BCs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206" y="1970724"/>
            <a:ext cx="861232" cy="19504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71" y="1434068"/>
            <a:ext cx="429617" cy="20796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25" y="2253201"/>
            <a:ext cx="1514437" cy="21159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550" y="3635427"/>
            <a:ext cx="1207050" cy="205537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460625" y="717034"/>
            <a:ext cx="4821001" cy="492125"/>
            <a:chOff x="3127375" y="796409"/>
            <a:chExt cx="4821001" cy="492125"/>
          </a:xfrm>
        </p:grpSpPr>
        <p:sp>
          <p:nvSpPr>
            <p:cNvPr id="6" name="TextBox 5"/>
            <p:cNvSpPr txBox="1"/>
            <p:nvPr/>
          </p:nvSpPr>
          <p:spPr>
            <a:xfrm>
              <a:off x="3127375" y="796409"/>
              <a:ext cx="4821001" cy="461665"/>
            </a:xfrm>
            <a:prstGeom prst="rect">
              <a:avLst/>
            </a:prstGeom>
            <a:noFill/>
            <a:ln>
              <a:solidFill>
                <a:srgbClr val="5B9BD5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 Light"/>
                  <a:cs typeface="Calibri Light"/>
                </a:rPr>
                <a:t>Low Relative Density Model (              )</a:t>
              </a:r>
              <a:endParaRPr lang="en-US" sz="2400" dirty="0">
                <a:latin typeface="Calibri Light"/>
                <a:cs typeface="Calibri Light"/>
              </a:endParaRPr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1747282"/>
                </p:ext>
              </p:extLst>
            </p:nvPr>
          </p:nvGraphicFramePr>
          <p:xfrm>
            <a:off x="6739776" y="878350"/>
            <a:ext cx="1011787" cy="410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5" name="Equation" r:id="rId9" imgW="469900" imgH="190500" progId="Equation.3">
                    <p:embed/>
                  </p:oleObj>
                </mc:Choice>
                <mc:Fallback>
                  <p:oleObj name="Equation" r:id="rId9" imgW="469900" imgH="1905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739776" y="878350"/>
                          <a:ext cx="1011787" cy="41018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6" name="Straight Connector 15"/>
          <p:cNvCxnSpPr/>
          <p:nvPr/>
        </p:nvCxnSpPr>
        <p:spPr>
          <a:xfrm>
            <a:off x="2159000" y="1555750"/>
            <a:ext cx="0" cy="3683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073026" y="1555750"/>
            <a:ext cx="0" cy="35897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952625" y="5321474"/>
            <a:ext cx="1834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1) Elastic Bending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220499" y="1374775"/>
            <a:ext cx="184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) Plastic Bending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159000" y="1803400"/>
            <a:ext cx="391402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073026" y="1803400"/>
            <a:ext cx="1208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149957" y="1434068"/>
            <a:ext cx="115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) Lock-up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628775" y="5226050"/>
            <a:ext cx="53022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" idx="2"/>
          </p:cNvCxnSpPr>
          <p:nvPr/>
        </p:nvCxnSpPr>
        <p:spPr>
          <a:xfrm flipH="1">
            <a:off x="2159000" y="4369136"/>
            <a:ext cx="1058844" cy="6156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" idx="3"/>
          </p:cNvCxnSpPr>
          <p:nvPr/>
        </p:nvCxnSpPr>
        <p:spPr>
          <a:xfrm>
            <a:off x="5735438" y="2945925"/>
            <a:ext cx="337588" cy="9752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4" idx="1"/>
          </p:cNvCxnSpPr>
          <p:nvPr/>
        </p:nvCxnSpPr>
        <p:spPr>
          <a:xfrm flipH="1" flipV="1">
            <a:off x="6953250" y="1803400"/>
            <a:ext cx="606821" cy="67050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45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1" y="763972"/>
            <a:ext cx="7499350" cy="573877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396001" y="3205"/>
            <a:ext cx="8119350" cy="977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dirty="0" smtClean="0"/>
              <a:t>Tensile Response of Honeycombs with Periodic BCs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228" y="2508538"/>
            <a:ext cx="938919" cy="108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782" y="1775924"/>
            <a:ext cx="768649" cy="108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233" y="1338551"/>
            <a:ext cx="768649" cy="108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871" y="981075"/>
            <a:ext cx="1140000" cy="1941207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2365375" y="1111250"/>
            <a:ext cx="0" cy="16351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421244" y="1406592"/>
            <a:ext cx="1834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1) Elastic Bending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871249" y="942459"/>
            <a:ext cx="184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) Plastic Bending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365375" y="1352550"/>
            <a:ext cx="269630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147810" y="1617127"/>
            <a:ext cx="36841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2365375" y="2746375"/>
            <a:ext cx="150853" cy="29552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1" idx="1"/>
          </p:cNvCxnSpPr>
          <p:nvPr/>
        </p:nvCxnSpPr>
        <p:spPr>
          <a:xfrm flipH="1" flipV="1">
            <a:off x="3652897" y="1839951"/>
            <a:ext cx="290885" cy="47597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1"/>
          </p:cNvCxnSpPr>
          <p:nvPr/>
        </p:nvCxnSpPr>
        <p:spPr>
          <a:xfrm flipH="1" flipV="1">
            <a:off x="5061681" y="1567366"/>
            <a:ext cx="237552" cy="31118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>
            <a:spLocks noChangeAspect="1"/>
          </p:cNvSpPr>
          <p:nvPr/>
        </p:nvSpPr>
        <p:spPr>
          <a:xfrm>
            <a:off x="5013876" y="1521271"/>
            <a:ext cx="108000" cy="10458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5915886" y="2791244"/>
            <a:ext cx="108000" cy="10458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6140871" y="3910083"/>
            <a:ext cx="108000" cy="10458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6541076" y="4781117"/>
            <a:ext cx="108000" cy="10458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7114743" y="5336199"/>
            <a:ext cx="108000" cy="10458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317931"/>
              </p:ext>
            </p:extLst>
          </p:nvPr>
        </p:nvGraphicFramePr>
        <p:xfrm>
          <a:off x="7503564" y="5091872"/>
          <a:ext cx="650021" cy="263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3" name="Equation" r:id="rId9" imgW="469900" imgH="190500" progId="Equation.3">
                  <p:embed/>
                </p:oleObj>
              </mc:Choice>
              <mc:Fallback>
                <p:oleObj name="Equation" r:id="rId9" imgW="4699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503564" y="5091872"/>
                        <a:ext cx="650021" cy="2635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353652"/>
              </p:ext>
            </p:extLst>
          </p:nvPr>
        </p:nvGraphicFramePr>
        <p:xfrm>
          <a:off x="6962775" y="4572000"/>
          <a:ext cx="668338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4" name="Equation" r:id="rId11" imgW="482600" imgH="190500" progId="Equation.3">
                  <p:embed/>
                </p:oleObj>
              </mc:Choice>
              <mc:Fallback>
                <p:oleObj name="Equation" r:id="rId11" imgW="4826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962775" y="4572000"/>
                        <a:ext cx="668338" cy="26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564376"/>
              </p:ext>
            </p:extLst>
          </p:nvPr>
        </p:nvGraphicFramePr>
        <p:xfrm>
          <a:off x="6346628" y="3833586"/>
          <a:ext cx="650021" cy="263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5" name="Equation" r:id="rId13" imgW="469900" imgH="190500" progId="Equation.3">
                  <p:embed/>
                </p:oleObj>
              </mc:Choice>
              <mc:Fallback>
                <p:oleObj name="Equation" r:id="rId13" imgW="4699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346628" y="3833586"/>
                        <a:ext cx="650021" cy="2635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739227"/>
              </p:ext>
            </p:extLst>
          </p:nvPr>
        </p:nvGraphicFramePr>
        <p:xfrm>
          <a:off x="6134100" y="2724150"/>
          <a:ext cx="66675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6" name="Equation" r:id="rId15" imgW="482600" imgH="190500" progId="Equation.3">
                  <p:embed/>
                </p:oleObj>
              </mc:Choice>
              <mc:Fallback>
                <p:oleObj name="Equation" r:id="rId15" imgW="4826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134100" y="2724150"/>
                        <a:ext cx="666750" cy="26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452932"/>
              </p:ext>
            </p:extLst>
          </p:nvPr>
        </p:nvGraphicFramePr>
        <p:xfrm>
          <a:off x="6099175" y="1427163"/>
          <a:ext cx="666750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7" name="Equation" r:id="rId17" imgW="482600" imgH="203200" progId="Equation.3">
                  <p:embed/>
                </p:oleObj>
              </mc:Choice>
              <mc:Fallback>
                <p:oleObj name="Equation" r:id="rId17" imgW="482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099175" y="1427163"/>
                        <a:ext cx="666750" cy="280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138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eriodic-ef.t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400" y="1983600"/>
            <a:ext cx="4798517" cy="3672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396001" y="3205"/>
            <a:ext cx="8119350" cy="977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dirty="0" smtClean="0"/>
              <a:t>Tensile Response of Honeycombs with Periodic BCs</a:t>
            </a:r>
          </a:p>
        </p:txBody>
      </p:sp>
      <p:sp>
        <p:nvSpPr>
          <p:cNvPr id="28" name="Rectangle 3 1"/>
          <p:cNvSpPr>
            <a:spLocks noGrp="1" noChangeArrowheads="1"/>
          </p:cNvSpPr>
          <p:nvPr>
            <p:ph idx="1"/>
          </p:nvPr>
        </p:nvSpPr>
        <p:spPr>
          <a:xfrm>
            <a:off x="396002" y="855604"/>
            <a:ext cx="8119349" cy="1209643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Calibri Light"/>
                <a:cs typeface="Calibri Light"/>
              </a:rPr>
              <a:t>M</a:t>
            </a:r>
            <a:r>
              <a:rPr lang="en-US" sz="2200" dirty="0" smtClean="0">
                <a:solidFill>
                  <a:srgbClr val="000000"/>
                </a:solidFill>
                <a:latin typeface="Calibri Light"/>
                <a:cs typeface="Calibri Light"/>
              </a:rPr>
              <a:t>acroscopic tensile failure strain defined at first occurrence of: </a:t>
            </a:r>
          </a:p>
          <a:p>
            <a:pPr>
              <a:lnSpc>
                <a:spcPct val="80000"/>
              </a:lnSpc>
            </a:pPr>
            <a:r>
              <a:rPr lang="en-US" sz="2200" dirty="0" smtClean="0">
                <a:solidFill>
                  <a:srgbClr val="000000"/>
                </a:solidFill>
                <a:latin typeface="Calibri Light"/>
                <a:cs typeface="Calibri Light"/>
              </a:rPr>
              <a:t>lock-up in low density honeycombs, </a:t>
            </a:r>
          </a:p>
          <a:p>
            <a:pPr>
              <a:lnSpc>
                <a:spcPct val="80000"/>
              </a:lnSpc>
            </a:pPr>
            <a:r>
              <a:rPr lang="en-US" sz="2200" dirty="0" smtClean="0">
                <a:solidFill>
                  <a:srgbClr val="000000"/>
                </a:solidFill>
                <a:latin typeface="Calibri Light"/>
                <a:cs typeface="Calibri Light"/>
              </a:rPr>
              <a:t>tensile necking in high density honeycombs</a:t>
            </a:r>
            <a:endParaRPr lang="en-US" sz="22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9270" y="5916001"/>
            <a:ext cx="7339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 Light"/>
                <a:cs typeface="Calibri Light"/>
              </a:rPr>
              <a:t>Replication of Boundary Conditions in Experimental Tests?</a:t>
            </a:r>
            <a:endParaRPr lang="en-US" sz="2400" dirty="0">
              <a:latin typeface="Calibri Light"/>
              <a:cs typeface="Calibri Ligh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380298" y="2473309"/>
            <a:ext cx="16709" cy="19886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ight Arrow 6"/>
          <p:cNvSpPr/>
          <p:nvPr/>
        </p:nvSpPr>
        <p:spPr>
          <a:xfrm>
            <a:off x="629928" y="6016155"/>
            <a:ext cx="389321" cy="27795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95019" y="2413663"/>
            <a:ext cx="2085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Initiation of Lock-Up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31776" y="2413663"/>
            <a:ext cx="1645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Tensile Necking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295019" y="2782995"/>
            <a:ext cx="208527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380298" y="2782995"/>
            <a:ext cx="169733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860909" y="3553268"/>
            <a:ext cx="4013060" cy="128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27635" y="3496164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Material </a:t>
            </a:r>
            <a:r>
              <a:rPr lang="en-US" i="1" dirty="0" err="1" smtClean="0"/>
              <a:t>ε</a:t>
            </a:r>
            <a:r>
              <a:rPr lang="en-US" i="1" baseline="-25000" dirty="0" err="1" smtClean="0"/>
              <a:t>f</a:t>
            </a:r>
            <a:endParaRPr lang="en-US" i="1" baseline="-25000" dirty="0"/>
          </a:p>
        </p:txBody>
      </p:sp>
    </p:spTree>
    <p:extLst>
      <p:ext uri="{BB962C8B-B14F-4D97-AF65-F5344CB8AC3E}">
        <p14:creationId xmlns:p14="http://schemas.microsoft.com/office/powerpoint/2010/main" val="421273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0" grpId="0"/>
      <p:bldP spid="11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396001" y="3205"/>
            <a:ext cx="8119350" cy="977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dirty="0" smtClean="0"/>
              <a:t>Additively Manufactured Honeycomb Geometries</a:t>
            </a:r>
          </a:p>
        </p:txBody>
      </p:sp>
      <p:sp>
        <p:nvSpPr>
          <p:cNvPr id="28" name="Rectangle 3 1 1"/>
          <p:cNvSpPr>
            <a:spLocks noGrp="1" noChangeArrowheads="1"/>
          </p:cNvSpPr>
          <p:nvPr>
            <p:ph idx="1"/>
          </p:nvPr>
        </p:nvSpPr>
        <p:spPr>
          <a:xfrm>
            <a:off x="396002" y="972588"/>
            <a:ext cx="8119349" cy="76541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Calibri Light"/>
                <a:cs typeface="Calibri Light"/>
              </a:rPr>
              <a:t>Honeycomb specimens fabricated with selective laser sintering – base material Nylon powder. Resolution: 0.5 mm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21" y="2480734"/>
            <a:ext cx="3052579" cy="41571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780" y="2571559"/>
            <a:ext cx="1158114" cy="390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667" y="4562245"/>
            <a:ext cx="2739181" cy="6684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853" y="5507758"/>
            <a:ext cx="320937" cy="7199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817" y="5533296"/>
            <a:ext cx="1972333" cy="720000"/>
          </a:xfrm>
          <a:prstGeom prst="rect">
            <a:avLst/>
          </a:prstGeom>
        </p:spPr>
      </p:pic>
      <p:sp>
        <p:nvSpPr>
          <p:cNvPr id="16" name="Rectangle 3 1 1"/>
          <p:cNvSpPr txBox="1">
            <a:spLocks noChangeArrowheads="1"/>
          </p:cNvSpPr>
          <p:nvPr/>
        </p:nvSpPr>
        <p:spPr>
          <a:xfrm>
            <a:off x="398241" y="1842262"/>
            <a:ext cx="8119349" cy="765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Calibri Light"/>
                <a:cs typeface="Calibri Light"/>
              </a:rPr>
              <a:t>Geometry design criteria:</a:t>
            </a:r>
          </a:p>
        </p:txBody>
      </p:sp>
      <p:sp>
        <p:nvSpPr>
          <p:cNvPr id="17" name="Rectangle 3 1 1"/>
          <p:cNvSpPr txBox="1">
            <a:spLocks noChangeArrowheads="1"/>
          </p:cNvSpPr>
          <p:nvPr/>
        </p:nvSpPr>
        <p:spPr>
          <a:xfrm>
            <a:off x="3663722" y="2448771"/>
            <a:ext cx="3463129" cy="765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000000"/>
                </a:solidFill>
                <a:latin typeface="Calibri Light"/>
                <a:cs typeface="Calibri Light"/>
              </a:rPr>
              <a:t>a) Plane strain conditions:</a:t>
            </a:r>
          </a:p>
        </p:txBody>
      </p:sp>
      <p:sp>
        <p:nvSpPr>
          <p:cNvPr id="20" name="Rectangle 3 1 1"/>
          <p:cNvSpPr txBox="1">
            <a:spLocks noChangeArrowheads="1"/>
          </p:cNvSpPr>
          <p:nvPr/>
        </p:nvSpPr>
        <p:spPr>
          <a:xfrm>
            <a:off x="3665741" y="3035683"/>
            <a:ext cx="4849609" cy="765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Calibri Light"/>
                <a:cs typeface="Calibri Light"/>
              </a:rPr>
              <a:t>b</a:t>
            </a:r>
            <a:r>
              <a:rPr lang="en-US" sz="2400" dirty="0" smtClean="0">
                <a:solidFill>
                  <a:srgbClr val="000000"/>
                </a:solidFill>
                <a:latin typeface="Calibri Light"/>
                <a:cs typeface="Calibri Light"/>
              </a:rPr>
              <a:t>) </a:t>
            </a:r>
            <a:r>
              <a:rPr lang="en-US" sz="24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Minimisation</a:t>
            </a:r>
            <a:r>
              <a:rPr lang="en-US" sz="2400" dirty="0" smtClean="0">
                <a:solidFill>
                  <a:srgbClr val="000000"/>
                </a:solidFill>
                <a:latin typeface="Calibri Light"/>
                <a:cs typeface="Calibri Light"/>
              </a:rPr>
              <a:t> of lateral constraints in top nodes</a:t>
            </a:r>
          </a:p>
        </p:txBody>
      </p:sp>
      <p:sp>
        <p:nvSpPr>
          <p:cNvPr id="21" name="Rectangle 3 1 1"/>
          <p:cNvSpPr txBox="1">
            <a:spLocks noChangeArrowheads="1"/>
          </p:cNvSpPr>
          <p:nvPr/>
        </p:nvSpPr>
        <p:spPr>
          <a:xfrm>
            <a:off x="3667981" y="3883115"/>
            <a:ext cx="5476019" cy="765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000000"/>
                </a:solidFill>
                <a:latin typeface="Calibri Light"/>
                <a:cs typeface="Calibri Light"/>
              </a:rPr>
              <a:t>c) </a:t>
            </a:r>
            <a:r>
              <a:rPr lang="en-US" sz="24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Minimisation</a:t>
            </a:r>
            <a:r>
              <a:rPr lang="en-US" sz="2400" dirty="0" smtClean="0">
                <a:solidFill>
                  <a:srgbClr val="000000"/>
                </a:solidFill>
                <a:latin typeface="Calibri Light"/>
                <a:cs typeface="Calibri Light"/>
              </a:rPr>
              <a:t> of specimen size effects</a:t>
            </a:r>
          </a:p>
        </p:txBody>
      </p:sp>
      <p:sp>
        <p:nvSpPr>
          <p:cNvPr id="22" name="Rectangle 3 1 1"/>
          <p:cNvSpPr txBox="1">
            <a:spLocks noChangeArrowheads="1"/>
          </p:cNvSpPr>
          <p:nvPr/>
        </p:nvSpPr>
        <p:spPr>
          <a:xfrm>
            <a:off x="3895519" y="5588826"/>
            <a:ext cx="5476019" cy="765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000000"/>
                </a:solidFill>
                <a:latin typeface="Calibri Light"/>
                <a:cs typeface="Calibri Light"/>
              </a:rPr>
              <a:t>Free variables:        and</a:t>
            </a:r>
          </a:p>
        </p:txBody>
      </p:sp>
      <p:sp>
        <p:nvSpPr>
          <p:cNvPr id="4" name="Rectangle 3"/>
          <p:cNvSpPr/>
          <p:nvPr/>
        </p:nvSpPr>
        <p:spPr>
          <a:xfrm>
            <a:off x="3742816" y="5381118"/>
            <a:ext cx="5284221" cy="100865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9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1" grpId="0"/>
      <p:bldP spid="22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H-Effect.t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60" y="1563314"/>
            <a:ext cx="6875341" cy="526126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396001" y="3205"/>
            <a:ext cx="8119350" cy="977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dirty="0" smtClean="0"/>
              <a:t>Effect of Lateral Constraints (Ligament Size </a:t>
            </a:r>
            <a:r>
              <a:rPr lang="en-GB" sz="3000" i="1" dirty="0" smtClean="0"/>
              <a:t>d/H</a:t>
            </a:r>
            <a:r>
              <a:rPr lang="en-GB" sz="3000" dirty="0" smtClean="0"/>
              <a:t>)</a:t>
            </a:r>
          </a:p>
        </p:txBody>
      </p:sp>
      <p:sp>
        <p:nvSpPr>
          <p:cNvPr id="28" name="Rectangle 3 1 1"/>
          <p:cNvSpPr>
            <a:spLocks noGrp="1" noChangeArrowheads="1"/>
          </p:cNvSpPr>
          <p:nvPr>
            <p:ph idx="1"/>
          </p:nvPr>
        </p:nvSpPr>
        <p:spPr>
          <a:xfrm>
            <a:off x="396002" y="855605"/>
            <a:ext cx="8119349" cy="741134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200" dirty="0" smtClean="0">
                <a:solidFill>
                  <a:srgbClr val="000000"/>
                </a:solidFill>
                <a:latin typeface="Calibri Light"/>
                <a:cs typeface="Calibri Light"/>
              </a:rPr>
              <a:t>Rho = 0.2 chosen for illustration; similar parametric studies were done on other relative densities.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675" y="2923236"/>
            <a:ext cx="736320" cy="1393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571" y="1563314"/>
            <a:ext cx="892321" cy="13599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062" y="1295923"/>
            <a:ext cx="955176" cy="1455715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8" idx="3"/>
          </p:cNvCxnSpPr>
          <p:nvPr/>
        </p:nvCxnSpPr>
        <p:spPr>
          <a:xfrm flipV="1">
            <a:off x="3673892" y="1854981"/>
            <a:ext cx="1622861" cy="3882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1"/>
          </p:cNvCxnSpPr>
          <p:nvPr/>
        </p:nvCxnSpPr>
        <p:spPr>
          <a:xfrm flipH="1" flipV="1">
            <a:off x="5697769" y="1988674"/>
            <a:ext cx="1906293" cy="3510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0"/>
          </p:cNvCxnSpPr>
          <p:nvPr/>
        </p:nvCxnSpPr>
        <p:spPr>
          <a:xfrm flipH="1" flipV="1">
            <a:off x="6963270" y="2077244"/>
            <a:ext cx="280565" cy="84599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98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l-Effect.t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00" y="1562400"/>
            <a:ext cx="6915510" cy="5292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396001" y="3205"/>
            <a:ext cx="8119350" cy="977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dirty="0" smtClean="0"/>
              <a:t>Effect of RVE Size (</a:t>
            </a:r>
            <a:r>
              <a:rPr lang="en-GB" sz="3000" i="1" dirty="0" smtClean="0"/>
              <a:t>R/l</a:t>
            </a:r>
            <a:r>
              <a:rPr lang="en-GB" sz="3000" dirty="0" smtClean="0"/>
              <a:t>)</a:t>
            </a:r>
          </a:p>
        </p:txBody>
      </p:sp>
      <p:sp>
        <p:nvSpPr>
          <p:cNvPr id="28" name="Rectangle 3 1 1"/>
          <p:cNvSpPr>
            <a:spLocks noGrp="1" noChangeArrowheads="1"/>
          </p:cNvSpPr>
          <p:nvPr>
            <p:ph idx="1"/>
          </p:nvPr>
        </p:nvSpPr>
        <p:spPr>
          <a:xfrm>
            <a:off x="396002" y="905741"/>
            <a:ext cx="8119349" cy="741134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200" dirty="0" smtClean="0">
                <a:solidFill>
                  <a:srgbClr val="000000"/>
                </a:solidFill>
                <a:latin typeface="Calibri Light"/>
                <a:cs typeface="Calibri Light"/>
              </a:rPr>
              <a:t>Rho = 0.2 chosen for illustration; similar parametric studies were done on other relative densities.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987" y="2900915"/>
            <a:ext cx="736320" cy="13931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514" y="1341372"/>
            <a:ext cx="917837" cy="13988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175" y="3851490"/>
            <a:ext cx="917837" cy="1398809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17" idx="1"/>
          </p:cNvCxnSpPr>
          <p:nvPr/>
        </p:nvCxnSpPr>
        <p:spPr>
          <a:xfrm flipH="1" flipV="1">
            <a:off x="3227294" y="3851490"/>
            <a:ext cx="850881" cy="69940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6" idx="1"/>
          </p:cNvCxnSpPr>
          <p:nvPr/>
        </p:nvCxnSpPr>
        <p:spPr>
          <a:xfrm flipH="1" flipV="1">
            <a:off x="5677647" y="2032000"/>
            <a:ext cx="1919867" cy="877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1"/>
          </p:cNvCxnSpPr>
          <p:nvPr/>
        </p:nvCxnSpPr>
        <p:spPr>
          <a:xfrm flipH="1" flipV="1">
            <a:off x="6200588" y="2740181"/>
            <a:ext cx="607399" cy="85730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20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396001" y="3205"/>
            <a:ext cx="8119350" cy="977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dirty="0" smtClean="0"/>
              <a:t>Effect of Lateral Constraints and RVE Size</a:t>
            </a:r>
          </a:p>
        </p:txBody>
      </p:sp>
      <p:sp>
        <p:nvSpPr>
          <p:cNvPr id="28" name="Rectangle 3 1 1"/>
          <p:cNvSpPr>
            <a:spLocks noGrp="1" noChangeArrowheads="1"/>
          </p:cNvSpPr>
          <p:nvPr>
            <p:ph idx="1"/>
          </p:nvPr>
        </p:nvSpPr>
        <p:spPr>
          <a:xfrm>
            <a:off x="396002" y="4336060"/>
            <a:ext cx="8119349" cy="2116028"/>
          </a:xfrm>
          <a:ln>
            <a:noFill/>
          </a:ln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200" dirty="0" smtClean="0">
                <a:solidFill>
                  <a:srgbClr val="000000"/>
                </a:solidFill>
                <a:latin typeface="Calibri Light"/>
                <a:cs typeface="Calibri Light"/>
              </a:rPr>
              <a:t>Mechanisms of failure: strut lock-up for low density honeycombs, tensile necking for high density ones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200" dirty="0" smtClean="0">
                <a:solidFill>
                  <a:srgbClr val="000000"/>
                </a:solidFill>
                <a:latin typeface="Calibri Light"/>
                <a:cs typeface="Calibri Light"/>
              </a:rPr>
              <a:t>Introduction of ligaments preserves these mechanisms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200" dirty="0" smtClean="0">
                <a:solidFill>
                  <a:srgbClr val="000000"/>
                </a:solidFill>
                <a:latin typeface="Calibri Light"/>
                <a:cs typeface="Calibri Light"/>
              </a:rPr>
              <a:t>Have not eliminated the effect of lateral constraints, but due consistent differences can predict ductility in periodic conditions</a:t>
            </a:r>
          </a:p>
        </p:txBody>
      </p:sp>
      <p:pic>
        <p:nvPicPr>
          <p:cNvPr id="2" name="Picture 1" descr="allrho-sizeeff.t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85" y="1159099"/>
            <a:ext cx="4092853" cy="3132000"/>
          </a:xfrm>
          <a:prstGeom prst="rect">
            <a:avLst/>
          </a:prstGeom>
        </p:spPr>
      </p:pic>
      <p:pic>
        <p:nvPicPr>
          <p:cNvPr id="4" name="Picture 3" descr="failure-strain_constrained-periodic.t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776" y="1159099"/>
            <a:ext cx="4092853" cy="31320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96002" y="4365942"/>
            <a:ext cx="81193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61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61859" name="Text Box 3"/>
          <p:cNvSpPr txBox="1">
            <a:spLocks noChangeArrowheads="1"/>
          </p:cNvSpPr>
          <p:nvPr/>
        </p:nvSpPr>
        <p:spPr bwMode="auto">
          <a:xfrm>
            <a:off x="107950" y="5876925"/>
            <a:ext cx="8964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/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396000" y="3205"/>
            <a:ext cx="8281987" cy="977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Overview</a:t>
            </a:r>
          </a:p>
        </p:txBody>
      </p:sp>
      <p:sp>
        <p:nvSpPr>
          <p:cNvPr id="28" name="Rectangle 3"/>
          <p:cNvSpPr>
            <a:spLocks noGrp="1" noChangeArrowheads="1"/>
          </p:cNvSpPr>
          <p:nvPr>
            <p:ph idx="1"/>
          </p:nvPr>
        </p:nvSpPr>
        <p:spPr>
          <a:xfrm>
            <a:off x="592659" y="1093811"/>
            <a:ext cx="7764760" cy="3280546"/>
          </a:xfrm>
        </p:spPr>
        <p:txBody>
          <a:bodyPr>
            <a:noAutofit/>
          </a:bodyPr>
          <a:lstStyle/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+mj-lt"/>
                <a:cs typeface="Palatino Linotype"/>
              </a:rPr>
              <a:t>Introduction to cellular materials</a:t>
            </a:r>
          </a:p>
          <a:p>
            <a:pPr marL="457200" indent="-457200">
              <a:lnSpc>
                <a:spcPct val="8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+mj-lt"/>
                <a:cs typeface="Palatino Linotype"/>
              </a:rPr>
              <a:t>Tensile response of periodic honeycombs</a:t>
            </a:r>
          </a:p>
          <a:p>
            <a:pPr marL="800100" lvl="1" indent="-457200">
              <a:lnSpc>
                <a:spcPct val="80000"/>
              </a:lnSpc>
              <a:buFont typeface="+mj-lt"/>
              <a:buAutoNum type="alphaU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+mj-lt"/>
                <a:cs typeface="Palatino Linotype"/>
              </a:rPr>
              <a:t>Effect of relative density: periodic boundary conditions</a:t>
            </a:r>
          </a:p>
          <a:p>
            <a:pPr marL="800100" lvl="1" indent="-457200">
              <a:lnSpc>
                <a:spcPct val="80000"/>
              </a:lnSpc>
              <a:buFont typeface="+mj-lt"/>
              <a:buAutoNum type="alphaU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+mj-lt"/>
                <a:cs typeface="Palatino Linotype"/>
              </a:rPr>
              <a:t>Towards experimental tests: specimen size effects</a:t>
            </a:r>
          </a:p>
          <a:p>
            <a:pPr marL="457200" indent="-457200">
              <a:lnSpc>
                <a:spcPct val="8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sz="2400" dirty="0" smtClean="0">
                <a:latin typeface="+mj-lt"/>
                <a:cs typeface="Palatino Linotype"/>
              </a:rPr>
              <a:t>Tensile </a:t>
            </a:r>
            <a:r>
              <a:rPr lang="en-US" sz="2400" dirty="0">
                <a:latin typeface="+mj-lt"/>
                <a:cs typeface="Palatino Linotype"/>
              </a:rPr>
              <a:t>response of semi-confined experimental </a:t>
            </a:r>
            <a:r>
              <a:rPr lang="en-US" sz="2400" dirty="0" smtClean="0">
                <a:latin typeface="+mj-lt"/>
                <a:cs typeface="Palatino Linotype"/>
              </a:rPr>
              <a:t>honeycombs</a:t>
            </a:r>
          </a:p>
          <a:p>
            <a:pPr marL="457200" indent="-457200">
              <a:lnSpc>
                <a:spcPct val="8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+mj-lt"/>
                <a:cs typeface="Palatino Linotype"/>
              </a:rPr>
              <a:t>Effect of geometrical perturbations on ductility and tensile strength</a:t>
            </a:r>
          </a:p>
          <a:p>
            <a:pPr marL="457200" indent="-457200">
              <a:lnSpc>
                <a:spcPct val="8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+mj-lt"/>
                <a:cs typeface="Palatino Linotype"/>
              </a:rPr>
              <a:t>Effect of crack and inclusion size on tensile ductility</a:t>
            </a:r>
          </a:p>
        </p:txBody>
      </p:sp>
    </p:spTree>
    <p:extLst>
      <p:ext uri="{BB962C8B-B14F-4D97-AF65-F5344CB8AC3E}">
        <p14:creationId xmlns:p14="http://schemas.microsoft.com/office/powerpoint/2010/main" val="170033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396001" y="3205"/>
            <a:ext cx="8119350" cy="977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dirty="0" smtClean="0"/>
              <a:t>Tensile Response of Additively Manufactured Periodic Honeycombs </a:t>
            </a:r>
          </a:p>
        </p:txBody>
      </p:sp>
      <p:sp>
        <p:nvSpPr>
          <p:cNvPr id="28" name="Rectangle 3 1 1"/>
          <p:cNvSpPr>
            <a:spLocks noGrp="1" noChangeArrowheads="1"/>
          </p:cNvSpPr>
          <p:nvPr>
            <p:ph idx="1"/>
          </p:nvPr>
        </p:nvSpPr>
        <p:spPr>
          <a:xfrm>
            <a:off x="396002" y="1152791"/>
            <a:ext cx="8119349" cy="252875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Calibri Light"/>
                <a:cs typeface="Calibri Light"/>
              </a:rPr>
              <a:t>Static tensile tests carried at a remote strain rate of 10</a:t>
            </a:r>
            <a:r>
              <a:rPr lang="en-US" sz="2400" baseline="30000" dirty="0" smtClean="0">
                <a:solidFill>
                  <a:srgbClr val="000000"/>
                </a:solidFill>
                <a:latin typeface="Calibri Light"/>
                <a:cs typeface="Calibri Light"/>
              </a:rPr>
              <a:t>-3</a:t>
            </a:r>
            <a:r>
              <a:rPr lang="en-US" sz="2400" dirty="0" smtClean="0">
                <a:solidFill>
                  <a:srgbClr val="000000"/>
                </a:solidFill>
                <a:latin typeface="Calibri Light"/>
                <a:cs typeface="Calibri Light"/>
              </a:rPr>
              <a:t> s</a:t>
            </a:r>
            <a:r>
              <a:rPr lang="en-US" sz="2400" baseline="30000" dirty="0" smtClean="0">
                <a:solidFill>
                  <a:srgbClr val="000000"/>
                </a:solidFill>
                <a:latin typeface="Calibri Light"/>
                <a:cs typeface="Calibri Light"/>
              </a:rPr>
              <a:t>-1</a:t>
            </a:r>
          </a:p>
          <a:p>
            <a:pPr>
              <a:lnSpc>
                <a:spcPct val="11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Calibri Light"/>
                <a:cs typeface="Calibri Light"/>
              </a:rPr>
              <a:t>Tests recorded with a DSLR camera (frame acquisition rate 50 Hz) </a:t>
            </a:r>
            <a:endParaRPr lang="en-US" sz="2400" dirty="0">
              <a:solidFill>
                <a:srgbClr val="000000"/>
              </a:solidFill>
              <a:latin typeface="Calibri Light"/>
              <a:cs typeface="Calibri Light"/>
            </a:endParaRPr>
          </a:p>
          <a:p>
            <a:pPr>
              <a:lnSpc>
                <a:spcPct val="11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 Light"/>
                <a:cs typeface="Calibri Light"/>
              </a:rPr>
              <a:t>I</a:t>
            </a:r>
            <a:r>
              <a:rPr lang="en-US" sz="2400" dirty="0" smtClean="0">
                <a:solidFill>
                  <a:srgbClr val="000000"/>
                </a:solidFill>
                <a:latin typeface="Calibri Light"/>
                <a:cs typeface="Calibri Light"/>
              </a:rPr>
              <a:t>mage analysis (</a:t>
            </a:r>
            <a:r>
              <a:rPr lang="en-US" sz="24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Matlab</a:t>
            </a:r>
            <a:r>
              <a:rPr lang="en-US" sz="2400" dirty="0" smtClean="0">
                <a:solidFill>
                  <a:srgbClr val="000000"/>
                </a:solidFill>
                <a:latin typeface="Calibri Light"/>
                <a:cs typeface="Calibri Light"/>
              </a:rPr>
              <a:t>) </a:t>
            </a:r>
            <a:r>
              <a:rPr lang="en-US" sz="2400" dirty="0">
                <a:solidFill>
                  <a:srgbClr val="000000"/>
                </a:solidFill>
                <a:latin typeface="Calibri Light"/>
                <a:cs typeface="Calibri Light"/>
              </a:rPr>
              <a:t>u</a:t>
            </a:r>
            <a:r>
              <a:rPr lang="en-US" sz="2400" dirty="0" smtClean="0">
                <a:solidFill>
                  <a:srgbClr val="000000"/>
                </a:solidFill>
                <a:latin typeface="Calibri Light"/>
                <a:cs typeface="Calibri Light"/>
              </a:rPr>
              <a:t>sed to calculate macroscopic strains in the honeycomb assembly, and local strut strains</a:t>
            </a:r>
            <a:endParaRPr lang="en-US" sz="24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23228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396001" y="3205"/>
            <a:ext cx="8119350" cy="977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dirty="0" smtClean="0"/>
              <a:t>Tensile Response of Additively Manufactured Periodic Honeycombs </a:t>
            </a:r>
          </a:p>
        </p:txBody>
      </p:sp>
      <p:pic>
        <p:nvPicPr>
          <p:cNvPr id="2" name="Picture 1" descr="expt-periodic.t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2" y="1150471"/>
            <a:ext cx="4469207" cy="3420000"/>
          </a:xfrm>
          <a:prstGeom prst="rect">
            <a:avLst/>
          </a:prstGeom>
        </p:spPr>
      </p:pic>
      <p:sp>
        <p:nvSpPr>
          <p:cNvPr id="8" name="Rectangle 3 1 1"/>
          <p:cNvSpPr>
            <a:spLocks noGrp="1" noChangeArrowheads="1"/>
          </p:cNvSpPr>
          <p:nvPr>
            <p:ph idx="1"/>
          </p:nvPr>
        </p:nvSpPr>
        <p:spPr>
          <a:xfrm>
            <a:off x="396002" y="4590057"/>
            <a:ext cx="8553763" cy="2116028"/>
          </a:xfrm>
          <a:ln>
            <a:noFill/>
          </a:ln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200" dirty="0" smtClean="0">
                <a:solidFill>
                  <a:srgbClr val="000000"/>
                </a:solidFill>
                <a:latin typeface="Calibri Light"/>
                <a:cs typeface="Calibri Light"/>
              </a:rPr>
              <a:t>Characteristic deformation mechanisms: similar to numerical calculations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396002" y="4590057"/>
            <a:ext cx="81193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0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40" name="Text Box 4"/>
          <p:cNvSpPr txBox="1">
            <a:spLocks noChangeArrowheads="1"/>
          </p:cNvSpPr>
          <p:nvPr/>
        </p:nvSpPr>
        <p:spPr bwMode="auto">
          <a:xfrm>
            <a:off x="107950" y="5876925"/>
            <a:ext cx="8964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en-US" sz="2400"/>
          </a:p>
        </p:txBody>
      </p:sp>
      <p:pic>
        <p:nvPicPr>
          <p:cNvPr id="526348" name="Picture 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4687888" cy="363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26349" name="Text Box 13"/>
          <p:cNvSpPr txBox="1">
            <a:spLocks noChangeArrowheads="1"/>
          </p:cNvSpPr>
          <p:nvPr/>
        </p:nvSpPr>
        <p:spPr bwMode="auto">
          <a:xfrm>
            <a:off x="381000" y="4876800"/>
            <a:ext cx="82296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400" dirty="0"/>
              <a:t>1. Hybrids: Materials to fill holes in material property map</a:t>
            </a:r>
          </a:p>
          <a:p>
            <a:pPr algn="l">
              <a:lnSpc>
                <a:spcPct val="120000"/>
              </a:lnSpc>
            </a:pPr>
            <a:r>
              <a:rPr lang="en-US" sz="2400" dirty="0"/>
              <a:t>2. Most attractive region: Low </a:t>
            </a:r>
            <a:r>
              <a:rPr lang="el-GR" sz="2400" i="1" dirty="0">
                <a:cs typeface="Arial" charset="0"/>
              </a:rPr>
              <a:t>ρ</a:t>
            </a:r>
            <a:r>
              <a:rPr lang="en-US" sz="2400" dirty="0">
                <a:cs typeface="Arial" charset="0"/>
              </a:rPr>
              <a:t> – High </a:t>
            </a:r>
            <a:r>
              <a:rPr lang="en-US" sz="2400" i="1" dirty="0">
                <a:cs typeface="Arial" charset="0"/>
              </a:rPr>
              <a:t>E</a:t>
            </a:r>
            <a:r>
              <a:rPr lang="en-US" sz="2400" dirty="0">
                <a:cs typeface="Arial" charset="0"/>
              </a:rPr>
              <a:t> (High </a:t>
            </a:r>
            <a:r>
              <a:rPr lang="el-GR" sz="2400" i="1" dirty="0">
                <a:cs typeface="Arial" charset="0"/>
              </a:rPr>
              <a:t>σ</a:t>
            </a:r>
            <a:r>
              <a:rPr lang="en-US" sz="2400" dirty="0">
                <a:cs typeface="Arial" charset="0"/>
              </a:rPr>
              <a:t>)</a:t>
            </a:r>
            <a:endParaRPr lang="el-GR" sz="2400" dirty="0">
              <a:cs typeface="Arial" charset="0"/>
            </a:endParaRPr>
          </a:p>
        </p:txBody>
      </p:sp>
      <p:pic>
        <p:nvPicPr>
          <p:cNvPr id="526353" name="Picture 1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54375"/>
            <a:ext cx="2133600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26358" name="Picture 2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74738"/>
            <a:ext cx="1981200" cy="188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26360" name="Picture 2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1066800"/>
            <a:ext cx="2322512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26361" name="Text Box 25"/>
          <p:cNvSpPr txBox="1">
            <a:spLocks noChangeArrowheads="1"/>
          </p:cNvSpPr>
          <p:nvPr/>
        </p:nvSpPr>
        <p:spPr bwMode="auto">
          <a:xfrm>
            <a:off x="2286000" y="4648200"/>
            <a:ext cx="68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200"/>
              <a:t>[1]</a:t>
            </a:r>
          </a:p>
        </p:txBody>
      </p:sp>
      <p:sp>
        <p:nvSpPr>
          <p:cNvPr id="526362" name="Text Box 26"/>
          <p:cNvSpPr txBox="1">
            <a:spLocks noChangeArrowheads="1"/>
          </p:cNvSpPr>
          <p:nvPr/>
        </p:nvSpPr>
        <p:spPr bwMode="auto">
          <a:xfrm>
            <a:off x="5410200" y="2925763"/>
            <a:ext cx="685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200"/>
              <a:t>[2]</a:t>
            </a:r>
          </a:p>
        </p:txBody>
      </p:sp>
      <p:sp>
        <p:nvSpPr>
          <p:cNvPr id="526363" name="Text Box 27"/>
          <p:cNvSpPr txBox="1">
            <a:spLocks noChangeArrowheads="1"/>
          </p:cNvSpPr>
          <p:nvPr/>
        </p:nvSpPr>
        <p:spPr bwMode="auto">
          <a:xfrm>
            <a:off x="7772400" y="2925763"/>
            <a:ext cx="685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200"/>
              <a:t>[3]</a:t>
            </a:r>
          </a:p>
        </p:txBody>
      </p:sp>
      <p:sp>
        <p:nvSpPr>
          <p:cNvPr id="526364" name="Text Box 28"/>
          <p:cNvSpPr txBox="1">
            <a:spLocks noChangeArrowheads="1"/>
          </p:cNvSpPr>
          <p:nvPr/>
        </p:nvSpPr>
        <p:spPr bwMode="auto">
          <a:xfrm>
            <a:off x="7848600" y="4495800"/>
            <a:ext cx="68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200"/>
              <a:t>[4]</a:t>
            </a:r>
          </a:p>
        </p:txBody>
      </p:sp>
      <p:sp>
        <p:nvSpPr>
          <p:cNvPr id="526365" name="Text Box 29"/>
          <p:cNvSpPr txBox="1">
            <a:spLocks noChangeArrowheads="1"/>
          </p:cNvSpPr>
          <p:nvPr/>
        </p:nvSpPr>
        <p:spPr bwMode="auto">
          <a:xfrm>
            <a:off x="5486400" y="4495800"/>
            <a:ext cx="68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200"/>
              <a:t>[4]</a:t>
            </a:r>
          </a:p>
        </p:txBody>
      </p:sp>
      <p:sp>
        <p:nvSpPr>
          <p:cNvPr id="526366" name="Text Box 30"/>
          <p:cNvSpPr txBox="1">
            <a:spLocks noChangeArrowheads="1"/>
          </p:cNvSpPr>
          <p:nvPr/>
        </p:nvSpPr>
        <p:spPr bwMode="auto">
          <a:xfrm>
            <a:off x="389468" y="5885394"/>
            <a:ext cx="85344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600" dirty="0">
                <a:solidFill>
                  <a:srgbClr val="7F7F7F"/>
                </a:solidFill>
              </a:rPr>
              <a:t>[1] M. F. Ashby, </a:t>
            </a:r>
            <a:r>
              <a:rPr lang="en-US" sz="1600" i="1" dirty="0" err="1">
                <a:solidFill>
                  <a:srgbClr val="7F7F7F"/>
                </a:solidFill>
              </a:rPr>
              <a:t>Philos</a:t>
            </a:r>
            <a:r>
              <a:rPr lang="en-US" sz="1600" i="1" dirty="0">
                <a:solidFill>
                  <a:srgbClr val="7F7F7F"/>
                </a:solidFill>
              </a:rPr>
              <a:t> Mag</a:t>
            </a:r>
            <a:r>
              <a:rPr lang="en-US" sz="1600" dirty="0">
                <a:solidFill>
                  <a:srgbClr val="7F7F7F"/>
                </a:solidFill>
              </a:rPr>
              <a:t>, 2008                          </a:t>
            </a:r>
            <a:r>
              <a:rPr lang="en-US" sz="1600" dirty="0" smtClean="0">
                <a:solidFill>
                  <a:srgbClr val="7F7F7F"/>
                </a:solidFill>
              </a:rPr>
              <a:t>[</a:t>
            </a:r>
            <a:r>
              <a:rPr lang="en-US" sz="1600" dirty="0">
                <a:solidFill>
                  <a:srgbClr val="7F7F7F"/>
                </a:solidFill>
              </a:rPr>
              <a:t>3] D. J. </a:t>
            </a:r>
            <a:r>
              <a:rPr lang="en-US" sz="1600" dirty="0" err="1">
                <a:solidFill>
                  <a:srgbClr val="7F7F7F"/>
                </a:solidFill>
              </a:rPr>
              <a:t>Sypeck</a:t>
            </a:r>
            <a:r>
              <a:rPr lang="en-US" sz="1600" dirty="0">
                <a:solidFill>
                  <a:srgbClr val="7F7F7F"/>
                </a:solidFill>
              </a:rPr>
              <a:t>, </a:t>
            </a:r>
            <a:r>
              <a:rPr lang="en-US" sz="1600" i="1" dirty="0" err="1">
                <a:solidFill>
                  <a:srgbClr val="7F7F7F"/>
                </a:solidFill>
              </a:rPr>
              <a:t>Adv</a:t>
            </a:r>
            <a:r>
              <a:rPr lang="en-US" sz="1600" i="1" dirty="0">
                <a:solidFill>
                  <a:srgbClr val="7F7F7F"/>
                </a:solidFill>
              </a:rPr>
              <a:t> Compos Mat</a:t>
            </a:r>
            <a:r>
              <a:rPr lang="en-US" sz="1600" dirty="0">
                <a:solidFill>
                  <a:srgbClr val="7F7F7F"/>
                </a:solidFill>
              </a:rPr>
              <a:t>, 2005</a:t>
            </a:r>
            <a:endParaRPr lang="en-US" sz="1600" i="1" dirty="0">
              <a:solidFill>
                <a:srgbClr val="7F7F7F"/>
              </a:solidFill>
            </a:endParaRPr>
          </a:p>
          <a:p>
            <a:pPr algn="l"/>
            <a:r>
              <a:rPr lang="en-US" sz="1600" dirty="0">
                <a:solidFill>
                  <a:srgbClr val="7F7F7F"/>
                </a:solidFill>
              </a:rPr>
              <a:t>[2] T. Miyoshi et al., </a:t>
            </a:r>
            <a:r>
              <a:rPr lang="en-US" sz="1600" i="1" dirty="0" err="1">
                <a:solidFill>
                  <a:srgbClr val="7F7F7F"/>
                </a:solidFill>
              </a:rPr>
              <a:t>Adv</a:t>
            </a:r>
            <a:r>
              <a:rPr lang="en-US" sz="1600" i="1" dirty="0">
                <a:solidFill>
                  <a:srgbClr val="7F7F7F"/>
                </a:solidFill>
              </a:rPr>
              <a:t> </a:t>
            </a:r>
            <a:r>
              <a:rPr lang="en-US" sz="1600" i="1" dirty="0" err="1">
                <a:solidFill>
                  <a:srgbClr val="7F7F7F"/>
                </a:solidFill>
              </a:rPr>
              <a:t>Eng</a:t>
            </a:r>
            <a:r>
              <a:rPr lang="en-US" sz="1600" i="1" dirty="0">
                <a:solidFill>
                  <a:srgbClr val="7F7F7F"/>
                </a:solidFill>
              </a:rPr>
              <a:t> Mat</a:t>
            </a:r>
            <a:r>
              <a:rPr lang="en-US" sz="1600" dirty="0">
                <a:solidFill>
                  <a:srgbClr val="7F7F7F"/>
                </a:solidFill>
              </a:rPr>
              <a:t>, 2000               </a:t>
            </a:r>
            <a:r>
              <a:rPr lang="en-US" sz="1600" dirty="0" smtClean="0">
                <a:solidFill>
                  <a:srgbClr val="7F7F7F"/>
                </a:solidFill>
              </a:rPr>
              <a:t> [</a:t>
            </a:r>
            <a:r>
              <a:rPr lang="en-US" sz="1600" dirty="0">
                <a:solidFill>
                  <a:srgbClr val="7F7F7F"/>
                </a:solidFill>
              </a:rPr>
              <a:t>4] H. N. G. Wadley, </a:t>
            </a:r>
            <a:r>
              <a:rPr lang="en-US" sz="1600" i="1" dirty="0" err="1">
                <a:solidFill>
                  <a:srgbClr val="7F7F7F"/>
                </a:solidFill>
              </a:rPr>
              <a:t>Philos</a:t>
            </a:r>
            <a:r>
              <a:rPr lang="en-US" sz="1600" i="1" dirty="0">
                <a:solidFill>
                  <a:srgbClr val="7F7F7F"/>
                </a:solidFill>
              </a:rPr>
              <a:t> Trans Royal </a:t>
            </a:r>
            <a:r>
              <a:rPr lang="en-US" sz="1600" i="1" dirty="0" err="1">
                <a:solidFill>
                  <a:srgbClr val="7F7F7F"/>
                </a:solidFill>
              </a:rPr>
              <a:t>Soc</a:t>
            </a:r>
            <a:r>
              <a:rPr lang="en-US" sz="1600" dirty="0">
                <a:solidFill>
                  <a:srgbClr val="7F7F7F"/>
                </a:solidFill>
              </a:rPr>
              <a:t>, 2006</a:t>
            </a:r>
          </a:p>
        </p:txBody>
      </p:sp>
      <p:sp>
        <p:nvSpPr>
          <p:cNvPr id="526368" name="Line 32"/>
          <p:cNvSpPr>
            <a:spLocks noChangeShapeType="1"/>
          </p:cNvSpPr>
          <p:nvPr/>
        </p:nvSpPr>
        <p:spPr bwMode="auto">
          <a:xfrm flipH="1">
            <a:off x="1143000" y="1905000"/>
            <a:ext cx="7620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26369" name="Line 33"/>
          <p:cNvSpPr>
            <a:spLocks noChangeShapeType="1"/>
          </p:cNvSpPr>
          <p:nvPr/>
        </p:nvSpPr>
        <p:spPr bwMode="auto">
          <a:xfrm flipV="1">
            <a:off x="1143000" y="1981200"/>
            <a:ext cx="0" cy="609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26370" name="Picture 3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252788"/>
            <a:ext cx="2286000" cy="131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1" name="Title 2"/>
          <p:cNvSpPr>
            <a:spLocks noGrp="1"/>
          </p:cNvSpPr>
          <p:nvPr>
            <p:ph type="title"/>
          </p:nvPr>
        </p:nvSpPr>
        <p:spPr>
          <a:xfrm>
            <a:off x="396000" y="3205"/>
            <a:ext cx="8281987" cy="809595"/>
          </a:xfrm>
        </p:spPr>
        <p:txBody>
          <a:bodyPr/>
          <a:lstStyle/>
          <a:p>
            <a:r>
              <a:rPr lang="en-GB" dirty="0" smtClean="0"/>
              <a:t>Introduction: Foams and Lattice Materials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5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6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6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6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6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6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6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6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6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6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6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6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62" grpId="0"/>
      <p:bldP spid="526363" grpId="0"/>
      <p:bldP spid="526364" grpId="0"/>
      <p:bldP spid="526365" grpId="0"/>
      <p:bldP spid="526368" grpId="0" animBg="1"/>
      <p:bldP spid="52636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396001" y="3205"/>
            <a:ext cx="8119350" cy="977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dirty="0" smtClean="0"/>
              <a:t>Tensile Response of Additively Manufactured Periodic Honeycombs </a:t>
            </a:r>
          </a:p>
        </p:txBody>
      </p:sp>
      <p:pic>
        <p:nvPicPr>
          <p:cNvPr id="2" name="Picture 1" descr="expt-periodic.t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2" y="1150471"/>
            <a:ext cx="4469207" cy="3420000"/>
          </a:xfrm>
          <a:prstGeom prst="rect">
            <a:avLst/>
          </a:prstGeom>
        </p:spPr>
      </p:pic>
      <p:sp>
        <p:nvSpPr>
          <p:cNvPr id="8" name="Rectangle 3 1 1"/>
          <p:cNvSpPr>
            <a:spLocks noGrp="1" noChangeArrowheads="1"/>
          </p:cNvSpPr>
          <p:nvPr>
            <p:ph idx="1"/>
          </p:nvPr>
        </p:nvSpPr>
        <p:spPr>
          <a:xfrm>
            <a:off x="396003" y="4590057"/>
            <a:ext cx="8253818" cy="1655355"/>
          </a:xfrm>
          <a:ln>
            <a:noFill/>
          </a:ln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en-US" sz="2200" dirty="0" smtClean="0">
                <a:solidFill>
                  <a:srgbClr val="000000"/>
                </a:solidFill>
                <a:latin typeface="Calibri Light"/>
                <a:cs typeface="Calibri Light"/>
              </a:rPr>
              <a:t>Low-density honeycombs: Plastic bending failure precedes local tensile strain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en-US" sz="2200" dirty="0" smtClean="0">
                <a:solidFill>
                  <a:srgbClr val="000000"/>
                </a:solidFill>
                <a:latin typeface="Calibri Light"/>
                <a:cs typeface="Calibri Light"/>
              </a:rPr>
              <a:t>High-</a:t>
            </a:r>
            <a:r>
              <a:rPr lang="en-US" sz="2200" dirty="0">
                <a:solidFill>
                  <a:srgbClr val="000000"/>
                </a:solidFill>
                <a:latin typeface="Calibri Light"/>
                <a:cs typeface="Calibri Light"/>
              </a:rPr>
              <a:t>density honeycombs: </a:t>
            </a:r>
            <a:r>
              <a:rPr lang="en-US" sz="22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Macrosopic</a:t>
            </a:r>
            <a:r>
              <a:rPr lang="en-US" sz="2200" dirty="0" smtClean="0">
                <a:solidFill>
                  <a:srgbClr val="000000"/>
                </a:solidFill>
                <a:latin typeface="Calibri Light"/>
                <a:cs typeface="Calibri Light"/>
              </a:rPr>
              <a:t> failure due to achievement of local </a:t>
            </a:r>
            <a:r>
              <a:rPr lang="en-US" sz="2200" dirty="0">
                <a:solidFill>
                  <a:srgbClr val="000000"/>
                </a:solidFill>
                <a:latin typeface="Calibri Light"/>
                <a:cs typeface="Calibri Light"/>
              </a:rPr>
              <a:t>tensile strain </a:t>
            </a:r>
          </a:p>
        </p:txBody>
      </p:sp>
      <p:pic>
        <p:nvPicPr>
          <p:cNvPr id="7" name="Picture 6" descr="LocalStrains-rho01.t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650" y="1140175"/>
            <a:ext cx="4469207" cy="3420000"/>
          </a:xfrm>
          <a:prstGeom prst="rect">
            <a:avLst/>
          </a:prstGeom>
        </p:spPr>
      </p:pic>
      <p:pic>
        <p:nvPicPr>
          <p:cNvPr id="19" name="Picture 18" descr="LocalStrains-All.t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1141200"/>
            <a:ext cx="4469207" cy="3420000"/>
          </a:xfrm>
          <a:prstGeom prst="rect">
            <a:avLst/>
          </a:prstGeom>
        </p:spPr>
      </p:pic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7332356" y="870895"/>
            <a:ext cx="1455098" cy="1474869"/>
            <a:chOff x="7197887" y="796190"/>
            <a:chExt cx="1455098" cy="1474869"/>
          </a:xfrm>
        </p:grpSpPr>
        <p:pic>
          <p:nvPicPr>
            <p:cNvPr id="9" name="Picture 8" descr="periodic-ucell.jp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7887" y="851648"/>
              <a:ext cx="1317464" cy="141941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 rot="1628905">
              <a:off x="7855987" y="796190"/>
              <a:ext cx="6825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Strut B</a:t>
              </a:r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 rot="19718019">
              <a:off x="7811164" y="1916787"/>
              <a:ext cx="6825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Strut B</a:t>
              </a:r>
              <a:endParaRPr lang="en-US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 rot="5400000">
              <a:off x="8154685" y="1396842"/>
              <a:ext cx="6888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Strut A</a:t>
              </a:r>
              <a:endParaRPr lang="en-US" sz="1400" dirty="0"/>
            </a:p>
          </p:txBody>
        </p:sp>
      </p:grpSp>
      <p:sp>
        <p:nvSpPr>
          <p:cNvPr id="16" name="TextBox 15"/>
          <p:cNvSpPr txBox="1"/>
          <p:nvPr/>
        </p:nvSpPr>
        <p:spPr>
          <a:xfrm rot="20826395">
            <a:off x="7613427" y="2768931"/>
            <a:ext cx="688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Strut A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 rot="20826395">
            <a:off x="7768311" y="3118309"/>
            <a:ext cx="682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Strut B</a:t>
            </a:r>
            <a:endParaRPr lang="en-US" sz="14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96002" y="4590057"/>
            <a:ext cx="81193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22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6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61859" name="Text Box 3"/>
          <p:cNvSpPr txBox="1">
            <a:spLocks noChangeArrowheads="1"/>
          </p:cNvSpPr>
          <p:nvPr/>
        </p:nvSpPr>
        <p:spPr bwMode="auto">
          <a:xfrm>
            <a:off x="107950" y="5876925"/>
            <a:ext cx="8964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/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396000" y="3205"/>
            <a:ext cx="8281987" cy="977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Overview</a:t>
            </a:r>
          </a:p>
        </p:txBody>
      </p:sp>
      <p:sp>
        <p:nvSpPr>
          <p:cNvPr id="28" name="Rectangle 3"/>
          <p:cNvSpPr>
            <a:spLocks noGrp="1" noChangeArrowheads="1"/>
          </p:cNvSpPr>
          <p:nvPr>
            <p:ph idx="1"/>
          </p:nvPr>
        </p:nvSpPr>
        <p:spPr>
          <a:xfrm>
            <a:off x="592659" y="1093811"/>
            <a:ext cx="7764760" cy="3280546"/>
          </a:xfrm>
        </p:spPr>
        <p:txBody>
          <a:bodyPr>
            <a:noAutofit/>
          </a:bodyPr>
          <a:lstStyle/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+mj-lt"/>
                <a:cs typeface="Palatino Linotype"/>
              </a:rPr>
              <a:t>Introduction to cellular materials</a:t>
            </a:r>
          </a:p>
          <a:p>
            <a:pPr marL="457200" indent="-457200">
              <a:lnSpc>
                <a:spcPct val="8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+mj-lt"/>
                <a:cs typeface="Palatino Linotype"/>
              </a:rPr>
              <a:t>Tensile response of periodic honeycombs</a:t>
            </a:r>
          </a:p>
          <a:p>
            <a:pPr marL="800100" lvl="1" indent="-457200">
              <a:lnSpc>
                <a:spcPct val="80000"/>
              </a:lnSpc>
              <a:buFont typeface="+mj-lt"/>
              <a:buAutoNum type="alphaU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+mj-lt"/>
                <a:cs typeface="Palatino Linotype"/>
              </a:rPr>
              <a:t>Effect of relative density: periodic boundary conditions</a:t>
            </a:r>
          </a:p>
          <a:p>
            <a:pPr marL="800100" lvl="1" indent="-457200">
              <a:lnSpc>
                <a:spcPct val="80000"/>
              </a:lnSpc>
              <a:buFont typeface="+mj-lt"/>
              <a:buAutoNum type="alphaU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+mj-lt"/>
                <a:cs typeface="Palatino Linotype"/>
              </a:rPr>
              <a:t>Towards experimental tests: specimen size effects</a:t>
            </a:r>
          </a:p>
          <a:p>
            <a:pPr marL="457200" indent="-457200">
              <a:lnSpc>
                <a:spcPct val="8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+mj-lt"/>
                <a:cs typeface="Palatino Linotype"/>
              </a:rPr>
              <a:t>Tensile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+mj-lt"/>
                <a:cs typeface="Palatino Linotype"/>
              </a:rPr>
              <a:t>response of semi-confined experimental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+mj-lt"/>
                <a:cs typeface="Palatino Linotype"/>
              </a:rPr>
              <a:t>honeycombs</a:t>
            </a:r>
          </a:p>
          <a:p>
            <a:pPr marL="457200" indent="-457200">
              <a:lnSpc>
                <a:spcPct val="8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sz="2400" dirty="0" smtClean="0">
                <a:latin typeface="+mj-lt"/>
                <a:cs typeface="Palatino Linotype"/>
              </a:rPr>
              <a:t>Effect of geometrical perturbations on ductility and tensile strength</a:t>
            </a:r>
          </a:p>
          <a:p>
            <a:pPr marL="457200" indent="-457200">
              <a:lnSpc>
                <a:spcPct val="8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+mj-lt"/>
                <a:cs typeface="Palatino Linotype"/>
              </a:rPr>
              <a:t>Effect of crack and inclusion size on tensile ductility</a:t>
            </a:r>
          </a:p>
        </p:txBody>
      </p:sp>
    </p:spTree>
    <p:extLst>
      <p:ext uri="{BB962C8B-B14F-4D97-AF65-F5344CB8AC3E}">
        <p14:creationId xmlns:p14="http://schemas.microsoft.com/office/powerpoint/2010/main" val="389585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396001" y="3205"/>
            <a:ext cx="8119350" cy="977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ts val="2400"/>
              </a:spcBef>
            </a:pPr>
            <a:r>
              <a:rPr lang="en-US" sz="3200" dirty="0">
                <a:cs typeface="Palatino Linotype"/>
              </a:rPr>
              <a:t>Effect of </a:t>
            </a:r>
            <a:r>
              <a:rPr lang="en-US" sz="3200" dirty="0" smtClean="0">
                <a:cs typeface="Palatino Linotype"/>
              </a:rPr>
              <a:t>Geometrical Perturbations </a:t>
            </a:r>
            <a:r>
              <a:rPr lang="en-US" sz="3200" dirty="0">
                <a:cs typeface="Palatino Linotype"/>
              </a:rPr>
              <a:t>on </a:t>
            </a:r>
            <a:r>
              <a:rPr lang="en-US" sz="3200" dirty="0" smtClean="0">
                <a:cs typeface="Palatino Linotype"/>
              </a:rPr>
              <a:t>Ductility </a:t>
            </a:r>
            <a:r>
              <a:rPr lang="en-US" sz="3200" dirty="0">
                <a:cs typeface="Palatino Linotype"/>
              </a:rPr>
              <a:t>and </a:t>
            </a:r>
            <a:r>
              <a:rPr lang="en-US" sz="3200" dirty="0" smtClean="0">
                <a:cs typeface="Palatino Linotype"/>
              </a:rPr>
              <a:t>Tensile Strength</a:t>
            </a:r>
            <a:endParaRPr lang="en-US" sz="3200" dirty="0">
              <a:cs typeface="Palatino Linotype"/>
            </a:endParaRPr>
          </a:p>
        </p:txBody>
      </p:sp>
      <p:sp>
        <p:nvSpPr>
          <p:cNvPr id="28" name="Rectangle 3 1 1"/>
          <p:cNvSpPr>
            <a:spLocks noGrp="1" noChangeArrowheads="1"/>
          </p:cNvSpPr>
          <p:nvPr>
            <p:ph idx="1"/>
          </p:nvPr>
        </p:nvSpPr>
        <p:spPr>
          <a:xfrm>
            <a:off x="396002" y="992667"/>
            <a:ext cx="8119349" cy="150814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200" dirty="0" smtClean="0">
                <a:solidFill>
                  <a:srgbClr val="000000"/>
                </a:solidFill>
                <a:latin typeface="Calibri Light"/>
                <a:cs typeface="Calibri Light"/>
              </a:rPr>
              <a:t>Geometrical perturbations generated by displacement of nodal junctions on an arbitrary position in a circle of radius </a:t>
            </a:r>
          </a:p>
          <a:p>
            <a:pPr>
              <a:lnSpc>
                <a:spcPct val="100000"/>
              </a:lnSpc>
            </a:pPr>
            <a:r>
              <a:rPr lang="en-US" sz="2200" dirty="0" smtClean="0">
                <a:solidFill>
                  <a:srgbClr val="000000"/>
                </a:solidFill>
                <a:latin typeface="Calibri Light"/>
                <a:cs typeface="Calibri Light"/>
              </a:rPr>
              <a:t>Nodal perturbation magnitude characterized by </a:t>
            </a:r>
          </a:p>
          <a:p>
            <a:pPr>
              <a:lnSpc>
                <a:spcPct val="100000"/>
              </a:lnSpc>
            </a:pPr>
            <a:r>
              <a:rPr lang="en-US" sz="2200" dirty="0" smtClean="0">
                <a:solidFill>
                  <a:srgbClr val="000000"/>
                </a:solidFill>
                <a:latin typeface="Calibri Light"/>
                <a:cs typeface="Calibri Light"/>
              </a:rPr>
              <a:t>Honeycomb with rel. density = 0.2 chosen as baseline</a:t>
            </a:r>
            <a:endParaRPr lang="en-US" sz="22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729" y="1394352"/>
            <a:ext cx="165537" cy="2878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374" y="1825942"/>
            <a:ext cx="436361" cy="3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07" y="2879035"/>
            <a:ext cx="2798616" cy="32335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989" y="2751329"/>
            <a:ext cx="1885756" cy="16919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04" y="4702145"/>
            <a:ext cx="1864605" cy="16919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135" y="3451653"/>
            <a:ext cx="983768" cy="3017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136" y="5264713"/>
            <a:ext cx="1000225" cy="301715"/>
          </a:xfrm>
          <a:prstGeom prst="rect">
            <a:avLst/>
          </a:prstGeom>
        </p:spPr>
      </p:pic>
      <p:cxnSp>
        <p:nvCxnSpPr>
          <p:cNvPr id="4" name="Straight Arrow Connector 3"/>
          <p:cNvCxnSpPr>
            <a:stCxn id="7" idx="3"/>
            <a:endCxn id="9" idx="1"/>
          </p:cNvCxnSpPr>
          <p:nvPr/>
        </p:nvCxnSpPr>
        <p:spPr>
          <a:xfrm flipV="1">
            <a:off x="3501623" y="3597329"/>
            <a:ext cx="1568366" cy="8984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3"/>
            <a:endCxn id="10" idx="1"/>
          </p:cNvCxnSpPr>
          <p:nvPr/>
        </p:nvCxnSpPr>
        <p:spPr>
          <a:xfrm>
            <a:off x="3501623" y="4495816"/>
            <a:ext cx="1578481" cy="10523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10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396001" y="3205"/>
            <a:ext cx="8119350" cy="977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ts val="2400"/>
              </a:spcBef>
            </a:pPr>
            <a:r>
              <a:rPr lang="en-US" sz="3200" dirty="0">
                <a:cs typeface="Palatino Linotype"/>
              </a:rPr>
              <a:t>Effect of </a:t>
            </a:r>
            <a:r>
              <a:rPr lang="en-US" sz="3200" dirty="0" smtClean="0">
                <a:cs typeface="Palatino Linotype"/>
              </a:rPr>
              <a:t>Geometrical Perturbations </a:t>
            </a:r>
            <a:r>
              <a:rPr lang="en-US" sz="3200" dirty="0">
                <a:cs typeface="Palatino Linotype"/>
              </a:rPr>
              <a:t>on </a:t>
            </a:r>
            <a:r>
              <a:rPr lang="en-US" sz="3200" dirty="0" smtClean="0">
                <a:cs typeface="Palatino Linotype"/>
              </a:rPr>
              <a:t>Ductility </a:t>
            </a:r>
            <a:r>
              <a:rPr lang="en-US" sz="3200" dirty="0">
                <a:cs typeface="Palatino Linotype"/>
              </a:rPr>
              <a:t>and </a:t>
            </a:r>
            <a:r>
              <a:rPr lang="en-US" sz="3200" dirty="0" smtClean="0">
                <a:cs typeface="Palatino Linotype"/>
              </a:rPr>
              <a:t>Tensile Strength</a:t>
            </a:r>
            <a:endParaRPr lang="en-US" sz="3200" dirty="0">
              <a:cs typeface="Palatino Linotype"/>
            </a:endParaRPr>
          </a:p>
        </p:txBody>
      </p:sp>
      <p:pic>
        <p:nvPicPr>
          <p:cNvPr id="2" name="Picture 1" descr="perturbation-se.t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1" y="1180353"/>
            <a:ext cx="4469207" cy="3420000"/>
          </a:xfrm>
          <a:prstGeom prst="rect">
            <a:avLst/>
          </a:prstGeom>
        </p:spPr>
      </p:pic>
      <p:sp>
        <p:nvSpPr>
          <p:cNvPr id="6" name="Rectangle 3 1 1"/>
          <p:cNvSpPr>
            <a:spLocks noGrp="1" noChangeArrowheads="1"/>
          </p:cNvSpPr>
          <p:nvPr>
            <p:ph idx="1"/>
          </p:nvPr>
        </p:nvSpPr>
        <p:spPr>
          <a:xfrm>
            <a:off x="396002" y="4888877"/>
            <a:ext cx="8553763" cy="983005"/>
          </a:xfrm>
          <a:ln>
            <a:noFill/>
          </a:ln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200" dirty="0" smtClean="0">
                <a:solidFill>
                  <a:srgbClr val="000000"/>
                </a:solidFill>
                <a:latin typeface="Calibri Light"/>
                <a:cs typeface="Calibri Light"/>
              </a:rPr>
              <a:t>Both tensile ductility and strength shortcut by nodal perturbations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200" dirty="0" smtClean="0">
                <a:solidFill>
                  <a:srgbClr val="000000"/>
                </a:solidFill>
                <a:latin typeface="Calibri Light"/>
                <a:cs typeface="Calibri Light"/>
              </a:rPr>
              <a:t>Moderate reductions: ≈ 0.7 for </a:t>
            </a:r>
            <a:r>
              <a:rPr lang="en-US" sz="22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δ</a:t>
            </a:r>
            <a:r>
              <a:rPr lang="en-US" sz="2200" dirty="0" smtClean="0">
                <a:solidFill>
                  <a:srgbClr val="000000"/>
                </a:solidFill>
                <a:latin typeface="Calibri Light"/>
                <a:cs typeface="Calibri Light"/>
              </a:rPr>
              <a:t>/l = 0.4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96002" y="4769349"/>
            <a:ext cx="81193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Perturbations-Decreases.t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270" y="1165412"/>
            <a:ext cx="4469207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67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396000" y="3205"/>
            <a:ext cx="8281987" cy="977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Overview</a:t>
            </a:r>
          </a:p>
        </p:txBody>
      </p:sp>
      <p:sp>
        <p:nvSpPr>
          <p:cNvPr id="28" name="Rectangle 3"/>
          <p:cNvSpPr>
            <a:spLocks noGrp="1" noChangeArrowheads="1"/>
          </p:cNvSpPr>
          <p:nvPr>
            <p:ph idx="1"/>
          </p:nvPr>
        </p:nvSpPr>
        <p:spPr>
          <a:xfrm>
            <a:off x="592659" y="1093811"/>
            <a:ext cx="7764760" cy="3280546"/>
          </a:xfrm>
        </p:spPr>
        <p:txBody>
          <a:bodyPr>
            <a:noAutofit/>
          </a:bodyPr>
          <a:lstStyle/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+mj-lt"/>
                <a:cs typeface="Palatino Linotype"/>
              </a:rPr>
              <a:t>Introduction to cellular materials</a:t>
            </a:r>
          </a:p>
          <a:p>
            <a:pPr marL="457200" indent="-457200">
              <a:lnSpc>
                <a:spcPct val="8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+mj-lt"/>
                <a:cs typeface="Palatino Linotype"/>
              </a:rPr>
              <a:t>Tensile response of periodic honeycombs</a:t>
            </a:r>
          </a:p>
          <a:p>
            <a:pPr marL="800100" lvl="1" indent="-457200">
              <a:lnSpc>
                <a:spcPct val="80000"/>
              </a:lnSpc>
              <a:buFont typeface="+mj-lt"/>
              <a:buAutoNum type="alphaU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+mj-lt"/>
                <a:cs typeface="Palatino Linotype"/>
              </a:rPr>
              <a:t>Effect of relative density: periodic boundary conditions</a:t>
            </a:r>
          </a:p>
          <a:p>
            <a:pPr marL="800100" lvl="1" indent="-457200">
              <a:lnSpc>
                <a:spcPct val="80000"/>
              </a:lnSpc>
              <a:buFont typeface="+mj-lt"/>
              <a:buAutoNum type="alphaU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+mj-lt"/>
                <a:cs typeface="Palatino Linotype"/>
              </a:rPr>
              <a:t>Towards experimental tests: specimen size effects</a:t>
            </a:r>
          </a:p>
          <a:p>
            <a:pPr marL="457200" indent="-457200">
              <a:lnSpc>
                <a:spcPct val="8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+mj-lt"/>
                <a:cs typeface="Palatino Linotype"/>
              </a:rPr>
              <a:t>Tensile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+mj-lt"/>
                <a:cs typeface="Palatino Linotype"/>
              </a:rPr>
              <a:t>response of semi-confined experimental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+mj-lt"/>
                <a:cs typeface="Palatino Linotype"/>
              </a:rPr>
              <a:t>honeycombs</a:t>
            </a:r>
          </a:p>
          <a:p>
            <a:pPr marL="457200" indent="-457200">
              <a:lnSpc>
                <a:spcPct val="8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+mj-lt"/>
                <a:cs typeface="Palatino Linotype"/>
              </a:rPr>
              <a:t>Effect of geometrical perturbations on ductility and tensile strength</a:t>
            </a:r>
          </a:p>
          <a:p>
            <a:pPr marL="457200" indent="-457200">
              <a:lnSpc>
                <a:spcPct val="8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sz="2400" dirty="0" smtClean="0">
                <a:latin typeface="+mj-lt"/>
                <a:cs typeface="Palatino Linotype"/>
              </a:rPr>
              <a:t>Effect of crack and inclusion size on ductility and tensile strength</a:t>
            </a:r>
          </a:p>
        </p:txBody>
      </p:sp>
    </p:spTree>
    <p:extLst>
      <p:ext uri="{BB962C8B-B14F-4D97-AF65-F5344CB8AC3E}">
        <p14:creationId xmlns:p14="http://schemas.microsoft.com/office/powerpoint/2010/main" val="100192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396001" y="3205"/>
            <a:ext cx="8119350" cy="977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ts val="2400"/>
              </a:spcBef>
            </a:pPr>
            <a:r>
              <a:rPr lang="en-US" sz="3200" dirty="0" smtClean="0">
                <a:cs typeface="Palatino Linotype"/>
              </a:rPr>
              <a:t>5. Effect </a:t>
            </a:r>
            <a:r>
              <a:rPr lang="en-US" sz="3200" dirty="0">
                <a:cs typeface="Palatino Linotype"/>
              </a:rPr>
              <a:t>of </a:t>
            </a:r>
            <a:r>
              <a:rPr lang="en-US" sz="3200" dirty="0" smtClean="0">
                <a:cs typeface="Palatino Linotype"/>
              </a:rPr>
              <a:t>Crack </a:t>
            </a:r>
            <a:r>
              <a:rPr lang="en-US" sz="3200" dirty="0">
                <a:cs typeface="Palatino Linotype"/>
              </a:rPr>
              <a:t>and </a:t>
            </a:r>
            <a:r>
              <a:rPr lang="en-US" sz="3200" dirty="0" smtClean="0">
                <a:cs typeface="Palatino Linotype"/>
              </a:rPr>
              <a:t>Inclusion Size </a:t>
            </a:r>
            <a:r>
              <a:rPr lang="en-US" sz="3200" dirty="0">
                <a:cs typeface="Palatino Linotype"/>
              </a:rPr>
              <a:t>on </a:t>
            </a:r>
            <a:r>
              <a:rPr lang="en-US" sz="3200" dirty="0" smtClean="0">
                <a:cs typeface="Palatino Linotype"/>
              </a:rPr>
              <a:t>Ductility </a:t>
            </a:r>
            <a:r>
              <a:rPr lang="en-US" sz="3200" dirty="0">
                <a:cs typeface="Palatino Linotype"/>
              </a:rPr>
              <a:t>and </a:t>
            </a:r>
            <a:r>
              <a:rPr lang="en-US" sz="3200" dirty="0" smtClean="0">
                <a:cs typeface="Palatino Linotype"/>
              </a:rPr>
              <a:t>Tensile Strength</a:t>
            </a:r>
            <a:endParaRPr lang="en-US" sz="3200" dirty="0">
              <a:cs typeface="Palatino Linotype"/>
            </a:endParaRPr>
          </a:p>
        </p:txBody>
      </p:sp>
      <p:sp>
        <p:nvSpPr>
          <p:cNvPr id="28" name="Rectangle 3 1 1"/>
          <p:cNvSpPr>
            <a:spLocks noGrp="1" noChangeArrowheads="1"/>
          </p:cNvSpPr>
          <p:nvPr>
            <p:ph idx="1"/>
          </p:nvPr>
        </p:nvSpPr>
        <p:spPr>
          <a:xfrm>
            <a:off x="396002" y="1127136"/>
            <a:ext cx="8119349" cy="150814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200" dirty="0" smtClean="0">
                <a:solidFill>
                  <a:srgbClr val="000000"/>
                </a:solidFill>
                <a:latin typeface="Calibri Light"/>
                <a:cs typeface="Calibri Light"/>
              </a:rPr>
              <a:t>Missing cells (cracks) or inclusions, of size </a:t>
            </a:r>
            <a:r>
              <a:rPr lang="en-US" sz="2200" i="1" dirty="0" smtClean="0">
                <a:solidFill>
                  <a:srgbClr val="000000"/>
                </a:solidFill>
                <a:latin typeface="Calibri Light"/>
                <a:cs typeface="Calibri Light"/>
              </a:rPr>
              <a:t>2a</a:t>
            </a:r>
            <a:r>
              <a:rPr lang="en-US" sz="2200" dirty="0" smtClean="0">
                <a:solidFill>
                  <a:srgbClr val="000000"/>
                </a:solidFill>
                <a:latin typeface="Calibri Light"/>
                <a:cs typeface="Calibri Light"/>
              </a:rPr>
              <a:t>, spaced a distance </a:t>
            </a:r>
            <a:r>
              <a:rPr lang="en-US" sz="2200" i="1" dirty="0" smtClean="0">
                <a:solidFill>
                  <a:srgbClr val="000000"/>
                </a:solidFill>
                <a:latin typeface="Calibri Light"/>
                <a:cs typeface="Calibri Light"/>
              </a:rPr>
              <a:t>2H</a:t>
            </a:r>
            <a:r>
              <a:rPr lang="en-US" sz="2200" dirty="0" smtClean="0">
                <a:solidFill>
                  <a:srgbClr val="000000"/>
                </a:solidFill>
                <a:latin typeface="Calibri Light"/>
                <a:cs typeface="Calibri Light"/>
              </a:rPr>
              <a:t> apart are explored</a:t>
            </a:r>
          </a:p>
          <a:p>
            <a:pPr>
              <a:lnSpc>
                <a:spcPct val="100000"/>
              </a:lnSpc>
            </a:pPr>
            <a:r>
              <a:rPr lang="en-US" sz="2200" dirty="0" smtClean="0">
                <a:solidFill>
                  <a:srgbClr val="000000"/>
                </a:solidFill>
                <a:latin typeface="Calibri Light"/>
                <a:cs typeface="Calibri Light"/>
              </a:rPr>
              <a:t>Cracks created by </a:t>
            </a:r>
            <a:r>
              <a:rPr lang="en-US" sz="2200" i="1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n</a:t>
            </a:r>
            <a:r>
              <a:rPr lang="en-US" sz="2200" i="1" baseline="-25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b</a:t>
            </a:r>
            <a:r>
              <a:rPr lang="en-US" sz="2200" dirty="0" smtClean="0">
                <a:solidFill>
                  <a:srgbClr val="000000"/>
                </a:solidFill>
                <a:latin typeface="Calibri Light"/>
                <a:cs typeface="Calibri Light"/>
              </a:rPr>
              <a:t> broken walls: </a:t>
            </a:r>
            <a:endParaRPr lang="en-US" sz="2200" dirty="0">
              <a:solidFill>
                <a:srgbClr val="000000"/>
              </a:solidFill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r>
              <a:rPr lang="en-US" sz="2200" dirty="0" smtClean="0">
                <a:solidFill>
                  <a:srgbClr val="000000"/>
                </a:solidFill>
                <a:latin typeface="Calibri Light"/>
                <a:cs typeface="Calibri Light"/>
              </a:rPr>
              <a:t>Inclusions created by </a:t>
            </a:r>
            <a:r>
              <a:rPr lang="en-US" sz="2200" i="1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n</a:t>
            </a:r>
            <a:r>
              <a:rPr lang="en-US" sz="2200" i="1" baseline="-25000" dirty="0" err="1" smtClean="0">
                <a:solidFill>
                  <a:srgbClr val="000000"/>
                </a:solidFill>
                <a:latin typeface="Calibri Light"/>
                <a:cs typeface="Calibri Light"/>
              </a:rPr>
              <a:t>f</a:t>
            </a:r>
            <a:r>
              <a:rPr lang="en-US" sz="2200" dirty="0" smtClean="0">
                <a:solidFill>
                  <a:srgbClr val="000000"/>
                </a:solidFill>
                <a:latin typeface="Calibri Light"/>
                <a:cs typeface="Calibri Light"/>
              </a:rPr>
              <a:t> filled cells: </a:t>
            </a:r>
          </a:p>
          <a:p>
            <a:pPr>
              <a:lnSpc>
                <a:spcPct val="100000"/>
              </a:lnSpc>
            </a:pPr>
            <a:r>
              <a:rPr lang="en-US" sz="2200" dirty="0" smtClean="0">
                <a:solidFill>
                  <a:srgbClr val="000000"/>
                </a:solidFill>
                <a:latin typeface="Calibri Light"/>
                <a:cs typeface="Calibri Light"/>
              </a:rPr>
              <a:t>All tests carried on RVE with                   and                 (13x13 unit cells)  </a:t>
            </a:r>
            <a:endParaRPr lang="en-US" sz="2200" dirty="0">
              <a:solidFill>
                <a:srgbClr val="000000"/>
              </a:solidFill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lang="en-US" sz="22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664" y="3361900"/>
            <a:ext cx="400456" cy="2084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511" y="1935750"/>
            <a:ext cx="2122964" cy="371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24"/>
          <a:stretch/>
        </p:blipFill>
        <p:spPr>
          <a:xfrm>
            <a:off x="475575" y="3361901"/>
            <a:ext cx="4291889" cy="33724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10"/>
          <a:stretch/>
        </p:blipFill>
        <p:spPr>
          <a:xfrm>
            <a:off x="5318216" y="4096879"/>
            <a:ext cx="2758517" cy="19874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635" y="3361901"/>
            <a:ext cx="360228" cy="2121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10" y="2370358"/>
            <a:ext cx="2152221" cy="371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881" y="2838714"/>
            <a:ext cx="1025825" cy="3017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874" y="2842067"/>
            <a:ext cx="867848" cy="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7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396001" y="3205"/>
            <a:ext cx="8119350" cy="977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ts val="2400"/>
              </a:spcBef>
            </a:pPr>
            <a:r>
              <a:rPr lang="en-US" sz="3200" dirty="0" smtClean="0">
                <a:cs typeface="Palatino Linotype"/>
              </a:rPr>
              <a:t>5. Effect </a:t>
            </a:r>
            <a:r>
              <a:rPr lang="en-US" sz="3200" dirty="0">
                <a:cs typeface="Palatino Linotype"/>
              </a:rPr>
              <a:t>of </a:t>
            </a:r>
            <a:r>
              <a:rPr lang="en-US" sz="3200" dirty="0" smtClean="0">
                <a:cs typeface="Palatino Linotype"/>
              </a:rPr>
              <a:t>Crack Size </a:t>
            </a:r>
            <a:r>
              <a:rPr lang="en-US" sz="3200" dirty="0">
                <a:cs typeface="Palatino Linotype"/>
              </a:rPr>
              <a:t>on Ductility and Tensile </a:t>
            </a:r>
            <a:r>
              <a:rPr lang="en-US" sz="3200" dirty="0" smtClean="0">
                <a:cs typeface="Palatino Linotype"/>
              </a:rPr>
              <a:t>Strength</a:t>
            </a:r>
            <a:endParaRPr lang="en-US" sz="3200" dirty="0">
              <a:cs typeface="Palatino Linotype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79" y="981075"/>
            <a:ext cx="5890044" cy="45072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909" y="981075"/>
            <a:ext cx="1257424" cy="21461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29" y="2227462"/>
            <a:ext cx="2019784" cy="2537979"/>
          </a:xfrm>
          <a:prstGeom prst="rect">
            <a:avLst/>
          </a:prstGeom>
        </p:spPr>
      </p:pic>
      <p:cxnSp>
        <p:nvCxnSpPr>
          <p:cNvPr id="4" name="Straight Arrow Connector 3"/>
          <p:cNvCxnSpPr>
            <a:stCxn id="6" idx="1"/>
          </p:cNvCxnSpPr>
          <p:nvPr/>
        </p:nvCxnSpPr>
        <p:spPr>
          <a:xfrm flipH="1" flipV="1">
            <a:off x="5378824" y="1733176"/>
            <a:ext cx="204085" cy="32096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>
            <a:off x="4198471" y="3496452"/>
            <a:ext cx="282115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455647" y="3361765"/>
            <a:ext cx="149412" cy="283882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459684" y="3364755"/>
            <a:ext cx="149412" cy="283882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3 1 1"/>
          <p:cNvSpPr>
            <a:spLocks noGrp="1" noChangeArrowheads="1"/>
          </p:cNvSpPr>
          <p:nvPr>
            <p:ph idx="1"/>
          </p:nvPr>
        </p:nvSpPr>
        <p:spPr>
          <a:xfrm>
            <a:off x="321297" y="5411812"/>
            <a:ext cx="8747997" cy="1655355"/>
          </a:xfrm>
          <a:ln>
            <a:noFill/>
          </a:ln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200" dirty="0" smtClean="0">
                <a:solidFill>
                  <a:srgbClr val="000000"/>
                </a:solidFill>
                <a:latin typeface="Calibri Light"/>
                <a:cs typeface="Calibri Light"/>
              </a:rPr>
              <a:t>Macroscopic tensile strength and ductility controlled by tensile fracture of crack tip ligament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200" dirty="0" smtClean="0">
                <a:solidFill>
                  <a:srgbClr val="000000"/>
                </a:solidFill>
                <a:latin typeface="Calibri Light"/>
                <a:cs typeface="Calibri Light"/>
              </a:rPr>
              <a:t>Ductility reduced by less than crack/specimen size ratio</a:t>
            </a:r>
            <a:endParaRPr lang="en-US" sz="22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96002" y="5426753"/>
            <a:ext cx="81193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60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396001" y="3205"/>
            <a:ext cx="8119350" cy="977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ts val="2400"/>
              </a:spcBef>
            </a:pPr>
            <a:r>
              <a:rPr lang="en-US" sz="3200" dirty="0" smtClean="0">
                <a:cs typeface="Palatino Linotype"/>
              </a:rPr>
              <a:t>5. Effect </a:t>
            </a:r>
            <a:r>
              <a:rPr lang="en-US" sz="3200" dirty="0">
                <a:cs typeface="Palatino Linotype"/>
              </a:rPr>
              <a:t>of </a:t>
            </a:r>
            <a:r>
              <a:rPr lang="en-US" sz="3200" dirty="0" smtClean="0">
                <a:cs typeface="Palatino Linotype"/>
              </a:rPr>
              <a:t>Inclusion Size </a:t>
            </a:r>
            <a:r>
              <a:rPr lang="en-US" sz="3200" dirty="0">
                <a:cs typeface="Palatino Linotype"/>
              </a:rPr>
              <a:t>on Ductility and Tensile </a:t>
            </a:r>
            <a:r>
              <a:rPr lang="en-US" sz="3200" dirty="0" smtClean="0">
                <a:cs typeface="Palatino Linotype"/>
              </a:rPr>
              <a:t>Strength</a:t>
            </a:r>
            <a:endParaRPr lang="en-US" sz="3200" dirty="0">
              <a:cs typeface="Palatino Linotype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23" y="981075"/>
            <a:ext cx="5890044" cy="4507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890" y="537503"/>
            <a:ext cx="1257424" cy="21461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413" y="1837765"/>
            <a:ext cx="2271059" cy="2966570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2" idx="1"/>
          </p:cNvCxnSpPr>
          <p:nvPr/>
        </p:nvCxnSpPr>
        <p:spPr>
          <a:xfrm flipH="1" flipV="1">
            <a:off x="3152588" y="2683632"/>
            <a:ext cx="3600825" cy="6374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201650" y="2973299"/>
            <a:ext cx="149412" cy="283882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429802" y="3349814"/>
            <a:ext cx="149412" cy="283882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3 1 1"/>
          <p:cNvSpPr>
            <a:spLocks noGrp="1" noChangeArrowheads="1"/>
          </p:cNvSpPr>
          <p:nvPr>
            <p:ph idx="1"/>
          </p:nvPr>
        </p:nvSpPr>
        <p:spPr>
          <a:xfrm>
            <a:off x="321297" y="5411812"/>
            <a:ext cx="8747997" cy="1655355"/>
          </a:xfrm>
          <a:ln>
            <a:noFill/>
          </a:ln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200" dirty="0" smtClean="0">
                <a:solidFill>
                  <a:srgbClr val="000000"/>
                </a:solidFill>
                <a:latin typeface="Calibri Light"/>
                <a:cs typeface="Calibri Light"/>
              </a:rPr>
              <a:t>Macroscopic tensile strength and ductility controlled by tensile fracture of confined ligaments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latin typeface="Calibri Light"/>
                <a:cs typeface="Calibri Light"/>
              </a:rPr>
              <a:t>D</a:t>
            </a:r>
            <a:r>
              <a:rPr lang="en-US" sz="2200" dirty="0" smtClean="0">
                <a:solidFill>
                  <a:srgbClr val="000000"/>
                </a:solidFill>
                <a:latin typeface="Calibri Light"/>
                <a:cs typeface="Calibri Light"/>
              </a:rPr>
              <a:t>uctility reduced by more than crack/specimen size ratio</a:t>
            </a:r>
            <a:endParaRPr lang="en-US" sz="22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96002" y="5426753"/>
            <a:ext cx="81193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38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1" grpId="1" animBg="1"/>
      <p:bldP spid="16" grpI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396001" y="3205"/>
            <a:ext cx="8119350" cy="977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ts val="2400"/>
              </a:spcBef>
            </a:pPr>
            <a:r>
              <a:rPr lang="en-US" sz="3200" dirty="0">
                <a:cs typeface="Palatino Linotype"/>
              </a:rPr>
              <a:t>6</a:t>
            </a:r>
            <a:r>
              <a:rPr lang="en-US" sz="3200" dirty="0" smtClean="0">
                <a:cs typeface="Palatino Linotype"/>
              </a:rPr>
              <a:t>. Summary of Influence of Imperfections </a:t>
            </a:r>
            <a:endParaRPr lang="en-US" sz="3200" dirty="0">
              <a:cs typeface="Palatino Linotype"/>
            </a:endParaRPr>
          </a:p>
        </p:txBody>
      </p:sp>
      <p:pic>
        <p:nvPicPr>
          <p:cNvPr id="2" name="Picture 1" descr="Perturbations-Decreases.t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5" y="971165"/>
            <a:ext cx="4469207" cy="3420000"/>
          </a:xfrm>
          <a:prstGeom prst="rect">
            <a:avLst/>
          </a:prstGeom>
        </p:spPr>
      </p:pic>
      <p:pic>
        <p:nvPicPr>
          <p:cNvPr id="5" name="Picture 4" descr="crack-inclusion_decreases.t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553" y="971165"/>
            <a:ext cx="4469207" cy="3420000"/>
          </a:xfrm>
          <a:prstGeom prst="rect">
            <a:avLst/>
          </a:prstGeom>
        </p:spPr>
      </p:pic>
      <p:sp>
        <p:nvSpPr>
          <p:cNvPr id="8" name="Rectangle 3 1 1"/>
          <p:cNvSpPr>
            <a:spLocks noGrp="1" noChangeArrowheads="1"/>
          </p:cNvSpPr>
          <p:nvPr>
            <p:ph idx="1"/>
          </p:nvPr>
        </p:nvSpPr>
        <p:spPr>
          <a:xfrm>
            <a:off x="321297" y="4545234"/>
            <a:ext cx="8747997" cy="1655355"/>
          </a:xfrm>
          <a:ln>
            <a:noFill/>
          </a:ln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Calibri Light"/>
                <a:cs typeface="Calibri Light"/>
              </a:rPr>
              <a:t>Presence of all 3 types of imperfections shortcuts ductility and tensile strength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Calibri Light"/>
                <a:cs typeface="Calibri Light"/>
              </a:rPr>
              <a:t>In bending-dominated geometries: largest effects on tensile strength strength reduction is caused by presence of cracks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Calibri Light"/>
                <a:cs typeface="Calibri Light"/>
              </a:rPr>
              <a:t>Tensile ductility shortcut is most sensitive to hard inclusions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Calibri Light"/>
                <a:cs typeface="Calibri Light"/>
              </a:rPr>
              <a:t>Cooperative influence of multiple imperfection types is very possible</a:t>
            </a:r>
            <a:endParaRPr lang="en-US" sz="20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96002" y="4560175"/>
            <a:ext cx="81193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24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396001" y="3205"/>
            <a:ext cx="8119350" cy="977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ts val="2400"/>
              </a:spcBef>
            </a:pPr>
            <a:r>
              <a:rPr lang="en-US" sz="3200" dirty="0" smtClean="0">
                <a:cs typeface="Palatino Linotype"/>
              </a:rPr>
              <a:t>Acknowledgements</a:t>
            </a:r>
            <a:endParaRPr lang="en-US" sz="3200" dirty="0">
              <a:cs typeface="Palatino Linotype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911" y="3711985"/>
            <a:ext cx="3371850" cy="1352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7" t="16149" r="17656" b="15844"/>
          <a:stretch/>
        </p:blipFill>
        <p:spPr>
          <a:xfrm>
            <a:off x="396001" y="1269853"/>
            <a:ext cx="3335940" cy="196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1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6003" y="4254112"/>
            <a:ext cx="6247672" cy="1677134"/>
            <a:chOff x="396003" y="3737299"/>
            <a:chExt cx="6247672" cy="1677134"/>
          </a:xfrm>
        </p:grpSpPr>
        <p:sp>
          <p:nvSpPr>
            <p:cNvPr id="36" name="Rectangle 3"/>
            <p:cNvSpPr txBox="1">
              <a:spLocks noChangeArrowheads="1"/>
            </p:cNvSpPr>
            <p:nvPr/>
          </p:nvSpPr>
          <p:spPr>
            <a:xfrm>
              <a:off x="396003" y="3737299"/>
              <a:ext cx="6247672" cy="167713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2400" dirty="0">
                  <a:solidFill>
                    <a:srgbClr val="000000"/>
                  </a:solidFill>
                  <a:latin typeface="+mj-lt"/>
                  <a:cs typeface="Palatino Linotype"/>
                </a:rPr>
                <a:t> </a:t>
              </a:r>
              <a:r>
                <a:rPr lang="en-US" sz="2400" dirty="0">
                  <a:latin typeface="Calibri Light"/>
                  <a:cs typeface="Calibri Light"/>
                </a:rPr>
                <a:t>Stretching- dominated </a:t>
              </a:r>
              <a:r>
                <a:rPr lang="en-US" sz="2400" dirty="0" smtClean="0">
                  <a:latin typeface="Calibri Light"/>
                  <a:cs typeface="Calibri Light"/>
                </a:rPr>
                <a:t>deformation: </a:t>
              </a:r>
              <a:r>
                <a:rPr lang="en-US" sz="2400" dirty="0">
                  <a:latin typeface="Calibri Light"/>
                  <a:cs typeface="Calibri Light"/>
                </a:rPr>
                <a:t>Dictated by tensile tension/compression of constituent members, e.g. in compression, </a:t>
              </a:r>
              <a:r>
                <a:rPr lang="el-GR" sz="2400" dirty="0">
                  <a:latin typeface="Calibri Light"/>
                  <a:cs typeface="Calibri Light"/>
                </a:rPr>
                <a:t>σ</a:t>
              </a:r>
              <a:r>
                <a:rPr lang="en-US" sz="2400" dirty="0">
                  <a:latin typeface="Calibri Light"/>
                  <a:cs typeface="Calibri Light"/>
                </a:rPr>
                <a:t> and E vary with     [2].</a:t>
              </a:r>
            </a:p>
            <a:p>
              <a:pPr>
                <a:lnSpc>
                  <a:spcPct val="110000"/>
                </a:lnSpc>
              </a:pPr>
              <a:endParaRPr lang="en-US" sz="2400" dirty="0">
                <a:latin typeface="Calibri Light"/>
                <a:cs typeface="Calibri Light"/>
              </a:endParaRPr>
            </a:p>
          </p:txBody>
        </p:sp>
        <p:graphicFrame>
          <p:nvGraphicFramePr>
            <p:cNvPr id="58266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32634697"/>
                </p:ext>
              </p:extLst>
            </p:nvPr>
          </p:nvGraphicFramePr>
          <p:xfrm>
            <a:off x="1211791" y="5109633"/>
            <a:ext cx="282575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2" name="Equation" r:id="rId3" imgW="152280" imgH="164880" progId="Equation.3">
                    <p:embed/>
                  </p:oleObj>
                </mc:Choice>
                <mc:Fallback>
                  <p:oleObj name="Equation" r:id="rId3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1791" y="5109633"/>
                          <a:ext cx="282575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82662" name="Text Box 6"/>
          <p:cNvSpPr txBox="1">
            <a:spLocks noChangeArrowheads="1"/>
          </p:cNvSpPr>
          <p:nvPr/>
        </p:nvSpPr>
        <p:spPr bwMode="auto">
          <a:xfrm>
            <a:off x="666740" y="6266921"/>
            <a:ext cx="71437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600" dirty="0">
                <a:solidFill>
                  <a:srgbClr val="7F7F7F"/>
                </a:solidFill>
              </a:rPr>
              <a:t>[1] M. F. Ashby, </a:t>
            </a:r>
            <a:r>
              <a:rPr lang="en-US" sz="1600" i="1" dirty="0" err="1">
                <a:solidFill>
                  <a:srgbClr val="7F7F7F"/>
                </a:solidFill>
              </a:rPr>
              <a:t>Philos</a:t>
            </a:r>
            <a:r>
              <a:rPr lang="en-US" sz="1600" i="1" dirty="0">
                <a:solidFill>
                  <a:srgbClr val="7F7F7F"/>
                </a:solidFill>
              </a:rPr>
              <a:t> Mag</a:t>
            </a:r>
            <a:r>
              <a:rPr lang="en-US" sz="1600" dirty="0">
                <a:solidFill>
                  <a:srgbClr val="7F7F7F"/>
                </a:solidFill>
              </a:rPr>
              <a:t>, 2005; [2] </a:t>
            </a:r>
            <a:r>
              <a:rPr lang="en-CA" sz="1600" dirty="0">
                <a:solidFill>
                  <a:srgbClr val="7F7F7F"/>
                </a:solidFill>
              </a:rPr>
              <a:t>V. S. </a:t>
            </a:r>
            <a:r>
              <a:rPr lang="en-CA" sz="1600" dirty="0" err="1">
                <a:solidFill>
                  <a:srgbClr val="7F7F7F"/>
                </a:solidFill>
              </a:rPr>
              <a:t>Deshpande</a:t>
            </a:r>
            <a:r>
              <a:rPr lang="en-CA" sz="1600" dirty="0">
                <a:solidFill>
                  <a:srgbClr val="7F7F7F"/>
                </a:solidFill>
              </a:rPr>
              <a:t> et al., </a:t>
            </a:r>
            <a:r>
              <a:rPr lang="en-CA" sz="1600" i="1" dirty="0" err="1">
                <a:solidFill>
                  <a:srgbClr val="7F7F7F"/>
                </a:solidFill>
              </a:rPr>
              <a:t>Acta</a:t>
            </a:r>
            <a:r>
              <a:rPr lang="en-CA" sz="1600" i="1" dirty="0">
                <a:solidFill>
                  <a:srgbClr val="7F7F7F"/>
                </a:solidFill>
              </a:rPr>
              <a:t> Mater</a:t>
            </a:r>
            <a:r>
              <a:rPr lang="en-CA" sz="1600" dirty="0">
                <a:solidFill>
                  <a:srgbClr val="7F7F7F"/>
                </a:solidFill>
              </a:rPr>
              <a:t>, 2001</a:t>
            </a:r>
            <a:endParaRPr lang="en-US" sz="1600" dirty="0">
              <a:solidFill>
                <a:srgbClr val="7F7F7F"/>
              </a:solidFill>
            </a:endParaRPr>
          </a:p>
        </p:txBody>
      </p:sp>
      <p:grpSp>
        <p:nvGrpSpPr>
          <p:cNvPr id="582692" name="Group 36"/>
          <p:cNvGrpSpPr>
            <a:grpSpLocks/>
          </p:cNvGrpSpPr>
          <p:nvPr/>
        </p:nvGrpSpPr>
        <p:grpSpPr bwMode="auto">
          <a:xfrm>
            <a:off x="6618288" y="2463771"/>
            <a:ext cx="2525712" cy="1584325"/>
            <a:chOff x="4080" y="1824"/>
            <a:chExt cx="1591" cy="998"/>
          </a:xfrm>
        </p:grpSpPr>
        <p:pic>
          <p:nvPicPr>
            <p:cNvPr id="582669" name="Picture 1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1824"/>
              <a:ext cx="628" cy="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582672" name="Text Box 16"/>
            <p:cNvSpPr txBox="1">
              <a:spLocks noChangeArrowheads="1"/>
            </p:cNvSpPr>
            <p:nvPr/>
          </p:nvSpPr>
          <p:spPr bwMode="auto">
            <a:xfrm>
              <a:off x="4638" y="2208"/>
              <a:ext cx="29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sz="1400"/>
                <a:t>[1]</a:t>
              </a:r>
            </a:p>
          </p:txBody>
        </p:sp>
        <p:pic>
          <p:nvPicPr>
            <p:cNvPr id="582683" name="Picture 27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8" y="1920"/>
              <a:ext cx="428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582684" name="Picture 28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0" y="2352"/>
              <a:ext cx="384" cy="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582685" name="Line 29"/>
            <p:cNvSpPr>
              <a:spLocks noChangeShapeType="1"/>
            </p:cNvSpPr>
            <p:nvPr/>
          </p:nvSpPr>
          <p:spPr bwMode="auto">
            <a:xfrm flipV="1">
              <a:off x="4848" y="220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82686" name="Line 30"/>
            <p:cNvSpPr>
              <a:spLocks noChangeShapeType="1"/>
            </p:cNvSpPr>
            <p:nvPr/>
          </p:nvSpPr>
          <p:spPr bwMode="auto">
            <a:xfrm>
              <a:off x="4848" y="2304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82687" name="Text Box 31"/>
            <p:cNvSpPr txBox="1">
              <a:spLocks noChangeArrowheads="1"/>
            </p:cNvSpPr>
            <p:nvPr/>
          </p:nvSpPr>
          <p:spPr bwMode="auto">
            <a:xfrm>
              <a:off x="5376" y="2256"/>
              <a:ext cx="29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sz="1400"/>
                <a:t>[2]</a:t>
              </a:r>
            </a:p>
          </p:txBody>
        </p:sp>
      </p:grpSp>
      <p:grpSp>
        <p:nvGrpSpPr>
          <p:cNvPr id="582691" name="Group 35"/>
          <p:cNvGrpSpPr>
            <a:grpSpLocks/>
          </p:cNvGrpSpPr>
          <p:nvPr/>
        </p:nvGrpSpPr>
        <p:grpSpPr bwMode="auto">
          <a:xfrm>
            <a:off x="6656388" y="4273529"/>
            <a:ext cx="2487612" cy="1638300"/>
            <a:chOff x="4097" y="768"/>
            <a:chExt cx="1567" cy="1032"/>
          </a:xfrm>
        </p:grpSpPr>
        <p:pic>
          <p:nvPicPr>
            <p:cNvPr id="582670" name="Picture 14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7" y="864"/>
              <a:ext cx="607" cy="9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582671" name="Text Box 15"/>
            <p:cNvSpPr txBox="1">
              <a:spLocks noChangeArrowheads="1"/>
            </p:cNvSpPr>
            <p:nvPr/>
          </p:nvSpPr>
          <p:spPr bwMode="auto">
            <a:xfrm>
              <a:off x="5369" y="1200"/>
              <a:ext cx="29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sz="1400"/>
                <a:t>[2]</a:t>
              </a:r>
            </a:p>
          </p:txBody>
        </p:sp>
        <p:pic>
          <p:nvPicPr>
            <p:cNvPr id="582673" name="Picture 17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1" y="1248"/>
              <a:ext cx="445" cy="5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582674" name="Picture 18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9" y="768"/>
              <a:ext cx="498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582679" name="Text Box 23"/>
            <p:cNvSpPr txBox="1">
              <a:spLocks noChangeArrowheads="1"/>
            </p:cNvSpPr>
            <p:nvPr/>
          </p:nvSpPr>
          <p:spPr bwMode="auto">
            <a:xfrm>
              <a:off x="4601" y="1200"/>
              <a:ext cx="29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sz="1400"/>
                <a:t>[1]</a:t>
              </a:r>
            </a:p>
          </p:txBody>
        </p:sp>
        <p:sp>
          <p:nvSpPr>
            <p:cNvPr id="582689" name="Line 33"/>
            <p:cNvSpPr>
              <a:spLocks noChangeShapeType="1"/>
            </p:cNvSpPr>
            <p:nvPr/>
          </p:nvSpPr>
          <p:spPr bwMode="auto">
            <a:xfrm flipV="1">
              <a:off x="4824" y="120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82690" name="Line 34"/>
            <p:cNvSpPr>
              <a:spLocks noChangeShapeType="1"/>
            </p:cNvSpPr>
            <p:nvPr/>
          </p:nvSpPr>
          <p:spPr bwMode="auto">
            <a:xfrm>
              <a:off x="4824" y="12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33" name="Title 2"/>
          <p:cNvSpPr>
            <a:spLocks noGrp="1"/>
          </p:cNvSpPr>
          <p:nvPr>
            <p:ph type="title"/>
          </p:nvPr>
        </p:nvSpPr>
        <p:spPr>
          <a:xfrm>
            <a:off x="396000" y="3205"/>
            <a:ext cx="8281987" cy="809595"/>
          </a:xfrm>
        </p:spPr>
        <p:txBody>
          <a:bodyPr>
            <a:noAutofit/>
          </a:bodyPr>
          <a:lstStyle/>
          <a:p>
            <a:r>
              <a:rPr lang="en-GB" dirty="0" smtClean="0"/>
              <a:t>Introduction: Stretching </a:t>
            </a:r>
            <a:r>
              <a:rPr lang="en-GB" dirty="0" err="1" smtClean="0"/>
              <a:t>vs</a:t>
            </a:r>
            <a:r>
              <a:rPr lang="en-GB" dirty="0" smtClean="0"/>
              <a:t> Bending-Dominated Architectures</a:t>
            </a:r>
            <a:endParaRPr lang="en-GB" dirty="0"/>
          </a:p>
        </p:txBody>
      </p:sp>
      <p:sp>
        <p:nvSpPr>
          <p:cNvPr id="34" name="Rectangle 3"/>
          <p:cNvSpPr>
            <a:spLocks noGrp="1" noChangeArrowheads="1"/>
          </p:cNvSpPr>
          <p:nvPr>
            <p:ph idx="1"/>
          </p:nvPr>
        </p:nvSpPr>
        <p:spPr>
          <a:xfrm>
            <a:off x="401847" y="1066091"/>
            <a:ext cx="8342825" cy="118604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+mj-lt"/>
                <a:cs typeface="Palatino Linotype"/>
              </a:rPr>
              <a:t>Maxwell’s stability criterion in 3D:</a:t>
            </a:r>
          </a:p>
          <a:p>
            <a:pPr>
              <a:lnSpc>
                <a:spcPct val="80000"/>
              </a:lnSpc>
            </a:pPr>
            <a:endParaRPr lang="en-US" sz="2400" dirty="0">
              <a:solidFill>
                <a:srgbClr val="000000"/>
              </a:solidFill>
              <a:latin typeface="+mj-lt"/>
              <a:cs typeface="Palatino Linotype"/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en-US" sz="2400" i="1" dirty="0" smtClean="0">
                <a:solidFill>
                  <a:srgbClr val="000000"/>
                </a:solidFill>
                <a:latin typeface="+mj-lt"/>
                <a:cs typeface="Palatino Linotype"/>
              </a:rPr>
              <a:t>  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400" i="1" dirty="0" smtClean="0">
                <a:solidFill>
                  <a:srgbClr val="000000"/>
                </a:solidFill>
                <a:latin typeface="+mj-lt"/>
                <a:cs typeface="Palatino Linotype"/>
              </a:rPr>
              <a:t>  c 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Palatino Linotype"/>
              </a:rPr>
              <a:t>struts, </a:t>
            </a:r>
            <a:r>
              <a:rPr lang="en-US" sz="2400" i="1" dirty="0" smtClean="0">
                <a:solidFill>
                  <a:srgbClr val="000000"/>
                </a:solidFill>
                <a:latin typeface="+mj-lt"/>
                <a:cs typeface="Palatino Linotype"/>
              </a:rPr>
              <a:t>j</a:t>
            </a:r>
            <a:r>
              <a:rPr lang="en-US" sz="2400" dirty="0">
                <a:solidFill>
                  <a:srgbClr val="000000"/>
                </a:solidFill>
                <a:latin typeface="+mj-lt"/>
                <a:cs typeface="Palatino Linotype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Palatino Linotype"/>
              </a:rPr>
              <a:t>joints, </a:t>
            </a:r>
            <a:r>
              <a:rPr lang="en-US" sz="2400" i="1" dirty="0" smtClean="0">
                <a:solidFill>
                  <a:srgbClr val="000000"/>
                </a:solidFill>
                <a:latin typeface="+mj-lt"/>
                <a:cs typeface="Palatino Linotype"/>
              </a:rPr>
              <a:t>s 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Palatino Linotype"/>
              </a:rPr>
              <a:t>states of self-stress, </a:t>
            </a:r>
            <a:r>
              <a:rPr lang="en-US" sz="2400" i="1" dirty="0" smtClean="0">
                <a:solidFill>
                  <a:srgbClr val="000000"/>
                </a:solidFill>
                <a:latin typeface="+mj-lt"/>
                <a:cs typeface="Palatino Linotype"/>
              </a:rPr>
              <a:t>m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Palatino Linotype"/>
              </a:rPr>
              <a:t> mechanisms </a:t>
            </a:r>
            <a:endParaRPr lang="en-US" sz="2400" i="1" dirty="0">
              <a:solidFill>
                <a:srgbClr val="000000"/>
              </a:solidFill>
              <a:latin typeface="+mj-lt"/>
              <a:cs typeface="Palatino Linotype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74230" y="1551295"/>
            <a:ext cx="1636035" cy="369332"/>
          </a:xfrm>
          <a:prstGeom prst="rect">
            <a:avLst/>
          </a:prstGeom>
          <a:noFill/>
          <a:ln>
            <a:solidFill>
              <a:srgbClr val="5B9BD5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/>
              <a:t>c - 3j +6 = s – m</a:t>
            </a:r>
            <a:r>
              <a:rPr lang="en-US" dirty="0"/>
              <a:t>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12933" y="2618593"/>
            <a:ext cx="6247672" cy="1274680"/>
            <a:chOff x="412933" y="2365723"/>
            <a:chExt cx="6247672" cy="1274680"/>
          </a:xfrm>
        </p:grpSpPr>
        <p:sp>
          <p:nvSpPr>
            <p:cNvPr id="32" name="Rectangle 3"/>
            <p:cNvSpPr txBox="1">
              <a:spLocks noChangeArrowheads="1"/>
            </p:cNvSpPr>
            <p:nvPr/>
          </p:nvSpPr>
          <p:spPr>
            <a:xfrm>
              <a:off x="412933" y="2365723"/>
              <a:ext cx="6247672" cy="118604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2400" dirty="0">
                  <a:solidFill>
                    <a:srgbClr val="000000"/>
                  </a:solidFill>
                  <a:latin typeface="+mj-lt"/>
                  <a:cs typeface="Palatino Linotype"/>
                </a:rPr>
                <a:t> </a:t>
              </a:r>
              <a:r>
                <a:rPr lang="en-US" sz="2400" dirty="0" smtClean="0">
                  <a:latin typeface="Calibri Light"/>
                  <a:cs typeface="Calibri Light"/>
                </a:rPr>
                <a:t>Bending</a:t>
              </a:r>
              <a:r>
                <a:rPr lang="en-US" sz="2400" dirty="0">
                  <a:latin typeface="Calibri Light"/>
                  <a:cs typeface="Calibri Light"/>
                </a:rPr>
                <a:t>-dominated deformation</a:t>
              </a:r>
              <a:r>
                <a:rPr lang="en-US" sz="2400" dirty="0" smtClean="0">
                  <a:latin typeface="Calibri Light"/>
                  <a:cs typeface="Calibri Light"/>
                </a:rPr>
                <a:t>: Dictated </a:t>
              </a:r>
              <a:r>
                <a:rPr lang="en-US" sz="2400" dirty="0">
                  <a:latin typeface="Calibri Light"/>
                  <a:cs typeface="Calibri Light"/>
                </a:rPr>
                <a:t>by rotational rigidity of joints, e.g. in compression  </a:t>
              </a:r>
              <a:r>
                <a:rPr lang="el-GR" sz="2400" dirty="0">
                  <a:latin typeface="Calibri Light"/>
                  <a:cs typeface="Calibri Light"/>
                </a:rPr>
                <a:t>σ</a:t>
              </a:r>
              <a:r>
                <a:rPr lang="en-US" sz="2400" dirty="0">
                  <a:latin typeface="Calibri Light"/>
                  <a:cs typeface="Calibri Light"/>
                </a:rPr>
                <a:t> varies with       </a:t>
              </a:r>
              <a:r>
                <a:rPr lang="en-US" sz="2400" dirty="0" smtClean="0">
                  <a:latin typeface="Calibri Light"/>
                  <a:cs typeface="Calibri Light"/>
                </a:rPr>
                <a:t> and </a:t>
              </a:r>
              <a:r>
                <a:rPr lang="en-US" sz="2400" dirty="0">
                  <a:latin typeface="Calibri Light"/>
                  <a:cs typeface="Calibri Light"/>
                </a:rPr>
                <a:t>E varies with       [2]</a:t>
              </a:r>
              <a:r>
                <a:rPr lang="en-US" sz="2400" dirty="0" smtClean="0">
                  <a:latin typeface="Calibri Light"/>
                  <a:cs typeface="Calibri Light"/>
                </a:rPr>
                <a:t>.</a:t>
              </a:r>
              <a:endParaRPr lang="en-US" sz="2400" dirty="0">
                <a:latin typeface="Calibri Light"/>
                <a:cs typeface="Calibri Light"/>
              </a:endParaRPr>
            </a:p>
          </p:txBody>
        </p:sp>
        <p:graphicFrame>
          <p:nvGraphicFramePr>
            <p:cNvPr id="582665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94450467"/>
                </p:ext>
              </p:extLst>
            </p:nvPr>
          </p:nvGraphicFramePr>
          <p:xfrm>
            <a:off x="4877296" y="3242470"/>
            <a:ext cx="354751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3" name="Equation" r:id="rId11" imgW="203040" imgH="228600" progId="Equation.3">
                    <p:embed/>
                  </p:oleObj>
                </mc:Choice>
                <mc:Fallback>
                  <p:oleObj name="Equation" r:id="rId11" imgW="2030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7296" y="3242470"/>
                          <a:ext cx="354751" cy="381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2666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45189690"/>
                </p:ext>
              </p:extLst>
            </p:nvPr>
          </p:nvGraphicFramePr>
          <p:xfrm>
            <a:off x="2269572" y="3226065"/>
            <a:ext cx="484210" cy="414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4" name="Equation" r:id="rId13" imgW="253800" imgH="228600" progId="Equation.3">
                    <p:embed/>
                  </p:oleObj>
                </mc:Choice>
                <mc:Fallback>
                  <p:oleObj name="Equation" r:id="rId13" imgW="2538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9572" y="3226065"/>
                          <a:ext cx="484210" cy="4143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2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61864" name="Text Box 8"/>
          <p:cNvSpPr txBox="1">
            <a:spLocks noChangeArrowheads="1"/>
          </p:cNvSpPr>
          <p:nvPr/>
        </p:nvSpPr>
        <p:spPr bwMode="auto">
          <a:xfrm>
            <a:off x="7094970" y="2295311"/>
            <a:ext cx="457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dirty="0"/>
              <a:t>[1]</a:t>
            </a: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396000" y="3205"/>
            <a:ext cx="8281987" cy="977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Introduction: Ductility of Foams and Lattices</a:t>
            </a:r>
          </a:p>
        </p:txBody>
      </p:sp>
      <p:sp>
        <p:nvSpPr>
          <p:cNvPr id="28" name="Rectangle 3"/>
          <p:cNvSpPr>
            <a:spLocks noGrp="1" noChangeArrowheads="1"/>
          </p:cNvSpPr>
          <p:nvPr>
            <p:ph idx="1"/>
          </p:nvPr>
        </p:nvSpPr>
        <p:spPr>
          <a:xfrm>
            <a:off x="396000" y="4699872"/>
            <a:ext cx="8342825" cy="9523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+mj-lt"/>
                <a:cs typeface="Palatino Linotype"/>
              </a:rPr>
              <a:t>Large-scale deformation in tension present in e.g. tensile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Palatino Linotype"/>
              </a:rPr>
              <a:t>fibres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Palatino Linotype"/>
              </a:rPr>
              <a:t> of sandwich panels        Prediction of ductility becomes significant</a:t>
            </a: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396000" y="5495835"/>
            <a:ext cx="8342825" cy="952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+mj-lt"/>
                <a:cs typeface="Palatino Linotype"/>
              </a:rPr>
              <a:t>Tensile ductility of many foams is lower than that of the parent material, perplexing for bending-dominated structures</a:t>
            </a: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592658" y="6375399"/>
            <a:ext cx="7467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[1]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W. Ronan,  V.S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Deshpande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, N..A. Fleck, </a:t>
            </a:r>
            <a:r>
              <a:rPr lang="en-US" sz="1600" i="1" dirty="0" err="1" smtClean="0">
                <a:solidFill>
                  <a:schemeClr val="bg1">
                    <a:lumMod val="50000"/>
                  </a:schemeClr>
                </a:solidFill>
              </a:rPr>
              <a:t>Int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</a:rPr>
              <a:t>J Solids </a:t>
            </a:r>
            <a:r>
              <a:rPr lang="en-US" sz="1600" i="1" dirty="0" err="1" smtClean="0">
                <a:solidFill>
                  <a:schemeClr val="bg1">
                    <a:lumMod val="50000"/>
                  </a:schemeClr>
                </a:solidFill>
              </a:rPr>
              <a:t>Struct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, 2016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613" y="911456"/>
            <a:ext cx="4272760" cy="3619712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2760134" y="5215464"/>
            <a:ext cx="346364" cy="2080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96000" y="4623532"/>
            <a:ext cx="8119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03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1864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396000" y="3205"/>
            <a:ext cx="8281987" cy="977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In </a:t>
            </a:r>
            <a:r>
              <a:rPr lang="en-GB" dirty="0"/>
              <a:t>T</a:t>
            </a:r>
            <a:r>
              <a:rPr lang="en-GB" dirty="0" smtClean="0"/>
              <a:t>his Talk</a:t>
            </a:r>
          </a:p>
        </p:txBody>
      </p:sp>
      <p:sp>
        <p:nvSpPr>
          <p:cNvPr id="28" name="Rectangle 3"/>
          <p:cNvSpPr>
            <a:spLocks noGrp="1" noChangeArrowheads="1"/>
          </p:cNvSpPr>
          <p:nvPr>
            <p:ph idx="1"/>
          </p:nvPr>
        </p:nvSpPr>
        <p:spPr>
          <a:xfrm>
            <a:off x="418843" y="972141"/>
            <a:ext cx="8342825" cy="95234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+mj-lt"/>
                <a:cs typeface="Palatino Linotype"/>
              </a:rPr>
              <a:t>Mechanisms of tensile failure in additively manufactured </a:t>
            </a:r>
            <a:r>
              <a:rPr lang="en-US" sz="2400" b="1" u="sng" dirty="0" smtClean="0">
                <a:solidFill>
                  <a:srgbClr val="000000"/>
                </a:solidFill>
                <a:latin typeface="+mj-lt"/>
                <a:cs typeface="Palatino Linotype"/>
              </a:rPr>
              <a:t>periodic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Palatino Linotype"/>
              </a:rPr>
              <a:t> honeycombs (bending-dominated geometries)</a:t>
            </a: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418843" y="3706254"/>
            <a:ext cx="8342825" cy="952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+mj-lt"/>
                <a:cs typeface="Palatino Linotype"/>
              </a:rPr>
              <a:t>Effect of geometric imperfections on tensile properties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801" y="1785064"/>
            <a:ext cx="1826865" cy="15900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58" y="4303302"/>
            <a:ext cx="1806216" cy="15900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668" y="4303302"/>
            <a:ext cx="1853072" cy="16260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628" y="4303302"/>
            <a:ext cx="1859831" cy="16349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1700" y="1778061"/>
            <a:ext cx="36325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eformation Mechanisms In Tension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41701" y="2807857"/>
            <a:ext cx="3632500" cy="646331"/>
          </a:xfrm>
          <a:prstGeom prst="rect">
            <a:avLst/>
          </a:prstGeom>
          <a:noFill/>
          <a:ln>
            <a:solidFill>
              <a:srgbClr val="5B9BD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Effect of Macroscopic (periodic, semi-confined) Boundary </a:t>
            </a:r>
            <a:r>
              <a:rPr lang="en-US" dirty="0"/>
              <a:t>C</a:t>
            </a:r>
            <a:r>
              <a:rPr lang="en-US" dirty="0" smtClean="0"/>
              <a:t>onditions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41699" y="2307735"/>
            <a:ext cx="3632501" cy="369332"/>
          </a:xfrm>
          <a:prstGeom prst="rect">
            <a:avLst/>
          </a:prstGeom>
          <a:noFill/>
          <a:ln>
            <a:solidFill>
              <a:srgbClr val="5B9BD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Influence of Strut </a:t>
            </a:r>
            <a:r>
              <a:rPr lang="en-US" dirty="0"/>
              <a:t>A</a:t>
            </a:r>
            <a:r>
              <a:rPr lang="en-US" dirty="0" smtClean="0"/>
              <a:t>spect </a:t>
            </a:r>
            <a:r>
              <a:rPr lang="en-US" dirty="0"/>
              <a:t>R</a:t>
            </a:r>
            <a:r>
              <a:rPr lang="en-US" dirty="0" smtClean="0"/>
              <a:t>atio </a:t>
            </a:r>
            <a:endParaRPr lang="en-US" dirty="0"/>
          </a:p>
        </p:txBody>
      </p:sp>
      <p:cxnSp>
        <p:nvCxnSpPr>
          <p:cNvPr id="9" name="Straight Arrow Connector 8"/>
          <p:cNvCxnSpPr>
            <a:stCxn id="2" idx="3"/>
            <a:endCxn id="7" idx="1"/>
          </p:cNvCxnSpPr>
          <p:nvPr/>
        </p:nvCxnSpPr>
        <p:spPr>
          <a:xfrm flipV="1">
            <a:off x="3737666" y="1962727"/>
            <a:ext cx="904034" cy="6173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" idx="3"/>
            <a:endCxn id="14" idx="1"/>
          </p:cNvCxnSpPr>
          <p:nvPr/>
        </p:nvCxnSpPr>
        <p:spPr>
          <a:xfrm flipV="1">
            <a:off x="3737666" y="2492401"/>
            <a:ext cx="904033" cy="877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" idx="3"/>
            <a:endCxn id="12" idx="1"/>
          </p:cNvCxnSpPr>
          <p:nvPr/>
        </p:nvCxnSpPr>
        <p:spPr>
          <a:xfrm>
            <a:off x="3737666" y="2580108"/>
            <a:ext cx="904035" cy="5509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4647" y="6062581"/>
            <a:ext cx="251863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Geometric Perturbations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899952" y="6062581"/>
            <a:ext cx="111250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Inclusions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911280" y="6062581"/>
            <a:ext cx="263252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Missing Cell Walls (cracks)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8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61859" name="Text Box 3"/>
          <p:cNvSpPr txBox="1">
            <a:spLocks noChangeArrowheads="1"/>
          </p:cNvSpPr>
          <p:nvPr/>
        </p:nvSpPr>
        <p:spPr bwMode="auto">
          <a:xfrm>
            <a:off x="107950" y="5876925"/>
            <a:ext cx="8964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/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396000" y="3205"/>
            <a:ext cx="8281987" cy="977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Overview</a:t>
            </a:r>
          </a:p>
        </p:txBody>
      </p:sp>
      <p:sp>
        <p:nvSpPr>
          <p:cNvPr id="28" name="Rectangle 3"/>
          <p:cNvSpPr>
            <a:spLocks noGrp="1" noChangeArrowheads="1"/>
          </p:cNvSpPr>
          <p:nvPr>
            <p:ph idx="1"/>
          </p:nvPr>
        </p:nvSpPr>
        <p:spPr>
          <a:xfrm>
            <a:off x="592659" y="1093811"/>
            <a:ext cx="7764760" cy="3280546"/>
          </a:xfrm>
        </p:spPr>
        <p:txBody>
          <a:bodyPr>
            <a:noAutofit/>
          </a:bodyPr>
          <a:lstStyle/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+mj-lt"/>
                <a:cs typeface="Palatino Linotype"/>
              </a:rPr>
              <a:t>Introduction to cellular materials</a:t>
            </a:r>
          </a:p>
          <a:p>
            <a:pPr marL="457200" indent="-457200">
              <a:lnSpc>
                <a:spcPct val="8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+mj-lt"/>
                <a:cs typeface="Palatino Linotype"/>
              </a:rPr>
              <a:t>Tensile response of periodic honeycombs</a:t>
            </a:r>
          </a:p>
          <a:p>
            <a:pPr marL="800100" lvl="1" indent="-457200">
              <a:lnSpc>
                <a:spcPct val="80000"/>
              </a:lnSpc>
              <a:buFont typeface="+mj-lt"/>
              <a:buAutoNum type="alphaUcPeriod"/>
            </a:pPr>
            <a:r>
              <a:rPr lang="en-US" dirty="0" smtClean="0">
                <a:solidFill>
                  <a:srgbClr val="000000"/>
                </a:solidFill>
                <a:latin typeface="+mj-lt"/>
                <a:cs typeface="Palatino Linotype"/>
              </a:rPr>
              <a:t>Effect of relative density: periodic boundary conditions</a:t>
            </a:r>
          </a:p>
          <a:p>
            <a:pPr marL="800100" lvl="1" indent="-457200">
              <a:lnSpc>
                <a:spcPct val="80000"/>
              </a:lnSpc>
              <a:buFont typeface="+mj-lt"/>
              <a:buAutoNum type="alphaUcPeriod"/>
            </a:pPr>
            <a:r>
              <a:rPr lang="en-US" dirty="0" smtClean="0">
                <a:solidFill>
                  <a:srgbClr val="000000"/>
                </a:solidFill>
                <a:latin typeface="+mj-lt"/>
                <a:cs typeface="Palatino Linotype"/>
              </a:rPr>
              <a:t>Towards experimental tests: specimen size effects</a:t>
            </a:r>
          </a:p>
          <a:p>
            <a:pPr marL="457200" indent="-457200">
              <a:lnSpc>
                <a:spcPct val="8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+mj-lt"/>
                <a:cs typeface="Palatino Linotype"/>
              </a:rPr>
              <a:t>Tensile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+mj-lt"/>
                <a:cs typeface="Palatino Linotype"/>
              </a:rPr>
              <a:t>response of semi-confined experimental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+mj-lt"/>
                <a:cs typeface="Palatino Linotype"/>
              </a:rPr>
              <a:t>honeycombs</a:t>
            </a:r>
          </a:p>
          <a:p>
            <a:pPr marL="457200" indent="-457200">
              <a:lnSpc>
                <a:spcPct val="8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+mj-lt"/>
                <a:cs typeface="Palatino Linotype"/>
              </a:rPr>
              <a:t>Effect of geometrical perturbations on ductility and tensile strength</a:t>
            </a:r>
          </a:p>
          <a:p>
            <a:pPr marL="457200" indent="-457200">
              <a:lnSpc>
                <a:spcPct val="8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+mj-lt"/>
                <a:cs typeface="Palatino Linotype"/>
              </a:rPr>
              <a:t>Effect of crack and inclusion size on tensile ductility</a:t>
            </a:r>
          </a:p>
        </p:txBody>
      </p:sp>
    </p:spTree>
    <p:extLst>
      <p:ext uri="{BB962C8B-B14F-4D97-AF65-F5344CB8AC3E}">
        <p14:creationId xmlns:p14="http://schemas.microsoft.com/office/powerpoint/2010/main" val="262886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61859" name="Text Box 3"/>
          <p:cNvSpPr txBox="1">
            <a:spLocks noChangeArrowheads="1"/>
          </p:cNvSpPr>
          <p:nvPr/>
        </p:nvSpPr>
        <p:spPr bwMode="auto">
          <a:xfrm>
            <a:off x="107950" y="5876925"/>
            <a:ext cx="8964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/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396001" y="3205"/>
            <a:ext cx="8119350" cy="977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dirty="0" smtClean="0"/>
              <a:t>FE Model: Honeycombs with Periodic BCs</a:t>
            </a:r>
          </a:p>
        </p:txBody>
      </p:sp>
      <p:sp>
        <p:nvSpPr>
          <p:cNvPr id="28" name="Rectangle 3"/>
          <p:cNvSpPr>
            <a:spLocks noGrp="1" noChangeArrowheads="1"/>
          </p:cNvSpPr>
          <p:nvPr>
            <p:ph idx="1"/>
          </p:nvPr>
        </p:nvSpPr>
        <p:spPr>
          <a:xfrm>
            <a:off x="396000" y="4699872"/>
            <a:ext cx="8342825" cy="51189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200" dirty="0" smtClean="0">
                <a:solidFill>
                  <a:srgbClr val="000000"/>
                </a:solidFill>
                <a:latin typeface="Calibri Light"/>
                <a:cs typeface="Calibri Light"/>
              </a:rPr>
              <a:t>Finite Element Model: ¼ of a 13x13 unit cell RVE modeled   </a:t>
            </a: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396001" y="5170491"/>
            <a:ext cx="8041848" cy="665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200" dirty="0" smtClean="0">
                <a:solidFill>
                  <a:srgbClr val="000000"/>
                </a:solidFill>
                <a:latin typeface="Calibri Light"/>
                <a:cs typeface="Calibri Light"/>
              </a:rPr>
              <a:t>Symmetry BCs on bottom/left boundaries. </a:t>
            </a:r>
            <a:r>
              <a:rPr lang="en-US" sz="2200" i="1" dirty="0" smtClean="0">
                <a:solidFill>
                  <a:srgbClr val="000000"/>
                </a:solidFill>
                <a:latin typeface="Calibri Light"/>
                <a:cs typeface="Calibri Light"/>
              </a:rPr>
              <a:t>u</a:t>
            </a:r>
            <a:r>
              <a:rPr lang="en-US" sz="2200" i="1" baseline="-25000" dirty="0" smtClean="0">
                <a:solidFill>
                  <a:srgbClr val="000000"/>
                </a:solidFill>
                <a:latin typeface="Calibri Light"/>
                <a:cs typeface="Calibri Light"/>
              </a:rPr>
              <a:t>22</a:t>
            </a:r>
            <a:r>
              <a:rPr lang="en-US" sz="2200" dirty="0" smtClean="0">
                <a:solidFill>
                  <a:srgbClr val="000000"/>
                </a:solidFill>
                <a:latin typeface="Calibri Light"/>
                <a:cs typeface="Calibri Light"/>
              </a:rPr>
              <a:t> prescribed on top boundary. Plane strain conditions.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396001" y="6150527"/>
            <a:ext cx="8041848" cy="4508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200" dirty="0" smtClean="0">
                <a:solidFill>
                  <a:srgbClr val="000000"/>
                </a:solidFill>
                <a:latin typeface="Calibri Light"/>
                <a:cs typeface="Calibri Light"/>
              </a:rPr>
              <a:t>Solver: ABAQUS Standard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395999" y="5772256"/>
            <a:ext cx="8041848" cy="3782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200" dirty="0">
                <a:solidFill>
                  <a:srgbClr val="000000"/>
                </a:solidFill>
                <a:latin typeface="Calibri Light"/>
                <a:cs typeface="Calibri Light"/>
              </a:rPr>
              <a:t>A</a:t>
            </a:r>
            <a:r>
              <a:rPr lang="en-US" sz="2200" dirty="0" smtClean="0">
                <a:solidFill>
                  <a:srgbClr val="000000"/>
                </a:solidFill>
                <a:latin typeface="Calibri Light"/>
                <a:cs typeface="Calibri Light"/>
              </a:rPr>
              <a:t>round 10 through-thickness elements</a:t>
            </a:r>
          </a:p>
        </p:txBody>
      </p:sp>
      <p:pic>
        <p:nvPicPr>
          <p:cNvPr id="2" name="Picture 1" descr="fe-periodic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818" y="657412"/>
            <a:ext cx="3881267" cy="410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1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04" y="5239816"/>
            <a:ext cx="3253645" cy="79400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27223" y="6379442"/>
            <a:ext cx="2057400" cy="365125"/>
          </a:xfrm>
        </p:spPr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396001" y="3205"/>
            <a:ext cx="8119350" cy="977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dirty="0"/>
              <a:t>FE Model: Honeycombs with Periodic BCs</a:t>
            </a:r>
          </a:p>
        </p:txBody>
      </p:sp>
      <p:sp>
        <p:nvSpPr>
          <p:cNvPr id="28" name="Rectangle 3 1"/>
          <p:cNvSpPr>
            <a:spLocks noGrp="1" noChangeArrowheads="1"/>
          </p:cNvSpPr>
          <p:nvPr>
            <p:ph idx="1"/>
          </p:nvPr>
        </p:nvSpPr>
        <p:spPr>
          <a:xfrm>
            <a:off x="396000" y="4865385"/>
            <a:ext cx="8342825" cy="51189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200" dirty="0" smtClean="0">
                <a:solidFill>
                  <a:srgbClr val="000000"/>
                </a:solidFill>
                <a:cs typeface="Palatino Linotype"/>
              </a:rPr>
              <a:t>Relative density: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78" y="707396"/>
            <a:ext cx="3840796" cy="406120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248727" y="5239816"/>
            <a:ext cx="415637" cy="794009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996130" y="5242613"/>
            <a:ext cx="415637" cy="794009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246317" y="6316582"/>
            <a:ext cx="187262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Strut Aspect Ratio</a:t>
            </a:r>
            <a:endParaRPr lang="en-US" dirty="0"/>
          </a:p>
        </p:txBody>
      </p:sp>
      <p:cxnSp>
        <p:nvCxnSpPr>
          <p:cNvPr id="9" name="Straight Arrow Connector 8"/>
          <p:cNvCxnSpPr>
            <a:endCxn id="6" idx="4"/>
          </p:cNvCxnSpPr>
          <p:nvPr/>
        </p:nvCxnSpPr>
        <p:spPr>
          <a:xfrm flipH="1" flipV="1">
            <a:off x="4456546" y="6033825"/>
            <a:ext cx="692729" cy="2365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1" idx="4"/>
          </p:cNvCxnSpPr>
          <p:nvPr/>
        </p:nvCxnSpPr>
        <p:spPr>
          <a:xfrm flipV="1">
            <a:off x="5149275" y="6036622"/>
            <a:ext cx="1054674" cy="2337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ucell-periodic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650" y="1790700"/>
            <a:ext cx="2827726" cy="254317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673025" y="1397000"/>
            <a:ext cx="4232850" cy="333985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921000" y="1666875"/>
            <a:ext cx="2698750" cy="10795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921000" y="3397250"/>
            <a:ext cx="2698750" cy="1047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16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396001" y="3205"/>
            <a:ext cx="8119350" cy="977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dirty="0"/>
              <a:t>FE Model: Honeycombs with Periodic BCs</a:t>
            </a:r>
          </a:p>
        </p:txBody>
      </p:sp>
      <p:sp>
        <p:nvSpPr>
          <p:cNvPr id="28" name="Rectangle 3 1"/>
          <p:cNvSpPr>
            <a:spLocks noGrp="1" noChangeArrowheads="1"/>
          </p:cNvSpPr>
          <p:nvPr>
            <p:ph idx="1"/>
          </p:nvPr>
        </p:nvSpPr>
        <p:spPr>
          <a:xfrm>
            <a:off x="396000" y="4699872"/>
            <a:ext cx="8342825" cy="51189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200" dirty="0" smtClean="0">
                <a:solidFill>
                  <a:srgbClr val="000000"/>
                </a:solidFill>
                <a:cs typeface="Palatino Linotype"/>
              </a:rPr>
              <a:t>Material: fitted to SLS Nylon experimental tests (2-Direction)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58" y="730487"/>
            <a:ext cx="3242483" cy="34285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370" y="5076333"/>
            <a:ext cx="2914125" cy="830943"/>
          </a:xfrm>
          <a:prstGeom prst="rect">
            <a:avLst/>
          </a:prstGeom>
        </p:spPr>
      </p:pic>
      <p:sp>
        <p:nvSpPr>
          <p:cNvPr id="16" name="Rectangle 3 2"/>
          <p:cNvSpPr txBox="1">
            <a:spLocks noChangeArrowheads="1"/>
          </p:cNvSpPr>
          <p:nvPr/>
        </p:nvSpPr>
        <p:spPr>
          <a:xfrm>
            <a:off x="469742" y="6002527"/>
            <a:ext cx="8342825" cy="511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2200" dirty="0" smtClean="0">
                <a:solidFill>
                  <a:srgbClr val="000000"/>
                </a:solidFill>
                <a:cs typeface="Palatino Linotype"/>
              </a:rPr>
              <a:t>with:                  ,                              ,                            ,                  ,                  .</a:t>
            </a: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10" y="6105973"/>
            <a:ext cx="1020090" cy="21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923" y="6104679"/>
            <a:ext cx="1728004" cy="2207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440" y="6102769"/>
            <a:ext cx="1061083" cy="1844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30" y="6105973"/>
            <a:ext cx="1634982" cy="1907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563" y="6093360"/>
            <a:ext cx="909725" cy="250686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396000" y="4480657"/>
            <a:ext cx="8119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081980" y="730487"/>
            <a:ext cx="0" cy="37501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60550" y="635237"/>
            <a:ext cx="473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Constituent Material: Nylon (SLS Manufacturing)</a:t>
            </a:r>
            <a:endParaRPr lang="en-US" dirty="0"/>
          </a:p>
        </p:txBody>
      </p:sp>
      <p:pic>
        <p:nvPicPr>
          <p:cNvPr id="15" name="Picture 14" descr="se-material.jp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200" y="1004400"/>
            <a:ext cx="4381970" cy="34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8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226.097"/>
  <p:tag name="LATEXADDIN" val="\documentclass{article}&#10;\usepackage{amsmath}&#10;\pagestyle{empty}&#10;\begin{document}&#10;&#10;&#10;$$\overline{\rho}=\frac{2}{\sqrt{3}}\frac{t}{l}\left(1-\frac{1}{2\sqrt{3}}\frac{t}{l}\right)$$&#10;&#10;\end{document}"/>
  <p:tag name="IGUANATEXSIZE" val="20"/>
  <p:tag name="IGUANATEXCURSOR" val="17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5.718"/>
  <p:tag name="ORIGINALWIDTH" val="113.9857"/>
  <p:tag name="LATEXADDIN" val="\documentclass{article}&#10;\usepackage{amsmath}&#10;\pagestyle{empty}&#10;\begin{document}&#10;&#10;&#10;$$\frac{d}{H}$$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819.6476"/>
  <p:tag name="LATEXADDIN" val="\documentclass{article}&#10;\usepackage{amsmath}&#10;\pagestyle{empty}&#10;\begin{document}&#10;&#10;&#10;$$\frac{H}{l}\left(=\frac{3n+1}{2}\right)$$&#10;&#10;\end{document}"/>
  <p:tag name="IGUANATEXSIZE" val="20"/>
  <p:tag name="IGUANATEXCURSOR" val="12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51.74354"/>
  <p:tag name="LATEXADDIN" val="\documentclass{article}&#10;\usepackage{amsmath}&#10;\pagestyle{empty}&#10;\begin{document}&#10;&#10;$\delta$&#10;&#10;&#10;\end{document}"/>
  <p:tag name="IGUANATEXSIZE" val="24"/>
  <p:tag name="IGUANATEXCURSOR" val="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49.9813"/>
  <p:tag name="LATEXADDIN" val="\documentclass{article}&#10;\usepackage{amsmath}&#10;\pagestyle{empty}&#10;\begin{document}&#10;&#10;$\delta/l$&#10;&#10;&#10;\end{document}"/>
  <p:tag name="IGUANATEXSIZE" val="24"/>
  <p:tag name="IGUANATEXCURSOR" val="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03.4495"/>
  <p:tag name="LATEXADDIN" val="\documentclass{article}&#10;\usepackage{amsmath}&#10;\pagestyle{empty}&#10;\begin{document}&#10;&#10;$\delta/l$=0.1&#10;&#10;&#10;\end{document}"/>
  <p:tag name="IGUANATEXSIZE" val="24"/>
  <p:tag name="IGUANATEXCURSOR" val="9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10.1987"/>
  <p:tag name="LATEXADDIN" val="\documentclass{article}&#10;\usepackage{amsmath}&#10;\pagestyle{empty}&#10;\begin{document}&#10;&#10;$\delta/l$=0.4&#10;&#10;&#10;\end{document}"/>
  <p:tag name="IGUANATEXSIZE" val="24"/>
  <p:tag name="IGUANATEXCURSOR" val="9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164.2294"/>
  <p:tag name="LATEXADDIN" val="\documentclass{article}&#10;\usepackage{amsmath}&#10;\pagestyle{empty}&#10;\begin{document}&#10;&#10;$\sigma^\infty$&#10;&#10;&#10;\end{document}"/>
  <p:tag name="IGUANATEXSIZE" val="24"/>
  <p:tag name="IGUANATEXCURSOR" val="9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.2309"/>
  <p:tag name="ORIGINALWIDTH" val="870.6412"/>
  <p:tag name="LATEXADDIN" val="\documentclass{article}&#10;\usepackage{amsmath}&#10;\pagestyle{empty}&#10;\begin{document}&#10;&#10;$a/l=\left(\sqrt{3}/2\right)n_b$&#10;&#10;&#10;\end{document}"/>
  <p:tag name="IGUANATEXSIZE" val="24"/>
  <p:tag name="IGUANATEXCURSOR" val="10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147.7315"/>
  <p:tag name="LATEXADDIN" val="\documentclass{article}&#10;\usepackage{amsmath}&#10;\pagestyle{empty}&#10;\begin{document}&#10;&#10;$\varepsilon^\infty$&#10;&#10;&#10;\end{document}"/>
  <p:tag name="IGUANATEXSIZE" val="24"/>
  <p:tag name="IGUANATEXCURSOR" val="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.2309"/>
  <p:tag name="ORIGINALWIDTH" val="882.6397"/>
  <p:tag name="LATEXADDIN" val="\documentclass{article}&#10;\usepackage{amsmath}&#10;\pagestyle{empty}&#10;\begin{document}&#10;&#10;$a/l=\left(\sqrt{3}/2\right)n_f$&#10;&#10;&#10;\end{document}"/>
  <p:tag name="IGUANATEXSIZE" val="24"/>
  <p:tag name="IGUANATEXCURSOR" val="11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7.7165"/>
  <p:tag name="ORIGINALWIDTH" val="938.8826"/>
  <p:tag name="LATEXADDIN" val="\documentclass{article}&#10;\usepackage{amsmath}&#10;\pagestyle{empty}&#10;\begin{document}&#10;&#10;&#10;$\frac{\varepsilon}{\varepsilon_0}=\frac{\sigma}{\sigma_0}+\left(\frac{\sigma}{\sigma_0}\right)^\frac{1}{N}$&#10;&#10;\end{document}"/>
  <p:tag name="IGUANATEXSIZE" val="20"/>
  <p:tag name="IGUANATEXCURSOR" val="1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20.6974"/>
  <p:tag name="LATEXADDIN" val="\documentclass{article}&#10;\usepackage{amsmath}&#10;\pagestyle{empty}&#10;\begin{document}&#10;&#10;$H/l$=20&#10;&#10;&#10;\end{document}"/>
  <p:tag name="IGUANATEXSIZE" val="24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314.2107"/>
  <p:tag name="LATEXADDIN" val="\documentclass{article}&#10;\usepackage{amsmath}&#10;\pagestyle{empty}&#10;\begin{document}&#10;&#10;&#10;$\overline{\rho}$=0.2&#10;&#10;\end{document}"/>
  <p:tag name="IGUANATEXSIZE" val="20"/>
  <p:tag name="IGUANATEXCURSOR" val="1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485.1894"/>
  <p:tag name="LATEXADDIN" val="\documentclass{article}&#10;\usepackage{amsmath}&#10;\pagestyle{empty}&#10;\begin{document}&#10;&#10;&#10;$\varepsilon_0$=0.035&#10;&#10;\end{document}"/>
  <p:tag name="IGUANATEXSIZE" val="20"/>
  <p:tag name="IGUANATEXCURSOR" val="1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821.8972"/>
  <p:tag name="LATEXADDIN" val="\documentclass{article}&#10;\usepackage{amsmath}&#10;\pagestyle{empty}&#10;\begin{document}&#10;&#10;&#10;$\sigma_0$ = 42.9 MPa&#10;&#10;\end{document}"/>
  <p:tag name="IGUANATEXSIZE" val="20"/>
  <p:tag name="IGUANATEXCURSOR" val="9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04.6869"/>
  <p:tag name="LATEXADDIN" val="\documentclass{article}&#10;\usepackage{amsmath}&#10;\pagestyle{empty}&#10;\begin{document}&#10;&#10;&#10;$N$ = 0.09&#10;&#10;\end{document}"/>
  <p:tag name="IGUANATEXSIZE" val="20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777.6528"/>
  <p:tag name="LATEXADDIN" val="\documentclass{article}&#10;\usepackage{amsmath}&#10;\pagestyle{empty}&#10;\begin{document}&#10;&#10;&#10;$E$ = 1.25 GPa&#10;&#10;\end{document}"/>
  <p:tag name="IGUANATEXSIZE" val="20"/>
  <p:tag name="IGUANATEXCURSOR" val="9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9.2351"/>
  <p:tag name="ORIGINALWIDTH" val="432.6959"/>
  <p:tag name="LATEXADDIN" val="\documentclass{article}&#10;\usepackage{amsmath}&#10;\pagestyle{empty}&#10;\begin{document}&#10;&#10;&#10;$\varepsilon_f$=0.23&#10;&#10;\end{document}"/>
  <p:tag name="IGUANATEXSIZE" val="20"/>
  <p:tag name="IGUANATEXCURSOR" val="1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2336"/>
  <p:tag name="ORIGINALWIDTH" val="389.2013"/>
  <p:tag name="LATEXADDIN" val="\documentclass{article}&#10;\usepackage{amsmath}&#10;\pagestyle{empty}&#10;\begin{document}&#10;&#10;&#10;$\frac{w}{t}$ = 20&#10;&#10;\end{document}"/>
  <p:tag name="IGUANATEXSIZE" val="20"/>
  <p:tag name="IGUANATEXCURSOR" val="1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226.097"/>
  <p:tag name="LATEXADDIN" val="\documentclass{article}&#10;\usepackage{amsmath}&#10;\pagestyle{empty}&#10;\begin{document}&#10;&#10;&#10;$$\overline{\rho}=\frac{2}{\sqrt{3}}\frac{t}{l}\left(1-\frac{1}{2\sqrt{3}}\frac{t}{l}\right)$$&#10;&#10;\end{document}"/>
  <p:tag name="IGUANATEXSIZE" val="20"/>
  <p:tag name="IGUANATEXCURSOR" val="17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6144</TotalTime>
  <Words>1358</Words>
  <Application>Microsoft Office PowerPoint</Application>
  <PresentationFormat>On-screen Show (4:3)</PresentationFormat>
  <Paragraphs>197</Paragraphs>
  <Slides>29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Palatino Linotype</vt:lpstr>
      <vt:lpstr>Office Theme</vt:lpstr>
      <vt:lpstr>Equation</vt:lpstr>
      <vt:lpstr>Influence of geometrical defects in the elastic-plastic failure of lattice materials</vt:lpstr>
      <vt:lpstr>Introduction: Foams and Lattice Materials</vt:lpstr>
      <vt:lpstr>Introduction: Stretching vs Bending-Dominated Architectures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Toronto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Finite Element Analyses of Failure Mechanisms and Structure-Property Relationships</dc:title>
  <dc:creator>Eral Bele</dc:creator>
  <cp:lastModifiedBy>Eral Bele</cp:lastModifiedBy>
  <cp:revision>507</cp:revision>
  <cp:lastPrinted>2018-01-25T16:25:45Z</cp:lastPrinted>
  <dcterms:created xsi:type="dcterms:W3CDTF">2012-05-24T21:27:07Z</dcterms:created>
  <dcterms:modified xsi:type="dcterms:W3CDTF">2019-08-27T14:26:14Z</dcterms:modified>
</cp:coreProperties>
</file>