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69" r:id="rId3"/>
    <p:sldId id="270" r:id="rId4"/>
    <p:sldId id="261" r:id="rId5"/>
    <p:sldId id="267" r:id="rId6"/>
    <p:sldId id="268" r:id="rId7"/>
    <p:sldId id="264" r:id="rId8"/>
    <p:sldId id="265" r:id="rId9"/>
    <p:sldId id="306" r:id="rId10"/>
    <p:sldId id="273" r:id="rId11"/>
    <p:sldId id="272" r:id="rId12"/>
    <p:sldId id="307" r:id="rId13"/>
    <p:sldId id="274" r:id="rId14"/>
    <p:sldId id="275" r:id="rId15"/>
    <p:sldId id="277" r:id="rId16"/>
    <p:sldId id="309" r:id="rId17"/>
    <p:sldId id="271" r:id="rId18"/>
    <p:sldId id="283" r:id="rId19"/>
    <p:sldId id="266" r:id="rId20"/>
    <p:sldId id="301" r:id="rId21"/>
    <p:sldId id="302" r:id="rId22"/>
    <p:sldId id="303" r:id="rId23"/>
    <p:sldId id="279" r:id="rId24"/>
    <p:sldId id="280" r:id="rId25"/>
    <p:sldId id="304" r:id="rId26"/>
    <p:sldId id="305" r:id="rId27"/>
    <p:sldId id="282" r:id="rId28"/>
    <p:sldId id="284" r:id="rId29"/>
    <p:sldId id="285" r:id="rId30"/>
    <p:sldId id="298" r:id="rId31"/>
    <p:sldId id="310" r:id="rId32"/>
    <p:sldId id="288" r:id="rId33"/>
    <p:sldId id="289" r:id="rId34"/>
    <p:sldId id="311" r:id="rId35"/>
    <p:sldId id="291" r:id="rId36"/>
    <p:sldId id="300" r:id="rId37"/>
    <p:sldId id="292" r:id="rId38"/>
    <p:sldId id="295" r:id="rId39"/>
    <p:sldId id="293" r:id="rId40"/>
    <p:sldId id="294" r:id="rId41"/>
    <p:sldId id="263" r:id="rId42"/>
    <p:sldId id="258" r:id="rId43"/>
    <p:sldId id="259" r:id="rId44"/>
    <p:sldId id="260"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F2D"/>
    <a:srgbClr val="AFC828"/>
    <a:srgbClr val="0C1A44"/>
    <a:srgbClr val="9FD4D7"/>
    <a:srgbClr val="EFA720"/>
    <a:srgbClr val="B2B3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37" autoAdjust="0"/>
    <p:restoredTop sz="88299"/>
  </p:normalViewPr>
  <p:slideViewPr>
    <p:cSldViewPr snapToGrid="0" snapToObjects="1">
      <p:cViewPr varScale="1">
        <p:scale>
          <a:sx n="144" d="100"/>
          <a:sy n="144" d="100"/>
        </p:scale>
        <p:origin x="384"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4E910-9FDE-0A41-A76C-BAC9B3EBBECD}" type="datetimeFigureOut">
              <a:rPr lang="en-US" smtClean="0"/>
              <a:t>11/2/20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A32EC-0A88-1540-B2A0-C2EB08FF6C0D}" type="slidenum">
              <a:rPr lang="en-US" smtClean="0"/>
              <a:t>‹#›</a:t>
            </a:fld>
            <a:endParaRPr lang="en-US"/>
          </a:p>
        </p:txBody>
      </p:sp>
    </p:spTree>
    <p:extLst>
      <p:ext uri="{BB962C8B-B14F-4D97-AF65-F5344CB8AC3E}">
        <p14:creationId xmlns:p14="http://schemas.microsoft.com/office/powerpoint/2010/main" val="2902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1</a:t>
            </a:fld>
            <a:endParaRPr lang="en-US"/>
          </a:p>
        </p:txBody>
      </p:sp>
    </p:spTree>
    <p:extLst>
      <p:ext uri="{BB962C8B-B14F-4D97-AF65-F5344CB8AC3E}">
        <p14:creationId xmlns:p14="http://schemas.microsoft.com/office/powerpoint/2010/main" val="2032352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13</a:t>
            </a:fld>
            <a:endParaRPr lang="en-US"/>
          </a:p>
        </p:txBody>
      </p:sp>
    </p:spTree>
    <p:extLst>
      <p:ext uri="{BB962C8B-B14F-4D97-AF65-F5344CB8AC3E}">
        <p14:creationId xmlns:p14="http://schemas.microsoft.com/office/powerpoint/2010/main" val="1798930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14</a:t>
            </a:fld>
            <a:endParaRPr lang="en-US"/>
          </a:p>
        </p:txBody>
      </p:sp>
    </p:spTree>
    <p:extLst>
      <p:ext uri="{BB962C8B-B14F-4D97-AF65-F5344CB8AC3E}">
        <p14:creationId xmlns:p14="http://schemas.microsoft.com/office/powerpoint/2010/main" val="1154204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15</a:t>
            </a:fld>
            <a:endParaRPr lang="en-US"/>
          </a:p>
        </p:txBody>
      </p:sp>
    </p:spTree>
    <p:extLst>
      <p:ext uri="{BB962C8B-B14F-4D97-AF65-F5344CB8AC3E}">
        <p14:creationId xmlns:p14="http://schemas.microsoft.com/office/powerpoint/2010/main" val="179796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16</a:t>
            </a:fld>
            <a:endParaRPr lang="en-US"/>
          </a:p>
        </p:txBody>
      </p:sp>
    </p:spTree>
    <p:extLst>
      <p:ext uri="{BB962C8B-B14F-4D97-AF65-F5344CB8AC3E}">
        <p14:creationId xmlns:p14="http://schemas.microsoft.com/office/powerpoint/2010/main" val="1996314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Thanks to Susannah for question!</a:t>
            </a:r>
          </a:p>
        </p:txBody>
      </p:sp>
      <p:sp>
        <p:nvSpPr>
          <p:cNvPr id="4" name="Slide Number Placeholder 3"/>
          <p:cNvSpPr>
            <a:spLocks noGrp="1"/>
          </p:cNvSpPr>
          <p:nvPr>
            <p:ph type="sldNum" sz="quarter" idx="10"/>
          </p:nvPr>
        </p:nvSpPr>
        <p:spPr/>
        <p:txBody>
          <a:bodyPr/>
          <a:lstStyle/>
          <a:p>
            <a:fld id="{97FA32EC-0A88-1540-B2A0-C2EB08FF6C0D}" type="slidenum">
              <a:rPr lang="en-US" smtClean="0"/>
              <a:t>17</a:t>
            </a:fld>
            <a:endParaRPr lang="en-US"/>
          </a:p>
        </p:txBody>
      </p:sp>
    </p:spTree>
    <p:extLst>
      <p:ext uri="{BB962C8B-B14F-4D97-AF65-F5344CB8AC3E}">
        <p14:creationId xmlns:p14="http://schemas.microsoft.com/office/powerpoint/2010/main" val="2111157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18</a:t>
            </a:fld>
            <a:endParaRPr lang="en-US"/>
          </a:p>
        </p:txBody>
      </p:sp>
    </p:spTree>
    <p:extLst>
      <p:ext uri="{BB962C8B-B14F-4D97-AF65-F5344CB8AC3E}">
        <p14:creationId xmlns:p14="http://schemas.microsoft.com/office/powerpoint/2010/main" val="38220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19</a:t>
            </a:fld>
            <a:endParaRPr lang="en-US"/>
          </a:p>
        </p:txBody>
      </p:sp>
    </p:spTree>
    <p:extLst>
      <p:ext uri="{BB962C8B-B14F-4D97-AF65-F5344CB8AC3E}">
        <p14:creationId xmlns:p14="http://schemas.microsoft.com/office/powerpoint/2010/main" val="81805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20</a:t>
            </a:fld>
            <a:endParaRPr lang="en-US"/>
          </a:p>
        </p:txBody>
      </p:sp>
    </p:spTree>
    <p:extLst>
      <p:ext uri="{BB962C8B-B14F-4D97-AF65-F5344CB8AC3E}">
        <p14:creationId xmlns:p14="http://schemas.microsoft.com/office/powerpoint/2010/main" val="1774454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21</a:t>
            </a:fld>
            <a:endParaRPr lang="en-US"/>
          </a:p>
        </p:txBody>
      </p:sp>
    </p:spTree>
    <p:extLst>
      <p:ext uri="{BB962C8B-B14F-4D97-AF65-F5344CB8AC3E}">
        <p14:creationId xmlns:p14="http://schemas.microsoft.com/office/powerpoint/2010/main" val="539522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22</a:t>
            </a:fld>
            <a:endParaRPr lang="en-US"/>
          </a:p>
        </p:txBody>
      </p:sp>
    </p:spTree>
    <p:extLst>
      <p:ext uri="{BB962C8B-B14F-4D97-AF65-F5344CB8AC3E}">
        <p14:creationId xmlns:p14="http://schemas.microsoft.com/office/powerpoint/2010/main" val="13401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2</a:t>
            </a:fld>
            <a:endParaRPr lang="en-US"/>
          </a:p>
        </p:txBody>
      </p:sp>
    </p:spTree>
    <p:extLst>
      <p:ext uri="{BB962C8B-B14F-4D97-AF65-F5344CB8AC3E}">
        <p14:creationId xmlns:p14="http://schemas.microsoft.com/office/powerpoint/2010/main" val="777425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23</a:t>
            </a:fld>
            <a:endParaRPr lang="en-US"/>
          </a:p>
        </p:txBody>
      </p:sp>
    </p:spTree>
    <p:extLst>
      <p:ext uri="{BB962C8B-B14F-4D97-AF65-F5344CB8AC3E}">
        <p14:creationId xmlns:p14="http://schemas.microsoft.com/office/powerpoint/2010/main" val="860658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24</a:t>
            </a:fld>
            <a:endParaRPr lang="en-US"/>
          </a:p>
        </p:txBody>
      </p:sp>
    </p:spTree>
    <p:extLst>
      <p:ext uri="{BB962C8B-B14F-4D97-AF65-F5344CB8AC3E}">
        <p14:creationId xmlns:p14="http://schemas.microsoft.com/office/powerpoint/2010/main" val="329378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25</a:t>
            </a:fld>
            <a:endParaRPr lang="en-US"/>
          </a:p>
        </p:txBody>
      </p:sp>
    </p:spTree>
    <p:extLst>
      <p:ext uri="{BB962C8B-B14F-4D97-AF65-F5344CB8AC3E}">
        <p14:creationId xmlns:p14="http://schemas.microsoft.com/office/powerpoint/2010/main" val="2018488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26</a:t>
            </a:fld>
            <a:endParaRPr lang="en-US"/>
          </a:p>
        </p:txBody>
      </p:sp>
    </p:spTree>
    <p:extLst>
      <p:ext uri="{BB962C8B-B14F-4D97-AF65-F5344CB8AC3E}">
        <p14:creationId xmlns:p14="http://schemas.microsoft.com/office/powerpoint/2010/main" val="1357702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27</a:t>
            </a:fld>
            <a:endParaRPr lang="en-US"/>
          </a:p>
        </p:txBody>
      </p:sp>
    </p:spTree>
    <p:extLst>
      <p:ext uri="{BB962C8B-B14F-4D97-AF65-F5344CB8AC3E}">
        <p14:creationId xmlns:p14="http://schemas.microsoft.com/office/powerpoint/2010/main" val="1256346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28</a:t>
            </a:fld>
            <a:endParaRPr lang="en-US"/>
          </a:p>
        </p:txBody>
      </p:sp>
    </p:spTree>
    <p:extLst>
      <p:ext uri="{BB962C8B-B14F-4D97-AF65-F5344CB8AC3E}">
        <p14:creationId xmlns:p14="http://schemas.microsoft.com/office/powerpoint/2010/main" val="830593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29</a:t>
            </a:fld>
            <a:endParaRPr lang="en-US"/>
          </a:p>
        </p:txBody>
      </p:sp>
    </p:spTree>
    <p:extLst>
      <p:ext uri="{BB962C8B-B14F-4D97-AF65-F5344CB8AC3E}">
        <p14:creationId xmlns:p14="http://schemas.microsoft.com/office/powerpoint/2010/main" val="81715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30</a:t>
            </a:fld>
            <a:endParaRPr lang="en-US"/>
          </a:p>
        </p:txBody>
      </p:sp>
    </p:spTree>
    <p:extLst>
      <p:ext uri="{BB962C8B-B14F-4D97-AF65-F5344CB8AC3E}">
        <p14:creationId xmlns:p14="http://schemas.microsoft.com/office/powerpoint/2010/main" val="2035172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31</a:t>
            </a:fld>
            <a:endParaRPr lang="en-US"/>
          </a:p>
        </p:txBody>
      </p:sp>
    </p:spTree>
    <p:extLst>
      <p:ext uri="{BB962C8B-B14F-4D97-AF65-F5344CB8AC3E}">
        <p14:creationId xmlns:p14="http://schemas.microsoft.com/office/powerpoint/2010/main" val="612843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32</a:t>
            </a:fld>
            <a:endParaRPr lang="en-US"/>
          </a:p>
        </p:txBody>
      </p:sp>
    </p:spTree>
    <p:extLst>
      <p:ext uri="{BB962C8B-B14F-4D97-AF65-F5344CB8AC3E}">
        <p14:creationId xmlns:p14="http://schemas.microsoft.com/office/powerpoint/2010/main" val="175198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3</a:t>
            </a:fld>
            <a:endParaRPr lang="en-US"/>
          </a:p>
        </p:txBody>
      </p:sp>
    </p:spTree>
    <p:extLst>
      <p:ext uri="{BB962C8B-B14F-4D97-AF65-F5344CB8AC3E}">
        <p14:creationId xmlns:p14="http://schemas.microsoft.com/office/powerpoint/2010/main" val="2014685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33</a:t>
            </a:fld>
            <a:endParaRPr lang="en-US"/>
          </a:p>
        </p:txBody>
      </p:sp>
    </p:spTree>
    <p:extLst>
      <p:ext uri="{BB962C8B-B14F-4D97-AF65-F5344CB8AC3E}">
        <p14:creationId xmlns:p14="http://schemas.microsoft.com/office/powerpoint/2010/main" val="2006720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34</a:t>
            </a:fld>
            <a:endParaRPr lang="en-US"/>
          </a:p>
        </p:txBody>
      </p:sp>
    </p:spTree>
    <p:extLst>
      <p:ext uri="{BB962C8B-B14F-4D97-AF65-F5344CB8AC3E}">
        <p14:creationId xmlns:p14="http://schemas.microsoft.com/office/powerpoint/2010/main" val="1395203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p:txBody>
      </p:sp>
      <p:sp>
        <p:nvSpPr>
          <p:cNvPr id="4" name="Slide Number Placeholder 3"/>
          <p:cNvSpPr>
            <a:spLocks noGrp="1"/>
          </p:cNvSpPr>
          <p:nvPr>
            <p:ph type="sldNum" sz="quarter" idx="10"/>
          </p:nvPr>
        </p:nvSpPr>
        <p:spPr/>
        <p:txBody>
          <a:bodyPr/>
          <a:lstStyle/>
          <a:p>
            <a:fld id="{97FA32EC-0A88-1540-B2A0-C2EB08FF6C0D}" type="slidenum">
              <a:rPr lang="en-US" smtClean="0"/>
              <a:t>35</a:t>
            </a:fld>
            <a:endParaRPr lang="en-US"/>
          </a:p>
        </p:txBody>
      </p:sp>
    </p:spTree>
    <p:extLst>
      <p:ext uri="{BB962C8B-B14F-4D97-AF65-F5344CB8AC3E}">
        <p14:creationId xmlns:p14="http://schemas.microsoft.com/office/powerpoint/2010/main" val="2016883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Note comment from B15 about format</a:t>
            </a:r>
            <a:r>
              <a:rPr lang="en-US" sz="1800" baseline="0" dirty="0"/>
              <a:t> not what they expected </a:t>
            </a:r>
            <a:r>
              <a:rPr lang="en-US" sz="1800" dirty="0"/>
              <a:t>– ‘perhaps receiving a review paper to read and then </a:t>
            </a:r>
            <a:r>
              <a:rPr lang="en-US" sz="1800"/>
              <a:t>discuss’.</a:t>
            </a:r>
            <a:endParaRPr lang="en-US" sz="1800" dirty="0"/>
          </a:p>
        </p:txBody>
      </p:sp>
      <p:sp>
        <p:nvSpPr>
          <p:cNvPr id="4" name="Slide Number Placeholder 3"/>
          <p:cNvSpPr>
            <a:spLocks noGrp="1"/>
          </p:cNvSpPr>
          <p:nvPr>
            <p:ph type="sldNum" sz="quarter" idx="10"/>
          </p:nvPr>
        </p:nvSpPr>
        <p:spPr/>
        <p:txBody>
          <a:bodyPr/>
          <a:lstStyle/>
          <a:p>
            <a:fld id="{97FA32EC-0A88-1540-B2A0-C2EB08FF6C0D}" type="slidenum">
              <a:rPr lang="en-US" smtClean="0"/>
              <a:t>40</a:t>
            </a:fld>
            <a:endParaRPr lang="en-US"/>
          </a:p>
        </p:txBody>
      </p:sp>
    </p:spTree>
    <p:extLst>
      <p:ext uri="{BB962C8B-B14F-4D97-AF65-F5344CB8AC3E}">
        <p14:creationId xmlns:p14="http://schemas.microsoft.com/office/powerpoint/2010/main" val="1654533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41</a:t>
            </a:fld>
            <a:endParaRPr lang="en-US"/>
          </a:p>
        </p:txBody>
      </p:sp>
    </p:spTree>
    <p:extLst>
      <p:ext uri="{BB962C8B-B14F-4D97-AF65-F5344CB8AC3E}">
        <p14:creationId xmlns:p14="http://schemas.microsoft.com/office/powerpoint/2010/main" val="157329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4</a:t>
            </a:fld>
            <a:endParaRPr lang="en-US"/>
          </a:p>
        </p:txBody>
      </p:sp>
    </p:spTree>
    <p:extLst>
      <p:ext uri="{BB962C8B-B14F-4D97-AF65-F5344CB8AC3E}">
        <p14:creationId xmlns:p14="http://schemas.microsoft.com/office/powerpoint/2010/main" val="86017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Anecdotal evidence suggests ‘Meet the Researcher’ activities are widespread in HE</a:t>
            </a:r>
          </a:p>
          <a:p>
            <a:endParaRPr lang="en-US" dirty="0"/>
          </a:p>
          <a:p>
            <a:r>
              <a:rPr lang="en-US" dirty="0"/>
              <a:t>Especially in research-intensive</a:t>
            </a:r>
            <a:r>
              <a:rPr lang="en-US" baseline="0" dirty="0"/>
              <a:t> universities? </a:t>
            </a:r>
          </a:p>
          <a:p>
            <a:endParaRPr lang="en-US" baseline="0" dirty="0"/>
          </a:p>
          <a:p>
            <a:r>
              <a:rPr lang="en-US" dirty="0"/>
              <a:t>Development in UCL driven by UCL 2034 and by UCL 2016-21 Education Strategy</a:t>
            </a:r>
          </a:p>
          <a:p>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5</a:t>
            </a:fld>
            <a:endParaRPr lang="en-US"/>
          </a:p>
        </p:txBody>
      </p:sp>
    </p:spTree>
    <p:extLst>
      <p:ext uri="{BB962C8B-B14F-4D97-AF65-F5344CB8AC3E}">
        <p14:creationId xmlns:p14="http://schemas.microsoft.com/office/powerpoint/2010/main" val="1803156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7</a:t>
            </a:fld>
            <a:endParaRPr lang="en-US"/>
          </a:p>
        </p:txBody>
      </p:sp>
    </p:spTree>
    <p:extLst>
      <p:ext uri="{BB962C8B-B14F-4D97-AF65-F5344CB8AC3E}">
        <p14:creationId xmlns:p14="http://schemas.microsoft.com/office/powerpoint/2010/main" val="150454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8</a:t>
            </a:fld>
            <a:endParaRPr lang="en-US"/>
          </a:p>
        </p:txBody>
      </p:sp>
    </p:spTree>
    <p:extLst>
      <p:ext uri="{BB962C8B-B14F-4D97-AF65-F5344CB8AC3E}">
        <p14:creationId xmlns:p14="http://schemas.microsoft.com/office/powerpoint/2010/main" val="38557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10</a:t>
            </a:fld>
            <a:endParaRPr lang="en-US"/>
          </a:p>
        </p:txBody>
      </p:sp>
    </p:spTree>
    <p:extLst>
      <p:ext uri="{BB962C8B-B14F-4D97-AF65-F5344CB8AC3E}">
        <p14:creationId xmlns:p14="http://schemas.microsoft.com/office/powerpoint/2010/main" val="1365841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FA32EC-0A88-1540-B2A0-C2EB08FF6C0D}" type="slidenum">
              <a:rPr lang="en-US" smtClean="0"/>
              <a:t>11</a:t>
            </a:fld>
            <a:endParaRPr lang="en-US"/>
          </a:p>
        </p:txBody>
      </p:sp>
    </p:spTree>
    <p:extLst>
      <p:ext uri="{BB962C8B-B14F-4D97-AF65-F5344CB8AC3E}">
        <p14:creationId xmlns:p14="http://schemas.microsoft.com/office/powerpoint/2010/main" val="142663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56A461-EA6A-5444-9DB9-803F995328F6}"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53477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421915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82032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08869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6A461-EA6A-5444-9DB9-803F995328F6}" type="datetimeFigureOut">
              <a:rPr lang="en-US" smtClean="0"/>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87076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56A461-EA6A-5444-9DB9-803F995328F6}"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75505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56A461-EA6A-5444-9DB9-803F995328F6}" type="datetimeFigureOut">
              <a:rPr lang="en-US" smtClean="0"/>
              <a:t>11/2/20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391333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56A461-EA6A-5444-9DB9-803F995328F6}" type="datetimeFigureOut">
              <a:rPr lang="en-US" smtClean="0"/>
              <a:t>11/2/20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87623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6A461-EA6A-5444-9DB9-803F995328F6}" type="datetimeFigureOut">
              <a:rPr lang="en-US" smtClean="0"/>
              <a:t>11/2/20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78691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350391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84153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FC828">
            <a:alpha val="1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56A461-EA6A-5444-9DB9-803F995328F6}" type="datetimeFigureOut">
              <a:rPr lang="en-US" smtClean="0"/>
              <a:t>11/2/20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16EFE0-9312-8047-8AD2-458D356D504F}" type="slidenum">
              <a:rPr lang="en-US" smtClean="0"/>
              <a:t>‹#›</a:t>
            </a:fld>
            <a:endParaRPr lang="en-US"/>
          </a:p>
        </p:txBody>
      </p:sp>
    </p:spTree>
    <p:extLst>
      <p:ext uri="{BB962C8B-B14F-4D97-AF65-F5344CB8AC3E}">
        <p14:creationId xmlns:p14="http://schemas.microsoft.com/office/powerpoint/2010/main" val="3507551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305741" y="3332572"/>
            <a:ext cx="2756116" cy="1232372"/>
          </a:xfrm>
          <a:prstGeom prst="rect">
            <a:avLst/>
          </a:prstGeom>
          <a:noFill/>
          <a:ln w="9525">
            <a:no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numCol="1" spcCol="7200000">
            <a:noAutofit/>
          </a:bodyPr>
          <a:lstStyle/>
          <a:p>
            <a:endParaRPr lang="en-GB" sz="3600" baseline="30000" dirty="0">
              <a:latin typeface="Helvetica"/>
            </a:endParaRPr>
          </a:p>
        </p:txBody>
      </p:sp>
      <p:pic>
        <p:nvPicPr>
          <p:cNvPr id="3" name="Picture 2"/>
          <p:cNvPicPr>
            <a:picLocks noChangeAspect="1"/>
          </p:cNvPicPr>
          <p:nvPr/>
        </p:nvPicPr>
        <p:blipFill>
          <a:blip r:embed="rId3"/>
          <a:stretch>
            <a:fillRect/>
          </a:stretch>
        </p:blipFill>
        <p:spPr>
          <a:xfrm>
            <a:off x="0" y="0"/>
            <a:ext cx="9144000" cy="1003300"/>
          </a:xfrm>
          <a:prstGeom prst="rect">
            <a:avLst/>
          </a:prstGeom>
        </p:spPr>
      </p:pic>
      <p:sp>
        <p:nvSpPr>
          <p:cNvPr id="2" name="Title 1"/>
          <p:cNvSpPr>
            <a:spLocks noGrp="1"/>
          </p:cNvSpPr>
          <p:nvPr>
            <p:ph type="ctrTitle"/>
          </p:nvPr>
        </p:nvSpPr>
        <p:spPr/>
        <p:txBody>
          <a:bodyPr>
            <a:normAutofit fontScale="90000"/>
          </a:bodyPr>
          <a:lstStyle/>
          <a:p>
            <a:r>
              <a:rPr lang="en-US" dirty="0"/>
              <a:t>What can students and staff learn from engaging in dialogue about research?</a:t>
            </a:r>
          </a:p>
        </p:txBody>
      </p:sp>
      <p:sp>
        <p:nvSpPr>
          <p:cNvPr id="4" name="Subtitle 3"/>
          <p:cNvSpPr>
            <a:spLocks noGrp="1"/>
          </p:cNvSpPr>
          <p:nvPr>
            <p:ph type="subTitle" idx="1"/>
          </p:nvPr>
        </p:nvSpPr>
        <p:spPr>
          <a:xfrm>
            <a:off x="1371600" y="2914650"/>
            <a:ext cx="6400800" cy="1650294"/>
          </a:xfrm>
        </p:spPr>
        <p:txBody>
          <a:bodyPr>
            <a:normAutofit fontScale="62500" lnSpcReduction="20000"/>
          </a:bodyPr>
          <a:lstStyle/>
          <a:p>
            <a:endParaRPr lang="en-US" dirty="0"/>
          </a:p>
          <a:p>
            <a:r>
              <a:rPr lang="en-US" sz="2500" b="1" dirty="0"/>
              <a:t>Nick </a:t>
            </a:r>
            <a:r>
              <a:rPr lang="en-US" sz="2500" b="1" dirty="0" err="1"/>
              <a:t>Grindle</a:t>
            </a:r>
            <a:endParaRPr lang="en-US" sz="2500" b="1" dirty="0"/>
          </a:p>
          <a:p>
            <a:r>
              <a:rPr lang="en-US" sz="2500" dirty="0"/>
              <a:t> UCL Arena Centre for </a:t>
            </a:r>
            <a:r>
              <a:rPr lang="en-US" sz="2500"/>
              <a:t>Research-based Education</a:t>
            </a:r>
          </a:p>
          <a:p>
            <a:endParaRPr lang="en-US" sz="2500" dirty="0"/>
          </a:p>
          <a:p>
            <a:r>
              <a:rPr lang="en-GB" sz="2500" b="1" dirty="0"/>
              <a:t>HEA Annual Conference 2017 Generation TEF: Teaching in the spotlight</a:t>
            </a:r>
          </a:p>
          <a:p>
            <a:r>
              <a:rPr lang="en-US" sz="2500" dirty="0"/>
              <a:t>University of Manchester, 6 July 2017</a:t>
            </a:r>
          </a:p>
        </p:txBody>
      </p:sp>
      <p:sp>
        <p:nvSpPr>
          <p:cNvPr id="5" name="TextBox 4"/>
          <p:cNvSpPr txBox="1"/>
          <p:nvPr/>
        </p:nvSpPr>
        <p:spPr>
          <a:xfrm>
            <a:off x="1084521" y="198828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0356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err="1"/>
              <a:t>Programme</a:t>
            </a:r>
            <a:r>
              <a:rPr lang="en-US" dirty="0"/>
              <a:t> B</a:t>
            </a:r>
          </a:p>
        </p:txBody>
      </p:sp>
      <p:sp>
        <p:nvSpPr>
          <p:cNvPr id="3" name="Content Placeholder 2"/>
          <p:cNvSpPr>
            <a:spLocks noGrp="1"/>
          </p:cNvSpPr>
          <p:nvPr>
            <p:ph idx="1"/>
          </p:nvPr>
        </p:nvSpPr>
        <p:spPr>
          <a:xfrm>
            <a:off x="457200" y="1594883"/>
            <a:ext cx="8229600" cy="3349257"/>
          </a:xfrm>
        </p:spPr>
        <p:txBody>
          <a:bodyPr>
            <a:normAutofit lnSpcReduction="10000"/>
          </a:bodyPr>
          <a:lstStyle/>
          <a:p>
            <a:r>
              <a:rPr lang="en-US" dirty="0" err="1"/>
              <a:t>Programme</a:t>
            </a:r>
            <a:r>
              <a:rPr lang="en-US" dirty="0"/>
              <a:t> leader: ‘After a </a:t>
            </a:r>
            <a:r>
              <a:rPr lang="en-US" dirty="0" err="1"/>
              <a:t>MtR</a:t>
            </a:r>
            <a:r>
              <a:rPr lang="en-US" dirty="0"/>
              <a:t> session in post exam week one of the students said 'they didn't </a:t>
            </a:r>
            <a:r>
              <a:rPr lang="en-US" dirty="0" err="1"/>
              <a:t>realise</a:t>
            </a:r>
            <a:r>
              <a:rPr lang="en-US" dirty="0"/>
              <a:t> how much 'cool' stuff was happening in the department'. I was [therefore] keen to see this activity introduced early in the term.’ </a:t>
            </a:r>
          </a:p>
          <a:p>
            <a:r>
              <a:rPr lang="en-US" dirty="0"/>
              <a:t>Respondents: n=50</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52816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err="1"/>
              <a:t>Programme</a:t>
            </a:r>
            <a:r>
              <a:rPr lang="en-US" dirty="0"/>
              <a:t> P</a:t>
            </a:r>
          </a:p>
        </p:txBody>
      </p:sp>
      <p:sp>
        <p:nvSpPr>
          <p:cNvPr id="3" name="Content Placeholder 2"/>
          <p:cNvSpPr>
            <a:spLocks noGrp="1"/>
          </p:cNvSpPr>
          <p:nvPr>
            <p:ph idx="1"/>
          </p:nvPr>
        </p:nvSpPr>
        <p:spPr>
          <a:xfrm>
            <a:off x="457200" y="1594883"/>
            <a:ext cx="8229600" cy="3349257"/>
          </a:xfrm>
        </p:spPr>
        <p:txBody>
          <a:bodyPr>
            <a:normAutofit/>
          </a:bodyPr>
          <a:lstStyle/>
          <a:p>
            <a:r>
              <a:rPr lang="en-US" dirty="0"/>
              <a:t>Brain sciences BSc </a:t>
            </a:r>
            <a:r>
              <a:rPr lang="en-US" dirty="0" err="1"/>
              <a:t>programme</a:t>
            </a:r>
            <a:endParaRPr lang="en-US" dirty="0"/>
          </a:p>
          <a:p>
            <a:r>
              <a:rPr lang="en-US" dirty="0"/>
              <a:t>100-124 Y1 UG students, 31-40 staff</a:t>
            </a:r>
          </a:p>
          <a:p>
            <a:r>
              <a:rPr lang="en-US" dirty="0"/>
              <a:t>Activity aims: ‘To understand and engage with the culture of a research-intensive university and find out about research that has an impact on people’s lives’</a:t>
            </a:r>
          </a:p>
          <a:p>
            <a:endParaRPr lang="en-US" dirty="0"/>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4528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Programme</a:t>
            </a:r>
            <a:r>
              <a:rPr lang="en-US" dirty="0"/>
              <a:t> P</a:t>
            </a:r>
          </a:p>
        </p:txBody>
      </p:sp>
      <p:sp>
        <p:nvSpPr>
          <p:cNvPr id="3" name="Content Placeholder 2"/>
          <p:cNvSpPr>
            <a:spLocks noGrp="1"/>
          </p:cNvSpPr>
          <p:nvPr>
            <p:ph idx="1"/>
          </p:nvPr>
        </p:nvSpPr>
        <p:spPr>
          <a:xfrm>
            <a:off x="457200" y="1200150"/>
            <a:ext cx="8229600" cy="3669561"/>
          </a:xfrm>
        </p:spPr>
        <p:txBody>
          <a:bodyPr>
            <a:normAutofit fontScale="92500" lnSpcReduction="10000"/>
          </a:bodyPr>
          <a:lstStyle/>
          <a:p>
            <a:pPr marL="0" lvl="0" indent="0" defTabSz="914400">
              <a:spcBef>
                <a:spcPts val="0"/>
              </a:spcBef>
              <a:buNone/>
            </a:pPr>
            <a:r>
              <a:rPr lang="en-US" dirty="0"/>
              <a:t>The Faculty website has short videos of researchers talking about their work (this was an incentive for the staff </a:t>
            </a:r>
            <a:r>
              <a:rPr lang="en-US"/>
              <a:t>to get involved</a:t>
            </a:r>
            <a:r>
              <a:rPr lang="en-US" dirty="0"/>
              <a:t>). Students (in groups of 4-5) view these and choose a researcher. They meet the researcher and hold an informal interview. After the interview the students give a presentation to the rest of their academic and personal development seminar group (10 students in total).</a:t>
            </a:r>
          </a:p>
        </p:txBody>
      </p:sp>
    </p:spTree>
    <p:extLst>
      <p:ext uri="{BB962C8B-B14F-4D97-AF65-F5344CB8AC3E}">
        <p14:creationId xmlns:p14="http://schemas.microsoft.com/office/powerpoint/2010/main" val="23070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err="1"/>
              <a:t>Programme</a:t>
            </a:r>
            <a:r>
              <a:rPr lang="en-US" dirty="0"/>
              <a:t> P</a:t>
            </a:r>
          </a:p>
        </p:txBody>
      </p:sp>
      <p:sp>
        <p:nvSpPr>
          <p:cNvPr id="3" name="Content Placeholder 2"/>
          <p:cNvSpPr>
            <a:spLocks noGrp="1"/>
          </p:cNvSpPr>
          <p:nvPr>
            <p:ph idx="1"/>
          </p:nvPr>
        </p:nvSpPr>
        <p:spPr>
          <a:xfrm>
            <a:off x="457200" y="1594883"/>
            <a:ext cx="8229600" cy="3349257"/>
          </a:xfrm>
        </p:spPr>
        <p:txBody>
          <a:bodyPr>
            <a:normAutofit/>
          </a:bodyPr>
          <a:lstStyle/>
          <a:p>
            <a:r>
              <a:rPr lang="en-US" dirty="0"/>
              <a:t>Further aims: ‘To develop skills such as interviewing, presenting and peer evaluation’.</a:t>
            </a:r>
          </a:p>
          <a:p>
            <a:r>
              <a:rPr lang="en-US" dirty="0"/>
              <a:t>Respondents: n=47</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804566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err="1"/>
              <a:t>Programme</a:t>
            </a:r>
            <a:r>
              <a:rPr lang="en-US" dirty="0"/>
              <a:t> S</a:t>
            </a:r>
          </a:p>
        </p:txBody>
      </p:sp>
      <p:sp>
        <p:nvSpPr>
          <p:cNvPr id="3" name="Content Placeholder 2"/>
          <p:cNvSpPr>
            <a:spLocks noGrp="1"/>
          </p:cNvSpPr>
          <p:nvPr>
            <p:ph idx="1"/>
          </p:nvPr>
        </p:nvSpPr>
        <p:spPr>
          <a:xfrm>
            <a:off x="457200" y="1594883"/>
            <a:ext cx="8229600" cy="3349257"/>
          </a:xfrm>
        </p:spPr>
        <p:txBody>
          <a:bodyPr>
            <a:normAutofit/>
          </a:bodyPr>
          <a:lstStyle/>
          <a:p>
            <a:r>
              <a:rPr lang="en-US" dirty="0" err="1"/>
              <a:t>Maths</a:t>
            </a:r>
            <a:r>
              <a:rPr lang="en-US" dirty="0"/>
              <a:t> &amp; Physical Sciences module with students from eight BSc/</a:t>
            </a:r>
            <a:r>
              <a:rPr lang="en-US" dirty="0" err="1"/>
              <a:t>MSci</a:t>
            </a:r>
            <a:r>
              <a:rPr lang="en-US" dirty="0"/>
              <a:t> </a:t>
            </a:r>
            <a:r>
              <a:rPr lang="en-US" dirty="0" err="1"/>
              <a:t>programmes</a:t>
            </a:r>
            <a:endParaRPr lang="en-US" dirty="0"/>
          </a:p>
          <a:p>
            <a:r>
              <a:rPr lang="en-US" dirty="0"/>
              <a:t>225-250 Y1 UG students, 21-30 staff</a:t>
            </a:r>
          </a:p>
          <a:p>
            <a:r>
              <a:rPr lang="en-US" dirty="0"/>
              <a:t>Respondents: n=213</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092993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err="1"/>
              <a:t>Programme</a:t>
            </a:r>
            <a:r>
              <a:rPr lang="en-US" dirty="0"/>
              <a:t> S</a:t>
            </a:r>
          </a:p>
        </p:txBody>
      </p:sp>
      <p:sp>
        <p:nvSpPr>
          <p:cNvPr id="3" name="Content Placeholder 2"/>
          <p:cNvSpPr>
            <a:spLocks noGrp="1"/>
          </p:cNvSpPr>
          <p:nvPr>
            <p:ph idx="1"/>
          </p:nvPr>
        </p:nvSpPr>
        <p:spPr>
          <a:xfrm>
            <a:off x="457200" y="1594884"/>
            <a:ext cx="8229600" cy="3413052"/>
          </a:xfrm>
        </p:spPr>
        <p:txBody>
          <a:bodyPr>
            <a:normAutofit fontScale="92500" lnSpcReduction="10000"/>
          </a:bodyPr>
          <a:lstStyle/>
          <a:p>
            <a:pPr marL="0" indent="0">
              <a:buNone/>
            </a:pPr>
            <a:r>
              <a:rPr lang="en-US" dirty="0"/>
              <a:t>‘As a group, you will </a:t>
            </a:r>
            <a:r>
              <a:rPr lang="en-US" dirty="0" err="1"/>
              <a:t>summarise</a:t>
            </a:r>
            <a:r>
              <a:rPr lang="en-US" dirty="0"/>
              <a:t> a research paper proposed by an academic (a `Professor’) in the Department of S. To help you in this task you will conduct a one-hour interview with your Professor, which it is your responsibility to arrange. You will prepare and submit a single, short, structured report that communicates the key themes of the paper to a non-specialist audience’.</a:t>
            </a:r>
          </a:p>
          <a:p>
            <a:endParaRPr lang="en-US" dirty="0"/>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21216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err="1"/>
              <a:t>Programme</a:t>
            </a:r>
            <a:r>
              <a:rPr lang="en-US" dirty="0"/>
              <a:t> S</a:t>
            </a:r>
          </a:p>
        </p:txBody>
      </p:sp>
      <p:sp>
        <p:nvSpPr>
          <p:cNvPr id="3" name="Content Placeholder 2"/>
          <p:cNvSpPr>
            <a:spLocks noGrp="1"/>
          </p:cNvSpPr>
          <p:nvPr>
            <p:ph idx="1"/>
          </p:nvPr>
        </p:nvSpPr>
        <p:spPr>
          <a:xfrm>
            <a:off x="382773" y="1435395"/>
            <a:ext cx="8474148" cy="3572541"/>
          </a:xfrm>
        </p:spPr>
        <p:txBody>
          <a:bodyPr>
            <a:normAutofit fontScale="70000" lnSpcReduction="20000"/>
          </a:bodyPr>
          <a:lstStyle/>
          <a:p>
            <a:pPr marL="0" indent="0">
              <a:buNone/>
            </a:pPr>
            <a:endParaRPr lang="en-US" dirty="0"/>
          </a:p>
          <a:p>
            <a:pPr marL="0" indent="0">
              <a:buNone/>
            </a:pPr>
            <a:r>
              <a:rPr lang="en-US" dirty="0"/>
              <a:t>‘The activity gets students more closely involved in the application of S than in a lecture [and] provides a link between the relatively simple ideas and methodologies that they study and modern methods. The students need to work effectively in groups and to use skills of comprehension to gain a general understanding of work well beyond their current knowledge. They also need to consider how best to use their time with the researcher. Forcing the students to write such a short summary makes them use their judgement to make tough decision about what to include. Even then they need to write very concisely and in a manner that is clear and non-technical’. (</a:t>
            </a:r>
            <a:r>
              <a:rPr lang="en-US" dirty="0" err="1"/>
              <a:t>Programme</a:t>
            </a:r>
            <a:r>
              <a:rPr lang="en-US" dirty="0"/>
              <a:t> leader).</a:t>
            </a:r>
          </a:p>
          <a:p>
            <a:pPr marL="0" indent="0">
              <a:buNone/>
            </a:pPr>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28909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36600"/>
            <a:ext cx="8229600" cy="857250"/>
          </a:xfrm>
        </p:spPr>
        <p:txBody>
          <a:bodyPr>
            <a:noAutofit/>
          </a:bodyPr>
          <a:lstStyle/>
          <a:p>
            <a:r>
              <a:rPr lang="en-US" sz="3200" dirty="0"/>
              <a:t>Methods</a:t>
            </a:r>
          </a:p>
        </p:txBody>
      </p:sp>
      <p:sp>
        <p:nvSpPr>
          <p:cNvPr id="3" name="Vertical Text Placeholder 2"/>
          <p:cNvSpPr>
            <a:spLocks noGrp="1"/>
          </p:cNvSpPr>
          <p:nvPr>
            <p:ph type="body" orient="vert" idx="1"/>
          </p:nvPr>
        </p:nvSpPr>
        <p:spPr>
          <a:xfrm>
            <a:off x="457200" y="1593850"/>
            <a:ext cx="8229600" cy="3290826"/>
          </a:xfrm>
        </p:spPr>
        <p:txBody>
          <a:bodyPr vert="horz">
            <a:normAutofit lnSpcReduction="10000"/>
          </a:bodyPr>
          <a:lstStyle/>
          <a:p>
            <a:pPr marL="0" indent="0">
              <a:buNone/>
            </a:pPr>
            <a:r>
              <a:rPr lang="en-US" i="1" dirty="0"/>
              <a:t>Question: ‘Say you are meeting up with a friend following the 'Meet the Researcher' activity. What would you tell them about it? Feel free to mention anything at all, for example what you learned, what you enjoyed or didn't enjoy, what was easy or hard, what was well </a:t>
            </a:r>
            <a:r>
              <a:rPr lang="en-US" i="1" dirty="0" err="1"/>
              <a:t>organised</a:t>
            </a:r>
            <a:r>
              <a:rPr lang="en-US" i="1" dirty="0"/>
              <a:t> or wasn't, or anything else’.</a:t>
            </a:r>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42990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a:t>Learning</a:t>
            </a:r>
          </a:p>
        </p:txBody>
      </p:sp>
      <p:sp>
        <p:nvSpPr>
          <p:cNvPr id="3" name="Content Placeholder 2"/>
          <p:cNvSpPr>
            <a:spLocks noGrp="1"/>
          </p:cNvSpPr>
          <p:nvPr>
            <p:ph idx="1"/>
          </p:nvPr>
        </p:nvSpPr>
        <p:spPr>
          <a:xfrm>
            <a:off x="457200" y="1392865"/>
            <a:ext cx="8229600" cy="3561907"/>
          </a:xfrm>
        </p:spPr>
        <p:txBody>
          <a:bodyPr>
            <a:normAutofit/>
          </a:bodyPr>
          <a:lstStyle/>
          <a:p>
            <a:pPr lvl="1"/>
            <a:endParaRPr lang="en-US" dirty="0"/>
          </a:p>
          <a:p>
            <a:pPr marL="342000" lvl="1"/>
            <a:r>
              <a:rPr lang="en-US" dirty="0"/>
              <a:t>Total respondents n=320</a:t>
            </a:r>
          </a:p>
          <a:p>
            <a:pPr marL="342000" lvl="1"/>
            <a:r>
              <a:rPr lang="en-US" dirty="0"/>
              <a:t>54% of respondents mentioned learning in response (n=172). </a:t>
            </a:r>
          </a:p>
          <a:p>
            <a:pPr marL="1062000" lvl="3"/>
            <a:r>
              <a:rPr lang="en-US" dirty="0"/>
              <a:t>62% </a:t>
            </a:r>
            <a:r>
              <a:rPr lang="en-US" dirty="0" err="1"/>
              <a:t>programme</a:t>
            </a:r>
            <a:r>
              <a:rPr lang="en-US" dirty="0"/>
              <a:t> B (n=31)</a:t>
            </a:r>
          </a:p>
          <a:p>
            <a:pPr marL="1062000" lvl="3"/>
            <a:r>
              <a:rPr lang="en-US" dirty="0"/>
              <a:t>32% </a:t>
            </a:r>
            <a:r>
              <a:rPr lang="en-US" dirty="0" err="1"/>
              <a:t>programme</a:t>
            </a:r>
            <a:r>
              <a:rPr lang="en-US" dirty="0"/>
              <a:t> P (n=15)</a:t>
            </a:r>
          </a:p>
          <a:p>
            <a:pPr marL="1062000" lvl="3"/>
            <a:r>
              <a:rPr lang="en-US" dirty="0"/>
              <a:t>59% </a:t>
            </a:r>
            <a:r>
              <a:rPr lang="en-US" dirty="0" err="1"/>
              <a:t>programme</a:t>
            </a:r>
            <a:r>
              <a:rPr lang="en-US" dirty="0"/>
              <a:t> S (n=126)</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992948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B: Learning</a:t>
            </a:r>
          </a:p>
        </p:txBody>
      </p:sp>
      <p:sp>
        <p:nvSpPr>
          <p:cNvPr id="3" name="Content Placeholder 2"/>
          <p:cNvSpPr>
            <a:spLocks noGrp="1"/>
          </p:cNvSpPr>
          <p:nvPr>
            <p:ph idx="1"/>
          </p:nvPr>
        </p:nvSpPr>
        <p:spPr>
          <a:xfrm>
            <a:off x="542260" y="1392865"/>
            <a:ext cx="8144540" cy="3561907"/>
          </a:xfrm>
        </p:spPr>
        <p:txBody>
          <a:bodyPr>
            <a:normAutofit lnSpcReduction="10000"/>
          </a:bodyPr>
          <a:lstStyle/>
          <a:p>
            <a:pPr marL="342000" lvl="3"/>
            <a:r>
              <a:rPr lang="en-US" dirty="0"/>
              <a:t>71% reported learning as knowledge (n=22)</a:t>
            </a:r>
          </a:p>
          <a:p>
            <a:pPr marL="1062000" lvl="4"/>
            <a:r>
              <a:rPr lang="en-US" dirty="0"/>
              <a:t>42% reported learning solely as acquisition of knowledge (n=13)</a:t>
            </a:r>
          </a:p>
          <a:p>
            <a:pPr marL="1062000" lvl="4"/>
            <a:r>
              <a:rPr lang="en-US" dirty="0"/>
              <a:t>6% as both acquiring knowledge and knowledge being beyond them (n=2)</a:t>
            </a:r>
          </a:p>
          <a:p>
            <a:pPr marL="1062000" lvl="4"/>
            <a:r>
              <a:rPr lang="en-US" dirty="0"/>
              <a:t>6% as acquiring knowledge and skills (n=2)</a:t>
            </a:r>
          </a:p>
          <a:p>
            <a:pPr marL="1062000" lvl="4"/>
            <a:r>
              <a:rPr lang="en-US" dirty="0"/>
              <a:t>13% as acquiring knowledge and attributes (n=4)</a:t>
            </a:r>
          </a:p>
          <a:p>
            <a:pPr marL="342000" lvl="3"/>
            <a:r>
              <a:rPr lang="en-US" dirty="0"/>
              <a:t>6% reported learning solely in terms of the difficulty of understanding (n=3)</a:t>
            </a:r>
          </a:p>
          <a:p>
            <a:pPr marL="342000" lvl="3"/>
            <a:r>
              <a:rPr lang="en-US" dirty="0"/>
              <a:t>22% reported learning solely in terms of gaining attributes (n=7)</a:t>
            </a:r>
          </a:p>
          <a:p>
            <a:pPr marL="1062000" lvl="4"/>
            <a:r>
              <a:rPr lang="en-US" dirty="0"/>
              <a:t>35% reported development of attributes overall (n=11</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66876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‘Meet the Researcher’</a:t>
            </a:r>
          </a:p>
        </p:txBody>
      </p:sp>
      <p:sp>
        <p:nvSpPr>
          <p:cNvPr id="3" name="Content Placeholder 2"/>
          <p:cNvSpPr>
            <a:spLocks noGrp="1"/>
          </p:cNvSpPr>
          <p:nvPr>
            <p:ph idx="1"/>
          </p:nvPr>
        </p:nvSpPr>
        <p:spPr>
          <a:xfrm>
            <a:off x="457200" y="1594883"/>
            <a:ext cx="8229600" cy="2999739"/>
          </a:xfrm>
        </p:spPr>
        <p:txBody>
          <a:bodyPr/>
          <a:lstStyle/>
          <a:p>
            <a:r>
              <a:rPr lang="en-US" dirty="0"/>
              <a:t>Forms of the activity vary, but all include:</a:t>
            </a:r>
          </a:p>
          <a:p>
            <a:pPr lvl="1"/>
            <a:r>
              <a:rPr lang="en-US" dirty="0"/>
              <a:t>Students working in groups</a:t>
            </a:r>
          </a:p>
          <a:p>
            <a:pPr lvl="1"/>
            <a:r>
              <a:rPr lang="en-GB" dirty="0"/>
              <a:t> </a:t>
            </a:r>
            <a:r>
              <a:rPr lang="mr-IN" dirty="0"/>
              <a:t>…</a:t>
            </a:r>
            <a:r>
              <a:rPr lang="en-GB" dirty="0"/>
              <a:t> to interview a researcher about their work</a:t>
            </a:r>
          </a:p>
          <a:p>
            <a:pPr lvl="1"/>
            <a:r>
              <a:rPr lang="en-GB" dirty="0"/>
              <a:t> </a:t>
            </a:r>
            <a:r>
              <a:rPr lang="mr-IN" dirty="0"/>
              <a:t>…</a:t>
            </a:r>
            <a:r>
              <a:rPr lang="en-GB" dirty="0"/>
              <a:t> and presenting their findings in some form</a:t>
            </a:r>
            <a:endParaRPr lang="en-US" dirty="0"/>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115378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B: Learning</a:t>
            </a:r>
          </a:p>
        </p:txBody>
      </p:sp>
      <p:sp>
        <p:nvSpPr>
          <p:cNvPr id="3" name="Content Placeholder 2"/>
          <p:cNvSpPr>
            <a:spLocks noGrp="1"/>
          </p:cNvSpPr>
          <p:nvPr>
            <p:ph idx="1"/>
          </p:nvPr>
        </p:nvSpPr>
        <p:spPr>
          <a:xfrm>
            <a:off x="574158" y="1392865"/>
            <a:ext cx="8112642" cy="3561907"/>
          </a:xfrm>
        </p:spPr>
        <p:txBody>
          <a:bodyPr>
            <a:normAutofit/>
          </a:bodyPr>
          <a:lstStyle/>
          <a:p>
            <a:pPr marL="342000" lvl="3"/>
            <a:endParaRPr lang="en-US" dirty="0"/>
          </a:p>
          <a:p>
            <a:pPr marL="342000" lvl="3"/>
            <a:r>
              <a:rPr lang="en-US" dirty="0"/>
              <a:t>71% reported learning as knowledge (n=22)</a:t>
            </a:r>
          </a:p>
          <a:p>
            <a:pPr marL="1062000" lvl="4"/>
            <a:r>
              <a:rPr lang="en-US" dirty="0"/>
              <a:t>42% reported learning solely as acquisition of knowledge (n=13)</a:t>
            </a:r>
          </a:p>
          <a:p>
            <a:pPr marL="833400" lvl="4" indent="0">
              <a:buNone/>
            </a:pPr>
            <a:endParaRPr lang="en-US" dirty="0"/>
          </a:p>
          <a:p>
            <a:pPr marL="719100" lvl="4" indent="0">
              <a:buNone/>
            </a:pPr>
            <a:r>
              <a:rPr lang="en-US" b="1" dirty="0">
                <a:solidFill>
                  <a:srgbClr val="7030A0"/>
                </a:solidFill>
              </a:rPr>
              <a:t>‘My tutor … showed us round his lab … It was interesting finding out about an area of biochemical research in such depth and he also got some of his colleagues to explain their areas of expertise such as NMR’ (B17).</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66094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B: Learning</a:t>
            </a:r>
          </a:p>
        </p:txBody>
      </p:sp>
      <p:sp>
        <p:nvSpPr>
          <p:cNvPr id="3" name="Content Placeholder 2"/>
          <p:cNvSpPr>
            <a:spLocks noGrp="1"/>
          </p:cNvSpPr>
          <p:nvPr>
            <p:ph idx="1"/>
          </p:nvPr>
        </p:nvSpPr>
        <p:spPr>
          <a:xfrm>
            <a:off x="542260" y="1392865"/>
            <a:ext cx="8144540" cy="3561907"/>
          </a:xfrm>
        </p:spPr>
        <p:txBody>
          <a:bodyPr>
            <a:normAutofit lnSpcReduction="10000"/>
          </a:bodyPr>
          <a:lstStyle/>
          <a:p>
            <a:pPr marL="342000" lvl="3"/>
            <a:endParaRPr lang="en-US" dirty="0"/>
          </a:p>
          <a:p>
            <a:pPr marL="342000" lvl="3"/>
            <a:r>
              <a:rPr lang="en-US" dirty="0"/>
              <a:t>35% reported learning in terms of gaining attributes (n=11)</a:t>
            </a:r>
          </a:p>
          <a:p>
            <a:pPr marL="1062000" lvl="4"/>
            <a:r>
              <a:rPr lang="en-US" dirty="0"/>
              <a:t>22% reported learning solely in terms of attributes (n=7)</a:t>
            </a:r>
          </a:p>
          <a:p>
            <a:endParaRPr lang="en-US" sz="2800" b="1" dirty="0">
              <a:solidFill>
                <a:srgbClr val="00B050"/>
              </a:solidFill>
            </a:endParaRPr>
          </a:p>
          <a:p>
            <a:pPr marL="719100" indent="0">
              <a:buNone/>
            </a:pPr>
            <a:r>
              <a:rPr lang="en-US" sz="2200" b="1" dirty="0">
                <a:solidFill>
                  <a:srgbClr val="00B050"/>
                </a:solidFill>
              </a:rPr>
              <a:t>‘Having the opportunities to hear real stories about a scientists [sic] life made me understand the ups and downs and motivated me ... I learned about the whole application process for a grant and how you must be determined to get work and not procrastinate thinking everything will be turn up just fine. Science is all about trial and error ...’ (B16)</a:t>
            </a:r>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0767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P : Learning</a:t>
            </a:r>
          </a:p>
        </p:txBody>
      </p:sp>
      <p:sp>
        <p:nvSpPr>
          <p:cNvPr id="3" name="Content Placeholder 2"/>
          <p:cNvSpPr>
            <a:spLocks noGrp="1"/>
          </p:cNvSpPr>
          <p:nvPr>
            <p:ph idx="1"/>
          </p:nvPr>
        </p:nvSpPr>
        <p:spPr>
          <a:xfrm>
            <a:off x="457200" y="1414130"/>
            <a:ext cx="8229600" cy="3561907"/>
          </a:xfrm>
        </p:spPr>
        <p:txBody>
          <a:bodyPr>
            <a:normAutofit/>
          </a:bodyPr>
          <a:lstStyle/>
          <a:p>
            <a:pPr marL="342000" lvl="3"/>
            <a:endParaRPr lang="en-US" dirty="0"/>
          </a:p>
          <a:p>
            <a:pPr marL="342000" lvl="3"/>
            <a:r>
              <a:rPr lang="en-US" dirty="0"/>
              <a:t>73% reported learning as knowledge (n=11)</a:t>
            </a:r>
          </a:p>
          <a:p>
            <a:pPr marL="1062000" lvl="4"/>
            <a:r>
              <a:rPr lang="en-US" dirty="0"/>
              <a:t>60% reported learning solely as acquisition of knowledge (n=9)</a:t>
            </a:r>
          </a:p>
          <a:p>
            <a:pPr marL="1062000" lvl="4"/>
            <a:r>
              <a:rPr lang="en-US" dirty="0"/>
              <a:t>6% as acquiring knowledge and skills (n=1)</a:t>
            </a:r>
          </a:p>
          <a:p>
            <a:pPr marL="1062000" lvl="4"/>
            <a:r>
              <a:rPr lang="en-US" dirty="0"/>
              <a:t>6% as acquiring knowledge and attributes (n=1)</a:t>
            </a:r>
          </a:p>
          <a:p>
            <a:pPr marL="342000" lvl="3"/>
            <a:r>
              <a:rPr lang="en-US" dirty="0"/>
              <a:t>13% reported learning solely in terms of the difficulty of understanding (n=2)</a:t>
            </a:r>
          </a:p>
          <a:p>
            <a:pPr marL="342000" lvl="3"/>
            <a:r>
              <a:rPr lang="en-US" dirty="0"/>
              <a:t>13% reported learning solely in terms of gaining attributes (n=2)</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911239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P : Learning</a:t>
            </a:r>
          </a:p>
        </p:txBody>
      </p:sp>
      <p:sp>
        <p:nvSpPr>
          <p:cNvPr id="3" name="Content Placeholder 2"/>
          <p:cNvSpPr>
            <a:spLocks noGrp="1"/>
          </p:cNvSpPr>
          <p:nvPr>
            <p:ph idx="1"/>
          </p:nvPr>
        </p:nvSpPr>
        <p:spPr>
          <a:xfrm>
            <a:off x="457200" y="1414130"/>
            <a:ext cx="8229600" cy="3561907"/>
          </a:xfrm>
        </p:spPr>
        <p:txBody>
          <a:bodyPr>
            <a:normAutofit/>
          </a:bodyPr>
          <a:lstStyle/>
          <a:p>
            <a:pPr marL="342000" lvl="3"/>
            <a:endParaRPr lang="en-US" dirty="0"/>
          </a:p>
          <a:p>
            <a:pPr marL="342000" lvl="3"/>
            <a:r>
              <a:rPr lang="en-US" dirty="0"/>
              <a:t>73% reported learning as knowledge (n=11)</a:t>
            </a:r>
          </a:p>
          <a:p>
            <a:pPr marL="1062000" lvl="4"/>
            <a:r>
              <a:rPr lang="en-US" dirty="0"/>
              <a:t>60% reported learning solely as acquisition of knowledge (n=9)</a:t>
            </a:r>
          </a:p>
          <a:p>
            <a:pPr marL="833400" lvl="4" indent="0">
              <a:buNone/>
            </a:pPr>
            <a:endParaRPr lang="en-US" dirty="0"/>
          </a:p>
          <a:p>
            <a:pPr marL="833400" lvl="4" indent="0">
              <a:buNone/>
            </a:pPr>
            <a:r>
              <a:rPr lang="en-US" b="1" dirty="0">
                <a:solidFill>
                  <a:schemeClr val="accent6">
                    <a:lumMod val="50000"/>
                  </a:schemeClr>
                </a:solidFill>
              </a:rPr>
              <a:t>‘It was pretty cool that I got the chance to talk one of the leading experts in the field of [P], and learn more about the present area of research and the process by which the researcher goes about to investigate their research questions!’ (P23)</a:t>
            </a:r>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32569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S : Learning</a:t>
            </a:r>
          </a:p>
        </p:txBody>
      </p:sp>
      <p:sp>
        <p:nvSpPr>
          <p:cNvPr id="3" name="Content Placeholder 2"/>
          <p:cNvSpPr>
            <a:spLocks noGrp="1"/>
          </p:cNvSpPr>
          <p:nvPr>
            <p:ph idx="1"/>
          </p:nvPr>
        </p:nvSpPr>
        <p:spPr>
          <a:xfrm>
            <a:off x="457200" y="1414130"/>
            <a:ext cx="8378455" cy="3561907"/>
          </a:xfrm>
        </p:spPr>
        <p:txBody>
          <a:bodyPr>
            <a:normAutofit/>
          </a:bodyPr>
          <a:lstStyle/>
          <a:p>
            <a:pPr marL="342000" lvl="3"/>
            <a:r>
              <a:rPr lang="en-US" dirty="0"/>
              <a:t>71% reported learning as knowledge (n=90)</a:t>
            </a:r>
          </a:p>
          <a:p>
            <a:pPr marL="1062000" lvl="4"/>
            <a:r>
              <a:rPr lang="en-US" dirty="0"/>
              <a:t>59% reported learning solely as acquisition of knowledge (n=75)</a:t>
            </a:r>
          </a:p>
          <a:p>
            <a:pPr marL="1062000" lvl="4"/>
            <a:r>
              <a:rPr lang="en-US" dirty="0"/>
              <a:t>8% as acquiring knowledge and skills (n=10)</a:t>
            </a:r>
          </a:p>
          <a:p>
            <a:pPr marL="1062000" lvl="4"/>
            <a:r>
              <a:rPr lang="en-US" dirty="0"/>
              <a:t>3% as acquiring knowledge and attributes (n=4)</a:t>
            </a:r>
          </a:p>
          <a:p>
            <a:pPr marL="342000" lvl="3"/>
            <a:r>
              <a:rPr lang="en-US" dirty="0"/>
              <a:t>4% reported learning solely in terms of the difficulty of understanding (n=5)</a:t>
            </a:r>
          </a:p>
          <a:p>
            <a:pPr marL="342000" lvl="3"/>
            <a:r>
              <a:rPr lang="en-US" dirty="0"/>
              <a:t>27% reported skills acquisition overall (n=34)</a:t>
            </a:r>
          </a:p>
          <a:p>
            <a:pPr marL="1062000" lvl="4"/>
            <a:r>
              <a:rPr lang="en-US" dirty="0"/>
              <a:t>18% reported learning solely in terms of acquiring new skills (n=23)</a:t>
            </a:r>
          </a:p>
          <a:p>
            <a:pPr marL="342000" lvl="3"/>
            <a:r>
              <a:rPr lang="en-US" dirty="0"/>
              <a:t>5% reported learning solely in terms of gaining attributes (n=7)</a:t>
            </a:r>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342787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S : Learning</a:t>
            </a:r>
          </a:p>
        </p:txBody>
      </p:sp>
      <p:sp>
        <p:nvSpPr>
          <p:cNvPr id="3" name="Content Placeholder 2"/>
          <p:cNvSpPr>
            <a:spLocks noGrp="1"/>
          </p:cNvSpPr>
          <p:nvPr>
            <p:ph idx="1"/>
          </p:nvPr>
        </p:nvSpPr>
        <p:spPr>
          <a:xfrm>
            <a:off x="457200" y="1414130"/>
            <a:ext cx="8378455" cy="3561907"/>
          </a:xfrm>
        </p:spPr>
        <p:txBody>
          <a:bodyPr>
            <a:normAutofit/>
          </a:bodyPr>
          <a:lstStyle/>
          <a:p>
            <a:pPr marL="342000" lvl="3"/>
            <a:endParaRPr lang="en-US" dirty="0"/>
          </a:p>
          <a:p>
            <a:pPr marL="342000" lvl="3"/>
            <a:r>
              <a:rPr lang="en-US" dirty="0"/>
              <a:t>71% reported learning as knowledge (n=90)</a:t>
            </a:r>
          </a:p>
          <a:p>
            <a:pPr marL="1062000" lvl="4"/>
            <a:r>
              <a:rPr lang="en-US" dirty="0"/>
              <a:t>59% reported learning solely as acquisition of knowledge (n=75)</a:t>
            </a:r>
          </a:p>
          <a:p>
            <a:pPr marL="833400" lvl="4" indent="0">
              <a:buNone/>
            </a:pPr>
            <a:r>
              <a:rPr lang="en-US" b="1" dirty="0">
                <a:solidFill>
                  <a:schemeClr val="accent5">
                    <a:lumMod val="50000"/>
                  </a:schemeClr>
                </a:solidFill>
              </a:rPr>
              <a:t>‘By reading a Statistical paper I learned a lot about Stats that I have not encountered before and I enjoyed learning more about a topic that I found quite interesting’ (S2)</a:t>
            </a:r>
          </a:p>
          <a:p>
            <a:pPr marL="833400" lvl="4" indent="0">
              <a:buNone/>
            </a:pPr>
            <a:r>
              <a:rPr lang="en-US" b="1" dirty="0">
                <a:solidFill>
                  <a:schemeClr val="accent6">
                    <a:lumMod val="50000"/>
                  </a:schemeClr>
                </a:solidFill>
              </a:rPr>
              <a:t>‘I thought our paper was a lot more difficult to </a:t>
            </a:r>
            <a:r>
              <a:rPr lang="en-US" b="1" dirty="0" err="1">
                <a:solidFill>
                  <a:schemeClr val="accent6">
                    <a:lumMod val="50000"/>
                  </a:schemeClr>
                </a:solidFill>
              </a:rPr>
              <a:t>summarise</a:t>
            </a:r>
            <a:r>
              <a:rPr lang="en-US" b="1" dirty="0">
                <a:solidFill>
                  <a:schemeClr val="accent6">
                    <a:lumMod val="50000"/>
                  </a:schemeClr>
                </a:solidFill>
              </a:rPr>
              <a:t> than the paper that the other groups had to </a:t>
            </a:r>
            <a:r>
              <a:rPr lang="en-US" b="1" dirty="0" err="1">
                <a:solidFill>
                  <a:schemeClr val="accent6">
                    <a:lumMod val="50000"/>
                  </a:schemeClr>
                </a:solidFill>
              </a:rPr>
              <a:t>summarise</a:t>
            </a:r>
            <a:r>
              <a:rPr lang="en-US" b="1" dirty="0">
                <a:solidFill>
                  <a:schemeClr val="accent6">
                    <a:lumMod val="50000"/>
                  </a:schemeClr>
                </a:solidFill>
              </a:rPr>
              <a:t>, which I felt was a bit unfair. However, I did learn about some more advanced statistical methods I otherwise would not have learned about’ (S195).</a:t>
            </a:r>
          </a:p>
          <a:p>
            <a:pPr marL="833400" lvl="4" indent="0">
              <a:buNone/>
            </a:pPr>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63714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3" grpId="2"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S : Learning</a:t>
            </a:r>
          </a:p>
        </p:txBody>
      </p:sp>
      <p:sp>
        <p:nvSpPr>
          <p:cNvPr id="3" name="Content Placeholder 2"/>
          <p:cNvSpPr>
            <a:spLocks noGrp="1"/>
          </p:cNvSpPr>
          <p:nvPr>
            <p:ph idx="1"/>
          </p:nvPr>
        </p:nvSpPr>
        <p:spPr>
          <a:xfrm>
            <a:off x="457200" y="1414130"/>
            <a:ext cx="8378455" cy="3561907"/>
          </a:xfrm>
        </p:spPr>
        <p:txBody>
          <a:bodyPr>
            <a:normAutofit/>
          </a:bodyPr>
          <a:lstStyle/>
          <a:p>
            <a:pPr marL="342000" lvl="3"/>
            <a:endParaRPr lang="en-US" dirty="0"/>
          </a:p>
          <a:p>
            <a:pPr marL="342000" lvl="3"/>
            <a:r>
              <a:rPr lang="en-US" dirty="0"/>
              <a:t>27% reported skills acquisition overall (n=34)</a:t>
            </a:r>
          </a:p>
          <a:p>
            <a:pPr marL="1062000" lvl="4"/>
            <a:r>
              <a:rPr lang="en-US" dirty="0"/>
              <a:t>18% reported learning solely in terms of acquiring new skills (n=23)</a:t>
            </a:r>
          </a:p>
          <a:p>
            <a:pPr marL="833400" lvl="4" indent="0">
              <a:buNone/>
            </a:pPr>
            <a:endParaRPr lang="en-US" b="1" dirty="0">
              <a:solidFill>
                <a:schemeClr val="accent3">
                  <a:lumMod val="50000"/>
                </a:schemeClr>
              </a:solidFill>
            </a:endParaRPr>
          </a:p>
          <a:p>
            <a:pPr marL="833400" lvl="4" indent="0">
              <a:buNone/>
            </a:pPr>
            <a:r>
              <a:rPr lang="en-US" b="1" dirty="0">
                <a:solidFill>
                  <a:schemeClr val="accent3">
                    <a:lumMod val="50000"/>
                  </a:schemeClr>
                </a:solidFill>
              </a:rPr>
              <a:t>‘I have learn the team working skills when faced with hard questions and we share our knowledge to solve the hard questions’ (S12)</a:t>
            </a:r>
            <a:endParaRPr lang="en-US" b="1" dirty="0">
              <a:solidFill>
                <a:schemeClr val="accent6">
                  <a:lumMod val="50000"/>
                </a:schemeClr>
              </a:solidFill>
            </a:endParaRPr>
          </a:p>
          <a:p>
            <a:pPr marL="833400" lvl="4" indent="0">
              <a:buNone/>
            </a:pPr>
            <a:r>
              <a:rPr lang="en-US" b="1" dirty="0">
                <a:solidFill>
                  <a:schemeClr val="accent6">
                    <a:lumMod val="50000"/>
                  </a:schemeClr>
                </a:solidFill>
              </a:rPr>
              <a:t>‘I have learnt how to find the most important part of an essay. And it also improve my writing skills!’ (S68)</a:t>
            </a:r>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6814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a:t>Dialogue</a:t>
            </a:r>
          </a:p>
        </p:txBody>
      </p:sp>
      <p:sp>
        <p:nvSpPr>
          <p:cNvPr id="3" name="Content Placeholder 2"/>
          <p:cNvSpPr>
            <a:spLocks noGrp="1"/>
          </p:cNvSpPr>
          <p:nvPr>
            <p:ph idx="1"/>
          </p:nvPr>
        </p:nvSpPr>
        <p:spPr>
          <a:xfrm>
            <a:off x="457200" y="1392865"/>
            <a:ext cx="8229600" cy="3561907"/>
          </a:xfrm>
        </p:spPr>
        <p:txBody>
          <a:bodyPr>
            <a:normAutofit/>
          </a:bodyPr>
          <a:lstStyle/>
          <a:p>
            <a:pPr lvl="3"/>
            <a:endParaRPr lang="en-US" sz="2800" dirty="0"/>
          </a:p>
          <a:p>
            <a:pPr marL="342000" lvl="3"/>
            <a:r>
              <a:rPr lang="en-US" sz="2800" dirty="0"/>
              <a:t>40% (n=85) of students who mentioned learning also mentioned dialogue in their response.</a:t>
            </a:r>
          </a:p>
          <a:p>
            <a:pPr marL="1062000" lvl="4"/>
            <a:r>
              <a:rPr lang="en-US" dirty="0"/>
              <a:t>summary:</a:t>
            </a:r>
          </a:p>
          <a:p>
            <a:pPr marL="1062000" lvl="5"/>
            <a:r>
              <a:rPr lang="en-US" dirty="0"/>
              <a:t>16% </a:t>
            </a:r>
            <a:r>
              <a:rPr lang="en-US" dirty="0" err="1"/>
              <a:t>programme</a:t>
            </a:r>
            <a:r>
              <a:rPr lang="en-US" dirty="0"/>
              <a:t> B (n=5)</a:t>
            </a:r>
          </a:p>
          <a:p>
            <a:pPr marL="1062000" lvl="5"/>
            <a:r>
              <a:rPr lang="en-US" dirty="0"/>
              <a:t>87% </a:t>
            </a:r>
            <a:r>
              <a:rPr lang="en-US" dirty="0" err="1"/>
              <a:t>programme</a:t>
            </a:r>
            <a:r>
              <a:rPr lang="en-US" dirty="0"/>
              <a:t> P (n=13)</a:t>
            </a:r>
          </a:p>
          <a:p>
            <a:pPr marL="1062000" lvl="5"/>
            <a:r>
              <a:rPr lang="en-US" dirty="0"/>
              <a:t>53% </a:t>
            </a:r>
            <a:r>
              <a:rPr lang="en-US" dirty="0" err="1"/>
              <a:t>programme</a:t>
            </a:r>
            <a:r>
              <a:rPr lang="en-US" dirty="0"/>
              <a:t> S (n=68)</a:t>
            </a:r>
          </a:p>
          <a:p>
            <a:pPr marL="0" marR="0" lvl="3"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724756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B: Dialogue </a:t>
            </a:r>
          </a:p>
        </p:txBody>
      </p:sp>
      <p:sp>
        <p:nvSpPr>
          <p:cNvPr id="3" name="Content Placeholder 2"/>
          <p:cNvSpPr>
            <a:spLocks noGrp="1"/>
          </p:cNvSpPr>
          <p:nvPr>
            <p:ph idx="1"/>
          </p:nvPr>
        </p:nvSpPr>
        <p:spPr>
          <a:xfrm>
            <a:off x="457200" y="1392865"/>
            <a:ext cx="8229600" cy="3561907"/>
          </a:xfrm>
        </p:spPr>
        <p:txBody>
          <a:bodyPr>
            <a:normAutofit/>
          </a:bodyPr>
          <a:lstStyle/>
          <a:p>
            <a:pPr lvl="5"/>
            <a:endParaRPr lang="en-US" dirty="0"/>
          </a:p>
          <a:p>
            <a:pPr marL="342000" lvl="5"/>
            <a:r>
              <a:rPr lang="en-US" sz="2800" dirty="0"/>
              <a:t>100% of dialogue exclusively with researcher (n=5).</a:t>
            </a:r>
          </a:p>
          <a:p>
            <a:pPr marL="833400" lvl="6" indent="0">
              <a:buNone/>
            </a:pPr>
            <a:endParaRPr lang="en-US" dirty="0"/>
          </a:p>
          <a:p>
            <a:pPr marL="833400" lvl="6" indent="0">
              <a:buNone/>
            </a:pPr>
            <a:r>
              <a:rPr lang="en-US" b="1" dirty="0">
                <a:solidFill>
                  <a:schemeClr val="accent2">
                    <a:lumMod val="50000"/>
                  </a:schemeClr>
                </a:solidFill>
              </a:rPr>
              <a:t>‘We have talked about the regulation and transport of iron in the body especially in the blood. The meeting was interesting as it developed understanding of some aspects of iron control’ (B28).</a:t>
            </a:r>
          </a:p>
          <a:p>
            <a:pPr marL="0" marR="0" lvl="3"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03628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P: Dialogue</a:t>
            </a:r>
          </a:p>
        </p:txBody>
      </p:sp>
      <p:sp>
        <p:nvSpPr>
          <p:cNvPr id="3" name="Content Placeholder 2"/>
          <p:cNvSpPr>
            <a:spLocks noGrp="1"/>
          </p:cNvSpPr>
          <p:nvPr>
            <p:ph idx="1"/>
          </p:nvPr>
        </p:nvSpPr>
        <p:spPr>
          <a:xfrm>
            <a:off x="457200" y="1392865"/>
            <a:ext cx="8229600" cy="3561907"/>
          </a:xfrm>
        </p:spPr>
        <p:txBody>
          <a:bodyPr>
            <a:normAutofit/>
          </a:bodyPr>
          <a:lstStyle/>
          <a:p>
            <a:pPr marL="342000" lvl="5"/>
            <a:r>
              <a:rPr lang="en-US" sz="2800" dirty="0"/>
              <a:t>100% of dialogue conceived of dialogue as being with researcher (n=13).</a:t>
            </a:r>
          </a:p>
          <a:p>
            <a:pPr marL="799200" lvl="7"/>
            <a:r>
              <a:rPr lang="en-US" dirty="0"/>
              <a:t>85% in relation to learning knowledge (n=11).</a:t>
            </a:r>
          </a:p>
          <a:p>
            <a:pPr marL="570600" lvl="7" indent="0">
              <a:buNone/>
            </a:pPr>
            <a:endParaRPr lang="en-US" b="1" dirty="0"/>
          </a:p>
          <a:p>
            <a:pPr marL="570600" lvl="7" indent="0">
              <a:buNone/>
            </a:pPr>
            <a:r>
              <a:rPr lang="en-US" b="1" dirty="0">
                <a:solidFill>
                  <a:schemeClr val="accent4">
                    <a:lumMod val="75000"/>
                  </a:schemeClr>
                </a:solidFill>
              </a:rPr>
              <a:t>‘Originally I felt this would be a boring interview as we got our last choice which did not have much to do with any of our interest. However, the speaker was highly enthusiastic and really engaged us into a discussion which made the topic very interesting and exciting’ (P6). </a:t>
            </a:r>
          </a:p>
          <a:p>
            <a:pPr marL="0" marR="0" lvl="3" indent="0" defTabSz="914400" eaLnBrk="1" fontAlgn="auto" latinLnBrk="0" hangingPunct="1">
              <a:lnSpc>
                <a:spcPct val="100000"/>
              </a:lnSpc>
              <a:spcBef>
                <a:spcPts val="0"/>
              </a:spcBef>
              <a:spcAft>
                <a:spcPts val="0"/>
              </a:spcAft>
              <a:buClrTx/>
              <a:buSzTx/>
              <a:buFontTx/>
              <a:buNone/>
              <a:tabLst/>
              <a:defRPr/>
            </a:pPr>
            <a:endParaRPr lang="en-US" dirty="0"/>
          </a:p>
          <a:p>
            <a:pPr marL="0" marR="0" lvl="3"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65607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‘Meet the Researcher’</a:t>
            </a:r>
          </a:p>
        </p:txBody>
      </p:sp>
      <p:sp>
        <p:nvSpPr>
          <p:cNvPr id="3" name="Content Placeholder 2"/>
          <p:cNvSpPr>
            <a:spLocks noGrp="1"/>
          </p:cNvSpPr>
          <p:nvPr>
            <p:ph idx="1"/>
          </p:nvPr>
        </p:nvSpPr>
        <p:spPr>
          <a:xfrm>
            <a:off x="457200" y="1594883"/>
            <a:ext cx="8229600" cy="2999739"/>
          </a:xfrm>
        </p:spPr>
        <p:txBody>
          <a:bodyPr/>
          <a:lstStyle/>
          <a:p>
            <a:r>
              <a:rPr lang="en-US" dirty="0"/>
              <a:t>Contexts also vary and may include:</a:t>
            </a:r>
          </a:p>
          <a:p>
            <a:pPr lvl="1"/>
            <a:r>
              <a:rPr lang="en-US" dirty="0"/>
              <a:t>Induction or post-exam activities</a:t>
            </a:r>
          </a:p>
          <a:p>
            <a:pPr lvl="1"/>
            <a:r>
              <a:rPr lang="en-US" dirty="0"/>
              <a:t>Assessed activities within a module</a:t>
            </a:r>
          </a:p>
          <a:p>
            <a:pPr lvl="1"/>
            <a:r>
              <a:rPr lang="en-US" dirty="0"/>
              <a:t>Personal tutoring activities</a:t>
            </a:r>
          </a:p>
          <a:p>
            <a:endParaRPr lang="en-US" dirty="0"/>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905903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S: Dialogue</a:t>
            </a:r>
          </a:p>
        </p:txBody>
      </p:sp>
      <p:sp>
        <p:nvSpPr>
          <p:cNvPr id="3" name="Content Placeholder 2"/>
          <p:cNvSpPr>
            <a:spLocks noGrp="1"/>
          </p:cNvSpPr>
          <p:nvPr>
            <p:ph idx="1"/>
          </p:nvPr>
        </p:nvSpPr>
        <p:spPr>
          <a:xfrm>
            <a:off x="457200" y="1392865"/>
            <a:ext cx="8229600" cy="3561907"/>
          </a:xfrm>
        </p:spPr>
        <p:txBody>
          <a:bodyPr>
            <a:normAutofit/>
          </a:bodyPr>
          <a:lstStyle/>
          <a:p>
            <a:pPr marL="342000" lvl="5"/>
            <a:r>
              <a:rPr lang="en-US" sz="2600" dirty="0"/>
              <a:t>88% responses reported dialogue exclusively with researcher (n=60)</a:t>
            </a:r>
          </a:p>
          <a:p>
            <a:pPr marL="799200" lvl="7"/>
            <a:r>
              <a:rPr lang="en-US" dirty="0"/>
              <a:t>very strong correlation with learning knowledge and nothing else (90%, n=54) </a:t>
            </a:r>
          </a:p>
          <a:p>
            <a:pPr marL="799200" lvl="7"/>
            <a:endParaRPr lang="en-US" dirty="0"/>
          </a:p>
          <a:p>
            <a:pPr marL="570600" lvl="7" indent="0">
              <a:buNone/>
            </a:pPr>
            <a:r>
              <a:rPr lang="en-US" b="1" dirty="0">
                <a:solidFill>
                  <a:schemeClr val="accent6">
                    <a:lumMod val="50000"/>
                  </a:schemeClr>
                </a:solidFill>
              </a:rPr>
              <a:t>‘I learned a lot about the process of parametric estimation before hearing about it in the lectures. I enjoyed the opportunity to interview the author of the article. What I didn’t quite enjoy was the fact that different people in our group put in different effort into writing the summary’ (S25).</a:t>
            </a:r>
          </a:p>
          <a:p>
            <a:pPr marL="342000"/>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02332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S: Dialogue</a:t>
            </a:r>
          </a:p>
        </p:txBody>
      </p:sp>
      <p:sp>
        <p:nvSpPr>
          <p:cNvPr id="3" name="Content Placeholder 2"/>
          <p:cNvSpPr>
            <a:spLocks noGrp="1"/>
          </p:cNvSpPr>
          <p:nvPr>
            <p:ph idx="1"/>
          </p:nvPr>
        </p:nvSpPr>
        <p:spPr>
          <a:xfrm>
            <a:off x="457200" y="1392865"/>
            <a:ext cx="8229600" cy="3561907"/>
          </a:xfrm>
        </p:spPr>
        <p:txBody>
          <a:bodyPr>
            <a:normAutofit/>
          </a:bodyPr>
          <a:lstStyle/>
          <a:p>
            <a:pPr marL="342000" lvl="5"/>
            <a:endParaRPr lang="en-US" sz="2600" dirty="0"/>
          </a:p>
          <a:p>
            <a:pPr marL="342000" lvl="5"/>
            <a:r>
              <a:rPr lang="en-US" sz="2600" dirty="0"/>
              <a:t>8% conceived it </a:t>
            </a:r>
            <a:r>
              <a:rPr lang="en-US" sz="2600" i="1" dirty="0"/>
              <a:t>exclusively</a:t>
            </a:r>
            <a:r>
              <a:rPr lang="en-US" sz="2600" dirty="0"/>
              <a:t> with peers (n=5).</a:t>
            </a:r>
          </a:p>
          <a:p>
            <a:pPr marL="799200" lvl="7"/>
            <a:r>
              <a:rPr lang="en-US" dirty="0"/>
              <a:t>very strong correlation between dialogue exclusively peers and learning skills (100%, n=5).</a:t>
            </a:r>
          </a:p>
          <a:p>
            <a:pPr marL="799200" lvl="7"/>
            <a:endParaRPr lang="en-US" dirty="0"/>
          </a:p>
          <a:p>
            <a:pPr marL="570600" lvl="7" indent="0">
              <a:buNone/>
            </a:pPr>
            <a:r>
              <a:rPr lang="en-US" b="1" dirty="0">
                <a:solidFill>
                  <a:schemeClr val="accent2">
                    <a:lumMod val="50000"/>
                  </a:schemeClr>
                </a:solidFill>
              </a:rPr>
              <a:t>‘</a:t>
            </a:r>
            <a:r>
              <a:rPr lang="mr-IN" b="1" dirty="0">
                <a:solidFill>
                  <a:schemeClr val="accent2">
                    <a:lumMod val="50000"/>
                  </a:schemeClr>
                </a:solidFill>
              </a:rPr>
              <a:t>…</a:t>
            </a:r>
            <a:r>
              <a:rPr lang="en-GB" b="1" dirty="0">
                <a:solidFill>
                  <a:schemeClr val="accent2">
                    <a:lumMod val="50000"/>
                  </a:schemeClr>
                </a:solidFill>
              </a:rPr>
              <a:t> we discuss the paper together and try to reduce everyone’s confusion about the paper, everyone was active and we shared the ideas with each other </a:t>
            </a:r>
            <a:r>
              <a:rPr lang="mr-IN" b="1" dirty="0">
                <a:solidFill>
                  <a:schemeClr val="accent2">
                    <a:lumMod val="50000"/>
                  </a:schemeClr>
                </a:solidFill>
              </a:rPr>
              <a:t>…</a:t>
            </a:r>
            <a:r>
              <a:rPr lang="en-GB" b="1" dirty="0">
                <a:solidFill>
                  <a:schemeClr val="accent2">
                    <a:lumMod val="50000"/>
                  </a:schemeClr>
                </a:solidFill>
              </a:rPr>
              <a:t> I learned how to cooperate and communicate with others’ (S114).</a:t>
            </a:r>
            <a:endParaRPr lang="en-US" b="1" dirty="0">
              <a:solidFill>
                <a:schemeClr val="accent2">
                  <a:lumMod val="50000"/>
                </a:schemeClr>
              </a:solidFill>
            </a:endParaRPr>
          </a:p>
          <a:p>
            <a:pPr marL="342000"/>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37517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a:t>Contextual factors</a:t>
            </a:r>
          </a:p>
        </p:txBody>
      </p:sp>
      <p:sp>
        <p:nvSpPr>
          <p:cNvPr id="3" name="Content Placeholder 2"/>
          <p:cNvSpPr>
            <a:spLocks noGrp="1"/>
          </p:cNvSpPr>
          <p:nvPr>
            <p:ph idx="1"/>
          </p:nvPr>
        </p:nvSpPr>
        <p:spPr>
          <a:xfrm>
            <a:off x="457200" y="1392865"/>
            <a:ext cx="8229600" cy="3561907"/>
          </a:xfrm>
        </p:spPr>
        <p:txBody>
          <a:bodyPr>
            <a:normAutofit/>
          </a:bodyPr>
          <a:lstStyle/>
          <a:p>
            <a:pPr marL="342000" lvl="3"/>
            <a:endParaRPr lang="en-US" dirty="0"/>
          </a:p>
          <a:p>
            <a:pPr marL="342000" lvl="3"/>
            <a:r>
              <a:rPr lang="en-US" dirty="0"/>
              <a:t>40% (n=85) of students who reported learning also reported other contextual factors</a:t>
            </a:r>
          </a:p>
          <a:p>
            <a:pPr marL="799200" lvl="5"/>
            <a:r>
              <a:rPr lang="en-US" dirty="0"/>
              <a:t>Disposition of professor, and peers</a:t>
            </a:r>
          </a:p>
          <a:p>
            <a:pPr marL="799200" lvl="5"/>
            <a:r>
              <a:rPr lang="en-US" dirty="0"/>
              <a:t>Student’s prior knowledge, student’s other commitments</a:t>
            </a:r>
          </a:p>
          <a:p>
            <a:pPr marL="799200" lvl="5"/>
            <a:r>
              <a:rPr lang="en-US" dirty="0"/>
              <a:t>Activity requirements, logistics. </a:t>
            </a:r>
          </a:p>
          <a:p>
            <a:pPr marL="342000" lvl="4"/>
            <a:endParaRPr lang="en-US" dirty="0"/>
          </a:p>
          <a:p>
            <a:pPr marL="113400" lvl="4" indent="0">
              <a:buNone/>
            </a:pPr>
            <a:r>
              <a:rPr lang="en-US" dirty="0"/>
              <a:t>Is there a relationship between learning and contextual factors?</a:t>
            </a:r>
          </a:p>
          <a:p>
            <a:pPr marL="342000"/>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80379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B: contextual factors</a:t>
            </a:r>
          </a:p>
        </p:txBody>
      </p:sp>
      <p:sp>
        <p:nvSpPr>
          <p:cNvPr id="3" name="Content Placeholder 2"/>
          <p:cNvSpPr>
            <a:spLocks noGrp="1"/>
          </p:cNvSpPr>
          <p:nvPr>
            <p:ph idx="1"/>
          </p:nvPr>
        </p:nvSpPr>
        <p:spPr>
          <a:xfrm>
            <a:off x="457200" y="1392865"/>
            <a:ext cx="8229600" cy="3561907"/>
          </a:xfrm>
        </p:spPr>
        <p:txBody>
          <a:bodyPr>
            <a:normAutofit/>
          </a:bodyPr>
          <a:lstStyle/>
          <a:p>
            <a:pPr lvl="4"/>
            <a:endParaRPr lang="en-US" dirty="0"/>
          </a:p>
          <a:p>
            <a:r>
              <a:rPr lang="en-US" sz="2400" dirty="0"/>
              <a:t>80% of context-mentions in </a:t>
            </a:r>
            <a:r>
              <a:rPr lang="en-US" sz="2400" dirty="0" err="1"/>
              <a:t>programme</a:t>
            </a:r>
            <a:r>
              <a:rPr lang="en-US" sz="2400" dirty="0"/>
              <a:t> B are in relation to acquisition of knowledge (n=8). </a:t>
            </a:r>
          </a:p>
          <a:p>
            <a:endParaRPr lang="en-US" sz="2400" dirty="0"/>
          </a:p>
          <a:p>
            <a:pPr marL="457200" lvl="1" indent="0">
              <a:buNone/>
            </a:pPr>
            <a:r>
              <a:rPr lang="en-US" sz="2000" b="1" dirty="0">
                <a:solidFill>
                  <a:srgbClr val="0070C0"/>
                </a:solidFill>
              </a:rPr>
              <a:t>‘Some of the papers that has been published by my tutor were too complex for me to understand yet and so I could ask for some clarification of the background knowledge that would’ve been required to grasp the conclusions and methods in our next meeting’ (B26).</a:t>
            </a:r>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96110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S: contextual factors</a:t>
            </a:r>
          </a:p>
        </p:txBody>
      </p:sp>
      <p:sp>
        <p:nvSpPr>
          <p:cNvPr id="3" name="Content Placeholder 2"/>
          <p:cNvSpPr>
            <a:spLocks noGrp="1"/>
          </p:cNvSpPr>
          <p:nvPr>
            <p:ph idx="1"/>
          </p:nvPr>
        </p:nvSpPr>
        <p:spPr>
          <a:xfrm>
            <a:off x="457200" y="1392865"/>
            <a:ext cx="8229600" cy="3561907"/>
          </a:xfrm>
        </p:spPr>
        <p:txBody>
          <a:bodyPr>
            <a:normAutofit/>
          </a:bodyPr>
          <a:lstStyle/>
          <a:p>
            <a:pPr marL="342000" lvl="5"/>
            <a:endParaRPr lang="en-US" dirty="0"/>
          </a:p>
          <a:p>
            <a:pPr marL="342000" lvl="5"/>
            <a:r>
              <a:rPr lang="en-US" dirty="0"/>
              <a:t>21% responses mentioning context focused on positive effect of researcher (n=15).</a:t>
            </a:r>
          </a:p>
          <a:p>
            <a:pPr marL="1062000" lvl="6"/>
            <a:r>
              <a:rPr lang="en-US" dirty="0"/>
              <a:t>100% of these responses focused on the positive effect of researcher on students’ acquisition of knowledge (n=15).</a:t>
            </a:r>
            <a:endParaRPr lang="en-US" b="1" dirty="0"/>
          </a:p>
          <a:p>
            <a:pPr marL="833400" lvl="6" indent="0">
              <a:buNone/>
            </a:pPr>
            <a:r>
              <a:rPr lang="en-US" b="1" dirty="0">
                <a:solidFill>
                  <a:schemeClr val="accent3">
                    <a:lumMod val="75000"/>
                  </a:schemeClr>
                </a:solidFill>
              </a:rPr>
              <a:t>‘Professor C was very helpful, seemed to know what we were really asking and answered all our questions clearly and concisely </a:t>
            </a:r>
            <a:r>
              <a:rPr lang="mr-IN" b="1" dirty="0">
                <a:solidFill>
                  <a:schemeClr val="accent3">
                    <a:lumMod val="75000"/>
                  </a:schemeClr>
                </a:solidFill>
              </a:rPr>
              <a:t>…</a:t>
            </a:r>
            <a:r>
              <a:rPr lang="en-GB" b="1" dirty="0">
                <a:solidFill>
                  <a:schemeClr val="accent3">
                    <a:lumMod val="75000"/>
                  </a:schemeClr>
                </a:solidFill>
              </a:rPr>
              <a:t> had we not been able to interview Professor C we would not have been able to understand or analyse the paper fully’ (S199).</a:t>
            </a:r>
            <a:endParaRPr lang="en-US" b="1" dirty="0">
              <a:solidFill>
                <a:schemeClr val="accent3">
                  <a:lumMod val="75000"/>
                </a:schemeClr>
              </a:solidFill>
            </a:endParaRPr>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66049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560573"/>
          </a:xfrm>
        </p:spPr>
        <p:txBody>
          <a:bodyPr>
            <a:normAutofit fontScale="90000"/>
          </a:bodyPr>
          <a:lstStyle/>
          <a:p>
            <a:r>
              <a:rPr lang="en-US" dirty="0" err="1"/>
              <a:t>Programme</a:t>
            </a:r>
            <a:r>
              <a:rPr lang="en-US" dirty="0"/>
              <a:t> S: contextual factors</a:t>
            </a:r>
          </a:p>
        </p:txBody>
      </p:sp>
      <p:sp>
        <p:nvSpPr>
          <p:cNvPr id="3" name="Content Placeholder 2"/>
          <p:cNvSpPr>
            <a:spLocks noGrp="1"/>
          </p:cNvSpPr>
          <p:nvPr>
            <p:ph idx="1"/>
          </p:nvPr>
        </p:nvSpPr>
        <p:spPr>
          <a:xfrm>
            <a:off x="457200" y="1392865"/>
            <a:ext cx="8229600" cy="3561907"/>
          </a:xfrm>
        </p:spPr>
        <p:txBody>
          <a:bodyPr>
            <a:normAutofit/>
          </a:bodyPr>
          <a:lstStyle/>
          <a:p>
            <a:pPr marL="342000" lvl="5"/>
            <a:endParaRPr lang="en-US" dirty="0"/>
          </a:p>
          <a:p>
            <a:pPr marL="342000" lvl="5"/>
            <a:r>
              <a:rPr lang="en-US" dirty="0"/>
              <a:t>29% responses mentioning context focused on positive effect of peers (n=21)</a:t>
            </a:r>
          </a:p>
          <a:p>
            <a:pPr marL="1062000" lvl="6"/>
            <a:r>
              <a:rPr lang="en-US" dirty="0"/>
              <a:t>52% of these responses focused on the positive effect of peers on learning skills (n=11)</a:t>
            </a:r>
            <a:endParaRPr lang="en-US" b="1" dirty="0"/>
          </a:p>
          <a:p>
            <a:pPr marL="833400" lvl="6" indent="0">
              <a:buNone/>
            </a:pPr>
            <a:r>
              <a:rPr lang="en-US" b="1" dirty="0">
                <a:solidFill>
                  <a:schemeClr val="accent6">
                    <a:lumMod val="75000"/>
                  </a:schemeClr>
                </a:solidFill>
              </a:rPr>
              <a:t>‘I would say the hardest part of the activity was deciding what needed to be in the summary </a:t>
            </a:r>
            <a:r>
              <a:rPr lang="mr-IN" b="1" dirty="0">
                <a:solidFill>
                  <a:schemeClr val="accent6">
                    <a:lumMod val="75000"/>
                  </a:schemeClr>
                </a:solidFill>
              </a:rPr>
              <a:t>…</a:t>
            </a:r>
            <a:r>
              <a:rPr lang="en-GB" b="1" dirty="0">
                <a:solidFill>
                  <a:schemeClr val="accent6">
                    <a:lumMod val="75000"/>
                  </a:schemeClr>
                </a:solidFill>
              </a:rPr>
              <a:t> we dealt with this by putting all of our sections together and editing as a group, which worked well as it can be very helpful to have other people cutting down your writing, as it can be quite tricky to do by yourself’ (S198). </a:t>
            </a:r>
            <a:endParaRPr lang="en-US" b="1" dirty="0">
              <a:solidFill>
                <a:schemeClr val="accent6">
                  <a:lumMod val="75000"/>
                </a:schemeClr>
              </a:solidFill>
            </a:endParaRPr>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20744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So what?</a:t>
            </a:r>
          </a:p>
        </p:txBody>
      </p:sp>
      <p:sp>
        <p:nvSpPr>
          <p:cNvPr id="3" name="Content Placeholder 2"/>
          <p:cNvSpPr>
            <a:spLocks noGrp="1"/>
          </p:cNvSpPr>
          <p:nvPr>
            <p:ph idx="1"/>
          </p:nvPr>
        </p:nvSpPr>
        <p:spPr>
          <a:xfrm>
            <a:off x="457200" y="1594883"/>
            <a:ext cx="8229600" cy="3274829"/>
          </a:xfrm>
        </p:spPr>
        <p:txBody>
          <a:bodyPr>
            <a:normAutofit fontScale="92500"/>
          </a:bodyPr>
          <a:lstStyle/>
          <a:p>
            <a:r>
              <a:rPr lang="en-US" dirty="0"/>
              <a:t>Response very positive (31%, n=100)</a:t>
            </a:r>
          </a:p>
          <a:p>
            <a:r>
              <a:rPr lang="en-US" dirty="0"/>
              <a:t>Professors gain from the activity (cf. Dwyer 2001)</a:t>
            </a:r>
          </a:p>
          <a:p>
            <a:r>
              <a:rPr lang="en-US" dirty="0"/>
              <a:t>Knowledge sometimes too difficult (cf. Dwyer 2001) but this not always seen as a problem</a:t>
            </a:r>
          </a:p>
          <a:p>
            <a:r>
              <a:rPr lang="en-US" dirty="0"/>
              <a:t>More smiles than frowns for peers (cf. Dwyer 2001) </a:t>
            </a:r>
            <a:r>
              <a:rPr lang="en-US" dirty="0">
                <a:sym typeface="Wingdings"/>
              </a:rPr>
              <a:t></a:t>
            </a:r>
            <a:endParaRPr lang="en-US" dirty="0"/>
          </a:p>
        </p:txBody>
      </p:sp>
      <p:pic>
        <p:nvPicPr>
          <p:cNvPr id="4" name="Picture 3"/>
          <p:cNvPicPr>
            <a:picLocks noChangeAspect="1"/>
          </p:cNvPicPr>
          <p:nvPr/>
        </p:nvPicPr>
        <p:blipFill>
          <a:blip r:embed="rId2"/>
          <a:stretch>
            <a:fillRect/>
          </a:stretch>
        </p:blipFill>
        <p:spPr>
          <a:xfrm>
            <a:off x="0" y="0"/>
            <a:ext cx="9144000" cy="736600"/>
          </a:xfrm>
          <a:prstGeom prst="rect">
            <a:avLst/>
          </a:prstGeom>
        </p:spPr>
      </p:pic>
    </p:spTree>
    <p:extLst>
      <p:ext uri="{BB962C8B-B14F-4D97-AF65-F5344CB8AC3E}">
        <p14:creationId xmlns:p14="http://schemas.microsoft.com/office/powerpoint/2010/main" val="83632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So what?</a:t>
            </a:r>
          </a:p>
        </p:txBody>
      </p:sp>
      <p:sp>
        <p:nvSpPr>
          <p:cNvPr id="3" name="Content Placeholder 2"/>
          <p:cNvSpPr>
            <a:spLocks noGrp="1"/>
          </p:cNvSpPr>
          <p:nvPr>
            <p:ph idx="1"/>
          </p:nvPr>
        </p:nvSpPr>
        <p:spPr>
          <a:xfrm>
            <a:off x="457200" y="1594883"/>
            <a:ext cx="8229600" cy="3274829"/>
          </a:xfrm>
        </p:spPr>
        <p:txBody>
          <a:bodyPr>
            <a:normAutofit fontScale="92500" lnSpcReduction="20000"/>
          </a:bodyPr>
          <a:lstStyle/>
          <a:p>
            <a:r>
              <a:rPr lang="en-US" dirty="0"/>
              <a:t>Large majority of students report learning as knowledge acquisition</a:t>
            </a:r>
          </a:p>
          <a:p>
            <a:pPr lvl="1"/>
            <a:r>
              <a:rPr lang="en-US" dirty="0"/>
              <a:t>A key aim of all </a:t>
            </a:r>
            <a:r>
              <a:rPr lang="en-US" dirty="0" err="1"/>
              <a:t>programmes</a:t>
            </a:r>
            <a:endParaRPr lang="en-US" dirty="0"/>
          </a:p>
          <a:p>
            <a:pPr lvl="1"/>
            <a:r>
              <a:rPr lang="en-US" dirty="0"/>
              <a:t>Consistent across different formats &amp; contexts</a:t>
            </a:r>
          </a:p>
          <a:p>
            <a:pPr lvl="1"/>
            <a:r>
              <a:rPr lang="en-US" dirty="0"/>
              <a:t>What explains this: design or approach to learning?</a:t>
            </a:r>
          </a:p>
          <a:p>
            <a:pPr lvl="1"/>
            <a:endParaRPr lang="en-US" dirty="0"/>
          </a:p>
          <a:p>
            <a:r>
              <a:rPr lang="en-US" dirty="0"/>
              <a:t>Professor viewed as source of knowledge</a:t>
            </a:r>
          </a:p>
          <a:p>
            <a:pPr lvl="1"/>
            <a:r>
              <a:rPr lang="en-US" dirty="0"/>
              <a:t>Not clear why this is </a:t>
            </a:r>
            <a:r>
              <a:rPr lang="mr-IN" dirty="0"/>
              <a:t>–</a:t>
            </a:r>
            <a:r>
              <a:rPr lang="en-US" dirty="0"/>
              <a:t> further research needed</a:t>
            </a:r>
          </a:p>
          <a:p>
            <a:endParaRPr lang="en-US" dirty="0"/>
          </a:p>
          <a:p>
            <a:endParaRPr lang="en-US" dirty="0"/>
          </a:p>
        </p:txBody>
      </p:sp>
      <p:pic>
        <p:nvPicPr>
          <p:cNvPr id="4" name="Picture 3"/>
          <p:cNvPicPr>
            <a:picLocks noChangeAspect="1"/>
          </p:cNvPicPr>
          <p:nvPr/>
        </p:nvPicPr>
        <p:blipFill>
          <a:blip r:embed="rId2"/>
          <a:stretch>
            <a:fillRect/>
          </a:stretch>
        </p:blipFill>
        <p:spPr>
          <a:xfrm>
            <a:off x="0" y="0"/>
            <a:ext cx="9144000" cy="736600"/>
          </a:xfrm>
          <a:prstGeom prst="rect">
            <a:avLst/>
          </a:prstGeom>
        </p:spPr>
      </p:pic>
    </p:spTree>
    <p:extLst>
      <p:ext uri="{BB962C8B-B14F-4D97-AF65-F5344CB8AC3E}">
        <p14:creationId xmlns:p14="http://schemas.microsoft.com/office/powerpoint/2010/main" val="171866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So what?</a:t>
            </a:r>
          </a:p>
        </p:txBody>
      </p:sp>
      <p:sp>
        <p:nvSpPr>
          <p:cNvPr id="3" name="Content Placeholder 2"/>
          <p:cNvSpPr>
            <a:spLocks noGrp="1"/>
          </p:cNvSpPr>
          <p:nvPr>
            <p:ph idx="1"/>
          </p:nvPr>
        </p:nvSpPr>
        <p:spPr>
          <a:xfrm>
            <a:off x="457200" y="1594883"/>
            <a:ext cx="8229600" cy="3434317"/>
          </a:xfrm>
        </p:spPr>
        <p:txBody>
          <a:bodyPr>
            <a:normAutofit fontScale="92500" lnSpcReduction="10000"/>
          </a:bodyPr>
          <a:lstStyle/>
          <a:p>
            <a:r>
              <a:rPr lang="en-US" dirty="0"/>
              <a:t>Professor also models attributes</a:t>
            </a:r>
          </a:p>
          <a:p>
            <a:r>
              <a:rPr lang="en-US" dirty="0"/>
              <a:t>Does disposition trump dialogue? </a:t>
            </a:r>
            <a:endParaRPr lang="en-US" b="1" dirty="0"/>
          </a:p>
          <a:p>
            <a:pPr marL="457200" lvl="1" indent="0">
              <a:buNone/>
            </a:pPr>
            <a:r>
              <a:rPr lang="en-US" sz="2600" b="1" dirty="0">
                <a:solidFill>
                  <a:schemeClr val="accent5">
                    <a:lumMod val="75000"/>
                  </a:schemeClr>
                </a:solidFill>
              </a:rPr>
              <a:t>‘I'd tell [my friend] it's nice to see the Professor talk about something he is passionate about, and you learn a lot from listening to him’ (S116).</a:t>
            </a:r>
          </a:p>
          <a:p>
            <a:pPr marL="457200" lvl="1" indent="0">
              <a:buNone/>
            </a:pPr>
            <a:r>
              <a:rPr lang="en-US" sz="2600" b="1" dirty="0">
                <a:solidFill>
                  <a:schemeClr val="accent6">
                    <a:lumMod val="75000"/>
                  </a:schemeClr>
                </a:solidFill>
              </a:rPr>
              <a:t>‘I would tell the friend that the meeting was very informative and professor advised us on what to write very well’ (S117). </a:t>
            </a:r>
            <a:endParaRPr lang="en-US" sz="2600" dirty="0"/>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0" y="0"/>
            <a:ext cx="9144000" cy="736600"/>
          </a:xfrm>
          <a:prstGeom prst="rect">
            <a:avLst/>
          </a:prstGeom>
        </p:spPr>
      </p:pic>
    </p:spTree>
    <p:extLst>
      <p:ext uri="{BB962C8B-B14F-4D97-AF65-F5344CB8AC3E}">
        <p14:creationId xmlns:p14="http://schemas.microsoft.com/office/powerpoint/2010/main" val="166950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So what?</a:t>
            </a:r>
          </a:p>
        </p:txBody>
      </p:sp>
      <p:sp>
        <p:nvSpPr>
          <p:cNvPr id="3" name="Content Placeholder 2"/>
          <p:cNvSpPr>
            <a:spLocks noGrp="1"/>
          </p:cNvSpPr>
          <p:nvPr>
            <p:ph idx="1"/>
          </p:nvPr>
        </p:nvSpPr>
        <p:spPr>
          <a:xfrm>
            <a:off x="457200" y="1594883"/>
            <a:ext cx="8229600" cy="2999739"/>
          </a:xfrm>
        </p:spPr>
        <p:txBody>
          <a:bodyPr>
            <a:normAutofit/>
          </a:bodyPr>
          <a:lstStyle/>
          <a:p>
            <a:r>
              <a:rPr lang="en-US" dirty="0"/>
              <a:t>Students co-develop skills</a:t>
            </a:r>
          </a:p>
          <a:p>
            <a:r>
              <a:rPr lang="en-US" dirty="0"/>
              <a:t>This is done through activity not dialogue</a:t>
            </a:r>
          </a:p>
          <a:p>
            <a:pPr marL="457200" lvl="1" indent="0">
              <a:buNone/>
            </a:pPr>
            <a:endParaRPr lang="en-US" b="1" dirty="0">
              <a:solidFill>
                <a:srgbClr val="00B050"/>
              </a:solidFill>
            </a:endParaRPr>
          </a:p>
          <a:p>
            <a:pPr marL="457200" lvl="1" indent="0">
              <a:buNone/>
            </a:pPr>
            <a:r>
              <a:rPr lang="en-US" b="1" dirty="0">
                <a:solidFill>
                  <a:srgbClr val="00B050"/>
                </a:solidFill>
              </a:rPr>
              <a:t>‘As a group, you will </a:t>
            </a:r>
            <a:r>
              <a:rPr lang="en-US" b="1" i="1" dirty="0" err="1">
                <a:solidFill>
                  <a:srgbClr val="00B050"/>
                </a:solidFill>
              </a:rPr>
              <a:t>summarise</a:t>
            </a:r>
            <a:r>
              <a:rPr lang="en-US" b="1" i="1" dirty="0">
                <a:solidFill>
                  <a:srgbClr val="00B050"/>
                </a:solidFill>
              </a:rPr>
              <a:t> </a:t>
            </a:r>
            <a:r>
              <a:rPr lang="en-US" b="1" dirty="0">
                <a:solidFill>
                  <a:srgbClr val="00B050"/>
                </a:solidFill>
              </a:rPr>
              <a:t>a research paper’ (</a:t>
            </a:r>
            <a:r>
              <a:rPr lang="en-US" b="1" dirty="0" err="1">
                <a:solidFill>
                  <a:srgbClr val="00B050"/>
                </a:solidFill>
              </a:rPr>
              <a:t>Programme</a:t>
            </a:r>
            <a:r>
              <a:rPr lang="en-US" b="1" dirty="0">
                <a:solidFill>
                  <a:srgbClr val="00B050"/>
                </a:solidFill>
              </a:rPr>
              <a:t> S, my emphasis).</a:t>
            </a:r>
          </a:p>
          <a:p>
            <a:endParaRPr lang="en-US" dirty="0"/>
          </a:p>
        </p:txBody>
      </p:sp>
      <p:pic>
        <p:nvPicPr>
          <p:cNvPr id="4" name="Picture 3"/>
          <p:cNvPicPr>
            <a:picLocks noChangeAspect="1"/>
          </p:cNvPicPr>
          <p:nvPr/>
        </p:nvPicPr>
        <p:blipFill>
          <a:blip r:embed="rId2"/>
          <a:stretch>
            <a:fillRect/>
          </a:stretch>
        </p:blipFill>
        <p:spPr>
          <a:xfrm>
            <a:off x="0" y="0"/>
            <a:ext cx="9144000" cy="736600"/>
          </a:xfrm>
          <a:prstGeom prst="rect">
            <a:avLst/>
          </a:prstGeom>
        </p:spPr>
      </p:pic>
    </p:spTree>
    <p:extLst>
      <p:ext uri="{BB962C8B-B14F-4D97-AF65-F5344CB8AC3E}">
        <p14:creationId xmlns:p14="http://schemas.microsoft.com/office/powerpoint/2010/main" val="124877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‘Meet the Researcher’</a:t>
            </a:r>
          </a:p>
        </p:txBody>
      </p:sp>
      <p:sp>
        <p:nvSpPr>
          <p:cNvPr id="3" name="Content Placeholder 2"/>
          <p:cNvSpPr>
            <a:spLocks noGrp="1"/>
          </p:cNvSpPr>
          <p:nvPr>
            <p:ph idx="1"/>
          </p:nvPr>
        </p:nvSpPr>
        <p:spPr>
          <a:xfrm>
            <a:off x="457200" y="1594882"/>
            <a:ext cx="8133907" cy="3548617"/>
          </a:xfrm>
        </p:spPr>
        <p:txBody>
          <a:bodyPr>
            <a:normAutofit/>
          </a:bodyPr>
          <a:lstStyle/>
          <a:p>
            <a:r>
              <a:rPr lang="en-US" dirty="0"/>
              <a:t>Idea first published by Cosgrove (1981)</a:t>
            </a:r>
          </a:p>
          <a:p>
            <a:r>
              <a:rPr lang="en-US" dirty="0"/>
              <a:t>Dwyer (2001): it links research and teaching</a:t>
            </a:r>
          </a:p>
          <a:p>
            <a:pPr lvl="1"/>
            <a:r>
              <a:rPr lang="en-US" dirty="0"/>
              <a:t>‘so that [students] understand some of the messiness involved in the [research] process’</a:t>
            </a:r>
          </a:p>
          <a:p>
            <a:pPr lvl="1"/>
            <a:r>
              <a:rPr lang="en-US" dirty="0"/>
              <a:t>Students can understand lecturers (as individuals) and the university research environment</a:t>
            </a:r>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135823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Now what?</a:t>
            </a:r>
          </a:p>
        </p:txBody>
      </p:sp>
      <p:sp>
        <p:nvSpPr>
          <p:cNvPr id="3" name="Content Placeholder 2"/>
          <p:cNvSpPr>
            <a:spLocks noGrp="1"/>
          </p:cNvSpPr>
          <p:nvPr>
            <p:ph idx="1"/>
          </p:nvPr>
        </p:nvSpPr>
        <p:spPr>
          <a:xfrm>
            <a:off x="457200" y="1594884"/>
            <a:ext cx="8229600" cy="3232298"/>
          </a:xfrm>
        </p:spPr>
        <p:txBody>
          <a:bodyPr>
            <a:normAutofit lnSpcReduction="10000"/>
          </a:bodyPr>
          <a:lstStyle/>
          <a:p>
            <a:r>
              <a:rPr lang="en-US" dirty="0"/>
              <a:t>More research on presage factors</a:t>
            </a:r>
          </a:p>
          <a:p>
            <a:r>
              <a:rPr lang="en-US" dirty="0"/>
              <a:t>More research on change over time</a:t>
            </a:r>
          </a:p>
          <a:p>
            <a:r>
              <a:rPr lang="en-US" dirty="0"/>
              <a:t>Explore scope to design activity around a task</a:t>
            </a:r>
          </a:p>
          <a:p>
            <a:pPr marL="742950" lvl="2" indent="-342900"/>
            <a:r>
              <a:rPr lang="en-US" dirty="0"/>
              <a:t>for example, development of academic writing</a:t>
            </a:r>
          </a:p>
          <a:p>
            <a:r>
              <a:rPr lang="en-US" dirty="0"/>
              <a:t>Expand the activity over course of whole </a:t>
            </a:r>
            <a:r>
              <a:rPr lang="en-US" dirty="0" err="1"/>
              <a:t>programme</a:t>
            </a:r>
            <a:endParaRPr lang="en-US" dirty="0"/>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85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References</a:t>
            </a:r>
          </a:p>
        </p:txBody>
      </p:sp>
      <p:sp>
        <p:nvSpPr>
          <p:cNvPr id="3" name="Content Placeholder 2"/>
          <p:cNvSpPr>
            <a:spLocks noGrp="1"/>
          </p:cNvSpPr>
          <p:nvPr>
            <p:ph idx="1"/>
          </p:nvPr>
        </p:nvSpPr>
        <p:spPr>
          <a:xfrm>
            <a:off x="467833" y="1594883"/>
            <a:ext cx="8229600" cy="2999739"/>
          </a:xfrm>
        </p:spPr>
        <p:txBody>
          <a:bodyPr>
            <a:normAutofit lnSpcReduction="10000"/>
          </a:bodyPr>
          <a:lstStyle/>
          <a:p>
            <a:r>
              <a:rPr lang="en-US" sz="1800" dirty="0"/>
              <a:t>Cosgrove, Denis. "Teaching Geographical Thought through Student Interviews." </a:t>
            </a:r>
            <a:r>
              <a:rPr lang="en-US" sz="1800" i="1" dirty="0"/>
              <a:t>Journal of Geography in Higher Education </a:t>
            </a:r>
            <a:r>
              <a:rPr lang="en-US" sz="1800" dirty="0"/>
              <a:t>5, no. 1 (81 1981): 19-22.</a:t>
            </a:r>
          </a:p>
          <a:p>
            <a:r>
              <a:rPr lang="en-US" sz="1800" dirty="0" err="1"/>
              <a:t>Downie</a:t>
            </a:r>
            <a:r>
              <a:rPr lang="en-US" sz="1800" dirty="0"/>
              <a:t>, Roger. "A Postgraduate Researcher — Undergraduate Interview Scheme: Enhancing Research-Teaching Linkages to Mutual Benefit." </a:t>
            </a:r>
            <a:r>
              <a:rPr lang="en-US" sz="1800" i="1" dirty="0"/>
              <a:t>Bioscience Education </a:t>
            </a:r>
            <a:r>
              <a:rPr lang="en-US" sz="1800" dirty="0"/>
              <a:t>16, no. 1 (2010): 1-6.</a:t>
            </a:r>
          </a:p>
          <a:p>
            <a:r>
              <a:rPr lang="en-US" sz="1800" dirty="0"/>
              <a:t>Dwyer, Claire. "Linking Research and Teaching: A Staff-Student Interview Project." </a:t>
            </a:r>
            <a:r>
              <a:rPr lang="en-US" sz="1800" i="1" dirty="0"/>
              <a:t>Journal of Geography in Higher Education </a:t>
            </a:r>
            <a:r>
              <a:rPr lang="en-US" sz="1800" dirty="0"/>
              <a:t>25, no. 3 (2001): 357-66.</a:t>
            </a:r>
          </a:p>
          <a:p>
            <a:pPr marL="0" indent="0">
              <a:buNone/>
            </a:pPr>
            <a:endParaRPr lang="en-US" sz="1800" dirty="0"/>
          </a:p>
          <a:p>
            <a:pPr marL="0" indent="0" algn="ctr">
              <a:buNone/>
            </a:pPr>
            <a:r>
              <a:rPr lang="en-US" dirty="0" err="1"/>
              <a:t>n.grindle@ucl.ac.uk</a:t>
            </a:r>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98649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289839" y="2901202"/>
            <a:ext cx="2916000" cy="1710564"/>
          </a:xfrm>
          <a:prstGeom prst="rect">
            <a:avLst/>
          </a:prstGeom>
          <a:noFill/>
          <a:ln w="9525">
            <a:noFill/>
            <a:prstDash val="sysDot"/>
            <a:miter lim="800000"/>
            <a:headEnd/>
            <a:tailEnd/>
          </a:ln>
          <a:effectLst/>
        </p:spPr>
        <p:txBody>
          <a:bodyPr lIns="0" tIns="0" rIns="0" bIns="0" numCol="1" spcCol="7200000">
            <a:noAutofit/>
          </a:bodyPr>
          <a:lstStyle/>
          <a:p>
            <a:pPr>
              <a:lnSpc>
                <a:spcPts val="1200"/>
              </a:lnSpc>
            </a:pPr>
            <a:r>
              <a:rPr lang="en-US" sz="1000" dirty="0">
                <a:latin typeface="Helvetica"/>
              </a:rPr>
              <a:t>Lorem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consectetur</a:t>
            </a:r>
            <a:r>
              <a:rPr lang="en-US" sz="1000" dirty="0">
                <a:latin typeface="Helvetica"/>
              </a:rPr>
              <a:t> </a:t>
            </a:r>
            <a:r>
              <a:rPr lang="en-US" sz="1000" dirty="0" err="1">
                <a:latin typeface="Helvetica"/>
              </a:rPr>
              <a:t>adipiscing</a:t>
            </a:r>
            <a:r>
              <a:rPr lang="en-US" sz="1000" dirty="0">
                <a:latin typeface="Helvetica"/>
              </a:rPr>
              <a:t> </a:t>
            </a:r>
            <a:r>
              <a:rPr lang="en-US" sz="1000" dirty="0" err="1">
                <a:latin typeface="Helvetica"/>
              </a:rPr>
              <a:t>elit</a:t>
            </a:r>
            <a:r>
              <a:rPr lang="en-US" sz="1000" dirty="0">
                <a:latin typeface="Helvetica"/>
              </a:rPr>
              <a:t>. In in magna quam. </a:t>
            </a:r>
          </a:p>
          <a:p>
            <a:pPr>
              <a:lnSpc>
                <a:spcPts val="1200"/>
              </a:lnSpc>
            </a:pPr>
            <a:endParaRPr lang="en-US" sz="1000" dirty="0">
              <a:latin typeface="Helvetica"/>
            </a:endParaRPr>
          </a:p>
          <a:p>
            <a:pPr>
              <a:lnSpc>
                <a:spcPts val="1200"/>
              </a:lnSpc>
            </a:pPr>
            <a:r>
              <a:rPr lang="en-US" sz="1000" dirty="0" err="1">
                <a:latin typeface="Helvetica"/>
              </a:rPr>
              <a:t>Nullam</a:t>
            </a:r>
            <a:r>
              <a:rPr lang="en-US" sz="1000" dirty="0">
                <a:latin typeface="Helvetica"/>
              </a:rPr>
              <a:t> </a:t>
            </a:r>
            <a:r>
              <a:rPr lang="en-US" sz="1000" dirty="0" err="1">
                <a:latin typeface="Helvetica"/>
              </a:rPr>
              <a:t>commodo</a:t>
            </a:r>
            <a:r>
              <a:rPr lang="en-US" sz="1000" dirty="0">
                <a:latin typeface="Helvetica"/>
              </a:rPr>
              <a:t> lacus </a:t>
            </a:r>
            <a:r>
              <a:rPr lang="en-US" sz="1000" dirty="0" err="1">
                <a:latin typeface="Helvetica"/>
              </a:rPr>
              <a:t>sem</a:t>
            </a:r>
            <a:r>
              <a:rPr lang="en-US" sz="1000" dirty="0">
                <a:latin typeface="Helvetica"/>
              </a:rPr>
              <a:t>, a </a:t>
            </a:r>
            <a:r>
              <a:rPr lang="en-US" sz="1000" dirty="0" err="1">
                <a:latin typeface="Helvetica"/>
              </a:rPr>
              <a:t>posuere</a:t>
            </a:r>
            <a:r>
              <a:rPr lang="en-US" sz="1000" dirty="0">
                <a:latin typeface="Helvetica"/>
              </a:rPr>
              <a:t> </a:t>
            </a:r>
            <a:r>
              <a:rPr lang="en-US" sz="1000" dirty="0" err="1">
                <a:latin typeface="Helvetica"/>
              </a:rPr>
              <a:t>purus</a:t>
            </a:r>
            <a:r>
              <a:rPr lang="en-US" sz="1000" dirty="0">
                <a:latin typeface="Helvetica"/>
              </a:rPr>
              <a:t> </a:t>
            </a:r>
            <a:r>
              <a:rPr lang="en-US" sz="1000" dirty="0" err="1">
                <a:latin typeface="Helvetica"/>
              </a:rPr>
              <a:t>dapibus</a:t>
            </a:r>
            <a:r>
              <a:rPr lang="en-US" sz="1000" dirty="0">
                <a:latin typeface="Helvetica"/>
              </a:rPr>
              <a:t> ac. </a:t>
            </a:r>
            <a:r>
              <a:rPr lang="en-US" sz="1000" dirty="0" err="1">
                <a:latin typeface="Helvetica"/>
              </a:rPr>
              <a:t>Etiam</a:t>
            </a:r>
            <a:r>
              <a:rPr lang="en-US" sz="1000" dirty="0">
                <a:latin typeface="Helvetica"/>
              </a:rPr>
              <a:t> </a:t>
            </a:r>
            <a:r>
              <a:rPr lang="en-US" sz="1000" dirty="0" err="1">
                <a:latin typeface="Helvetica"/>
              </a:rPr>
              <a:t>sed</a:t>
            </a:r>
            <a:r>
              <a:rPr lang="en-US" sz="1000" dirty="0">
                <a:latin typeface="Helvetica"/>
              </a:rPr>
              <a:t> </a:t>
            </a:r>
            <a:r>
              <a:rPr lang="en-US" sz="1000" dirty="0" err="1">
                <a:latin typeface="Helvetica"/>
              </a:rPr>
              <a:t>sagittis</a:t>
            </a:r>
            <a:r>
              <a:rPr lang="en-US" sz="1000" dirty="0">
                <a:latin typeface="Helvetica"/>
              </a:rPr>
              <a:t> </a:t>
            </a:r>
            <a:r>
              <a:rPr lang="en-US" sz="1000" dirty="0" err="1">
                <a:latin typeface="Helvetica"/>
              </a:rPr>
              <a:t>leo</a:t>
            </a:r>
            <a:r>
              <a:rPr lang="en-US" sz="1000" dirty="0">
                <a:latin typeface="Helvetica"/>
              </a:rPr>
              <a:t>. </a:t>
            </a:r>
            <a:r>
              <a:rPr lang="en-US" sz="1000" dirty="0" err="1">
                <a:latin typeface="Helvetica"/>
              </a:rPr>
              <a:t>Nunc</a:t>
            </a:r>
            <a:r>
              <a:rPr lang="en-US" sz="1000" dirty="0">
                <a:latin typeface="Helvetica"/>
              </a:rPr>
              <a:t> vitae </a:t>
            </a:r>
            <a:r>
              <a:rPr lang="en-US" sz="1000" dirty="0" err="1">
                <a:latin typeface="Helvetica"/>
              </a:rPr>
              <a:t>leo</a:t>
            </a:r>
            <a:r>
              <a:rPr lang="en-US" sz="1000" dirty="0">
                <a:latin typeface="Helvetica"/>
              </a:rPr>
              <a:t> </a:t>
            </a:r>
            <a:r>
              <a:rPr lang="en-US" sz="1000" dirty="0" err="1">
                <a:latin typeface="Helvetica"/>
              </a:rPr>
              <a:t>nunc</a:t>
            </a:r>
            <a:r>
              <a:rPr lang="en-US" sz="1000" dirty="0">
                <a:latin typeface="Helvetica"/>
              </a:rPr>
              <a:t>. </a:t>
            </a:r>
          </a:p>
          <a:p>
            <a:pPr>
              <a:lnSpc>
                <a:spcPts val="1200"/>
              </a:lnSpc>
              <a:buClr>
                <a:srgbClr val="AFC828"/>
              </a:buClr>
            </a:pPr>
            <a:endParaRPr lang="en-US" sz="1000" baseline="30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err="1">
                <a:latin typeface="Helvetica"/>
              </a:rPr>
              <a:t>L</a:t>
            </a:r>
            <a:r>
              <a:rPr lang="en-US" sz="1000" dirty="0" err="1">
                <a:latin typeface="Helvetica"/>
              </a:rPr>
              <a:t>orem</a:t>
            </a:r>
            <a:r>
              <a:rPr lang="en-US" sz="1000" dirty="0">
                <a:latin typeface="Helvetica"/>
              </a:rPr>
              <a:t> </a:t>
            </a:r>
            <a:r>
              <a:rPr lang="en-US" sz="1000" dirty="0" err="1">
                <a:latin typeface="Helvetica"/>
              </a:rPr>
              <a:t>vipsum</a:t>
            </a:r>
            <a:r>
              <a:rPr lang="en-US" sz="1000" dirty="0">
                <a:latin typeface="Helvetica"/>
              </a:rPr>
              <a:t> dolor sit </a:t>
            </a:r>
            <a:r>
              <a:rPr lang="en-US" sz="1000" dirty="0" err="1">
                <a:latin typeface="Helvetica"/>
              </a:rPr>
              <a:t>amet</a:t>
            </a:r>
            <a:endParaRPr lang="en-US" sz="1000" dirty="0">
              <a:latin typeface="Helvetica"/>
            </a:endParaRPr>
          </a:p>
        </p:txBody>
      </p:sp>
      <p:sp>
        <p:nvSpPr>
          <p:cNvPr id="10" name="Rectangle 12"/>
          <p:cNvSpPr>
            <a:spLocks noChangeArrowheads="1"/>
          </p:cNvSpPr>
          <p:nvPr/>
        </p:nvSpPr>
        <p:spPr bwMode="auto">
          <a:xfrm>
            <a:off x="289839" y="1414815"/>
            <a:ext cx="4104000" cy="972000"/>
          </a:xfrm>
          <a:prstGeom prst="rect">
            <a:avLst/>
          </a:prstGeom>
          <a:noFill/>
          <a:ln w="9525">
            <a:noFill/>
            <a:prstDash val="sysDot"/>
            <a:miter lim="800000"/>
            <a:headEnd/>
            <a:tailEnd/>
          </a:ln>
          <a:effectLst/>
        </p:spPr>
        <p:txBody>
          <a:bodyPr lIns="0" tIns="0" rIns="0" bIns="0" numCol="1" spcCol="7200000">
            <a:noAutofit/>
          </a:bodyPr>
          <a:lstStyle/>
          <a:p>
            <a:pPr>
              <a:lnSpc>
                <a:spcPts val="3800"/>
              </a:lnSpc>
            </a:pPr>
            <a:r>
              <a:rPr lang="en-GB" sz="4800" kern="0" baseline="30000" dirty="0">
                <a:latin typeface="Helvetica"/>
              </a:rPr>
              <a:t>Large Headline</a:t>
            </a:r>
            <a:r>
              <a:rPr lang="en-GB" sz="4800" baseline="30000" dirty="0">
                <a:latin typeface="Helvetica"/>
              </a:rPr>
              <a:t>,</a:t>
            </a:r>
            <a:r>
              <a:rPr lang="en-GB" sz="4800" dirty="0">
                <a:latin typeface="Helvetica"/>
              </a:rPr>
              <a:t> </a:t>
            </a:r>
            <a:br>
              <a:rPr lang="en-GB" sz="4800" dirty="0">
                <a:latin typeface="Helvetica"/>
              </a:rPr>
            </a:br>
            <a:r>
              <a:rPr lang="en-GB" sz="4800" baseline="30000" dirty="0">
                <a:latin typeface="Helvetica"/>
              </a:rPr>
              <a:t>Helvetica</a:t>
            </a:r>
            <a:r>
              <a:rPr lang="en-GB" sz="4800" dirty="0">
                <a:latin typeface="Helvetica"/>
              </a:rPr>
              <a:t> </a:t>
            </a:r>
            <a:r>
              <a:rPr lang="en-GB" sz="4800" baseline="30000" dirty="0">
                <a:latin typeface="Helvetica"/>
              </a:rPr>
              <a:t>28pt</a:t>
            </a:r>
          </a:p>
          <a:p>
            <a:pPr>
              <a:lnSpc>
                <a:spcPts val="3800"/>
              </a:lnSpc>
            </a:pPr>
            <a:endParaRPr lang="en-GB" sz="4800" baseline="30000" dirty="0">
              <a:latin typeface="Helvetica"/>
            </a:endParaRPr>
          </a:p>
          <a:p>
            <a:pPr>
              <a:lnSpc>
                <a:spcPts val="3800"/>
              </a:lnSpc>
            </a:pPr>
            <a:endParaRPr lang="en-GB" sz="4800" baseline="30000" dirty="0">
              <a:latin typeface="Helvetica"/>
            </a:endParaRPr>
          </a:p>
          <a:p>
            <a:pPr>
              <a:lnSpc>
                <a:spcPts val="3800"/>
              </a:lnSpc>
            </a:pPr>
            <a:endParaRPr lang="en-GB" sz="4800" baseline="30000" dirty="0">
              <a:latin typeface="Helvetica"/>
            </a:endParaRPr>
          </a:p>
          <a:p>
            <a:pPr>
              <a:lnSpc>
                <a:spcPts val="3800"/>
              </a:lnSpc>
            </a:pPr>
            <a:r>
              <a:rPr lang="en-GB" sz="4800" baseline="30000" dirty="0">
                <a:latin typeface="Helvetica"/>
              </a:rPr>
              <a:t> </a:t>
            </a:r>
          </a:p>
        </p:txBody>
      </p:sp>
      <p:pic>
        <p:nvPicPr>
          <p:cNvPr id="7" name="Picture 6"/>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6659154" y="3207776"/>
            <a:ext cx="2194560" cy="1295400"/>
          </a:xfrm>
          <a:prstGeom prst="rect">
            <a:avLst/>
          </a:prstGeom>
        </p:spPr>
      </p:pic>
      <p:pic>
        <p:nvPicPr>
          <p:cNvPr id="8" name="Picture 7"/>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6659154" y="1414815"/>
            <a:ext cx="2194560" cy="1295400"/>
          </a:xfrm>
          <a:prstGeom prst="rect">
            <a:avLst/>
          </a:prstGeom>
        </p:spPr>
      </p:pic>
      <p:pic>
        <p:nvPicPr>
          <p:cNvPr id="15" name="Picture 14"/>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3947943" y="3207776"/>
            <a:ext cx="2194560" cy="1295400"/>
          </a:xfrm>
          <a:prstGeom prst="rect">
            <a:avLst/>
          </a:prstGeom>
        </p:spPr>
      </p:pic>
      <p:pic>
        <p:nvPicPr>
          <p:cNvPr id="12" name="Picture 11"/>
          <p:cNvPicPr>
            <a:picLocks noChangeAspect="1"/>
          </p:cNvPicPr>
          <p:nvPr/>
        </p:nvPicPr>
        <p:blipFill>
          <a:blip r:embed="rId4">
            <a:alphaModFix amt="71000"/>
            <a:extLst>
              <a:ext uri="{28A0092B-C50C-407E-A947-70E740481C1C}">
                <a14:useLocalDpi xmlns:a14="http://schemas.microsoft.com/office/drawing/2010/main" val="0"/>
              </a:ext>
            </a:extLst>
          </a:blip>
          <a:stretch>
            <a:fillRect/>
          </a:stretch>
        </p:blipFill>
        <p:spPr>
          <a:xfrm>
            <a:off x="3947943" y="1414815"/>
            <a:ext cx="2194560" cy="1295400"/>
          </a:xfrm>
          <a:prstGeom prst="rect">
            <a:avLst/>
          </a:prstGeom>
        </p:spPr>
      </p:pic>
      <p:pic>
        <p:nvPicPr>
          <p:cNvPr id="11" name="Picture 10"/>
          <p:cNvPicPr>
            <a:picLocks noChangeAspect="1"/>
          </p:cNvPicPr>
          <p:nvPr/>
        </p:nvPicPr>
        <p:blipFill>
          <a:blip r:embed="rId5"/>
          <a:stretch>
            <a:fillRect/>
          </a:stretch>
        </p:blipFill>
        <p:spPr>
          <a:xfrm>
            <a:off x="0" y="0"/>
            <a:ext cx="9144000" cy="736600"/>
          </a:xfrm>
          <a:prstGeom prst="rect">
            <a:avLst/>
          </a:prstGeom>
        </p:spPr>
      </p:pic>
    </p:spTree>
    <p:extLst>
      <p:ext uri="{BB962C8B-B14F-4D97-AF65-F5344CB8AC3E}">
        <p14:creationId xmlns:p14="http://schemas.microsoft.com/office/powerpoint/2010/main" val="2630941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5850787" y="1261240"/>
            <a:ext cx="3039213" cy="715481"/>
          </a:xfrm>
          <a:prstGeom prst="rect">
            <a:avLst/>
          </a:prstGeom>
          <a:noFill/>
          <a:ln w="9525">
            <a:noFill/>
            <a:prstDash val="sysDot"/>
            <a:miter lim="800000"/>
            <a:headEnd/>
            <a:tailEnd/>
          </a:ln>
          <a:effectLst/>
        </p:spPr>
        <p:txBody>
          <a:bodyPr lIns="0" tIns="0" rIns="0" bIns="0" numCol="1" spcCol="7200000">
            <a:noAutofit/>
          </a:bodyPr>
          <a:lstStyle/>
          <a:p>
            <a:pPr>
              <a:lnSpc>
                <a:spcPts val="2200"/>
              </a:lnSpc>
            </a:pPr>
            <a:r>
              <a:rPr lang="en-GB" sz="2800" kern="0" baseline="30000" dirty="0">
                <a:latin typeface="Helvetica"/>
              </a:rPr>
              <a:t>Intro</a:t>
            </a:r>
            <a:r>
              <a:rPr lang="en-GB" sz="2800" baseline="30000" dirty="0">
                <a:latin typeface="Helvetica"/>
              </a:rPr>
              <a:t>,</a:t>
            </a:r>
            <a:r>
              <a:rPr lang="en-GB" sz="2800" dirty="0">
                <a:latin typeface="Helvetica"/>
              </a:rPr>
              <a:t> </a:t>
            </a:r>
            <a:r>
              <a:rPr lang="en-GB" sz="2800" baseline="30000" dirty="0">
                <a:latin typeface="Helvetica"/>
              </a:rPr>
              <a:t>Helvetica</a:t>
            </a:r>
            <a:r>
              <a:rPr lang="en-GB" sz="2800" dirty="0">
                <a:latin typeface="Helvetica"/>
              </a:rPr>
              <a:t> </a:t>
            </a:r>
            <a:r>
              <a:rPr lang="en-GB" sz="2800" baseline="30000" dirty="0">
                <a:latin typeface="Helvetica"/>
              </a:rPr>
              <a:t>28pt</a:t>
            </a:r>
          </a:p>
          <a:p>
            <a:pPr>
              <a:lnSpc>
                <a:spcPts val="2200"/>
              </a:lnSpc>
            </a:pPr>
            <a:r>
              <a:rPr lang="en-GB" sz="2800" kern="0" baseline="30000" dirty="0">
                <a:latin typeface="Helvetica"/>
              </a:rPr>
              <a:t>Line two</a:t>
            </a:r>
            <a:r>
              <a:rPr lang="en-GB" sz="2800" baseline="30000" dirty="0">
                <a:latin typeface="Helvetica"/>
              </a:rPr>
              <a:t>,</a:t>
            </a:r>
            <a:r>
              <a:rPr lang="en-GB" sz="2800" dirty="0">
                <a:latin typeface="Helvetica"/>
              </a:rPr>
              <a:t> </a:t>
            </a:r>
            <a:r>
              <a:rPr lang="en-GB" sz="2800" baseline="30000" dirty="0">
                <a:latin typeface="Helvetica"/>
              </a:rPr>
              <a:t>Helvetica</a:t>
            </a:r>
            <a:r>
              <a:rPr lang="en-GB" sz="2800" dirty="0">
                <a:latin typeface="Helvetica"/>
              </a:rPr>
              <a:t> </a:t>
            </a:r>
            <a:r>
              <a:rPr lang="en-GB" sz="2800" baseline="30000" dirty="0">
                <a:latin typeface="Helvetica"/>
              </a:rPr>
              <a:t>28pt</a:t>
            </a:r>
          </a:p>
          <a:p>
            <a:pPr>
              <a:lnSpc>
                <a:spcPts val="2800"/>
              </a:lnSpc>
            </a:pPr>
            <a:endParaRPr lang="en-GB" sz="3600" baseline="30000" dirty="0">
              <a:latin typeface="Helvetica"/>
            </a:endParaRPr>
          </a:p>
          <a:p>
            <a:pPr>
              <a:lnSpc>
                <a:spcPts val="2800"/>
              </a:lnSpc>
            </a:pPr>
            <a:endParaRPr lang="en-GB" sz="3600" baseline="30000" dirty="0">
              <a:latin typeface="Helvetica"/>
            </a:endParaRPr>
          </a:p>
          <a:p>
            <a:pPr>
              <a:lnSpc>
                <a:spcPts val="2800"/>
              </a:lnSpc>
            </a:pPr>
            <a:r>
              <a:rPr lang="en-GB" sz="3600" baseline="30000" dirty="0">
                <a:latin typeface="Helvetica"/>
              </a:rPr>
              <a:t> </a:t>
            </a:r>
          </a:p>
        </p:txBody>
      </p:sp>
      <p:sp>
        <p:nvSpPr>
          <p:cNvPr id="11" name="Rectangle 12"/>
          <p:cNvSpPr>
            <a:spLocks noChangeArrowheads="1"/>
          </p:cNvSpPr>
          <p:nvPr/>
        </p:nvSpPr>
        <p:spPr bwMode="auto">
          <a:xfrm>
            <a:off x="5681451" y="1973797"/>
            <a:ext cx="2732123" cy="2880000"/>
          </a:xfrm>
          <a:prstGeom prst="rect">
            <a:avLst/>
          </a:prstGeom>
          <a:noFill/>
          <a:ln w="9525">
            <a:noFill/>
            <a:prstDash val="sysDot"/>
            <a:miter lim="800000"/>
            <a:headEnd/>
            <a:tailEnd/>
          </a:ln>
          <a:effectLst/>
        </p:spPr>
        <p:txBody>
          <a:bodyPr lIns="0" tIns="0" rIns="0" bIns="0" numCol="1" spcCol="7200000">
            <a:noAutofit/>
          </a:bodyPr>
          <a:lstStyle/>
          <a:p>
            <a:pPr>
              <a:lnSpc>
                <a:spcPts val="1300"/>
              </a:lnSpc>
            </a:pPr>
            <a:endParaRPr lang="en-US" sz="1000" baseline="30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endParaRPr lang="en-US" sz="1000" dirty="0">
              <a:latin typeface="Helvetica"/>
            </a:endParaRPr>
          </a:p>
          <a:p>
            <a:pPr marL="171450" indent="-171450">
              <a:lnSpc>
                <a:spcPts val="1300"/>
              </a:lnSpc>
              <a:buClr>
                <a:srgbClr val="AFC828"/>
              </a:buClr>
              <a:buSzPct val="150000"/>
              <a:buFont typeface="Arial"/>
              <a:buChar char="•"/>
            </a:pPr>
            <a:r>
              <a:rPr lang="en-US" sz="1000" spc="600" dirty="0" err="1">
                <a:latin typeface="Helvetica"/>
              </a:rPr>
              <a:t>L</a:t>
            </a:r>
            <a:r>
              <a:rPr lang="en-US" sz="1000" dirty="0" err="1">
                <a:latin typeface="Helvetica"/>
              </a:rPr>
              <a:t>orem</a:t>
            </a:r>
            <a:r>
              <a:rPr lang="en-US" sz="1000" dirty="0">
                <a:latin typeface="Helvetica"/>
              </a:rPr>
              <a:t>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endParaRPr lang="en-US" sz="1000" dirty="0">
              <a:latin typeface="Helvetica"/>
            </a:endParaRPr>
          </a:p>
          <a:p>
            <a:pPr marL="171450" indent="-171450">
              <a:lnSpc>
                <a:spcPts val="1300"/>
              </a:lnSpc>
              <a:buClr>
                <a:srgbClr val="AFC828"/>
              </a:buClr>
              <a:buSzPct val="150000"/>
              <a:buFont typeface="Arial"/>
              <a:buChar char="•"/>
            </a:pPr>
            <a:r>
              <a:rPr lang="en-US" sz="1000" spc="600" dirty="0" err="1">
                <a:latin typeface="Helvetica"/>
              </a:rPr>
              <a:t>L</a:t>
            </a:r>
            <a:r>
              <a:rPr lang="en-US" sz="1000" dirty="0" err="1">
                <a:latin typeface="Helvetica"/>
              </a:rPr>
              <a:t>orem</a:t>
            </a:r>
            <a:r>
              <a:rPr lang="en-US" sz="1000" dirty="0">
                <a:latin typeface="Helvetica"/>
              </a:rPr>
              <a:t>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F7CBB3"/>
              </a:buClr>
              <a:buSzPct val="150000"/>
              <a:buFont typeface="Arial"/>
              <a:buChar char="•"/>
            </a:pPr>
            <a:endParaRPr lang="en-US" sz="1000" dirty="0">
              <a:latin typeface="Helvetica"/>
            </a:endParaRPr>
          </a:p>
        </p:txBody>
      </p:sp>
      <p:pic>
        <p:nvPicPr>
          <p:cNvPr id="6" name="Picture 5"/>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306614" y="1254109"/>
            <a:ext cx="4895088" cy="3599688"/>
          </a:xfrm>
          <a:prstGeom prst="rect">
            <a:avLst/>
          </a:prstGeom>
        </p:spPr>
      </p:pic>
      <p:pic>
        <p:nvPicPr>
          <p:cNvPr id="8" name="Picture 7"/>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3464313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2"/>
          <p:cNvSpPr>
            <a:spLocks noChangeArrowheads="1"/>
          </p:cNvSpPr>
          <p:nvPr/>
        </p:nvSpPr>
        <p:spPr bwMode="auto">
          <a:xfrm>
            <a:off x="302381" y="1134267"/>
            <a:ext cx="8539237" cy="788876"/>
          </a:xfrm>
          <a:prstGeom prst="rect">
            <a:avLst/>
          </a:prstGeom>
          <a:noFill/>
          <a:ln w="9525">
            <a:noFill/>
            <a:prstDash val="sysDot"/>
            <a:miter lim="800000"/>
            <a:headEnd/>
            <a:tailEnd/>
          </a:ln>
          <a:effectLst/>
        </p:spPr>
        <p:txBody>
          <a:bodyPr lIns="0" tIns="0" rIns="0" bIns="0" numCol="1" spcCol="7200000">
            <a:noAutofit/>
          </a:bodyPr>
          <a:lstStyle/>
          <a:p>
            <a:pPr>
              <a:lnSpc>
                <a:spcPts val="2200"/>
              </a:lnSpc>
            </a:pPr>
            <a:r>
              <a:rPr lang="en-GB" sz="3600" kern="0" baseline="30000" dirty="0">
                <a:latin typeface="Helvetica"/>
              </a:rPr>
              <a:t>Header</a:t>
            </a:r>
            <a:r>
              <a:rPr lang="en-GB" sz="3600" baseline="30000" dirty="0">
                <a:latin typeface="Helvetica"/>
              </a:rPr>
              <a:t>,</a:t>
            </a:r>
            <a:r>
              <a:rPr lang="en-GB" sz="3600" dirty="0">
                <a:latin typeface="Helvetica"/>
              </a:rPr>
              <a:t> </a:t>
            </a:r>
            <a:r>
              <a:rPr lang="en-GB" sz="3600" baseline="30000" dirty="0">
                <a:latin typeface="Helvetica"/>
              </a:rPr>
              <a:t>Helvetica</a:t>
            </a:r>
            <a:r>
              <a:rPr lang="en-GB" sz="3600" dirty="0">
                <a:latin typeface="Helvetica"/>
              </a:rPr>
              <a:t> </a:t>
            </a:r>
            <a:r>
              <a:rPr lang="en-GB" sz="3600" baseline="30000" dirty="0">
                <a:latin typeface="Helvetica"/>
              </a:rPr>
              <a:t>36pt</a:t>
            </a:r>
          </a:p>
          <a:p>
            <a:pPr>
              <a:lnSpc>
                <a:spcPts val="2200"/>
              </a:lnSpc>
            </a:pPr>
            <a:r>
              <a:rPr lang="en-GB" sz="2800" kern="0" baseline="30000" dirty="0">
                <a:latin typeface="Helvetica"/>
              </a:rPr>
              <a:t>Sub head,</a:t>
            </a:r>
            <a:r>
              <a:rPr lang="en-GB" sz="2800" kern="0" dirty="0">
                <a:latin typeface="Helvetica"/>
              </a:rPr>
              <a:t> </a:t>
            </a:r>
            <a:r>
              <a:rPr lang="en-GB" sz="2800" kern="0" baseline="30000" dirty="0">
                <a:latin typeface="Helvetica"/>
              </a:rPr>
              <a:t>Helvetica 28pt</a:t>
            </a:r>
            <a:endParaRPr lang="en-GB" sz="2800" baseline="30000" dirty="0">
              <a:latin typeface="Helvetica"/>
            </a:endParaRPr>
          </a:p>
          <a:p>
            <a:pPr>
              <a:lnSpc>
                <a:spcPts val="2200"/>
              </a:lnSpc>
            </a:pPr>
            <a:endParaRPr lang="en-GB" sz="2800" baseline="30000" dirty="0">
              <a:latin typeface="Helvetica"/>
            </a:endParaRPr>
          </a:p>
          <a:p>
            <a:pPr>
              <a:lnSpc>
                <a:spcPts val="2800"/>
              </a:lnSpc>
            </a:pPr>
            <a:endParaRPr lang="en-GB" sz="3600" baseline="30000" dirty="0">
              <a:latin typeface="Helvetica"/>
            </a:endParaRPr>
          </a:p>
          <a:p>
            <a:pPr>
              <a:lnSpc>
                <a:spcPts val="2800"/>
              </a:lnSpc>
            </a:pPr>
            <a:endParaRPr lang="en-GB" sz="3600" baseline="30000" dirty="0">
              <a:latin typeface="Helvetica"/>
            </a:endParaRPr>
          </a:p>
          <a:p>
            <a:pPr>
              <a:lnSpc>
                <a:spcPts val="2800"/>
              </a:lnSpc>
            </a:pPr>
            <a:r>
              <a:rPr lang="en-GB" sz="3600" baseline="30000" dirty="0">
                <a:latin typeface="Helvetica"/>
              </a:rPr>
              <a:t> </a:t>
            </a:r>
          </a:p>
        </p:txBody>
      </p:sp>
      <p:sp>
        <p:nvSpPr>
          <p:cNvPr id="8" name="Rectangle 12"/>
          <p:cNvSpPr>
            <a:spLocks noChangeArrowheads="1"/>
          </p:cNvSpPr>
          <p:nvPr/>
        </p:nvSpPr>
        <p:spPr bwMode="auto">
          <a:xfrm>
            <a:off x="302382" y="2243668"/>
            <a:ext cx="4177254" cy="2448000"/>
          </a:xfrm>
          <a:prstGeom prst="rect">
            <a:avLst/>
          </a:prstGeom>
          <a:noFill/>
          <a:ln w="9525">
            <a:noFill/>
            <a:prstDash val="sysDot"/>
            <a:miter lim="800000"/>
            <a:headEnd/>
            <a:tailEnd/>
          </a:ln>
          <a:effectLst/>
        </p:spPr>
        <p:txBody>
          <a:bodyPr lIns="0" tIns="0" rIns="0" bIns="0" numCol="1" spcCol="7200000">
            <a:noAutofit/>
          </a:bodyPr>
          <a:lstStyle/>
          <a:p>
            <a:pPr>
              <a:lnSpc>
                <a:spcPts val="1200"/>
              </a:lnSpc>
            </a:pPr>
            <a:r>
              <a:rPr lang="en-US" sz="1000" dirty="0">
                <a:latin typeface="Helvetica"/>
              </a:rPr>
              <a:t>Lorem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consectetur</a:t>
            </a:r>
            <a:r>
              <a:rPr lang="en-US" sz="1000" dirty="0">
                <a:latin typeface="Helvetica"/>
              </a:rPr>
              <a:t> </a:t>
            </a:r>
            <a:r>
              <a:rPr lang="en-US" sz="1000" dirty="0" err="1">
                <a:latin typeface="Helvetica"/>
              </a:rPr>
              <a:t>adipiscing</a:t>
            </a:r>
            <a:r>
              <a:rPr lang="en-US" sz="1000" dirty="0">
                <a:latin typeface="Helvetica"/>
              </a:rPr>
              <a:t> </a:t>
            </a:r>
            <a:r>
              <a:rPr lang="en-US" sz="1000" dirty="0" err="1">
                <a:latin typeface="Helvetica"/>
              </a:rPr>
              <a:t>elit</a:t>
            </a:r>
            <a:r>
              <a:rPr lang="en-US" sz="1000" dirty="0">
                <a:latin typeface="Helvetica"/>
              </a:rPr>
              <a:t>. In in magna quam. </a:t>
            </a:r>
          </a:p>
          <a:p>
            <a:pPr>
              <a:lnSpc>
                <a:spcPts val="1200"/>
              </a:lnSpc>
            </a:pPr>
            <a:endParaRPr lang="en-US" sz="1000" dirty="0">
              <a:latin typeface="Helvetica"/>
            </a:endParaRPr>
          </a:p>
          <a:p>
            <a:pPr>
              <a:lnSpc>
                <a:spcPts val="1200"/>
              </a:lnSpc>
            </a:pPr>
            <a:r>
              <a:rPr lang="en-US" sz="1000" dirty="0" err="1">
                <a:latin typeface="Helvetica"/>
              </a:rPr>
              <a:t>Nullam</a:t>
            </a:r>
            <a:r>
              <a:rPr lang="en-US" sz="1000" dirty="0">
                <a:latin typeface="Helvetica"/>
              </a:rPr>
              <a:t> </a:t>
            </a:r>
            <a:r>
              <a:rPr lang="en-US" sz="1000" dirty="0" err="1">
                <a:latin typeface="Helvetica"/>
              </a:rPr>
              <a:t>commodo</a:t>
            </a:r>
            <a:r>
              <a:rPr lang="en-US" sz="1000" dirty="0">
                <a:latin typeface="Helvetica"/>
              </a:rPr>
              <a:t> lacus </a:t>
            </a:r>
            <a:r>
              <a:rPr lang="en-US" sz="1000" dirty="0" err="1">
                <a:latin typeface="Helvetica"/>
              </a:rPr>
              <a:t>sem</a:t>
            </a:r>
            <a:r>
              <a:rPr lang="en-US" sz="1000" dirty="0">
                <a:latin typeface="Helvetica"/>
              </a:rPr>
              <a:t>, a </a:t>
            </a:r>
            <a:r>
              <a:rPr lang="en-US" sz="1000" dirty="0" err="1">
                <a:latin typeface="Helvetica"/>
              </a:rPr>
              <a:t>posuere</a:t>
            </a:r>
            <a:r>
              <a:rPr lang="en-US" sz="1000" dirty="0">
                <a:latin typeface="Helvetica"/>
              </a:rPr>
              <a:t> </a:t>
            </a:r>
            <a:r>
              <a:rPr lang="en-US" sz="1000" dirty="0" err="1">
                <a:latin typeface="Helvetica"/>
              </a:rPr>
              <a:t>purus</a:t>
            </a:r>
            <a:r>
              <a:rPr lang="en-US" sz="1000" dirty="0">
                <a:latin typeface="Helvetica"/>
              </a:rPr>
              <a:t> </a:t>
            </a:r>
            <a:r>
              <a:rPr lang="en-US" sz="1000" dirty="0" err="1">
                <a:latin typeface="Helvetica"/>
              </a:rPr>
              <a:t>dapibus</a:t>
            </a:r>
            <a:r>
              <a:rPr lang="en-US" sz="1000" dirty="0">
                <a:latin typeface="Helvetica"/>
              </a:rPr>
              <a:t> ac. </a:t>
            </a:r>
            <a:r>
              <a:rPr lang="en-US" sz="1000" dirty="0" err="1">
                <a:latin typeface="Helvetica"/>
              </a:rPr>
              <a:t>Etiam</a:t>
            </a:r>
            <a:r>
              <a:rPr lang="en-US" sz="1000" dirty="0">
                <a:latin typeface="Helvetica"/>
              </a:rPr>
              <a:t> </a:t>
            </a:r>
            <a:r>
              <a:rPr lang="en-US" sz="1000" dirty="0" err="1">
                <a:latin typeface="Helvetica"/>
              </a:rPr>
              <a:t>sed</a:t>
            </a:r>
            <a:r>
              <a:rPr lang="en-US" sz="1000" dirty="0">
                <a:latin typeface="Helvetica"/>
              </a:rPr>
              <a:t> </a:t>
            </a:r>
            <a:r>
              <a:rPr lang="en-US" sz="1000" dirty="0" err="1">
                <a:latin typeface="Helvetica"/>
              </a:rPr>
              <a:t>sagittis</a:t>
            </a:r>
            <a:r>
              <a:rPr lang="en-US" sz="1000" dirty="0">
                <a:latin typeface="Helvetica"/>
              </a:rPr>
              <a:t> </a:t>
            </a:r>
            <a:r>
              <a:rPr lang="en-US" sz="1000" dirty="0" err="1">
                <a:latin typeface="Helvetica"/>
              </a:rPr>
              <a:t>leo</a:t>
            </a:r>
            <a:r>
              <a:rPr lang="en-US" sz="1000" dirty="0">
                <a:latin typeface="Helvetica"/>
              </a:rPr>
              <a:t>. </a:t>
            </a:r>
            <a:r>
              <a:rPr lang="en-US" sz="1000" dirty="0" err="1">
                <a:latin typeface="Helvetica"/>
              </a:rPr>
              <a:t>Nunc</a:t>
            </a:r>
            <a:r>
              <a:rPr lang="en-US" sz="1000" dirty="0">
                <a:latin typeface="Helvetica"/>
              </a:rPr>
              <a:t> vitae </a:t>
            </a:r>
            <a:r>
              <a:rPr lang="en-US" sz="1000" dirty="0" err="1">
                <a:latin typeface="Helvetica"/>
              </a:rPr>
              <a:t>leo</a:t>
            </a:r>
            <a:r>
              <a:rPr lang="en-US" sz="1000" dirty="0">
                <a:latin typeface="Helvetica"/>
              </a:rPr>
              <a:t> </a:t>
            </a:r>
            <a:r>
              <a:rPr lang="en-US" sz="1000" dirty="0" err="1">
                <a:latin typeface="Helvetica"/>
              </a:rPr>
              <a:t>nunc</a:t>
            </a:r>
            <a:r>
              <a:rPr lang="en-US" sz="1000" dirty="0">
                <a:latin typeface="Helvetica"/>
              </a:rPr>
              <a:t>. </a:t>
            </a:r>
          </a:p>
          <a:p>
            <a:pPr>
              <a:lnSpc>
                <a:spcPts val="1200"/>
              </a:lnSpc>
            </a:pPr>
            <a:endParaRPr lang="en-US" sz="1000" baseline="30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p:txBody>
      </p:sp>
      <p:sp>
        <p:nvSpPr>
          <p:cNvPr id="9" name="Rectangle 12"/>
          <p:cNvSpPr>
            <a:spLocks noChangeArrowheads="1"/>
          </p:cNvSpPr>
          <p:nvPr/>
        </p:nvSpPr>
        <p:spPr bwMode="auto">
          <a:xfrm>
            <a:off x="4652456" y="2243668"/>
            <a:ext cx="4189162" cy="2448000"/>
          </a:xfrm>
          <a:prstGeom prst="rect">
            <a:avLst/>
          </a:prstGeom>
          <a:noFill/>
          <a:ln w="9525">
            <a:noFill/>
            <a:prstDash val="sysDot"/>
            <a:miter lim="800000"/>
            <a:headEnd/>
            <a:tailEnd/>
          </a:ln>
          <a:effectLst/>
        </p:spPr>
        <p:txBody>
          <a:bodyPr lIns="0" tIns="0" rIns="0" bIns="0" numCol="1" spcCol="7200000">
            <a:noAutofit/>
          </a:bodyPr>
          <a:lstStyle/>
          <a:p>
            <a:pPr>
              <a:lnSpc>
                <a:spcPts val="1200"/>
              </a:lnSpc>
            </a:pPr>
            <a:r>
              <a:rPr lang="en-US" sz="1000" dirty="0">
                <a:latin typeface="Helvetica"/>
              </a:rPr>
              <a:t>Lorem </a:t>
            </a:r>
            <a:r>
              <a:rPr lang="en-US" sz="1000" dirty="0" err="1">
                <a:latin typeface="Helvetica"/>
              </a:rPr>
              <a:t>ipsum</a:t>
            </a:r>
            <a:r>
              <a:rPr lang="en-US" sz="1000" dirty="0">
                <a:latin typeface="Helvetica"/>
              </a:rPr>
              <a:t> dolor sit </a:t>
            </a:r>
            <a:r>
              <a:rPr lang="en-US" sz="1000" dirty="0" err="1">
                <a:latin typeface="Helvetica"/>
              </a:rPr>
              <a:t>amet</a:t>
            </a:r>
            <a:r>
              <a:rPr lang="en-US" sz="1000" dirty="0">
                <a:latin typeface="Helvetica"/>
              </a:rPr>
              <a:t>, </a:t>
            </a:r>
            <a:r>
              <a:rPr lang="en-US" sz="1000" dirty="0" err="1">
                <a:latin typeface="Helvetica"/>
              </a:rPr>
              <a:t>consectetur</a:t>
            </a:r>
            <a:r>
              <a:rPr lang="en-US" sz="1000" dirty="0">
                <a:latin typeface="Helvetica"/>
              </a:rPr>
              <a:t> </a:t>
            </a:r>
            <a:r>
              <a:rPr lang="en-US" sz="1000" dirty="0" err="1">
                <a:latin typeface="Helvetica"/>
              </a:rPr>
              <a:t>adipiscing</a:t>
            </a:r>
            <a:r>
              <a:rPr lang="en-US" sz="1000" dirty="0">
                <a:latin typeface="Helvetica"/>
              </a:rPr>
              <a:t> </a:t>
            </a:r>
            <a:r>
              <a:rPr lang="en-US" sz="1000" dirty="0" err="1">
                <a:latin typeface="Helvetica"/>
              </a:rPr>
              <a:t>elit</a:t>
            </a:r>
            <a:r>
              <a:rPr lang="en-US" sz="1000" dirty="0">
                <a:latin typeface="Helvetica"/>
              </a:rPr>
              <a:t>. In in magna quam. </a:t>
            </a:r>
          </a:p>
          <a:p>
            <a:pPr>
              <a:lnSpc>
                <a:spcPts val="1200"/>
              </a:lnSpc>
            </a:pPr>
            <a:endParaRPr lang="en-US" sz="1000" dirty="0">
              <a:latin typeface="Helvetica"/>
            </a:endParaRPr>
          </a:p>
          <a:p>
            <a:pPr>
              <a:lnSpc>
                <a:spcPts val="1200"/>
              </a:lnSpc>
            </a:pPr>
            <a:r>
              <a:rPr lang="en-US" sz="1000" dirty="0" err="1">
                <a:latin typeface="Helvetica"/>
              </a:rPr>
              <a:t>Nullam</a:t>
            </a:r>
            <a:r>
              <a:rPr lang="en-US" sz="1000" dirty="0">
                <a:latin typeface="Helvetica"/>
              </a:rPr>
              <a:t> </a:t>
            </a:r>
            <a:r>
              <a:rPr lang="en-US" sz="1000" dirty="0" err="1">
                <a:latin typeface="Helvetica"/>
              </a:rPr>
              <a:t>commodo</a:t>
            </a:r>
            <a:r>
              <a:rPr lang="en-US" sz="1000" dirty="0">
                <a:latin typeface="Helvetica"/>
              </a:rPr>
              <a:t> lacus </a:t>
            </a:r>
            <a:r>
              <a:rPr lang="en-US" sz="1000" dirty="0" err="1">
                <a:latin typeface="Helvetica"/>
              </a:rPr>
              <a:t>sem</a:t>
            </a:r>
            <a:r>
              <a:rPr lang="en-US" sz="1000" dirty="0">
                <a:latin typeface="Helvetica"/>
              </a:rPr>
              <a:t>, a </a:t>
            </a:r>
            <a:r>
              <a:rPr lang="en-US" sz="1000" dirty="0" err="1">
                <a:latin typeface="Helvetica"/>
              </a:rPr>
              <a:t>posuere</a:t>
            </a:r>
            <a:r>
              <a:rPr lang="en-US" sz="1000" dirty="0">
                <a:latin typeface="Helvetica"/>
              </a:rPr>
              <a:t> </a:t>
            </a:r>
            <a:r>
              <a:rPr lang="en-US" sz="1000" dirty="0" err="1">
                <a:latin typeface="Helvetica"/>
              </a:rPr>
              <a:t>purus</a:t>
            </a:r>
            <a:r>
              <a:rPr lang="en-US" sz="1000" dirty="0">
                <a:latin typeface="Helvetica"/>
              </a:rPr>
              <a:t> </a:t>
            </a:r>
            <a:r>
              <a:rPr lang="en-US" sz="1000" dirty="0" err="1">
                <a:latin typeface="Helvetica"/>
              </a:rPr>
              <a:t>dapibus</a:t>
            </a:r>
            <a:r>
              <a:rPr lang="en-US" sz="1000" dirty="0">
                <a:latin typeface="Helvetica"/>
              </a:rPr>
              <a:t> ac. </a:t>
            </a:r>
            <a:r>
              <a:rPr lang="en-US" sz="1000" dirty="0" err="1">
                <a:latin typeface="Helvetica"/>
              </a:rPr>
              <a:t>Etiam</a:t>
            </a:r>
            <a:r>
              <a:rPr lang="en-US" sz="1000" dirty="0">
                <a:latin typeface="Helvetica"/>
              </a:rPr>
              <a:t> </a:t>
            </a:r>
            <a:r>
              <a:rPr lang="en-US" sz="1000" dirty="0" err="1">
                <a:latin typeface="Helvetica"/>
              </a:rPr>
              <a:t>sed</a:t>
            </a:r>
            <a:r>
              <a:rPr lang="en-US" sz="1000" dirty="0">
                <a:latin typeface="Helvetica"/>
              </a:rPr>
              <a:t> </a:t>
            </a:r>
            <a:r>
              <a:rPr lang="en-US" sz="1000" dirty="0" err="1">
                <a:latin typeface="Helvetica"/>
              </a:rPr>
              <a:t>sagittis</a:t>
            </a:r>
            <a:r>
              <a:rPr lang="en-US" sz="1000" dirty="0">
                <a:latin typeface="Helvetica"/>
              </a:rPr>
              <a:t> </a:t>
            </a:r>
            <a:r>
              <a:rPr lang="en-US" sz="1000" dirty="0" err="1">
                <a:latin typeface="Helvetica"/>
              </a:rPr>
              <a:t>leo</a:t>
            </a:r>
            <a:r>
              <a:rPr lang="en-US" sz="1000" dirty="0">
                <a:latin typeface="Helvetica"/>
              </a:rPr>
              <a:t>. </a:t>
            </a:r>
            <a:r>
              <a:rPr lang="en-US" sz="1000" dirty="0" err="1">
                <a:latin typeface="Helvetica"/>
              </a:rPr>
              <a:t>Nunc</a:t>
            </a:r>
            <a:r>
              <a:rPr lang="en-US" sz="1000" dirty="0">
                <a:latin typeface="Helvetica"/>
              </a:rPr>
              <a:t> vitae </a:t>
            </a:r>
            <a:r>
              <a:rPr lang="en-US" sz="1000" dirty="0" err="1">
                <a:latin typeface="Helvetica"/>
              </a:rPr>
              <a:t>leo</a:t>
            </a:r>
            <a:r>
              <a:rPr lang="en-US" sz="1000" dirty="0">
                <a:latin typeface="Helvetica"/>
              </a:rPr>
              <a:t> </a:t>
            </a:r>
            <a:r>
              <a:rPr lang="en-US" sz="1000" dirty="0" err="1">
                <a:latin typeface="Helvetica"/>
              </a:rPr>
              <a:t>nunc</a:t>
            </a:r>
            <a:r>
              <a:rPr lang="en-US" sz="1000" dirty="0">
                <a:latin typeface="Helvetica"/>
              </a:rPr>
              <a:t>. </a:t>
            </a:r>
          </a:p>
          <a:p>
            <a:pPr>
              <a:lnSpc>
                <a:spcPts val="1200"/>
              </a:lnSpc>
            </a:pPr>
            <a:endParaRPr lang="en-US" sz="1000" baseline="30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a:p>
            <a:pPr marL="171450" indent="-171450">
              <a:lnSpc>
                <a:spcPts val="1300"/>
              </a:lnSpc>
              <a:buClr>
                <a:srgbClr val="AFC828"/>
              </a:buClr>
              <a:buSzPct val="150000"/>
              <a:buFont typeface="Arial"/>
              <a:buChar char="•"/>
            </a:pPr>
            <a:r>
              <a:rPr lang="en-US" sz="1000" spc="600" dirty="0">
                <a:latin typeface="Helvetica"/>
              </a:rPr>
              <a:t>L</a:t>
            </a:r>
            <a:r>
              <a:rPr lang="en-US" sz="1000" dirty="0">
                <a:latin typeface="Helvetica"/>
              </a:rPr>
              <a:t>orem </a:t>
            </a:r>
            <a:r>
              <a:rPr lang="en-US" sz="1000" dirty="0" err="1">
                <a:latin typeface="Helvetica"/>
              </a:rPr>
              <a:t>ipsum</a:t>
            </a:r>
            <a:r>
              <a:rPr lang="en-US" sz="1000" dirty="0">
                <a:latin typeface="Helvetica"/>
              </a:rPr>
              <a:t> dolor sit </a:t>
            </a:r>
            <a:r>
              <a:rPr lang="en-US" sz="1000" dirty="0" err="1">
                <a:latin typeface="Helvetica"/>
              </a:rPr>
              <a:t>amet</a:t>
            </a:r>
            <a:endParaRPr lang="en-US" sz="1000" dirty="0">
              <a:latin typeface="Helvetica"/>
            </a:endParaRPr>
          </a:p>
        </p:txBody>
      </p:sp>
      <p:pic>
        <p:nvPicPr>
          <p:cNvPr id="12" name="Picture 11"/>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6860418" y="2881087"/>
            <a:ext cx="1981200" cy="1981200"/>
          </a:xfrm>
          <a:prstGeom prst="rect">
            <a:avLst/>
          </a:prstGeom>
        </p:spPr>
      </p:pic>
      <p:pic>
        <p:nvPicPr>
          <p:cNvPr id="13" name="Picture 12"/>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2498436" y="2881087"/>
            <a:ext cx="1981200" cy="1981200"/>
          </a:xfrm>
          <a:prstGeom prst="rect">
            <a:avLst/>
          </a:prstGeom>
        </p:spPr>
      </p:pic>
      <p:pic>
        <p:nvPicPr>
          <p:cNvPr id="11" name="Picture 10"/>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1390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‘Meet the Researcher’</a:t>
            </a:r>
          </a:p>
        </p:txBody>
      </p:sp>
      <p:sp>
        <p:nvSpPr>
          <p:cNvPr id="3" name="Content Placeholder 2"/>
          <p:cNvSpPr>
            <a:spLocks noGrp="1"/>
          </p:cNvSpPr>
          <p:nvPr>
            <p:ph idx="1"/>
          </p:nvPr>
        </p:nvSpPr>
        <p:spPr>
          <a:xfrm>
            <a:off x="457200" y="1594882"/>
            <a:ext cx="8229600" cy="3548617"/>
          </a:xfrm>
        </p:spPr>
        <p:txBody>
          <a:bodyPr>
            <a:normAutofit/>
          </a:bodyPr>
          <a:lstStyle/>
          <a:p>
            <a:r>
              <a:rPr lang="en-US" dirty="0"/>
              <a:t>Dwyer widely cited by Healey, and Jenkins </a:t>
            </a:r>
          </a:p>
          <a:p>
            <a:r>
              <a:rPr lang="en-US" dirty="0" err="1"/>
              <a:t>Downie</a:t>
            </a:r>
            <a:r>
              <a:rPr lang="en-US" dirty="0"/>
              <a:t> (2010) repeats the claim about research-teaching links</a:t>
            </a:r>
          </a:p>
          <a:p>
            <a:r>
              <a:rPr lang="en-US" dirty="0"/>
              <a:t>The activity is becoming more widespread </a:t>
            </a:r>
            <a:r>
              <a:rPr lang="mr-IN" dirty="0"/>
              <a:t>…</a:t>
            </a:r>
            <a:endParaRPr lang="en-GB" dirty="0"/>
          </a:p>
          <a:p>
            <a:pPr marL="0" indent="0">
              <a:buNone/>
            </a:pPr>
            <a:r>
              <a:rPr lang="en-GB" dirty="0"/>
              <a:t>    </a:t>
            </a:r>
            <a:r>
              <a:rPr lang="mr-IN" dirty="0"/>
              <a:t>…</a:t>
            </a:r>
            <a:r>
              <a:rPr lang="en-GB" dirty="0"/>
              <a:t> but there’s not much evidence to support 	its onward development.</a:t>
            </a:r>
            <a:endParaRPr lang="en-US" dirty="0"/>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38069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fontScale="90000"/>
          </a:bodyPr>
          <a:lstStyle/>
          <a:p>
            <a:r>
              <a:rPr lang="en-US" dirty="0"/>
              <a:t>So what </a:t>
            </a:r>
            <a:r>
              <a:rPr lang="en-US" i="1" spc="150" dirty="0"/>
              <a:t>can</a:t>
            </a:r>
            <a:r>
              <a:rPr lang="en-US" dirty="0"/>
              <a:t> students and staff learn from talking about research?</a:t>
            </a:r>
          </a:p>
        </p:txBody>
      </p:sp>
      <p:sp>
        <p:nvSpPr>
          <p:cNvPr id="3" name="Subtitle 2"/>
          <p:cNvSpPr>
            <a:spLocks noGrp="1"/>
          </p:cNvSpPr>
          <p:nvPr>
            <p:ph type="subTitle" idx="1"/>
          </p:nvPr>
        </p:nvSpPr>
        <p:spPr>
          <a:xfrm>
            <a:off x="1371600" y="2914650"/>
            <a:ext cx="6400800" cy="1806206"/>
          </a:xfrm>
        </p:spPr>
        <p:txBody>
          <a:bodyPr>
            <a:normAutofit fontScale="92500" lnSpcReduction="10000"/>
          </a:bodyPr>
          <a:lstStyle/>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r>
              <a:rPr lang="en-US" sz="1800" dirty="0">
                <a:solidFill>
                  <a:schemeClr val="tx1"/>
                </a:solidFill>
              </a:rPr>
              <a:t>										Let’s find out </a:t>
            </a:r>
            <a:r>
              <a:rPr lang="mr-IN" sz="1800" dirty="0">
                <a:solidFill>
                  <a:schemeClr val="tx1"/>
                </a:solidFill>
              </a:rPr>
              <a:t>…</a:t>
            </a:r>
            <a:endParaRPr lang="en-US" sz="1800" dirty="0">
              <a:solidFill>
                <a:schemeClr val="tx1"/>
              </a:solidFill>
            </a:endParaRPr>
          </a:p>
        </p:txBody>
      </p:sp>
      <p:pic>
        <p:nvPicPr>
          <p:cNvPr id="4" name="Picture 3"/>
          <p:cNvPicPr>
            <a:picLocks noChangeAspect="1"/>
          </p:cNvPicPr>
          <p:nvPr/>
        </p:nvPicPr>
        <p:blipFill>
          <a:blip r:embed="rId2"/>
          <a:stretch>
            <a:fillRect/>
          </a:stretch>
        </p:blipFill>
        <p:spPr>
          <a:xfrm>
            <a:off x="0" y="0"/>
            <a:ext cx="9144000" cy="736600"/>
          </a:xfrm>
          <a:prstGeom prst="rect">
            <a:avLst/>
          </a:prstGeom>
        </p:spPr>
      </p:pic>
    </p:spTree>
    <p:extLst>
      <p:ext uri="{BB962C8B-B14F-4D97-AF65-F5344CB8AC3E}">
        <p14:creationId xmlns:p14="http://schemas.microsoft.com/office/powerpoint/2010/main" val="201335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a:t>‘Meet the Researcher’</a:t>
            </a:r>
          </a:p>
        </p:txBody>
      </p:sp>
      <p:sp>
        <p:nvSpPr>
          <p:cNvPr id="3" name="Content Placeholder 2"/>
          <p:cNvSpPr>
            <a:spLocks noGrp="1"/>
          </p:cNvSpPr>
          <p:nvPr>
            <p:ph idx="1"/>
          </p:nvPr>
        </p:nvSpPr>
        <p:spPr>
          <a:xfrm>
            <a:off x="457200" y="1594883"/>
            <a:ext cx="8229600" cy="2999739"/>
          </a:xfrm>
        </p:spPr>
        <p:txBody>
          <a:bodyPr/>
          <a:lstStyle/>
          <a:p>
            <a:r>
              <a:rPr lang="en-US" dirty="0"/>
              <a:t>Project to find out what students learn</a:t>
            </a:r>
          </a:p>
          <a:p>
            <a:r>
              <a:rPr lang="en-US" dirty="0"/>
              <a:t>Involves six </a:t>
            </a:r>
            <a:r>
              <a:rPr lang="en-US" dirty="0" err="1"/>
              <a:t>programmes</a:t>
            </a:r>
            <a:r>
              <a:rPr lang="en-US" dirty="0"/>
              <a:t> in five Faculties</a:t>
            </a:r>
          </a:p>
          <a:p>
            <a:r>
              <a:rPr lang="en-US" dirty="0"/>
              <a:t>Will present initial findings from three </a:t>
            </a:r>
            <a:r>
              <a:rPr lang="en-US" dirty="0" err="1"/>
              <a:t>programmes</a:t>
            </a:r>
            <a:endParaRPr lang="en-US" dirty="0"/>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188033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599"/>
            <a:ext cx="8229600" cy="698796"/>
          </a:xfrm>
        </p:spPr>
        <p:txBody>
          <a:bodyPr>
            <a:normAutofit fontScale="90000"/>
          </a:bodyPr>
          <a:lstStyle/>
          <a:p>
            <a:r>
              <a:rPr lang="en-US" dirty="0" err="1"/>
              <a:t>Programme</a:t>
            </a:r>
            <a:r>
              <a:rPr lang="en-US" dirty="0"/>
              <a:t> B</a:t>
            </a:r>
          </a:p>
        </p:txBody>
      </p:sp>
      <p:sp>
        <p:nvSpPr>
          <p:cNvPr id="3" name="Content Placeholder 2"/>
          <p:cNvSpPr>
            <a:spLocks noGrp="1"/>
          </p:cNvSpPr>
          <p:nvPr>
            <p:ph idx="1"/>
          </p:nvPr>
        </p:nvSpPr>
        <p:spPr>
          <a:xfrm>
            <a:off x="457200" y="1594883"/>
            <a:ext cx="8229600" cy="3349257"/>
          </a:xfrm>
        </p:spPr>
        <p:txBody>
          <a:bodyPr/>
          <a:lstStyle/>
          <a:p>
            <a:r>
              <a:rPr lang="en-US" dirty="0"/>
              <a:t>Life sciences BSc/</a:t>
            </a:r>
            <a:r>
              <a:rPr lang="en-US" dirty="0" err="1"/>
              <a:t>MSci</a:t>
            </a:r>
            <a:r>
              <a:rPr lang="en-US" dirty="0"/>
              <a:t> </a:t>
            </a:r>
            <a:r>
              <a:rPr lang="en-US" dirty="0" err="1"/>
              <a:t>programme</a:t>
            </a:r>
            <a:endParaRPr lang="en-US" dirty="0"/>
          </a:p>
          <a:p>
            <a:r>
              <a:rPr lang="en-US" dirty="0"/>
              <a:t>100-124 Y1 UG students, 21-30 staff</a:t>
            </a:r>
          </a:p>
          <a:p>
            <a:r>
              <a:rPr lang="en-US" dirty="0"/>
              <a:t>Activity aims: ‘to both inspire the students and to introduce them to the current research carried out within the department’ </a:t>
            </a:r>
          </a:p>
          <a:p>
            <a:r>
              <a:rPr lang="en-US" dirty="0"/>
              <a:t>Respondents: n=50</a:t>
            </a:r>
          </a:p>
          <a:p>
            <a:endParaRPr lang="en-US" dirty="0"/>
          </a:p>
        </p:txBody>
      </p:sp>
      <p:pic>
        <p:nvPicPr>
          <p:cNvPr id="4" name="Picture 3"/>
          <p:cNvPicPr>
            <a:picLocks noChangeAspect="1"/>
          </p:cNvPicPr>
          <p:nvPr/>
        </p:nvPicPr>
        <p:blipFill>
          <a:blip r:embed="rId3"/>
          <a:stretch>
            <a:fillRect/>
          </a:stretch>
        </p:blipFill>
        <p:spPr>
          <a:xfrm>
            <a:off x="0" y="0"/>
            <a:ext cx="9144000" cy="736600"/>
          </a:xfrm>
          <a:prstGeom prst="rect">
            <a:avLst/>
          </a:prstGeom>
        </p:spPr>
      </p:pic>
    </p:spTree>
    <p:extLst>
      <p:ext uri="{BB962C8B-B14F-4D97-AF65-F5344CB8AC3E}">
        <p14:creationId xmlns:p14="http://schemas.microsoft.com/office/powerpoint/2010/main" val="202776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Programme</a:t>
            </a:r>
            <a:r>
              <a:rPr lang="en-US" dirty="0"/>
              <a:t> B</a:t>
            </a:r>
          </a:p>
        </p:txBody>
      </p:sp>
      <p:sp>
        <p:nvSpPr>
          <p:cNvPr id="3" name="Content Placeholder 2"/>
          <p:cNvSpPr>
            <a:spLocks noGrp="1"/>
          </p:cNvSpPr>
          <p:nvPr>
            <p:ph idx="1"/>
          </p:nvPr>
        </p:nvSpPr>
        <p:spPr>
          <a:xfrm>
            <a:off x="457200" y="1200150"/>
            <a:ext cx="8335926" cy="3786519"/>
          </a:xfrm>
        </p:spPr>
        <p:txBody>
          <a:bodyPr>
            <a:normAutofit fontScale="85000" lnSpcReduction="20000"/>
          </a:bodyPr>
          <a:lstStyle/>
          <a:p>
            <a:pPr marL="0" indent="0">
              <a:buNone/>
            </a:pPr>
            <a:r>
              <a:rPr lang="en-US" dirty="0"/>
              <a:t>‘This forms part of our core module </a:t>
            </a:r>
            <a:r>
              <a:rPr lang="mr-IN" dirty="0"/>
              <a:t>…</a:t>
            </a:r>
            <a:r>
              <a:rPr lang="en-US" dirty="0"/>
              <a:t> In the first tutorial staff give an overview of their research. Students go away and find out some more detail about their tutor's research (we suggest they look at IRIS profiles, web of science and recent citations) and write a one page summary. This is then discussed in the second tutorial with staff giving more details and talking about their inspirations and motivations in pursuing their career. At this point students are also taken to the research laboratories to have a look at the facilities and practicalities of carrying out this work’ (</a:t>
            </a:r>
            <a:r>
              <a:rPr lang="en-US" dirty="0" err="1"/>
              <a:t>Programme</a:t>
            </a:r>
            <a:r>
              <a:rPr lang="en-US" dirty="0"/>
              <a:t> lead).</a:t>
            </a:r>
          </a:p>
        </p:txBody>
      </p:sp>
    </p:spTree>
    <p:extLst>
      <p:ext uri="{BB962C8B-B14F-4D97-AF65-F5344CB8AC3E}">
        <p14:creationId xmlns:p14="http://schemas.microsoft.com/office/powerpoint/2010/main" val="1105380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2102</TotalTime>
  <Words>3598</Words>
  <Application>Microsoft Macintosh PowerPoint</Application>
  <PresentationFormat>On-screen Show (16:9)</PresentationFormat>
  <Paragraphs>397</Paragraphs>
  <Slides>44</Slides>
  <Notes>34</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Helvetica</vt:lpstr>
      <vt:lpstr>Office Theme</vt:lpstr>
      <vt:lpstr>What can students and staff learn from engaging in dialogue about research?</vt:lpstr>
      <vt:lpstr>‘Meet the Researcher’</vt:lpstr>
      <vt:lpstr>‘Meet the Researcher’</vt:lpstr>
      <vt:lpstr>‘Meet the Researcher’</vt:lpstr>
      <vt:lpstr>‘Meet the Researcher’</vt:lpstr>
      <vt:lpstr>So what can students and staff learn from talking about research?</vt:lpstr>
      <vt:lpstr>‘Meet the Researcher’</vt:lpstr>
      <vt:lpstr>Programme B</vt:lpstr>
      <vt:lpstr>Programme B</vt:lpstr>
      <vt:lpstr>Programme B</vt:lpstr>
      <vt:lpstr>Programme P</vt:lpstr>
      <vt:lpstr>Programme P</vt:lpstr>
      <vt:lpstr>Programme P</vt:lpstr>
      <vt:lpstr>Programme S</vt:lpstr>
      <vt:lpstr>Programme S</vt:lpstr>
      <vt:lpstr>Programme S</vt:lpstr>
      <vt:lpstr>Methods</vt:lpstr>
      <vt:lpstr>Learning</vt:lpstr>
      <vt:lpstr>Programme B: Learning</vt:lpstr>
      <vt:lpstr>Programme B: Learning</vt:lpstr>
      <vt:lpstr>Programme B: Learning</vt:lpstr>
      <vt:lpstr>Programme P : Learning</vt:lpstr>
      <vt:lpstr>Programme P : Learning</vt:lpstr>
      <vt:lpstr>Programme S : Learning</vt:lpstr>
      <vt:lpstr>Programme S : Learning</vt:lpstr>
      <vt:lpstr>Programme S : Learning</vt:lpstr>
      <vt:lpstr>Dialogue</vt:lpstr>
      <vt:lpstr>Programme B: Dialogue </vt:lpstr>
      <vt:lpstr>Programme P: Dialogue</vt:lpstr>
      <vt:lpstr>Programme S: Dialogue</vt:lpstr>
      <vt:lpstr>Programme S: Dialogue</vt:lpstr>
      <vt:lpstr>Contextual factors</vt:lpstr>
      <vt:lpstr>Programme B: contextual factors</vt:lpstr>
      <vt:lpstr>Programme S: contextual factors</vt:lpstr>
      <vt:lpstr>Programme S: contextual factors</vt:lpstr>
      <vt:lpstr>So what?</vt:lpstr>
      <vt:lpstr>So what?</vt:lpstr>
      <vt:lpstr>So what?</vt:lpstr>
      <vt:lpstr>So what?</vt:lpstr>
      <vt:lpstr>Now what?</vt:lpstr>
      <vt:lpstr>References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Grindle, Nicholas</cp:lastModifiedBy>
  <cp:revision>125</cp:revision>
  <dcterms:created xsi:type="dcterms:W3CDTF">2014-08-20T12:29:59Z</dcterms:created>
  <dcterms:modified xsi:type="dcterms:W3CDTF">2020-11-02T12:33:46Z</dcterms:modified>
</cp:coreProperties>
</file>