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4" r:id="rId9"/>
    <p:sldId id="263"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2" autoAdjust="0"/>
    <p:restoredTop sz="94660"/>
  </p:normalViewPr>
  <p:slideViewPr>
    <p:cSldViewPr snapToGrid="0">
      <p:cViewPr varScale="1">
        <p:scale>
          <a:sx n="60" d="100"/>
          <a:sy n="60" d="100"/>
        </p:scale>
        <p:origin x="84" y="6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9/24/2020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9/24/2020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9/24/2020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9/24/2020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9/24/2020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9/24/2020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9/24/2020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9/24/2020</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a:t>Improving feedback participation by distance learners</a:t>
            </a:r>
            <a:br>
              <a:rPr lang="en-GB" dirty="0"/>
            </a:br>
            <a:endParaRPr lang="en-GB" dirty="0"/>
          </a:p>
        </p:txBody>
      </p:sp>
      <p:sp>
        <p:nvSpPr>
          <p:cNvPr id="3" name="Subtitle 2"/>
          <p:cNvSpPr>
            <a:spLocks noGrp="1"/>
          </p:cNvSpPr>
          <p:nvPr>
            <p:ph type="subTitle" idx="1"/>
          </p:nvPr>
        </p:nvSpPr>
        <p:spPr>
          <a:xfrm>
            <a:off x="1311215" y="3886200"/>
            <a:ext cx="9129773" cy="1371599"/>
          </a:xfrm>
        </p:spPr>
        <p:txBody>
          <a:bodyPr/>
          <a:lstStyle/>
          <a:p>
            <a:r>
              <a:rPr lang="en-GB" dirty="0" smtClean="0"/>
              <a:t>Presentation by Dr Tim Young Senior Teaching Fellow</a:t>
            </a:r>
          </a:p>
          <a:p>
            <a:r>
              <a:rPr lang="en-GB" sz="1600" dirty="0" smtClean="0"/>
              <a:t>Institute of Neurology/UCL Distance Learning Clinical Neurology MSc/Diploma Course</a:t>
            </a:r>
            <a:endParaRPr lang="en-GB" sz="1600" dirty="0"/>
          </a:p>
        </p:txBody>
      </p:sp>
    </p:spTree>
    <p:extLst>
      <p:ext uri="{BB962C8B-B14F-4D97-AF65-F5344CB8AC3E}">
        <p14:creationId xmlns:p14="http://schemas.microsoft.com/office/powerpoint/2010/main" val="38272818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101" y="663204"/>
            <a:ext cx="10364451" cy="1596177"/>
          </a:xfrm>
        </p:spPr>
        <p:txBody>
          <a:bodyPr>
            <a:normAutofit/>
          </a:bodyPr>
          <a:lstStyle/>
          <a:p>
            <a:r>
              <a:rPr lang="en-GB" sz="2400" dirty="0" smtClean="0"/>
              <a:t>The challenge to feedback engagement on our course</a:t>
            </a:r>
            <a:endParaRPr lang="en-GB" sz="2400" dirty="0"/>
          </a:p>
        </p:txBody>
      </p:sp>
      <p:sp>
        <p:nvSpPr>
          <p:cNvPr id="3" name="Content Placeholder 2"/>
          <p:cNvSpPr>
            <a:spLocks noGrp="1"/>
          </p:cNvSpPr>
          <p:nvPr>
            <p:ph sz="quarter" idx="13"/>
          </p:nvPr>
        </p:nvSpPr>
        <p:spPr>
          <a:xfrm>
            <a:off x="982785" y="2815666"/>
            <a:ext cx="10363826" cy="3424107"/>
          </a:xfrm>
        </p:spPr>
        <p:txBody>
          <a:bodyPr>
            <a:normAutofit/>
          </a:bodyPr>
          <a:lstStyle/>
          <a:p>
            <a:r>
              <a:rPr lang="en-GB" sz="1600" cap="none" dirty="0"/>
              <a:t>Obtaining </a:t>
            </a:r>
            <a:r>
              <a:rPr lang="en-GB" sz="1600" cap="none" dirty="0" smtClean="0"/>
              <a:t>sufficient </a:t>
            </a:r>
            <a:r>
              <a:rPr lang="en-GB" sz="1600" cap="none" dirty="0"/>
              <a:t>student feedback can be challenging, especially on distance learning courses</a:t>
            </a:r>
            <a:r>
              <a:rPr lang="en-GB" sz="1600" cap="none" dirty="0" smtClean="0"/>
              <a:t>.</a:t>
            </a:r>
          </a:p>
          <a:p>
            <a:pPr marL="0" indent="0">
              <a:buNone/>
            </a:pPr>
            <a:endParaRPr lang="en-GB" sz="1600" cap="none" dirty="0" smtClean="0"/>
          </a:p>
          <a:p>
            <a:r>
              <a:rPr lang="en-GB" sz="1600" cap="none" dirty="0" smtClean="0"/>
              <a:t>We </a:t>
            </a:r>
            <a:r>
              <a:rPr lang="en-GB" sz="1600" cap="none" dirty="0"/>
              <a:t>have nearly 100 </a:t>
            </a:r>
            <a:r>
              <a:rPr lang="en-GB" sz="1600" cap="none" dirty="0" smtClean="0"/>
              <a:t>students worldwide on </a:t>
            </a:r>
            <a:r>
              <a:rPr lang="en-GB" sz="1600" cap="none" dirty="0"/>
              <a:t>our distance learning clinical neurology course</a:t>
            </a:r>
            <a:r>
              <a:rPr lang="en-GB" sz="1600" dirty="0"/>
              <a:t>. </a:t>
            </a:r>
            <a:endParaRPr lang="en-GB" sz="1600" dirty="0" smtClean="0"/>
          </a:p>
          <a:p>
            <a:pPr marL="0" indent="0">
              <a:buNone/>
            </a:pPr>
            <a:endParaRPr lang="en-GB" sz="1600" dirty="0" smtClean="0"/>
          </a:p>
          <a:p>
            <a:r>
              <a:rPr lang="en-GB" sz="1600" dirty="0" smtClean="0"/>
              <a:t>A</a:t>
            </a:r>
            <a:r>
              <a:rPr lang="en-GB" sz="1600" cap="none" dirty="0" smtClean="0"/>
              <a:t>ll our students are busy practicing doctors, an additional potential barrier to engagement.</a:t>
            </a:r>
            <a:endParaRPr lang="en-GB" sz="1600" dirty="0"/>
          </a:p>
        </p:txBody>
      </p:sp>
    </p:spTree>
    <p:extLst>
      <p:ext uri="{BB962C8B-B14F-4D97-AF65-F5344CB8AC3E}">
        <p14:creationId xmlns:p14="http://schemas.microsoft.com/office/powerpoint/2010/main" val="9022544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504" y="264834"/>
            <a:ext cx="10364451" cy="1596177"/>
          </a:xfrm>
        </p:spPr>
        <p:txBody>
          <a:bodyPr>
            <a:normAutofit/>
          </a:bodyPr>
          <a:lstStyle/>
          <a:p>
            <a:r>
              <a:rPr lang="en-GB" sz="2400" dirty="0" smtClean="0"/>
              <a:t>Developing approaches to improve student participation 1</a:t>
            </a:r>
            <a:endParaRPr lang="en-GB" sz="2400" dirty="0"/>
          </a:p>
        </p:txBody>
      </p:sp>
      <p:sp>
        <p:nvSpPr>
          <p:cNvPr id="3" name="Content Placeholder 2"/>
          <p:cNvSpPr>
            <a:spLocks noGrp="1"/>
          </p:cNvSpPr>
          <p:nvPr>
            <p:ph sz="quarter" idx="13"/>
          </p:nvPr>
        </p:nvSpPr>
        <p:spPr>
          <a:xfrm>
            <a:off x="483079" y="2047914"/>
            <a:ext cx="11093570" cy="4145851"/>
          </a:xfrm>
        </p:spPr>
        <p:txBody>
          <a:bodyPr>
            <a:normAutofit/>
          </a:bodyPr>
          <a:lstStyle/>
          <a:p>
            <a:r>
              <a:rPr lang="en-GB" sz="1700" cap="none" dirty="0" smtClean="0"/>
              <a:t>Our large distance learning course in clinical neurology has a monthly activity for which submissions are strongly advised.</a:t>
            </a:r>
          </a:p>
          <a:p>
            <a:pPr marL="0" indent="0">
              <a:buNone/>
            </a:pPr>
            <a:endParaRPr lang="en-GB" sz="1700" cap="none" dirty="0" smtClean="0"/>
          </a:p>
          <a:p>
            <a:r>
              <a:rPr lang="en-GB" sz="1700" cap="none" dirty="0" smtClean="0"/>
              <a:t>Unlike our formal exams, we have been trying to allow some flexibility to students with participation</a:t>
            </a:r>
          </a:p>
          <a:p>
            <a:pPr marL="0" indent="0">
              <a:buNone/>
            </a:pPr>
            <a:r>
              <a:rPr lang="en-GB" sz="1700" cap="none" dirty="0"/>
              <a:t> </a:t>
            </a:r>
            <a:r>
              <a:rPr lang="en-GB" sz="1700" cap="none" dirty="0" smtClean="0"/>
              <a:t>   with these monthly activities. Unfortunately this has led to low engagement. </a:t>
            </a:r>
          </a:p>
          <a:p>
            <a:pPr marL="0" indent="0">
              <a:buNone/>
            </a:pPr>
            <a:endParaRPr lang="en-GB" sz="1700" cap="none" dirty="0" smtClean="0"/>
          </a:p>
          <a:p>
            <a:r>
              <a:rPr lang="en-GB" sz="1700" cap="none" dirty="0" smtClean="0"/>
              <a:t>Rather than the drastic step of simply awarding zero for any month without a submission,</a:t>
            </a:r>
          </a:p>
          <a:p>
            <a:pPr marL="0" indent="0">
              <a:buNone/>
            </a:pPr>
            <a:r>
              <a:rPr lang="en-GB" sz="1700" cap="none" dirty="0" smtClean="0"/>
              <a:t>    we </a:t>
            </a:r>
            <a:r>
              <a:rPr lang="en-GB" sz="1700" cap="none" dirty="0"/>
              <a:t>hoped to preserve the excellent atmosphere and ‘community of learners’ we have on our course.</a:t>
            </a:r>
          </a:p>
          <a:p>
            <a:pPr marL="0" indent="0">
              <a:buNone/>
            </a:pPr>
            <a:endParaRPr lang="en-GB" sz="1700" cap="none" dirty="0" smtClean="0"/>
          </a:p>
          <a:p>
            <a:r>
              <a:rPr lang="en-GB" sz="1700" cap="none" dirty="0" smtClean="0"/>
              <a:t>We therefore sought </a:t>
            </a:r>
            <a:r>
              <a:rPr lang="en-GB" sz="1700" cap="none" dirty="0"/>
              <a:t>to incentivise students to submit answers to the monthly </a:t>
            </a:r>
            <a:r>
              <a:rPr lang="en-GB" sz="1700" cap="none" dirty="0" smtClean="0"/>
              <a:t>activity</a:t>
            </a:r>
            <a:r>
              <a:rPr lang="en-GB" cap="none" dirty="0" smtClean="0"/>
              <a:t> </a:t>
            </a:r>
          </a:p>
          <a:p>
            <a:pPr marL="0" indent="0">
              <a:buNone/>
            </a:pPr>
            <a:endParaRPr lang="en-GB" cap="none" dirty="0"/>
          </a:p>
        </p:txBody>
      </p:sp>
    </p:spTree>
    <p:extLst>
      <p:ext uri="{BB962C8B-B14F-4D97-AF65-F5344CB8AC3E}">
        <p14:creationId xmlns:p14="http://schemas.microsoft.com/office/powerpoint/2010/main" val="531976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anim calcmode="lin" valueType="num">
                                      <p:cBhvr additive="base">
                                        <p:cTn id="1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anim calcmode="lin" valueType="num">
                                      <p:cBhvr additive="base">
                                        <p:cTn id="1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213" y="560852"/>
            <a:ext cx="10364451" cy="1596177"/>
          </a:xfrm>
        </p:spPr>
        <p:txBody>
          <a:bodyPr>
            <a:normAutofit/>
          </a:bodyPr>
          <a:lstStyle/>
          <a:p>
            <a:r>
              <a:rPr lang="en-GB" sz="2400" dirty="0"/>
              <a:t>Developing approaches to improve student participation </a:t>
            </a:r>
            <a:r>
              <a:rPr lang="en-GB" sz="2400" dirty="0" smtClean="0"/>
              <a:t>2</a:t>
            </a:r>
            <a:endParaRPr lang="en-GB" sz="2400" dirty="0"/>
          </a:p>
        </p:txBody>
      </p:sp>
      <p:sp>
        <p:nvSpPr>
          <p:cNvPr id="3" name="Content Placeholder 2"/>
          <p:cNvSpPr>
            <a:spLocks noGrp="1"/>
          </p:cNvSpPr>
          <p:nvPr>
            <p:ph sz="quarter" idx="13"/>
          </p:nvPr>
        </p:nvSpPr>
        <p:spPr>
          <a:xfrm>
            <a:off x="914400" y="2347784"/>
            <a:ext cx="10363826" cy="4843849"/>
          </a:xfrm>
        </p:spPr>
        <p:txBody>
          <a:bodyPr>
            <a:normAutofit fontScale="47500" lnSpcReduction="20000"/>
          </a:bodyPr>
          <a:lstStyle/>
          <a:p>
            <a:r>
              <a:rPr lang="en-GB" sz="4000" cap="none" dirty="0" smtClean="0"/>
              <a:t>Incentives for the monthly activities included:</a:t>
            </a:r>
          </a:p>
          <a:p>
            <a:r>
              <a:rPr lang="en-GB" sz="4000" cap="none" dirty="0" smtClean="0"/>
              <a:t>A) Money-a £100 prize for the student with the best submissions over the year:</a:t>
            </a:r>
          </a:p>
          <a:p>
            <a:pPr marL="0" indent="0">
              <a:buNone/>
            </a:pPr>
            <a:r>
              <a:rPr lang="en-GB" sz="4000" cap="none" dirty="0" smtClean="0"/>
              <a:t>        Outcome: NO improvement in participation rates.</a:t>
            </a:r>
          </a:p>
          <a:p>
            <a:r>
              <a:rPr lang="en-GB" sz="4000" cap="none" dirty="0" smtClean="0"/>
              <a:t>B) Medal-the first medal for the course was designed with monthly submissions a significant factor</a:t>
            </a:r>
          </a:p>
          <a:p>
            <a:pPr marL="0" indent="0">
              <a:buNone/>
            </a:pPr>
            <a:r>
              <a:rPr lang="en-GB" sz="4000" cap="none" dirty="0"/>
              <a:t> </a:t>
            </a:r>
            <a:r>
              <a:rPr lang="en-GB" sz="4000" cap="none" dirty="0" smtClean="0"/>
              <a:t>       Outcome</a:t>
            </a:r>
            <a:r>
              <a:rPr lang="en-GB" sz="4000" cap="none" dirty="0"/>
              <a:t>: Significant improvement in participation rates</a:t>
            </a:r>
            <a:r>
              <a:rPr lang="en-GB" sz="4000" cap="none" dirty="0" smtClean="0"/>
              <a:t>.</a:t>
            </a:r>
          </a:p>
          <a:p>
            <a:pPr marL="0" indent="0">
              <a:buNone/>
            </a:pPr>
            <a:endParaRPr lang="en-GB" sz="4000" cap="none" dirty="0" smtClean="0"/>
          </a:p>
          <a:p>
            <a:r>
              <a:rPr lang="en-GB" sz="4000" cap="none" dirty="0" smtClean="0"/>
              <a:t>Feedback from the students then indicated that the very </a:t>
            </a:r>
            <a:r>
              <a:rPr lang="en-GB" sz="4000" i="1" cap="none" dirty="0" smtClean="0"/>
              <a:t>individualised feedback </a:t>
            </a:r>
            <a:r>
              <a:rPr lang="en-GB" sz="4000" cap="none" dirty="0" smtClean="0"/>
              <a:t>provided by these activities was rated as the best part, not only for the activities but for our whole course. </a:t>
            </a:r>
          </a:p>
          <a:p>
            <a:r>
              <a:rPr lang="en-GB" sz="4000" cap="none" dirty="0" smtClean="0"/>
              <a:t>Students felt ‘respected’ and valued by the individualised feedback and this inspired them.</a:t>
            </a:r>
          </a:p>
          <a:p>
            <a:pPr marL="0" indent="0">
              <a:buNone/>
            </a:pPr>
            <a:endParaRPr lang="en-GB" cap="none"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6012" y="0"/>
            <a:ext cx="4209971" cy="375096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10362" y="0"/>
            <a:ext cx="4496830" cy="3750962"/>
          </a:xfrm>
          <a:prstGeom prst="rect">
            <a:avLst/>
          </a:prstGeom>
        </p:spPr>
      </p:pic>
    </p:spTree>
    <p:extLst>
      <p:ext uri="{BB962C8B-B14F-4D97-AF65-F5344CB8AC3E}">
        <p14:creationId xmlns:p14="http://schemas.microsoft.com/office/powerpoint/2010/main" val="789576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242" y="224370"/>
            <a:ext cx="10364451" cy="1596177"/>
          </a:xfrm>
        </p:spPr>
        <p:txBody>
          <a:bodyPr>
            <a:normAutofit/>
          </a:bodyPr>
          <a:lstStyle/>
          <a:p>
            <a:r>
              <a:rPr lang="en-GB" sz="2400" cap="none" dirty="0" smtClean="0"/>
              <a:t>Postgraduate </a:t>
            </a:r>
            <a:r>
              <a:rPr lang="en-GB" sz="2400" cap="none" dirty="0"/>
              <a:t>Taught Experience Survey (PTES) </a:t>
            </a:r>
            <a:endParaRPr lang="en-GB" sz="2400" dirty="0"/>
          </a:p>
        </p:txBody>
      </p:sp>
      <p:sp>
        <p:nvSpPr>
          <p:cNvPr id="3" name="Content Placeholder 2"/>
          <p:cNvSpPr>
            <a:spLocks noGrp="1"/>
          </p:cNvSpPr>
          <p:nvPr>
            <p:ph sz="quarter" idx="13"/>
          </p:nvPr>
        </p:nvSpPr>
        <p:spPr>
          <a:xfrm>
            <a:off x="942054" y="2037154"/>
            <a:ext cx="10363826" cy="4354219"/>
          </a:xfrm>
        </p:spPr>
        <p:txBody>
          <a:bodyPr>
            <a:normAutofit/>
          </a:bodyPr>
          <a:lstStyle/>
          <a:p>
            <a:r>
              <a:rPr lang="en-GB" sz="1600" cap="none" dirty="0"/>
              <a:t>The Postgraduate Taught Experience Survey (PTES) is </a:t>
            </a:r>
            <a:r>
              <a:rPr lang="en-GB" sz="1600" cap="none" dirty="0" smtClean="0"/>
              <a:t>a </a:t>
            </a:r>
            <a:r>
              <a:rPr lang="en-GB" sz="1600" cap="none" dirty="0"/>
              <a:t>Higher Education Academy (HEA)</a:t>
            </a:r>
            <a:r>
              <a:rPr lang="en-GB" sz="1600" cap="none" dirty="0" smtClean="0"/>
              <a:t> </a:t>
            </a:r>
            <a:r>
              <a:rPr lang="en-GB" sz="1600" cap="none" dirty="0"/>
              <a:t>development </a:t>
            </a:r>
            <a:r>
              <a:rPr lang="en-GB" sz="1600" cap="none" dirty="0" smtClean="0"/>
              <a:t>tool.</a:t>
            </a:r>
          </a:p>
          <a:p>
            <a:pPr marL="0" indent="0">
              <a:buNone/>
            </a:pPr>
            <a:r>
              <a:rPr lang="en-GB" sz="1600" cap="none" dirty="0" smtClean="0"/>
              <a:t> </a:t>
            </a:r>
          </a:p>
          <a:p>
            <a:r>
              <a:rPr lang="en-GB" sz="1600" cap="none" dirty="0" smtClean="0"/>
              <a:t>Running sine 2009, the PTES has been described as “the </a:t>
            </a:r>
            <a:r>
              <a:rPr lang="en-GB" sz="1600" cap="none" dirty="0"/>
              <a:t>main source of information about students’ motivations</a:t>
            </a:r>
            <a:r>
              <a:rPr lang="en-GB" sz="1600" cap="none" dirty="0" smtClean="0"/>
              <a:t>”</a:t>
            </a:r>
            <a:r>
              <a:rPr lang="en-GB" sz="1600" cap="none" baseline="30000" dirty="0" smtClean="0"/>
              <a:t>*</a:t>
            </a:r>
            <a:endParaRPr lang="en-GB" sz="1600" cap="none" dirty="0" smtClean="0"/>
          </a:p>
          <a:p>
            <a:r>
              <a:rPr lang="en-GB" sz="1600" cap="none" dirty="0" smtClean="0"/>
              <a:t>Despite the great potential of this survey, student participation tends to be low nationally (29% in 2018).</a:t>
            </a:r>
          </a:p>
          <a:p>
            <a:r>
              <a:rPr lang="en-GB" sz="1600" cap="none" dirty="0" smtClean="0"/>
              <a:t>Previously, as with other distance learning courses, our student participation was even more challenging (14% in 2017).</a:t>
            </a:r>
          </a:p>
          <a:p>
            <a:endParaRPr lang="en-GB" sz="1600" cap="none" dirty="0"/>
          </a:p>
          <a:p>
            <a:r>
              <a:rPr lang="en-GB" sz="1600" cap="none" dirty="0" smtClean="0"/>
              <a:t>We sought to improve the 2018 PTES participation rates for our large distance learning course.</a:t>
            </a:r>
          </a:p>
          <a:p>
            <a:r>
              <a:rPr lang="en-GB" sz="1600" cap="none" dirty="0" smtClean="0"/>
              <a:t>This was important to have confidence that the results were truly representative, aiming for &gt;50% participation.</a:t>
            </a:r>
          </a:p>
          <a:p>
            <a:pPr marL="0" indent="0">
              <a:buNone/>
            </a:pPr>
            <a:endParaRPr lang="en-GB" sz="1700" cap="none" dirty="0" smtClean="0"/>
          </a:p>
          <a:p>
            <a:pPr marL="0" indent="0">
              <a:buNone/>
            </a:pPr>
            <a:r>
              <a:rPr lang="en-GB" sz="1400" cap="none" baseline="30000" dirty="0" smtClean="0"/>
              <a:t>              *</a:t>
            </a:r>
            <a:r>
              <a:rPr lang="en-GB" sz="1400" cap="none" dirty="0" smtClean="0"/>
              <a:t>Adrian Smith </a:t>
            </a:r>
            <a:r>
              <a:rPr lang="en-GB" sz="1400" i="1" cap="none" dirty="0"/>
              <a:t>One Step Beyond </a:t>
            </a:r>
            <a:r>
              <a:rPr lang="en-GB" sz="1400" cap="none" dirty="0" smtClean="0"/>
              <a:t>Department </a:t>
            </a:r>
            <a:r>
              <a:rPr lang="en-GB" sz="1400" cap="none" dirty="0"/>
              <a:t>of Business, Innovation and Skills report March </a:t>
            </a:r>
            <a:r>
              <a:rPr lang="en-GB" sz="1400" cap="none" dirty="0" smtClean="0"/>
              <a:t>2010, </a:t>
            </a:r>
            <a:r>
              <a:rPr lang="en-GB" sz="1400" cap="none" dirty="0"/>
              <a:t>p. </a:t>
            </a:r>
            <a:r>
              <a:rPr lang="en-GB" sz="1400" cap="none" dirty="0" smtClean="0"/>
              <a:t>37</a:t>
            </a:r>
            <a:endParaRPr lang="en-GB" sz="1400" cap="none" dirty="0"/>
          </a:p>
          <a:p>
            <a:endParaRPr lang="en-GB" cap="none" dirty="0"/>
          </a:p>
        </p:txBody>
      </p:sp>
    </p:spTree>
    <p:extLst>
      <p:ext uri="{BB962C8B-B14F-4D97-AF65-F5344CB8AC3E}">
        <p14:creationId xmlns:p14="http://schemas.microsoft.com/office/powerpoint/2010/main" val="412300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 calcmode="lin" valueType="num">
                                      <p:cBhvr additive="base">
                                        <p:cTn id="2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257" y="-215952"/>
            <a:ext cx="10364451" cy="1596177"/>
          </a:xfrm>
        </p:spPr>
        <p:txBody>
          <a:bodyPr>
            <a:normAutofit/>
          </a:bodyPr>
          <a:lstStyle/>
          <a:p>
            <a:r>
              <a:rPr lang="en-GB" sz="2400" dirty="0" smtClean="0"/>
              <a:t>Methods Used to improve PTES response rates</a:t>
            </a:r>
            <a:endParaRPr lang="en-GB" sz="2400" dirty="0"/>
          </a:p>
        </p:txBody>
      </p:sp>
      <p:sp>
        <p:nvSpPr>
          <p:cNvPr id="3" name="Content Placeholder 2"/>
          <p:cNvSpPr>
            <a:spLocks noGrp="1"/>
          </p:cNvSpPr>
          <p:nvPr>
            <p:ph sz="quarter" idx="13"/>
          </p:nvPr>
        </p:nvSpPr>
        <p:spPr>
          <a:xfrm>
            <a:off x="638355" y="1380225"/>
            <a:ext cx="11231592" cy="4968815"/>
          </a:xfrm>
        </p:spPr>
        <p:txBody>
          <a:bodyPr>
            <a:normAutofit/>
          </a:bodyPr>
          <a:lstStyle/>
          <a:p>
            <a:r>
              <a:rPr lang="en-GB" sz="1600" b="1" cap="none" dirty="0" smtClean="0"/>
              <a:t>Existing Methods: </a:t>
            </a:r>
            <a:r>
              <a:rPr lang="en-GB" sz="1600" cap="none" dirty="0" smtClean="0"/>
              <a:t>Generic emailing of all students via Course Forum posts, offering a chance to win Amazon vouchers and generic emails prefaced by the student’s individual Name.</a:t>
            </a:r>
          </a:p>
          <a:p>
            <a:r>
              <a:rPr lang="en-GB" sz="1600" cap="none" dirty="0" smtClean="0"/>
              <a:t>Despite </a:t>
            </a:r>
            <a:r>
              <a:rPr lang="en-GB" sz="1600" cap="none" dirty="0"/>
              <a:t>such attempts, student participation with PTES on our course was very low-9% for 2016 and 14%  for 2017</a:t>
            </a:r>
            <a:r>
              <a:rPr lang="en-GB" sz="1600" cap="none" dirty="0" smtClean="0"/>
              <a:t>.</a:t>
            </a:r>
          </a:p>
          <a:p>
            <a:pPr marL="0" indent="0">
              <a:buNone/>
            </a:pPr>
            <a:endParaRPr lang="en-GB" sz="1600" cap="none" dirty="0"/>
          </a:p>
          <a:p>
            <a:r>
              <a:rPr lang="en-GB" sz="1600" b="1" cap="none" dirty="0" smtClean="0"/>
              <a:t>New Methods: </a:t>
            </a:r>
            <a:r>
              <a:rPr lang="en-GB" sz="1600" cap="none" dirty="0" smtClean="0"/>
              <a:t>Building </a:t>
            </a:r>
            <a:r>
              <a:rPr lang="en-GB" sz="1600" cap="none" dirty="0"/>
              <a:t>on the experience </a:t>
            </a:r>
            <a:r>
              <a:rPr lang="en-GB" sz="1600" cap="none" dirty="0" smtClean="0"/>
              <a:t>of the </a:t>
            </a:r>
            <a:r>
              <a:rPr lang="en-GB" sz="1600" cap="none" dirty="0"/>
              <a:t>highly individualised approach adopted in our monthly </a:t>
            </a:r>
            <a:r>
              <a:rPr lang="en-GB" sz="1600" cap="none" dirty="0" smtClean="0"/>
              <a:t>activities, I reasoned that a </a:t>
            </a:r>
            <a:r>
              <a:rPr lang="en-GB" sz="1600" cap="none" dirty="0"/>
              <a:t>similar technique could </a:t>
            </a:r>
            <a:r>
              <a:rPr lang="en-GB" sz="1600" cap="none" dirty="0" smtClean="0"/>
              <a:t>raise </a:t>
            </a:r>
            <a:r>
              <a:rPr lang="en-GB" sz="1600" cap="none" dirty="0"/>
              <a:t>PTES participation enough to make the results representative</a:t>
            </a:r>
            <a:r>
              <a:rPr lang="en-GB" sz="1600" cap="none" dirty="0" smtClean="0"/>
              <a:t>.</a:t>
            </a:r>
          </a:p>
          <a:p>
            <a:pPr marL="0" indent="0">
              <a:buNone/>
            </a:pPr>
            <a:endParaRPr lang="en-GB" sz="1600" cap="none" dirty="0"/>
          </a:p>
          <a:p>
            <a:r>
              <a:rPr lang="en-GB" sz="1600" cap="none" dirty="0"/>
              <a:t>My approach involved a </a:t>
            </a:r>
            <a:r>
              <a:rPr lang="en-GB" sz="1600" cap="none" dirty="0" smtClean="0"/>
              <a:t>‘piggy-back’ </a:t>
            </a:r>
            <a:r>
              <a:rPr lang="en-GB" sz="1600" cap="none" dirty="0"/>
              <a:t>method. Specifically providing some information relevant to each individual student as part of the same email to request participation in the PTES survey.</a:t>
            </a:r>
          </a:p>
          <a:p>
            <a:r>
              <a:rPr lang="en-GB" sz="1600" cap="none" dirty="0"/>
              <a:t>I periodically provide each student this type of personal feedback at several points in the year anyway.</a:t>
            </a:r>
          </a:p>
          <a:p>
            <a:r>
              <a:rPr lang="en-GB" sz="1600" cap="none" dirty="0"/>
              <a:t>The difference was to piggy-back </a:t>
            </a:r>
            <a:r>
              <a:rPr lang="en-GB" sz="1600" cap="none" dirty="0" smtClean="0"/>
              <a:t>my </a:t>
            </a:r>
            <a:r>
              <a:rPr lang="en-GB" sz="1600" cap="none" dirty="0"/>
              <a:t>feedback and guidance </a:t>
            </a:r>
            <a:r>
              <a:rPr lang="en-GB" sz="1600" cap="none" dirty="0" smtClean="0"/>
              <a:t>together with </a:t>
            </a:r>
            <a:r>
              <a:rPr lang="en-GB" sz="1600" cap="none" dirty="0"/>
              <a:t>a request to the</a:t>
            </a:r>
            <a:r>
              <a:rPr lang="en-GB" sz="1600" i="1" cap="none" dirty="0"/>
              <a:t> student </a:t>
            </a:r>
            <a:r>
              <a:rPr lang="en-GB" sz="1600" cap="none" dirty="0"/>
              <a:t>to provide us with course feedback and guidance. </a:t>
            </a:r>
            <a:r>
              <a:rPr lang="en-GB" sz="1600" cap="none" dirty="0" smtClean="0"/>
              <a:t>I </a:t>
            </a:r>
            <a:r>
              <a:rPr lang="en-GB" sz="1600" cap="none" dirty="0"/>
              <a:t>stressed that we </a:t>
            </a:r>
            <a:r>
              <a:rPr lang="en-GB" sz="1600" cap="none" dirty="0" smtClean="0"/>
              <a:t>wanted </a:t>
            </a:r>
            <a:r>
              <a:rPr lang="en-GB" sz="1600" cap="none" dirty="0"/>
              <a:t>to hear even negative views about the course so that we could try and rectify this.</a:t>
            </a:r>
          </a:p>
        </p:txBody>
      </p:sp>
    </p:spTree>
    <p:extLst>
      <p:ext uri="{BB962C8B-B14F-4D97-AF65-F5344CB8AC3E}">
        <p14:creationId xmlns:p14="http://schemas.microsoft.com/office/powerpoint/2010/main" val="335520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 calcmode="lin" valueType="num">
                                      <p:cBhvr additive="base">
                                        <p:cTn id="1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 calcmode="lin" valueType="num">
                                      <p:cBhvr additive="base">
                                        <p:cTn id="1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 calcmode="lin" valueType="num">
                                      <p:cBhvr additive="base">
                                        <p:cTn id="2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288" y="0"/>
            <a:ext cx="10364451" cy="998370"/>
          </a:xfrm>
        </p:spPr>
        <p:txBody>
          <a:bodyPr>
            <a:normAutofit/>
          </a:bodyPr>
          <a:lstStyle/>
          <a:p>
            <a:r>
              <a:rPr lang="en-GB" sz="2400" dirty="0" smtClean="0"/>
              <a:t>Results 1</a:t>
            </a:r>
            <a:endParaRPr lang="en-GB" sz="2400" dirty="0"/>
          </a:p>
        </p:txBody>
      </p:sp>
      <p:sp>
        <p:nvSpPr>
          <p:cNvPr id="3" name="Content Placeholder 2"/>
          <p:cNvSpPr>
            <a:spLocks noGrp="1"/>
          </p:cNvSpPr>
          <p:nvPr>
            <p:ph sz="quarter" idx="13"/>
          </p:nvPr>
        </p:nvSpPr>
        <p:spPr>
          <a:xfrm>
            <a:off x="726822" y="1596072"/>
            <a:ext cx="10817524" cy="5072332"/>
          </a:xfrm>
        </p:spPr>
        <p:txBody>
          <a:bodyPr>
            <a:normAutofit/>
          </a:bodyPr>
          <a:lstStyle/>
          <a:p>
            <a:r>
              <a:rPr lang="en-GB" sz="1900" cap="none" dirty="0"/>
              <a:t>2018 PTES response rate </a:t>
            </a:r>
            <a:r>
              <a:rPr lang="en-GB" sz="1900" cap="none" dirty="0" smtClean="0"/>
              <a:t>for our course of </a:t>
            </a:r>
            <a:r>
              <a:rPr lang="en-GB" sz="1900" cap="none" dirty="0"/>
              <a:t>68%, including a 47% increase in responses from BME </a:t>
            </a:r>
            <a:r>
              <a:rPr lang="en-GB" sz="1900" cap="none" dirty="0" smtClean="0"/>
              <a:t>students compared to 2017.</a:t>
            </a:r>
          </a:p>
          <a:p>
            <a:r>
              <a:rPr lang="en-GB" sz="1900" cap="none" dirty="0"/>
              <a:t>F</a:t>
            </a:r>
            <a:r>
              <a:rPr lang="en-GB" sz="1900" cap="none" dirty="0" smtClean="0"/>
              <a:t>or the first time on our course, at over 50%, the feedback was representative. The PTES response </a:t>
            </a:r>
            <a:r>
              <a:rPr lang="en-GB" sz="1900" cap="none" dirty="0"/>
              <a:t>n</a:t>
            </a:r>
            <a:r>
              <a:rPr lang="en-GB" sz="1900" cap="none" dirty="0" smtClean="0"/>
              <a:t>ationally was 29% in 2018.</a:t>
            </a:r>
          </a:p>
          <a:p>
            <a:pPr marL="0" indent="0">
              <a:buNone/>
            </a:pPr>
            <a:endParaRPr lang="en-GB" sz="1900" cap="none" dirty="0" smtClean="0"/>
          </a:p>
          <a:p>
            <a:r>
              <a:rPr lang="en-GB" sz="1900" cap="none" dirty="0" smtClean="0"/>
              <a:t>The PTES feedback results included further very clear appreciation from our students of the individualised approach (viewed as the best thing about the course by the large majority of respondents).</a:t>
            </a:r>
          </a:p>
          <a:p>
            <a:r>
              <a:rPr lang="en-GB" sz="1900" cap="none" dirty="0" smtClean="0"/>
              <a:t>Also it became clear that the explanation of the criteria used in marking on our course was not totally clear to all students. This was promptly rectified as a result, with increased clarity in our communications including an email to every student outlining this.</a:t>
            </a:r>
          </a:p>
          <a:p>
            <a:pPr marL="0" indent="0">
              <a:buNone/>
            </a:pPr>
            <a:endParaRPr lang="en-GB" sz="1900" cap="none" dirty="0" smtClean="0"/>
          </a:p>
          <a:p>
            <a:endParaRPr lang="en-GB" cap="none" dirty="0"/>
          </a:p>
        </p:txBody>
      </p:sp>
    </p:spTree>
    <p:extLst>
      <p:ext uri="{BB962C8B-B14F-4D97-AF65-F5344CB8AC3E}">
        <p14:creationId xmlns:p14="http://schemas.microsoft.com/office/powerpoint/2010/main" val="3415224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303" y="316960"/>
            <a:ext cx="10364451" cy="1596177"/>
          </a:xfrm>
        </p:spPr>
        <p:txBody>
          <a:bodyPr>
            <a:normAutofit/>
          </a:bodyPr>
          <a:lstStyle/>
          <a:p>
            <a:r>
              <a:rPr lang="en-GB" sz="2400" dirty="0" smtClean="0"/>
              <a:t>Results 2</a:t>
            </a:r>
            <a:endParaRPr lang="en-GB" sz="2400" dirty="0"/>
          </a:p>
        </p:txBody>
      </p:sp>
      <p:sp>
        <p:nvSpPr>
          <p:cNvPr id="3" name="Content Placeholder 2"/>
          <p:cNvSpPr>
            <a:spLocks noGrp="1"/>
          </p:cNvSpPr>
          <p:nvPr>
            <p:ph sz="quarter" idx="13"/>
          </p:nvPr>
        </p:nvSpPr>
        <p:spPr>
          <a:xfrm>
            <a:off x="962412" y="2007168"/>
            <a:ext cx="10363826" cy="3732151"/>
          </a:xfrm>
        </p:spPr>
        <p:txBody>
          <a:bodyPr>
            <a:normAutofit fontScale="92500" lnSpcReduction="10000"/>
          </a:bodyPr>
          <a:lstStyle/>
          <a:p>
            <a:r>
              <a:rPr lang="en-GB" cap="none" dirty="0"/>
              <a:t>We believe that truly individualised student interaction makes them feel valued and far more likely to respond than by trying to save time with quick generic postings. This is especially important when activity is required from the student, such as work submissions or survey participation. Although it was certainly a more time consuming method (I was the only tutor performing this activity in 2018), the facts that we finally had meaningful PTES results certainly made it worth while</a:t>
            </a:r>
            <a:r>
              <a:rPr lang="en-GB" cap="none" dirty="0" smtClean="0"/>
              <a:t>.</a:t>
            </a:r>
          </a:p>
          <a:p>
            <a:endParaRPr lang="en-GB" cap="none" dirty="0"/>
          </a:p>
          <a:p>
            <a:r>
              <a:rPr lang="en-GB" cap="none" dirty="0"/>
              <a:t>It could be argued that giving anything for a response could influence the response itself. However, the piggy-backed feedback I offered was actually developing the same lines of guidance I had already offered at other time points in the year. By showing the students that we respect and value them it is far more likely that they will feel empowered to share their views.</a:t>
            </a:r>
          </a:p>
          <a:p>
            <a:endParaRPr lang="en-GB" dirty="0"/>
          </a:p>
        </p:txBody>
      </p:sp>
    </p:spTree>
    <p:extLst>
      <p:ext uri="{BB962C8B-B14F-4D97-AF65-F5344CB8AC3E}">
        <p14:creationId xmlns:p14="http://schemas.microsoft.com/office/powerpoint/2010/main" val="2620354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075" y="1323006"/>
            <a:ext cx="10364451" cy="1596177"/>
          </a:xfrm>
        </p:spPr>
        <p:txBody>
          <a:bodyPr>
            <a:normAutofit/>
          </a:bodyPr>
          <a:lstStyle/>
          <a:p>
            <a:r>
              <a:rPr lang="en-GB" cap="none" smtClean="0"/>
              <a:t>Thank you</a:t>
            </a:r>
            <a:r>
              <a:rPr lang="en-GB" cap="none" dirty="0" smtClean="0"/>
              <a:t>, and thanks also to our Clinical Neurology by Distance Learning team at the Institute of </a:t>
            </a:r>
            <a:r>
              <a:rPr lang="en-GB" cap="none" dirty="0" err="1" smtClean="0"/>
              <a:t>Neurolgy</a:t>
            </a:r>
            <a:r>
              <a:rPr lang="en-GB" cap="none" dirty="0" smtClean="0"/>
              <a:t>, Queen Square, UCL, London</a:t>
            </a:r>
            <a:endParaRPr lang="en-GB" cap="none" dirty="0"/>
          </a:p>
        </p:txBody>
      </p:sp>
      <p:sp>
        <p:nvSpPr>
          <p:cNvPr id="3" name="Content Placeholder 2"/>
          <p:cNvSpPr>
            <a:spLocks noGrp="1"/>
          </p:cNvSpPr>
          <p:nvPr>
            <p:ph sz="quarter" idx="13"/>
          </p:nvPr>
        </p:nvSpPr>
        <p:spPr>
          <a:xfrm>
            <a:off x="4364174" y="3930299"/>
            <a:ext cx="10363826" cy="3424107"/>
          </a:xfrm>
        </p:spPr>
        <p:txBody>
          <a:bodyPr>
            <a:normAutofit/>
          </a:bodyPr>
          <a:lstStyle/>
          <a:p>
            <a:r>
              <a:rPr lang="en-GB" sz="2800" cap="none" dirty="0" smtClean="0"/>
              <a:t>Any Questions?</a:t>
            </a:r>
            <a:endParaRPr lang="en-GB" sz="2800" cap="none" dirty="0"/>
          </a:p>
        </p:txBody>
      </p:sp>
    </p:spTree>
    <p:extLst>
      <p:ext uri="{BB962C8B-B14F-4D97-AF65-F5344CB8AC3E}">
        <p14:creationId xmlns:p14="http://schemas.microsoft.com/office/powerpoint/2010/main" val="2473293675"/>
      </p:ext>
    </p:extLst>
  </p:cSld>
  <p:clrMapOvr>
    <a:masterClrMapping/>
  </p:clrMapOvr>
  <p:timing>
    <p:tnLst>
      <p:par>
        <p:cTn id="1" dur="indefinite" restart="never" nodeType="tmRoot"/>
      </p:par>
    </p:tn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TM04033925[[fn=Droplet]]</Template>
  <TotalTime>168</TotalTime>
  <Words>950</Words>
  <Application>Microsoft Office PowerPoint</Application>
  <PresentationFormat>Widescreen</PresentationFormat>
  <Paragraphs>60</Paragraphs>
  <Slides>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Tw Cen MT</vt:lpstr>
      <vt:lpstr>Droplet</vt:lpstr>
      <vt:lpstr>Improving feedback participation by distance learners </vt:lpstr>
      <vt:lpstr>The challenge to feedback engagement on our course</vt:lpstr>
      <vt:lpstr>Developing approaches to improve student participation 1</vt:lpstr>
      <vt:lpstr>Developing approaches to improve student participation 2</vt:lpstr>
      <vt:lpstr>Postgraduate Taught Experience Survey (PTES) </vt:lpstr>
      <vt:lpstr>Methods Used to improve PTES response rates</vt:lpstr>
      <vt:lpstr>Results 1</vt:lpstr>
      <vt:lpstr>Results 2</vt:lpstr>
      <vt:lpstr>Thank you, and thanks also to our Clinical Neurology by Distance Learning team at the Institute of Neurolgy, Queen Square, UCL, London</vt:lpstr>
    </vt:vector>
  </TitlesOfParts>
  <Company>University College London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Improving feedback participation by distance learners</dc:title>
  <dc:creator>Tim Young</dc:creator>
  <cp:lastModifiedBy>ION</cp:lastModifiedBy>
  <cp:revision>28</cp:revision>
  <dcterms:created xsi:type="dcterms:W3CDTF">2019-01-21T08:14:44Z</dcterms:created>
  <dcterms:modified xsi:type="dcterms:W3CDTF">2020-09-24T10:48:29Z</dcterms:modified>
</cp:coreProperties>
</file>