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62" r:id="rId7"/>
    <p:sldId id="267" r:id="rId8"/>
    <p:sldId id="263" r:id="rId9"/>
    <p:sldId id="268" r:id="rId10"/>
    <p:sldId id="259" r:id="rId11"/>
    <p:sldId id="260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04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05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8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8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2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5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7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3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9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31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0B397-2749-4DFA-B553-B66D73BAEAA4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32FF0-2B71-4FEC-92EB-3726B9B39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cghe.org/" TargetMode="External"/><Relationship Id="rId2" Type="http://schemas.openxmlformats.org/officeDocument/2006/relationships/hyperlink" Target="mailto:g.marini@ucl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.marini@uc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3527"/>
            <a:ext cx="12192000" cy="23876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460046"/>
                </a:solidFill>
              </a:rPr>
              <a:t>Webinar for CWTS </a:t>
            </a:r>
            <a:r>
              <a:rPr lang="en-GB" sz="2800" dirty="0" smtClean="0">
                <a:solidFill>
                  <a:srgbClr val="460046"/>
                </a:solidFill>
              </a:rPr>
              <a:t>- University </a:t>
            </a:r>
            <a:r>
              <a:rPr lang="en-GB" sz="2800" dirty="0" smtClean="0">
                <a:solidFill>
                  <a:srgbClr val="460046"/>
                </a:solidFill>
              </a:rPr>
              <a:t>of </a:t>
            </a:r>
            <a:r>
              <a:rPr lang="en-GB" sz="2800" dirty="0">
                <a:solidFill>
                  <a:srgbClr val="460046"/>
                </a:solidFill>
              </a:rPr>
              <a:t>L</a:t>
            </a:r>
            <a:r>
              <a:rPr lang="en-GB" sz="2800" dirty="0" smtClean="0">
                <a:solidFill>
                  <a:srgbClr val="460046"/>
                </a:solidFill>
              </a:rPr>
              <a:t>eiden</a:t>
            </a:r>
            <a:br>
              <a:rPr lang="en-GB" sz="2800" dirty="0" smtClean="0">
                <a:solidFill>
                  <a:srgbClr val="460046"/>
                </a:solidFill>
              </a:rPr>
            </a:br>
            <a:r>
              <a:rPr lang="en-GB" sz="2800" i="1" dirty="0">
                <a:solidFill>
                  <a:srgbClr val="460046"/>
                </a:solidFill>
              </a:rPr>
              <a:t/>
            </a:r>
            <a:br>
              <a:rPr lang="en-GB" sz="2800" i="1" dirty="0">
                <a:solidFill>
                  <a:srgbClr val="460046"/>
                </a:solidFill>
              </a:rPr>
            </a:br>
            <a:r>
              <a:rPr lang="en-GB" sz="4800" dirty="0" smtClean="0">
                <a:solidFill>
                  <a:srgbClr val="460046"/>
                </a:solidFill>
              </a:rPr>
              <a:t>What shall we do with all these </a:t>
            </a:r>
            <a:r>
              <a:rPr lang="en-GB" sz="4800" dirty="0">
                <a:solidFill>
                  <a:srgbClr val="460046"/>
                </a:solidFill>
              </a:rPr>
              <a:t>PhD-holders?</a:t>
            </a:r>
            <a:r>
              <a:rPr lang="en-GB" sz="4400" dirty="0" smtClean="0">
                <a:solidFill>
                  <a:srgbClr val="460046"/>
                </a:solidFill>
              </a:rPr>
              <a:t/>
            </a:r>
            <a:br>
              <a:rPr lang="en-GB" sz="4400" dirty="0" smtClean="0">
                <a:solidFill>
                  <a:srgbClr val="460046"/>
                </a:solidFill>
              </a:rPr>
            </a:br>
            <a:r>
              <a:rPr lang="en-GB" sz="2000" dirty="0" smtClean="0">
                <a:solidFill>
                  <a:srgbClr val="460046"/>
                </a:solidFill>
              </a:rPr>
              <a:t/>
            </a:r>
            <a:br>
              <a:rPr lang="en-GB" sz="2000" dirty="0" smtClean="0">
                <a:solidFill>
                  <a:srgbClr val="460046"/>
                </a:solidFill>
              </a:rPr>
            </a:br>
            <a:r>
              <a:rPr lang="en-GB" sz="3100" b="1" dirty="0" smtClean="0">
                <a:solidFill>
                  <a:srgbClr val="460046"/>
                </a:solidFill>
              </a:rPr>
              <a:t>How to incentivise </a:t>
            </a:r>
            <a:r>
              <a:rPr lang="en-GB" sz="3100" b="1" dirty="0" smtClean="0">
                <a:solidFill>
                  <a:srgbClr val="460046"/>
                </a:solidFill>
              </a:rPr>
              <a:t>non-academic </a:t>
            </a:r>
            <a:r>
              <a:rPr lang="en-GB" sz="3100" b="1" dirty="0" smtClean="0">
                <a:solidFill>
                  <a:srgbClr val="460046"/>
                </a:solidFill>
              </a:rPr>
              <a:t>careers </a:t>
            </a:r>
            <a:endParaRPr lang="en-GB" sz="4400" b="1" dirty="0">
              <a:solidFill>
                <a:srgbClr val="46004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b="1" dirty="0">
                <a:solidFill>
                  <a:srgbClr val="460046"/>
                </a:solidFill>
                <a:latin typeface="+mj-lt"/>
                <a:ea typeface="+mj-ea"/>
                <a:cs typeface="+mj-cs"/>
              </a:rPr>
              <a:t>Giulio Marini, PhD</a:t>
            </a:r>
          </a:p>
          <a:p>
            <a:r>
              <a:rPr lang="en-US" sz="3100" b="1" dirty="0" smtClean="0">
                <a:solidFill>
                  <a:srgbClr val="460046"/>
                </a:solidFill>
                <a:latin typeface="+mj-lt"/>
                <a:ea typeface="+mj-ea"/>
                <a:cs typeface="+mj-cs"/>
                <a:hlinkClick r:id="rId2"/>
              </a:rPr>
              <a:t>g.marini@ucl.ac.uk</a:t>
            </a:r>
            <a:endParaRPr lang="en-US" sz="3100" b="1" dirty="0" smtClean="0">
              <a:solidFill>
                <a:srgbClr val="460046"/>
              </a:solidFill>
              <a:latin typeface="+mj-lt"/>
              <a:ea typeface="+mj-ea"/>
              <a:cs typeface="+mj-cs"/>
            </a:endParaRPr>
          </a:p>
          <a:p>
            <a:r>
              <a:rPr lang="en-US" sz="3100" b="1" dirty="0" smtClean="0">
                <a:solidFill>
                  <a:srgbClr val="460046"/>
                </a:solidFill>
                <a:latin typeface="+mj-lt"/>
                <a:ea typeface="+mj-ea"/>
                <a:cs typeface="+mj-cs"/>
              </a:rPr>
              <a:t>Institute of Education UCL, UK</a:t>
            </a:r>
          </a:p>
          <a:p>
            <a:r>
              <a:rPr lang="en-US" sz="3100" b="1" dirty="0" smtClean="0">
                <a:solidFill>
                  <a:srgbClr val="460046"/>
                </a:solidFill>
                <a:latin typeface="+mj-lt"/>
                <a:ea typeface="+mj-ea"/>
                <a:cs typeface="+mj-cs"/>
              </a:rPr>
              <a:t>Centre for Global Higher Education </a:t>
            </a:r>
          </a:p>
          <a:p>
            <a:r>
              <a:rPr lang="en-US" sz="3100" b="1" dirty="0" smtClean="0">
                <a:solidFill>
                  <a:srgbClr val="460046"/>
                </a:solidFill>
                <a:latin typeface="+mj-lt"/>
                <a:ea typeface="+mj-ea"/>
                <a:cs typeface="+mj-cs"/>
                <a:hlinkClick r:id="rId3"/>
              </a:rPr>
              <a:t>www.researchcghe.org</a:t>
            </a:r>
            <a:r>
              <a:rPr lang="en-US" sz="3100" b="1" dirty="0" smtClean="0">
                <a:solidFill>
                  <a:srgbClr val="460046"/>
                </a:solidFill>
                <a:latin typeface="+mj-lt"/>
                <a:ea typeface="+mj-ea"/>
                <a:cs typeface="+mj-cs"/>
              </a:rPr>
              <a:t>  </a:t>
            </a:r>
            <a:endParaRPr lang="en-US" sz="3100" b="1" dirty="0">
              <a:solidFill>
                <a:srgbClr val="460046"/>
              </a:solidFill>
              <a:latin typeface="+mj-lt"/>
              <a:ea typeface="+mj-ea"/>
              <a:cs typeface="+mj-cs"/>
            </a:endParaRPr>
          </a:p>
          <a:p>
            <a:endParaRPr lang="en-GB" dirty="0">
              <a:solidFill>
                <a:srgbClr val="460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Findings / implications </a:t>
            </a:r>
            <a:endParaRPr lang="en-GB" dirty="0">
              <a:solidFill>
                <a:srgbClr val="4600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460046"/>
                </a:solidFill>
              </a:rPr>
              <a:t>It is important to devise </a:t>
            </a:r>
            <a:r>
              <a:rPr lang="en-GB" i="1" dirty="0">
                <a:solidFill>
                  <a:srgbClr val="460046"/>
                </a:solidFill>
              </a:rPr>
              <a:t>smooth</a:t>
            </a:r>
            <a:r>
              <a:rPr lang="en-GB" dirty="0">
                <a:solidFill>
                  <a:srgbClr val="460046"/>
                </a:solidFill>
              </a:rPr>
              <a:t> pathways towards possible non-academic </a:t>
            </a:r>
            <a:r>
              <a:rPr lang="en-GB" dirty="0" smtClean="0">
                <a:solidFill>
                  <a:srgbClr val="460046"/>
                </a:solidFill>
              </a:rPr>
              <a:t>destinations (especially non-education ones):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Specific Post-doctoral programs/stakeholders are relevant</a:t>
            </a:r>
            <a:r>
              <a:rPr lang="en-GB" i="1" dirty="0" smtClean="0">
                <a:solidFill>
                  <a:srgbClr val="460046"/>
                </a:solidFill>
              </a:rPr>
              <a:t> </a:t>
            </a:r>
            <a:endParaRPr lang="en-GB" i="1" dirty="0">
              <a:solidFill>
                <a:srgbClr val="460046"/>
              </a:solidFill>
            </a:endParaRPr>
          </a:p>
          <a:p>
            <a:r>
              <a:rPr lang="en-GB" dirty="0" smtClean="0">
                <a:solidFill>
                  <a:srgbClr val="460046"/>
                </a:solidFill>
              </a:rPr>
              <a:t>Non-academic</a:t>
            </a:r>
            <a:r>
              <a:rPr lang="en-GB" dirty="0" smtClean="0">
                <a:solidFill>
                  <a:srgbClr val="460046"/>
                </a:solidFill>
              </a:rPr>
              <a:t>/ non-unfettered funding agencies are good for the purpose of opening </a:t>
            </a:r>
            <a:r>
              <a:rPr lang="en-GB" dirty="0" smtClean="0">
                <a:solidFill>
                  <a:srgbClr val="460046"/>
                </a:solidFill>
              </a:rPr>
              <a:t>PhD-holders </a:t>
            </a:r>
            <a:r>
              <a:rPr lang="en-GB" dirty="0" smtClean="0">
                <a:solidFill>
                  <a:srgbClr val="460046"/>
                </a:solidFill>
              </a:rPr>
              <a:t>(and universities) to external private/public/other sectors world (and vice versa</a:t>
            </a:r>
            <a:r>
              <a:rPr lang="en-GB" dirty="0" smtClean="0">
                <a:solidFill>
                  <a:srgbClr val="460046"/>
                </a:solidFill>
              </a:rPr>
              <a:t>). </a:t>
            </a:r>
            <a:r>
              <a:rPr lang="en-GB" smtClean="0">
                <a:solidFill>
                  <a:srgbClr val="460046"/>
                </a:solidFill>
              </a:rPr>
              <a:t>Not </a:t>
            </a:r>
            <a:r>
              <a:rPr lang="en-GB" dirty="0" smtClean="0">
                <a:solidFill>
                  <a:srgbClr val="460046"/>
                </a:solidFill>
              </a:rPr>
              <a:t>necessarily at doctoral level. </a:t>
            </a:r>
            <a:endParaRPr lang="en-GB" dirty="0" smtClean="0">
              <a:solidFill>
                <a:srgbClr val="460046"/>
              </a:solidFill>
            </a:endParaRPr>
          </a:p>
          <a:p>
            <a:r>
              <a:rPr lang="en-GB" dirty="0" smtClean="0">
                <a:solidFill>
                  <a:srgbClr val="460046"/>
                </a:solidFill>
              </a:rPr>
              <a:t>PhD-holders </a:t>
            </a:r>
            <a:r>
              <a:rPr lang="en-GB" dirty="0" smtClean="0">
                <a:solidFill>
                  <a:srgbClr val="460046"/>
                </a:solidFill>
              </a:rPr>
              <a:t>need their space &amp; time for their reflection during studentship, </a:t>
            </a:r>
            <a:r>
              <a:rPr lang="en-GB" dirty="0" smtClean="0">
                <a:solidFill>
                  <a:srgbClr val="460046"/>
                </a:solidFill>
              </a:rPr>
              <a:t>for later </a:t>
            </a:r>
            <a:r>
              <a:rPr lang="en-GB" dirty="0" smtClean="0">
                <a:solidFill>
                  <a:srgbClr val="460046"/>
                </a:solidFill>
              </a:rPr>
              <a:t>on they may discover other </a:t>
            </a:r>
            <a:r>
              <a:rPr lang="en-GB" dirty="0" smtClean="0">
                <a:solidFill>
                  <a:srgbClr val="460046"/>
                </a:solidFill>
              </a:rPr>
              <a:t>opportunities. The road to self-employment is gradual.   </a:t>
            </a:r>
          </a:p>
          <a:p>
            <a:r>
              <a:rPr lang="en-GB" dirty="0" smtClean="0">
                <a:solidFill>
                  <a:srgbClr val="460046"/>
                </a:solidFill>
              </a:rPr>
              <a:t>Caution </a:t>
            </a:r>
            <a:r>
              <a:rPr lang="en-GB" dirty="0">
                <a:solidFill>
                  <a:srgbClr val="460046"/>
                </a:solidFill>
              </a:rPr>
              <a:t>ought to be paid about self-employment because it could be an Italian labour market pattern </a:t>
            </a:r>
          </a:p>
          <a:p>
            <a:endParaRPr lang="en-GB" dirty="0">
              <a:solidFill>
                <a:srgbClr val="460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9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26427"/>
              </p:ext>
            </p:extLst>
          </p:nvPr>
        </p:nvGraphicFramePr>
        <p:xfrm>
          <a:off x="286327" y="1868664"/>
          <a:ext cx="11665527" cy="3474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473">
                  <a:extLst>
                    <a:ext uri="{9D8B030D-6E8A-4147-A177-3AD203B41FA5}">
                      <a16:colId xmlns:a16="http://schemas.microsoft.com/office/drawing/2014/main" val="2662313915"/>
                    </a:ext>
                  </a:extLst>
                </a:gridCol>
                <a:gridCol w="591127">
                  <a:extLst>
                    <a:ext uri="{9D8B030D-6E8A-4147-A177-3AD203B41FA5}">
                      <a16:colId xmlns:a16="http://schemas.microsoft.com/office/drawing/2014/main" val="3102119176"/>
                    </a:ext>
                  </a:extLst>
                </a:gridCol>
                <a:gridCol w="2456873">
                  <a:extLst>
                    <a:ext uri="{9D8B030D-6E8A-4147-A177-3AD203B41FA5}">
                      <a16:colId xmlns:a16="http://schemas.microsoft.com/office/drawing/2014/main" val="2676838548"/>
                    </a:ext>
                  </a:extLst>
                </a:gridCol>
                <a:gridCol w="3315855">
                  <a:extLst>
                    <a:ext uri="{9D8B030D-6E8A-4147-A177-3AD203B41FA5}">
                      <a16:colId xmlns:a16="http://schemas.microsoft.com/office/drawing/2014/main" val="287522061"/>
                    </a:ext>
                  </a:extLst>
                </a:gridCol>
                <a:gridCol w="3934690">
                  <a:extLst>
                    <a:ext uri="{9D8B030D-6E8A-4147-A177-3AD203B41FA5}">
                      <a16:colId xmlns:a16="http://schemas.microsoft.com/office/drawing/2014/main" val="1682572945"/>
                    </a:ext>
                  </a:extLst>
                </a:gridCol>
                <a:gridCol w="840509">
                  <a:extLst>
                    <a:ext uri="{9D8B030D-6E8A-4147-A177-3AD203B41FA5}">
                      <a16:colId xmlns:a16="http://schemas.microsoft.com/office/drawing/2014/main" val="694150518"/>
                    </a:ext>
                  </a:extLst>
                </a:gridCol>
              </a:tblGrid>
              <a:tr h="108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Hp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cap="all">
                          <a:effectLst/>
                        </a:rPr>
                        <a:t>#</a:t>
                      </a:r>
                      <a:r>
                        <a:rPr lang="en-GB" sz="1400">
                          <a:effectLst/>
                        </a:rPr>
                        <a:t>test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Dep variable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Endogenous variable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Instrumental variables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Output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9144713"/>
                  </a:ext>
                </a:extLst>
              </a:tr>
              <a:tr h="199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Hp1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vs. other Education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 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fund_PhD</a:t>
                      </a:r>
                      <a:r>
                        <a:rPr lang="en-GB" sz="1400" dirty="0">
                          <a:effectLst/>
                        </a:rPr>
                        <a:t> (stipend/no-stipend)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6584730"/>
                  </a:ext>
                </a:extLst>
              </a:tr>
              <a:tr h="183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Hp1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vs. other Education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 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funding at doctoral level </a:t>
                      </a:r>
                      <a:r>
                        <a:rPr lang="en-GB" sz="1100" baseline="0" dirty="0" smtClean="0">
                          <a:solidFill>
                            <a:srgbClr val="000000"/>
                          </a:solidFill>
                          <a:effectLst/>
                          <a:latin typeface="Optima"/>
                          <a:ea typeface="SimSun" panose="02010600030101010101" pitchFamily="2" charset="-122"/>
                          <a:cs typeface="+mn-cs"/>
                        </a:rPr>
                        <a:t>(</a:t>
                      </a:r>
                      <a:r>
                        <a:rPr lang="en-GB" sz="1200" dirty="0" smtClean="0">
                          <a:effectLst/>
                        </a:rPr>
                        <a:t>d1_10)</a:t>
                      </a:r>
                      <a:endParaRPr lang="en-GB" sz="2000" dirty="0" smtClean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8091429"/>
                  </a:ext>
                </a:extLst>
              </a:tr>
              <a:tr h="36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Hp1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vs. other Education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fund_PhD</a:t>
                      </a:r>
                      <a:r>
                        <a:rPr lang="en-GB" sz="1400" dirty="0">
                          <a:effectLst/>
                        </a:rPr>
                        <a:t> (stipend/no-stipend)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7880501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Hp1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vs. other Education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funding at doctoral level </a:t>
                      </a:r>
                      <a:r>
                        <a:rPr lang="en-GB" sz="1100" baseline="0" dirty="0" smtClean="0">
                          <a:solidFill>
                            <a:srgbClr val="000000"/>
                          </a:solidFill>
                          <a:effectLst/>
                          <a:latin typeface="Optima"/>
                          <a:ea typeface="SimSun" panose="02010600030101010101" pitchFamily="2" charset="-122"/>
                          <a:cs typeface="+mn-cs"/>
                        </a:rPr>
                        <a:t>(</a:t>
                      </a:r>
                      <a:r>
                        <a:rPr lang="en-GB" sz="1200" dirty="0" smtClean="0">
                          <a:effectLst/>
                        </a:rPr>
                        <a:t>d1_10)</a:t>
                      </a:r>
                      <a:endParaRPr lang="en-GB" sz="2000" dirty="0" smtClean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359111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Hp1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Academic vs. Other Sectors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fund_PhD</a:t>
                      </a:r>
                      <a:r>
                        <a:rPr lang="en-GB" sz="1400" dirty="0">
                          <a:effectLst/>
                        </a:rPr>
                        <a:t> (stipend/no-stipend)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876636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Hp1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Academic vs. Other Sectors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 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funding at doctoral level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effectLst/>
                          <a:latin typeface="Optima"/>
                          <a:ea typeface="SimSun" panose="02010600030101010101" pitchFamily="2" charset="-122"/>
                          <a:cs typeface="+mn-cs"/>
                        </a:rPr>
                        <a:t> (</a:t>
                      </a:r>
                      <a:r>
                        <a:rPr lang="en-GB" sz="1400" dirty="0" smtClean="0">
                          <a:effectLst/>
                        </a:rPr>
                        <a:t>d1_10)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***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2122040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Hp1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Academic vs. Other Sectors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fund_PhD</a:t>
                      </a:r>
                      <a:r>
                        <a:rPr lang="en-GB" sz="1400" dirty="0">
                          <a:effectLst/>
                        </a:rPr>
                        <a:t> (stipend/no-stipend)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969988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Hp1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8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Academic vs. Other Sectors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funding at doctoral level (d1_10)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***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90723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Wage per unit of time (ln)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fund_PhD (stipend/no-stipend)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4546873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Wage per unit of time (ln)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funding at doctoral level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effectLst/>
                          <a:latin typeface="Optima"/>
                          <a:ea typeface="SimSun" panose="02010600030101010101" pitchFamily="2" charset="-122"/>
                          <a:cs typeface="+mn-cs"/>
                        </a:rPr>
                        <a:t> (</a:t>
                      </a:r>
                      <a:r>
                        <a:rPr lang="en-GB" sz="1400" dirty="0" smtClean="0">
                          <a:effectLst/>
                        </a:rPr>
                        <a:t>d1_10)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111167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Wage per unit of time (ln)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***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8739863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Wage per unit of time (ln)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Self-employment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</a:rPr>
                        <a:t>Postdoc funding: any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***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558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Wage per unit of time (ln)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fund_PhD</a:t>
                      </a:r>
                      <a:r>
                        <a:rPr lang="en-GB" sz="1400" dirty="0">
                          <a:effectLst/>
                        </a:rPr>
                        <a:t> (stipend/no-stipend)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07008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Hp2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Wage per unit of time (ln)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Postdoc funding: company</a:t>
                      </a:r>
                      <a:r>
                        <a:rPr lang="en-GB" sz="1400" baseline="0" dirty="0" smtClean="0">
                          <a:effectLst/>
                        </a:rPr>
                        <a:t> or intern. Org.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GB" sz="14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funding at doctoral level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effectLst/>
                          <a:latin typeface="Optima"/>
                          <a:ea typeface="SimSun" panose="02010600030101010101" pitchFamily="2" charset="-122"/>
                          <a:cs typeface="+mn-cs"/>
                        </a:rPr>
                        <a:t> (</a:t>
                      </a:r>
                      <a:r>
                        <a:rPr lang="en-GB" sz="1400" dirty="0" smtClean="0">
                          <a:effectLst/>
                        </a:rPr>
                        <a:t>d1_10)</a:t>
                      </a: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02015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508" y="41077"/>
            <a:ext cx="93352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Optima"/>
              </a:rPr>
              <a:t>Annex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Optima"/>
              </a:rPr>
              <a:t>. Tests of </a:t>
            </a:r>
            <a:r>
              <a:rPr kumimoji="0" lang="en-GB" altLang="en-US" b="0" i="0" u="none" strike="noStrike" cap="none" normalizeH="0" baseline="0" dirty="0" err="1" smtClean="0">
                <a:ln>
                  <a:noFill/>
                </a:ln>
                <a:solidFill>
                  <a:srgbClr val="4600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Optima"/>
              </a:rPr>
              <a:t>endogeneity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Optima"/>
              </a:rPr>
              <a:t> checking chronological determinants in career steps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rgbClr val="460046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*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&lt;0.05, 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**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&lt;0.01, </a:t>
            </a:r>
            <a:r>
              <a:rPr kumimoji="0" lang="en-US" altLang="en-US" b="0" i="0" u="none" strike="noStrike" cap="none" normalizeH="0" baseline="3000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***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en-US" altLang="en-US" b="0" i="1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&lt;0.001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rgbClr val="46004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4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i="1" dirty="0" smtClean="0">
                <a:solidFill>
                  <a:srgbClr val="460046"/>
                </a:solidFill>
              </a:rPr>
              <a:t>Questions most welcome!</a:t>
            </a:r>
            <a:endParaRPr lang="en-GB" sz="5400" i="1" dirty="0">
              <a:solidFill>
                <a:srgbClr val="4600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66835"/>
            <a:ext cx="10515600" cy="25101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460046"/>
                </a:solidFill>
              </a:rPr>
              <a:t>Giulio Marini, PhD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460046"/>
                </a:solidFill>
                <a:hlinkClick r:id="rId2"/>
              </a:rPr>
              <a:t>g.marini@ucl.ac.uk</a:t>
            </a:r>
            <a:endParaRPr lang="en-US" b="1" dirty="0">
              <a:solidFill>
                <a:srgbClr val="460046"/>
              </a:solidFill>
            </a:endParaRPr>
          </a:p>
          <a:p>
            <a:endParaRPr lang="en-GB" dirty="0">
              <a:solidFill>
                <a:srgbClr val="460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Topic &amp; relevance</a:t>
            </a:r>
            <a:endParaRPr lang="en-GB" dirty="0">
              <a:solidFill>
                <a:srgbClr val="4600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Universities award too many doctoral degrees </a:t>
            </a:r>
            <a:r>
              <a:rPr lang="en-GB" i="1" dirty="0" smtClean="0">
                <a:solidFill>
                  <a:srgbClr val="460046"/>
                </a:solidFill>
              </a:rPr>
              <a:t>if we assume PhD-holders’ destination is mostly academic jobs</a:t>
            </a:r>
          </a:p>
          <a:p>
            <a:r>
              <a:rPr lang="en-GB" dirty="0" smtClean="0">
                <a:solidFill>
                  <a:srgbClr val="460046"/>
                </a:solidFill>
              </a:rPr>
              <a:t>What do we know about incentivising exit from academia? 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When is it optimal to leave academia (are post-doc positions valuable</a:t>
            </a:r>
            <a:r>
              <a:rPr lang="en-GB" dirty="0" smtClean="0">
                <a:solidFill>
                  <a:srgbClr val="460046"/>
                </a:solidFill>
              </a:rPr>
              <a:t>?)</a:t>
            </a:r>
            <a:endParaRPr lang="en-GB" dirty="0" smtClean="0">
              <a:solidFill>
                <a:srgbClr val="460046"/>
              </a:solidFill>
            </a:endParaRP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Type of publications and other activities (patenting, collaborations, etc.)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Training during and after doctoral studentship (</a:t>
            </a:r>
            <a:r>
              <a:rPr lang="en-GB" dirty="0" err="1" smtClean="0">
                <a:solidFill>
                  <a:srgbClr val="460046"/>
                </a:solidFill>
              </a:rPr>
              <a:t>eg</a:t>
            </a:r>
            <a:r>
              <a:rPr lang="en-GB" dirty="0" smtClean="0">
                <a:solidFill>
                  <a:srgbClr val="460046"/>
                </a:solidFill>
              </a:rPr>
              <a:t> transferable skills; “impact”, non-academic media, etc.)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Funding agencies (during and after PhD studentship) </a:t>
            </a:r>
            <a:r>
              <a:rPr lang="en-GB" dirty="0" smtClean="0">
                <a:solidFill>
                  <a:srgbClr val="460046"/>
                </a:solidFill>
              </a:rPr>
              <a:t>as a gateway to different social capital patterns</a:t>
            </a:r>
            <a:endParaRPr lang="en-GB" dirty="0">
              <a:solidFill>
                <a:srgbClr val="460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Hypotheses </a:t>
            </a:r>
            <a:endParaRPr lang="en-GB" dirty="0">
              <a:solidFill>
                <a:srgbClr val="4600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What does favour exit from academic jobs, especially non-education ones</a:t>
            </a:r>
            <a:r>
              <a:rPr lang="en-GB" dirty="0" smtClean="0">
                <a:solidFill>
                  <a:srgbClr val="460046"/>
                </a:solidFill>
              </a:rPr>
              <a:t>?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Other education pathways are usually “lazy” options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Other sectors might maximize externalities for economy and/or society at a large</a:t>
            </a:r>
            <a:endParaRPr lang="en-GB" dirty="0" smtClean="0">
              <a:solidFill>
                <a:srgbClr val="460046"/>
              </a:solidFill>
            </a:endParaRPr>
          </a:p>
          <a:p>
            <a:r>
              <a:rPr lang="en-GB" dirty="0" smtClean="0">
                <a:solidFill>
                  <a:srgbClr val="460046"/>
                </a:solidFill>
              </a:rPr>
              <a:t>What does predict higher income? </a:t>
            </a:r>
            <a:endParaRPr lang="en-GB" dirty="0" smtClean="0">
              <a:solidFill>
                <a:srgbClr val="460046"/>
              </a:solidFill>
            </a:endParaRP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Underemployment is arguably a consistent risk in Italian labour market</a:t>
            </a:r>
            <a:endParaRPr lang="en-GB" dirty="0">
              <a:solidFill>
                <a:srgbClr val="460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Data &amp; Analysis</a:t>
            </a:r>
            <a:endParaRPr lang="en-GB" dirty="0">
              <a:solidFill>
                <a:srgbClr val="4600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460046"/>
                </a:solidFill>
              </a:rPr>
              <a:t>ISTAT PhD-holders’ labour market </a:t>
            </a:r>
          </a:p>
          <a:p>
            <a:r>
              <a:rPr lang="en-GB" dirty="0" smtClean="0">
                <a:solidFill>
                  <a:srgbClr val="460046"/>
                </a:solidFill>
              </a:rPr>
              <a:t>Two </a:t>
            </a:r>
            <a:r>
              <a:rPr lang="en-GB" dirty="0" smtClean="0">
                <a:solidFill>
                  <a:srgbClr val="460046"/>
                </a:solidFill>
              </a:rPr>
              <a:t>comparisons for Hp1: </a:t>
            </a:r>
            <a:endParaRPr lang="en-GB" dirty="0" smtClean="0">
              <a:solidFill>
                <a:srgbClr val="460046"/>
              </a:solidFill>
            </a:endParaRP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Academic vs. other education 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Academic vs. any non education sector</a:t>
            </a:r>
          </a:p>
          <a:p>
            <a:r>
              <a:rPr lang="en-GB" dirty="0" smtClean="0">
                <a:solidFill>
                  <a:srgbClr val="460046"/>
                </a:solidFill>
              </a:rPr>
              <a:t>Multilevel Logit regressions to take into account disciplinary </a:t>
            </a:r>
            <a:r>
              <a:rPr lang="en-GB" dirty="0" smtClean="0">
                <a:solidFill>
                  <a:srgbClr val="460046"/>
                </a:solidFill>
              </a:rPr>
              <a:t>fields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Accounting for </a:t>
            </a:r>
            <a:r>
              <a:rPr lang="en-GB" dirty="0" err="1" smtClean="0">
                <a:solidFill>
                  <a:srgbClr val="460046"/>
                </a:solidFill>
              </a:rPr>
              <a:t>multicollinearity</a:t>
            </a:r>
            <a:r>
              <a:rPr lang="en-GB" dirty="0" smtClean="0">
                <a:solidFill>
                  <a:srgbClr val="460046"/>
                </a:solidFill>
              </a:rPr>
              <a:t> (VIF tests) </a:t>
            </a:r>
            <a:endParaRPr lang="en-GB" dirty="0" smtClean="0">
              <a:solidFill>
                <a:srgbClr val="460046"/>
              </a:solidFill>
            </a:endParaRPr>
          </a:p>
          <a:p>
            <a:r>
              <a:rPr lang="en-GB" dirty="0" smtClean="0">
                <a:solidFill>
                  <a:srgbClr val="460046"/>
                </a:solidFill>
              </a:rPr>
              <a:t>Post-estimation analyses to check </a:t>
            </a:r>
            <a:r>
              <a:rPr lang="en-GB" dirty="0" err="1" smtClean="0">
                <a:solidFill>
                  <a:srgbClr val="460046"/>
                </a:solidFill>
              </a:rPr>
              <a:t>endogeneity</a:t>
            </a:r>
            <a:r>
              <a:rPr lang="en-GB" dirty="0" smtClean="0">
                <a:solidFill>
                  <a:srgbClr val="460046"/>
                </a:solidFill>
              </a:rPr>
              <a:t> by main chronological steps in career (see Annex for full)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Doctoral funding possibly determining post-doctoral funding 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Doctoral funding possibly determining self-employment or starting-up one’s activity</a:t>
            </a:r>
          </a:p>
          <a:p>
            <a:pPr lvl="1"/>
            <a:r>
              <a:rPr lang="en-GB" dirty="0" smtClean="0">
                <a:solidFill>
                  <a:srgbClr val="460046"/>
                </a:solidFill>
              </a:rPr>
              <a:t>Post-doctoral funding possibly determining self-employment or starting-up one’s activity</a:t>
            </a:r>
          </a:p>
          <a:p>
            <a:endParaRPr lang="en-GB" dirty="0">
              <a:solidFill>
                <a:srgbClr val="460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27" y="0"/>
            <a:ext cx="10515600" cy="951345"/>
          </a:xfrm>
        </p:spPr>
        <p:txBody>
          <a:bodyPr/>
          <a:lstStyle/>
          <a:p>
            <a:r>
              <a:rPr lang="en-GB" dirty="0">
                <a:solidFill>
                  <a:srgbClr val="460046"/>
                </a:solidFill>
              </a:rPr>
              <a:t>V</a:t>
            </a:r>
            <a:r>
              <a:rPr lang="en-GB" dirty="0" smtClean="0">
                <a:solidFill>
                  <a:srgbClr val="460046"/>
                </a:solidFill>
              </a:rPr>
              <a:t>ariables: main timeline by information</a:t>
            </a:r>
            <a:endParaRPr lang="en-GB" dirty="0">
              <a:solidFill>
                <a:srgbClr val="460046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912317"/>
              </p:ext>
            </p:extLst>
          </p:nvPr>
        </p:nvGraphicFramePr>
        <p:xfrm>
          <a:off x="1339271" y="1669761"/>
          <a:ext cx="8986984" cy="4351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6930">
                  <a:extLst>
                    <a:ext uri="{9D8B030D-6E8A-4147-A177-3AD203B41FA5}">
                      <a16:colId xmlns:a16="http://schemas.microsoft.com/office/drawing/2014/main" val="3511159456"/>
                    </a:ext>
                  </a:extLst>
                </a:gridCol>
                <a:gridCol w="2007435">
                  <a:extLst>
                    <a:ext uri="{9D8B030D-6E8A-4147-A177-3AD203B41FA5}">
                      <a16:colId xmlns:a16="http://schemas.microsoft.com/office/drawing/2014/main" val="422805674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2629174120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val="1652672451"/>
                    </a:ext>
                  </a:extLst>
                </a:gridCol>
              </a:tblGrid>
              <a:tr h="1421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 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During PhD studentship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After PhD attainment (post-docs and others)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Current situation 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extLst>
                  <a:ext uri="{0D108BD9-81ED-4DB2-BD59-A6C34878D82A}">
                    <a16:rowId xmlns:a16="http://schemas.microsoft.com/office/drawing/2014/main" val="1178181989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Funding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extLst>
                  <a:ext uri="{0D108BD9-81ED-4DB2-BD59-A6C34878D82A}">
                    <a16:rowId xmlns:a16="http://schemas.microsoft.com/office/drawing/2014/main" val="2815506108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 smtClean="0">
                          <a:solidFill>
                            <a:srgbClr val="460046"/>
                          </a:solidFill>
                          <a:effectLst/>
                        </a:rPr>
                        <a:t>Scientific Productivity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772170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Positions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extLst>
                  <a:ext uri="{0D108BD9-81ED-4DB2-BD59-A6C34878D82A}">
                    <a16:rowId xmlns:a16="http://schemas.microsoft.com/office/drawing/2014/main" val="3462036566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Sector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extLst>
                  <a:ext uri="{0D108BD9-81ED-4DB2-BD59-A6C34878D82A}">
                    <a16:rowId xmlns:a16="http://schemas.microsoft.com/office/drawing/2014/main" val="2036069303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Job Channel 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extLst>
                  <a:ext uri="{0D108BD9-81ED-4DB2-BD59-A6C34878D82A}">
                    <a16:rowId xmlns:a16="http://schemas.microsoft.com/office/drawing/2014/main" val="3154894378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PhD &amp; </a:t>
                      </a:r>
                      <a:r>
                        <a:rPr lang="en-GB" sz="1700" u="none" strike="noStrike" dirty="0" smtClean="0">
                          <a:solidFill>
                            <a:srgbClr val="460046"/>
                          </a:solidFill>
                          <a:effectLst/>
                        </a:rPr>
                        <a:t>JD (requirements)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700" u="none" strike="noStrike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17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extLst>
                  <a:ext uri="{0D108BD9-81ED-4DB2-BD59-A6C34878D82A}">
                    <a16:rowId xmlns:a16="http://schemas.microsoft.com/office/drawing/2014/main" val="3612326721"/>
                  </a:ext>
                </a:extLst>
              </a:tr>
              <a:tr h="4185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7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Income </a:t>
                      </a:r>
                      <a:endParaRPr lang="en-GB" sz="1700" b="0" i="0" u="none" strike="noStrike" dirty="0">
                        <a:solidFill>
                          <a:srgbClr val="4600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55" marR="6155" marT="615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GB" sz="2300" u="none" strike="noStrike">
                          <a:solidFill>
                            <a:srgbClr val="460046"/>
                          </a:solidFill>
                          <a:effectLst/>
                        </a:rPr>
                        <a:t> </a:t>
                      </a:r>
                      <a:endParaRPr lang="en-GB" sz="2300" b="0" i="0" u="none" strike="noStrike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300" u="none" strike="noStrike" dirty="0">
                          <a:solidFill>
                            <a:srgbClr val="460046"/>
                          </a:solidFill>
                          <a:effectLst/>
                        </a:rPr>
                        <a:t>✔</a:t>
                      </a:r>
                      <a:endParaRPr lang="en-GB" sz="2300" b="0" i="0" u="none" strike="noStrike" dirty="0">
                        <a:solidFill>
                          <a:srgbClr val="4600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55" marR="6155" marT="6155" marB="0" anchor="ctr"/>
                </a:tc>
                <a:extLst>
                  <a:ext uri="{0D108BD9-81ED-4DB2-BD59-A6C34878D82A}">
                    <a16:rowId xmlns:a16="http://schemas.microsoft.com/office/drawing/2014/main" val="405384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94331"/>
              </p:ext>
            </p:extLst>
          </p:nvPr>
        </p:nvGraphicFramePr>
        <p:xfrm>
          <a:off x="4899890" y="0"/>
          <a:ext cx="7287492" cy="6872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9819">
                  <a:extLst>
                    <a:ext uri="{9D8B030D-6E8A-4147-A177-3AD203B41FA5}">
                      <a16:colId xmlns:a16="http://schemas.microsoft.com/office/drawing/2014/main" val="464744270"/>
                    </a:ext>
                  </a:extLst>
                </a:gridCol>
                <a:gridCol w="2799083">
                  <a:extLst>
                    <a:ext uri="{9D8B030D-6E8A-4147-A177-3AD203B41FA5}">
                      <a16:colId xmlns:a16="http://schemas.microsoft.com/office/drawing/2014/main" val="3206138499"/>
                    </a:ext>
                  </a:extLst>
                </a:gridCol>
                <a:gridCol w="1071021">
                  <a:extLst>
                    <a:ext uri="{9D8B030D-6E8A-4147-A177-3AD203B41FA5}">
                      <a16:colId xmlns:a16="http://schemas.microsoft.com/office/drawing/2014/main" val="3229079464"/>
                    </a:ext>
                  </a:extLst>
                </a:gridCol>
                <a:gridCol w="462589">
                  <a:extLst>
                    <a:ext uri="{9D8B030D-6E8A-4147-A177-3AD203B41FA5}">
                      <a16:colId xmlns:a16="http://schemas.microsoft.com/office/drawing/2014/main" val="3761000964"/>
                    </a:ext>
                  </a:extLst>
                </a:gridCol>
                <a:gridCol w="1076336">
                  <a:extLst>
                    <a:ext uri="{9D8B030D-6E8A-4147-A177-3AD203B41FA5}">
                      <a16:colId xmlns:a16="http://schemas.microsoft.com/office/drawing/2014/main" val="531507459"/>
                    </a:ext>
                  </a:extLst>
                </a:gridCol>
                <a:gridCol w="288644">
                  <a:extLst>
                    <a:ext uri="{9D8B030D-6E8A-4147-A177-3AD203B41FA5}">
                      <a16:colId xmlns:a16="http://schemas.microsoft.com/office/drawing/2014/main" val="4222977079"/>
                    </a:ext>
                  </a:extLst>
                </a:gridCol>
              </a:tblGrid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M1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p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M2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p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extLst>
                  <a:ext uri="{0D108BD9-81ED-4DB2-BD59-A6C34878D82A}">
                    <a16:rowId xmlns:a16="http://schemas.microsoft.com/office/drawing/2014/main" val="3785486620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age2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age^2 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-0.0002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-0.0002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876331470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ln_senior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Seniority in employment (ln of years)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-0.0775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0.4406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4132772591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d5_10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education mother (five modes)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-0.0885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0.0383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950114204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d5_5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education father (five modes)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0.0567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-0.0527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409752452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d1_7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graduation mark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0.2171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0.0572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126147624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d0_1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Sex (1 man; 2 woman)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0.1969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-0.1555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360832601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d5_4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child/children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-0.1507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0.0320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349314294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2.d1_10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funding of PhD: other </a:t>
                      </a:r>
                      <a:r>
                        <a:rPr lang="en-GB" sz="1050" b="1" dirty="0" smtClean="0">
                          <a:effectLst/>
                        </a:rPr>
                        <a:t>public [BASE]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278321433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3.d1_10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funding of PhD: private organization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-0.2774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0.0423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382023186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4.d1_10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funding of PhD: international organization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-0.1028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0.0992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248525553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5.d1_10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funding of PhD: Nil – no stipend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0.1550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0.6136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451459668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Mob_dur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mobility during PhD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-0.0731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-0.1053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618025438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d1_14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Teaching during PhD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-0.0383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0.1894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2246045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d1_15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Duration of PhD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0.0529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-0.0379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9316933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d2_52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employment at end of PhD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0.2120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-0.2727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798742172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Ln_prod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Scientific production (ln)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0.1038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-0.1501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531187216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d2_46h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Scientific production: patents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-0.3820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-0.5544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1995157384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d2_47a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Funding players in postdoc: university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-0.6170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0.1400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407831687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d2_47b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--- public research institutes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-0.4689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-0.4976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028872239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d2_47c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----private research organizations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0.0153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-0.0931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937181058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d2_47d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----research consortia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0.1773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0.4324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553435375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d2_47e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----companies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-0.2154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0.0212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64704669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d2_47f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</a:rPr>
                        <a:t>----international organizations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0.0505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0.1094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669135243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expostdoc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finished a post-doc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-0.2168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0.1369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748423118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d2_57a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R&amp;D intensity of first job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-0.0251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-0.0847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416941971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d2_64a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R&amp;D intensity of job in 2011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-0.0610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0.1634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155305340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Mob_post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Mobility after PhD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-0.1882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-0.0674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4273368325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Self-empl.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Self-employment 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-0.0812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0.1442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046855840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d2_39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PhD essential criteria for current job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1.6111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2.9027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4274699165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d2_40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PhD essential for current job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1.2859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1.3213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2547990059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d2_44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Currently doing R&amp;D job 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1.5993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1.1577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4180667869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d2_24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Having moved abroad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1.8418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0.6222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***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744084731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_cons 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-0.5638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0.5209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*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 anchor="b"/>
                </a:tc>
                <a:extLst>
                  <a:ext uri="{0D108BD9-81ED-4DB2-BD59-A6C34878D82A}">
                    <a16:rowId xmlns:a16="http://schemas.microsoft.com/office/drawing/2014/main" val="3937150835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var(_cons[d0_10])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0.1862   (0.1019)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0.1526   (0.0444)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473395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var(_cons[d0_10&gt;d0_5])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0.2638   (0.1184)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</a:rPr>
                        <a:t>0.0057    (0.0159)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93665"/>
                  </a:ext>
                </a:extLst>
              </a:tr>
              <a:tr h="7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N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 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</a:rPr>
                        <a:t>5169</a:t>
                      </a:r>
                      <a:endParaRPr lang="en-GB" sz="1100" b="1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8272</a:t>
                      </a:r>
                      <a:endParaRPr lang="en-GB" sz="1100" b="1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35060" marR="3506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9898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4641273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Prediction of sector of employment. Model 1: Other educational sector against Higher education and Public Scientific Institutes. Model 2: not-academic and not other education against Higher education and public scientific institutes.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*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&lt;0.05, </a:t>
            </a: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**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&lt;0.01, </a:t>
            </a: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***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460046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&lt;0.001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46004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460046"/>
                </a:solidFill>
              </a:rPr>
              <a:t>Model2 </a:t>
            </a:r>
            <a:r>
              <a:rPr lang="en-GB" dirty="0" err="1" smtClean="0">
                <a:solidFill>
                  <a:srgbClr val="460046"/>
                </a:solidFill>
              </a:rPr>
              <a:t>endogeneity</a:t>
            </a:r>
            <a:r>
              <a:rPr lang="en-GB" dirty="0" smtClean="0">
                <a:solidFill>
                  <a:srgbClr val="460046"/>
                </a:solidFill>
              </a:rPr>
              <a:t> </a:t>
            </a:r>
            <a:endParaRPr lang="en-GB" dirty="0">
              <a:solidFill>
                <a:srgbClr val="46004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9672" y="2105891"/>
            <a:ext cx="2382982" cy="1034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Doctoral funding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574473" y="3241963"/>
            <a:ext cx="2382982" cy="1034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Post-Doctoral funding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303818" y="4770582"/>
            <a:ext cx="2382982" cy="1034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Self-employment</a:t>
            </a:r>
            <a:endParaRPr lang="en-GB" dirty="0"/>
          </a:p>
        </p:txBody>
      </p:sp>
      <p:cxnSp>
        <p:nvCxnSpPr>
          <p:cNvPr id="9" name="Elbow Connector 8"/>
          <p:cNvCxnSpPr>
            <a:stCxn id="5" idx="3"/>
            <a:endCxn id="7" idx="0"/>
          </p:cNvCxnSpPr>
          <p:nvPr/>
        </p:nvCxnSpPr>
        <p:spPr>
          <a:xfrm>
            <a:off x="3112654" y="2623127"/>
            <a:ext cx="4382655" cy="214745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2"/>
            <a:endCxn id="7" idx="1"/>
          </p:cNvCxnSpPr>
          <p:nvPr/>
        </p:nvCxnSpPr>
        <p:spPr>
          <a:xfrm rot="16200000" flipH="1">
            <a:off x="5029200" y="4013199"/>
            <a:ext cx="1011383" cy="153785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6" idx="1"/>
          </p:cNvCxnSpPr>
          <p:nvPr/>
        </p:nvCxnSpPr>
        <p:spPr>
          <a:xfrm rot="16200000" flipH="1">
            <a:off x="2438400" y="2623126"/>
            <a:ext cx="618836" cy="165331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40069"/>
              </p:ext>
            </p:extLst>
          </p:nvPr>
        </p:nvGraphicFramePr>
        <p:xfrm>
          <a:off x="4839854" y="-9236"/>
          <a:ext cx="7352146" cy="6849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0556">
                  <a:extLst>
                    <a:ext uri="{9D8B030D-6E8A-4147-A177-3AD203B41FA5}">
                      <a16:colId xmlns:a16="http://schemas.microsoft.com/office/drawing/2014/main" val="3689547670"/>
                    </a:ext>
                  </a:extLst>
                </a:gridCol>
                <a:gridCol w="4045153">
                  <a:extLst>
                    <a:ext uri="{9D8B030D-6E8A-4147-A177-3AD203B41FA5}">
                      <a16:colId xmlns:a16="http://schemas.microsoft.com/office/drawing/2014/main" val="1537967317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1356680646"/>
                    </a:ext>
                  </a:extLst>
                </a:gridCol>
                <a:gridCol w="701964">
                  <a:extLst>
                    <a:ext uri="{9D8B030D-6E8A-4147-A177-3AD203B41FA5}">
                      <a16:colId xmlns:a16="http://schemas.microsoft.com/office/drawing/2014/main" val="2061854154"/>
                    </a:ext>
                  </a:extLst>
                </a:gridCol>
              </a:tblGrid>
              <a:tr h="138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ln_WPPP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extLst>
                  <a:ext uri="{0D108BD9-81ED-4DB2-BD59-A6C34878D82A}">
                    <a16:rowId xmlns:a16="http://schemas.microsoft.com/office/drawing/2014/main" val="3093276023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lnsenior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Seniority in employment (ln of years)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300758085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age^2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0.000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463753637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d5_10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education mother (five modes)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087619981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d5_5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education father (five modes)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876706614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d1_7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graduation mark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122347565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d0_1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Sex (1 man; 2 woman)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-0.014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415341567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d5_4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child/children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-0.079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707017567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1.d1_10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funding of PhD: MIUR national funding (base)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885411333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2.d1_10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funding of PhD: other public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-0.052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208431655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3.d1_10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funding of PhD: private organization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-0.009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342193802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4.d1_10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funding of PhD: international organization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55653790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5.d1_10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funding of PhD: Nil – no stipend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21621765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Mob_dur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mobility during PhD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-0.013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458485071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d1_14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Teaching during PhD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829917179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d1_15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duration of PhD (1: within 4 years)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0.013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707859552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d2_52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employment at end of PhD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976467925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Ln_prod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Scientific production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-0.014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868742868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d2_46h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Scientific production: patents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614730965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d2_47a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Funding players in postdoc: university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-0.038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340349783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d2_47b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--- public research institutes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981935667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d2_47c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----private research organizations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-0.002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750175621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d2_47d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----research consortia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-0.017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114506143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d2_47e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----companies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0.032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59996314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d2_47f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----international organizations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688035140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expostdoc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finished a post-doc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-0.029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506423654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d2_57a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R&amp;D intensity of first job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0.028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43633786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d2_64a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R&amp;D intensity of job in 2011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0.000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912509420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Mob_post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Mobility after PhD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0.076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92588098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Self-empl.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Self-employment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1.229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97228224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d2_39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PhD essential criteria for current job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-0.040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725673462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PhD essential for current job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0.015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1350855296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d2_44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Currently doing R&amp;D job 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-0.019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3402529593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_cons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3.968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***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 anchor="b"/>
                </a:tc>
                <a:extLst>
                  <a:ext uri="{0D108BD9-81ED-4DB2-BD59-A6C34878D82A}">
                    <a16:rowId xmlns:a16="http://schemas.microsoft.com/office/drawing/2014/main" val="2768037888"/>
                  </a:ext>
                </a:extLst>
              </a:tr>
              <a:tr h="165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7035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Optima"/>
                        <a:ea typeface="SimSun" panose="02010600030101010101" pitchFamily="2" charset="-122"/>
                        <a:cs typeface="Optima"/>
                      </a:endParaRPr>
                    </a:p>
                  </a:txBody>
                  <a:tcPr marL="49172" marR="49172" marT="0" marB="0"/>
                </a:tc>
                <a:extLst>
                  <a:ext uri="{0D108BD9-81ED-4DB2-BD59-A6C34878D82A}">
                    <a16:rowId xmlns:a16="http://schemas.microsoft.com/office/drawing/2014/main" val="31986783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890" y="83127"/>
            <a:ext cx="46551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60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3. Prediction of income per unit of working time. Multilevel regressions by sector of employment (as per Hp1) and disciplinary field of PhD attainment with test of </a:t>
            </a:r>
            <a:r>
              <a:rPr lang="en-US" dirty="0" err="1">
                <a:solidFill>
                  <a:srgbClr val="460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endogeneity</a:t>
            </a:r>
            <a:r>
              <a:rPr lang="en-US" dirty="0" smtClean="0">
                <a:solidFill>
                  <a:srgbClr val="4600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baseline="30000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&lt;0.05, </a:t>
            </a:r>
            <a:r>
              <a:rPr lang="en-US" altLang="en-US" baseline="30000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**</a:t>
            </a:r>
            <a:r>
              <a:rPr lang="en-US" altLang="en-US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&lt;0.01, </a:t>
            </a:r>
            <a:r>
              <a:rPr lang="en-US" altLang="en-US" baseline="30000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***</a:t>
            </a:r>
            <a:r>
              <a:rPr lang="en-US" altLang="en-US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en-US" dirty="0">
                <a:solidFill>
                  <a:srgbClr val="46004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&lt;0.001</a:t>
            </a:r>
            <a:endParaRPr lang="en-US" altLang="en-US" sz="4400" dirty="0">
              <a:solidFill>
                <a:srgbClr val="4600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rgbClr val="4600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4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10492" y="3693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60046"/>
                </a:solidFill>
              </a:rPr>
              <a:t>Hp2 </a:t>
            </a:r>
            <a:r>
              <a:rPr lang="en-GB" dirty="0" err="1" smtClean="0">
                <a:solidFill>
                  <a:srgbClr val="460046"/>
                </a:solidFill>
              </a:rPr>
              <a:t>endogeneity</a:t>
            </a:r>
            <a:r>
              <a:rPr lang="en-GB" dirty="0" smtClean="0">
                <a:solidFill>
                  <a:srgbClr val="460046"/>
                </a:solidFill>
              </a:rPr>
              <a:t> </a:t>
            </a:r>
            <a:endParaRPr lang="en-GB" dirty="0">
              <a:solidFill>
                <a:srgbClr val="46004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29671" y="2105891"/>
            <a:ext cx="2946401" cy="1034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Post Doctoral funding: any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29672" y="3659907"/>
            <a:ext cx="2946400" cy="14016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Post-Doctoral funding: companies </a:t>
            </a:r>
            <a:r>
              <a:rPr lang="en-GB" i="1" dirty="0" err="1" smtClean="0"/>
              <a:t>vel</a:t>
            </a:r>
            <a:r>
              <a:rPr lang="en-GB" dirty="0" smtClean="0"/>
              <a:t> international organizations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331527" y="3140363"/>
            <a:ext cx="2382982" cy="1034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Self-employment</a:t>
            </a:r>
            <a:endParaRPr lang="en-GB" dirty="0"/>
          </a:p>
        </p:txBody>
      </p:sp>
      <p:cxnSp>
        <p:nvCxnSpPr>
          <p:cNvPr id="8" name="Elbow Connector 7"/>
          <p:cNvCxnSpPr>
            <a:stCxn id="5" idx="3"/>
            <a:endCxn id="7" idx="0"/>
          </p:cNvCxnSpPr>
          <p:nvPr/>
        </p:nvCxnSpPr>
        <p:spPr>
          <a:xfrm>
            <a:off x="3676072" y="2623127"/>
            <a:ext cx="3846946" cy="51723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6" idx="3"/>
            <a:endCxn id="7" idx="1"/>
          </p:cNvCxnSpPr>
          <p:nvPr/>
        </p:nvCxnSpPr>
        <p:spPr>
          <a:xfrm flipV="1">
            <a:off x="3676072" y="3657599"/>
            <a:ext cx="2655455" cy="70311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2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3794</TotalTime>
  <Words>1480</Words>
  <Application>Microsoft Office PowerPoint</Application>
  <PresentationFormat>Widescreen</PresentationFormat>
  <Paragraphs>520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Optima</vt:lpstr>
      <vt:lpstr>SimSun</vt:lpstr>
      <vt:lpstr>Arial</vt:lpstr>
      <vt:lpstr>Calibri</vt:lpstr>
      <vt:lpstr>Calibri Light</vt:lpstr>
      <vt:lpstr>Times New Roman</vt:lpstr>
      <vt:lpstr>Office Theme</vt:lpstr>
      <vt:lpstr>Webinar for CWTS - University of Leiden  What shall we do with all these PhD-holders?  How to incentivise non-academic careers </vt:lpstr>
      <vt:lpstr>Topic &amp; relevance</vt:lpstr>
      <vt:lpstr>Hypotheses </vt:lpstr>
      <vt:lpstr>Data &amp; Analysis</vt:lpstr>
      <vt:lpstr>Variables: main timeline by information</vt:lpstr>
      <vt:lpstr>PowerPoint Presentation</vt:lpstr>
      <vt:lpstr>Model2 endogeneity </vt:lpstr>
      <vt:lpstr>PowerPoint Presentation</vt:lpstr>
      <vt:lpstr>PowerPoint Presentation</vt:lpstr>
      <vt:lpstr>Findings / implications </vt:lpstr>
      <vt:lpstr>PowerPoint Presentation</vt:lpstr>
      <vt:lpstr>Questions most welcome!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for CWTS University of Leiden  What shall we do with all these PhD-holders?  How to incentivise alternatives to academic careers</dc:title>
  <dc:creator>Marini, Giulio</dc:creator>
  <cp:lastModifiedBy>Marini, Giulio</cp:lastModifiedBy>
  <cp:revision>22</cp:revision>
  <dcterms:created xsi:type="dcterms:W3CDTF">2020-06-26T08:38:51Z</dcterms:created>
  <dcterms:modified xsi:type="dcterms:W3CDTF">2020-06-30T13:33:40Z</dcterms:modified>
</cp:coreProperties>
</file>