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9" r:id="rId1"/>
    <p:sldMasterId id="2147483721" r:id="rId2"/>
  </p:sldMasterIdLst>
  <p:notesMasterIdLst>
    <p:notesMasterId r:id="rId26"/>
  </p:notesMasterIdLst>
  <p:handoutMasterIdLst>
    <p:handoutMasterId r:id="rId27"/>
  </p:handoutMasterIdLst>
  <p:sldIdLst>
    <p:sldId id="438" r:id="rId3"/>
    <p:sldId id="540" r:id="rId4"/>
    <p:sldId id="521" r:id="rId5"/>
    <p:sldId id="547" r:id="rId6"/>
    <p:sldId id="517" r:id="rId7"/>
    <p:sldId id="599" r:id="rId8"/>
    <p:sldId id="600" r:id="rId9"/>
    <p:sldId id="601" r:id="rId10"/>
    <p:sldId id="602" r:id="rId11"/>
    <p:sldId id="605" r:id="rId12"/>
    <p:sldId id="597" r:id="rId13"/>
    <p:sldId id="613" r:id="rId14"/>
    <p:sldId id="615" r:id="rId15"/>
    <p:sldId id="616" r:id="rId16"/>
    <p:sldId id="266" r:id="rId17"/>
    <p:sldId id="612" r:id="rId18"/>
    <p:sldId id="604" r:id="rId19"/>
    <p:sldId id="609" r:id="rId20"/>
    <p:sldId id="617" r:id="rId21"/>
    <p:sldId id="611" r:id="rId22"/>
    <p:sldId id="531" r:id="rId23"/>
    <p:sldId id="532" r:id="rId24"/>
    <p:sldId id="603" r:id="rId2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70477" autoAdjust="0"/>
  </p:normalViewPr>
  <p:slideViewPr>
    <p:cSldViewPr>
      <p:cViewPr varScale="1">
        <p:scale>
          <a:sx n="60" d="100"/>
          <a:sy n="60" d="100"/>
        </p:scale>
        <p:origin x="20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64" y="-10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6920384951881E-2"/>
          <c:y val="0.11083723408373999"/>
          <c:w val="0.66246870370984257"/>
          <c:h val="0.67586008550616961"/>
        </c:manualLayout>
      </c:layout>
      <c:lineChart>
        <c:grouping val="standard"/>
        <c:varyColors val="0"/>
        <c:ser>
          <c:idx val="0"/>
          <c:order val="0"/>
          <c:tx>
            <c:strRef>
              <c:f>Sheet1!$C$5:$C$6</c:f>
              <c:strCache>
                <c:ptCount val="2"/>
                <c:pt idx="0">
                  <c:v>Women</c:v>
                </c:pt>
                <c:pt idx="1">
                  <c:v>Any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Sheet1!$A$7:$A$13</c:f>
              <c:numCache>
                <c:formatCode>General</c:formatCode>
                <c:ptCount val="7"/>
                <c:pt idx="0">
                  <c:v>1910</c:v>
                </c:pt>
                <c:pt idx="1">
                  <c:v>1922</c:v>
                </c:pt>
                <c:pt idx="2">
                  <c:v>1934</c:v>
                </c:pt>
                <c:pt idx="3">
                  <c:v>1946</c:v>
                </c:pt>
                <c:pt idx="4">
                  <c:v>1958</c:v>
                </c:pt>
                <c:pt idx="5">
                  <c:v>1970</c:v>
                </c:pt>
                <c:pt idx="6">
                  <c:v>1982</c:v>
                </c:pt>
              </c:numCache>
            </c:numRef>
          </c:cat>
          <c:val>
            <c:numRef>
              <c:f>Sheet1!$C$7:$C$13</c:f>
              <c:numCache>
                <c:formatCode>General</c:formatCode>
                <c:ptCount val="7"/>
                <c:pt idx="0">
                  <c:v>20</c:v>
                </c:pt>
                <c:pt idx="1">
                  <c:v>23</c:v>
                </c:pt>
                <c:pt idx="2">
                  <c:v>32</c:v>
                </c:pt>
                <c:pt idx="3">
                  <c:v>57</c:v>
                </c:pt>
                <c:pt idx="4">
                  <c:v>88</c:v>
                </c:pt>
                <c:pt idx="5">
                  <c:v>90</c:v>
                </c:pt>
                <c:pt idx="6">
                  <c:v>95.4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96-4525-A05E-D2545661163B}"/>
            </c:ext>
          </c:extLst>
        </c:ser>
        <c:ser>
          <c:idx val="1"/>
          <c:order val="1"/>
          <c:tx>
            <c:strRef>
              <c:f>Sheet1!$D$5:$D$6</c:f>
              <c:strCache>
                <c:ptCount val="2"/>
                <c:pt idx="0">
                  <c:v>Women</c:v>
                </c:pt>
                <c:pt idx="1">
                  <c:v>Tertiary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Sheet1!$A$7:$A$13</c:f>
              <c:numCache>
                <c:formatCode>General</c:formatCode>
                <c:ptCount val="7"/>
                <c:pt idx="0">
                  <c:v>1910</c:v>
                </c:pt>
                <c:pt idx="1">
                  <c:v>1922</c:v>
                </c:pt>
                <c:pt idx="2">
                  <c:v>1934</c:v>
                </c:pt>
                <c:pt idx="3">
                  <c:v>1946</c:v>
                </c:pt>
                <c:pt idx="4">
                  <c:v>1958</c:v>
                </c:pt>
                <c:pt idx="5">
                  <c:v>1970</c:v>
                </c:pt>
                <c:pt idx="6">
                  <c:v>1982</c:v>
                </c:pt>
              </c:numCache>
            </c:numRef>
          </c:cat>
          <c:val>
            <c:numRef>
              <c:f>Sheet1!$D$7:$D$13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9</c:v>
                </c:pt>
                <c:pt idx="3">
                  <c:v>11</c:v>
                </c:pt>
                <c:pt idx="4">
                  <c:v>31</c:v>
                </c:pt>
                <c:pt idx="5">
                  <c:v>35</c:v>
                </c:pt>
                <c:pt idx="6">
                  <c:v>52.7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96-4525-A05E-D2545661163B}"/>
            </c:ext>
          </c:extLst>
        </c:ser>
        <c:ser>
          <c:idx val="2"/>
          <c:order val="2"/>
          <c:tx>
            <c:strRef>
              <c:f>Sheet1!$F$5:$F$6</c:f>
              <c:strCache>
                <c:ptCount val="2"/>
                <c:pt idx="0">
                  <c:v>Men</c:v>
                </c:pt>
                <c:pt idx="1">
                  <c:v>Any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Sheet1!$A$7:$A$13</c:f>
              <c:numCache>
                <c:formatCode>General</c:formatCode>
                <c:ptCount val="7"/>
                <c:pt idx="0">
                  <c:v>1910</c:v>
                </c:pt>
                <c:pt idx="1">
                  <c:v>1922</c:v>
                </c:pt>
                <c:pt idx="2">
                  <c:v>1934</c:v>
                </c:pt>
                <c:pt idx="3">
                  <c:v>1946</c:v>
                </c:pt>
                <c:pt idx="4">
                  <c:v>1958</c:v>
                </c:pt>
                <c:pt idx="5">
                  <c:v>1970</c:v>
                </c:pt>
                <c:pt idx="6">
                  <c:v>1982</c:v>
                </c:pt>
              </c:numCache>
            </c:numRef>
          </c:cat>
          <c:val>
            <c:numRef>
              <c:f>Sheet1!$F$7:$F$13</c:f>
              <c:numCache>
                <c:formatCode>General</c:formatCode>
                <c:ptCount val="7"/>
                <c:pt idx="0">
                  <c:v>25</c:v>
                </c:pt>
                <c:pt idx="1">
                  <c:v>36</c:v>
                </c:pt>
                <c:pt idx="2">
                  <c:v>50</c:v>
                </c:pt>
                <c:pt idx="3">
                  <c:v>59</c:v>
                </c:pt>
                <c:pt idx="4">
                  <c:v>91</c:v>
                </c:pt>
                <c:pt idx="5">
                  <c:v>90</c:v>
                </c:pt>
                <c:pt idx="6">
                  <c:v>92.8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96-4525-A05E-D2545661163B}"/>
            </c:ext>
          </c:extLst>
        </c:ser>
        <c:ser>
          <c:idx val="3"/>
          <c:order val="3"/>
          <c:tx>
            <c:strRef>
              <c:f>Sheet1!$G$5:$G$6</c:f>
              <c:strCache>
                <c:ptCount val="2"/>
                <c:pt idx="0">
                  <c:v>Men</c:v>
                </c:pt>
                <c:pt idx="1">
                  <c:v>Tertiary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Dot"/>
              <a:round/>
            </a:ln>
            <a:effectLst/>
          </c:spPr>
          <c:marker>
            <c:symbol val="none"/>
          </c:marker>
          <c:cat>
            <c:numRef>
              <c:f>Sheet1!$A$7:$A$13</c:f>
              <c:numCache>
                <c:formatCode>General</c:formatCode>
                <c:ptCount val="7"/>
                <c:pt idx="0">
                  <c:v>1910</c:v>
                </c:pt>
                <c:pt idx="1">
                  <c:v>1922</c:v>
                </c:pt>
                <c:pt idx="2">
                  <c:v>1934</c:v>
                </c:pt>
                <c:pt idx="3">
                  <c:v>1946</c:v>
                </c:pt>
                <c:pt idx="4">
                  <c:v>1958</c:v>
                </c:pt>
                <c:pt idx="5">
                  <c:v>1970</c:v>
                </c:pt>
                <c:pt idx="6">
                  <c:v>1982</c:v>
                </c:pt>
              </c:numCache>
            </c:numRef>
          </c:cat>
          <c:val>
            <c:numRef>
              <c:f>Sheet1!$G$7:$G$13</c:f>
              <c:numCache>
                <c:formatCode>General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13</c:v>
                </c:pt>
                <c:pt idx="3">
                  <c:v>23</c:v>
                </c:pt>
                <c:pt idx="4">
                  <c:v>33</c:v>
                </c:pt>
                <c:pt idx="5">
                  <c:v>33</c:v>
                </c:pt>
                <c:pt idx="6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96-4525-A05E-D25456611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8098591"/>
        <c:axId val="1208098175"/>
      </c:lineChart>
      <c:catAx>
        <c:axId val="12080985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baseline="0"/>
                  <a:t>Year of Birth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098175"/>
        <c:crosses val="autoZero"/>
        <c:auto val="1"/>
        <c:lblAlgn val="ctr"/>
        <c:lblOffset val="100"/>
        <c:noMultiLvlLbl val="0"/>
      </c:catAx>
      <c:valAx>
        <c:axId val="120809817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098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82449434339571"/>
          <c:y val="0.40414224263633713"/>
          <c:w val="0.25417550565660418"/>
          <c:h val="0.31250218722659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Gender gaps at the log mean,  raw and adjusted, various studies of UK, 1971-2015, employees all ages 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'[Corrected Chart for seminar xlsx.xlsx]data for graph'!$B$2</c:f>
              <c:strCache>
                <c:ptCount val="1"/>
                <c:pt idx="0">
                  <c:v>Raw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'[1]data for graph'!$A$3:$A$10</c:f>
              <c:strCache>
                <c:ptCount val="8"/>
                <c:pt idx="0">
                  <c:v>1971  Greenhalgh, GHS</c:v>
                </c:pt>
                <c:pt idx="1">
                  <c:v>1975  Greenhalgh , GHS </c:v>
                </c:pt>
                <c:pt idx="2">
                  <c:v>1980 Wright &amp; Ermisch, WES</c:v>
                </c:pt>
                <c:pt idx="3">
                  <c:v>1983 Harkness GHS</c:v>
                </c:pt>
                <c:pt idx="4">
                  <c:v> 1992-3 Harkness BHPS</c:v>
                </c:pt>
                <c:pt idx="5">
                  <c:v>1991 97 Swaffield  BHPS</c:v>
                </c:pt>
                <c:pt idx="6">
                  <c:v> 1997 Fortin et al LFS</c:v>
                </c:pt>
                <c:pt idx="7">
                  <c:v> 2015 Fortin  et al LFS </c:v>
                </c:pt>
              </c:strCache>
            </c:strRef>
          </c:cat>
          <c:val>
            <c:numRef>
              <c:f>'[1]data for graph'!$B$3:$B$10</c:f>
              <c:numCache>
                <c:formatCode>0.000</c:formatCode>
                <c:ptCount val="8"/>
                <c:pt idx="0">
                  <c:v>0.67600000000000005</c:v>
                </c:pt>
                <c:pt idx="1">
                  <c:v>0.48099999999999998</c:v>
                </c:pt>
                <c:pt idx="2">
                  <c:v>0.39800000000000002</c:v>
                </c:pt>
                <c:pt idx="3">
                  <c:v>0.36714791263478019</c:v>
                </c:pt>
                <c:pt idx="4">
                  <c:v>0.30599999999999999</c:v>
                </c:pt>
                <c:pt idx="5" formatCode="General">
                  <c:v>0.35</c:v>
                </c:pt>
                <c:pt idx="6">
                  <c:v>0.26300000000000001</c:v>
                </c:pt>
                <c:pt idx="7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0-40F1-963D-1587F959EB48}"/>
            </c:ext>
          </c:extLst>
        </c:ser>
        <c:ser>
          <c:idx val="1"/>
          <c:order val="1"/>
          <c:tx>
            <c:strRef>
              <c:f>'[Corrected Chart for seminar xlsx.xlsx]data for graph'!$C$2</c:f>
              <c:strCache>
                <c:ptCount val="1"/>
                <c:pt idx="0">
                  <c:v>Adjusted  for Available  Human Capital covariates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'[1]data for graph'!$A$3:$A$10</c:f>
              <c:strCache>
                <c:ptCount val="8"/>
                <c:pt idx="0">
                  <c:v>1971  Greenhalgh, GHS</c:v>
                </c:pt>
                <c:pt idx="1">
                  <c:v>1975  Greenhalgh , GHS </c:v>
                </c:pt>
                <c:pt idx="2">
                  <c:v>1980 Wright &amp; Ermisch, WES</c:v>
                </c:pt>
                <c:pt idx="3">
                  <c:v>1983 Harkness GHS</c:v>
                </c:pt>
                <c:pt idx="4">
                  <c:v> 1992-3 Harkness BHPS</c:v>
                </c:pt>
                <c:pt idx="5">
                  <c:v>1991 97 Swaffield  BHPS</c:v>
                </c:pt>
                <c:pt idx="6">
                  <c:v> 1997 Fortin et al LFS</c:v>
                </c:pt>
                <c:pt idx="7">
                  <c:v> 2015 Fortin  et al LFS </c:v>
                </c:pt>
              </c:strCache>
            </c:strRef>
          </c:cat>
          <c:val>
            <c:numRef>
              <c:f>'[1]data for graph'!$C$3:$C$10</c:f>
              <c:numCache>
                <c:formatCode>0.000</c:formatCode>
                <c:ptCount val="8"/>
                <c:pt idx="0">
                  <c:v>0.376</c:v>
                </c:pt>
                <c:pt idx="1">
                  <c:v>0.30399999999999999</c:v>
                </c:pt>
                <c:pt idx="2">
                  <c:v>0.21199999999999999</c:v>
                </c:pt>
                <c:pt idx="3">
                  <c:v>0.26448410284766377</c:v>
                </c:pt>
                <c:pt idx="4">
                  <c:v>0.254</c:v>
                </c:pt>
                <c:pt idx="5" formatCode="General">
                  <c:v>0.18099999999999999</c:v>
                </c:pt>
                <c:pt idx="6">
                  <c:v>0.13442222222222225</c:v>
                </c:pt>
                <c:pt idx="7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0-40F1-963D-1587F959E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347104"/>
        <c:axId val="419333792"/>
      </c:barChart>
      <c:catAx>
        <c:axId val="41934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33792"/>
        <c:crosses val="autoZero"/>
        <c:auto val="1"/>
        <c:lblAlgn val="ctr"/>
        <c:lblOffset val="100"/>
        <c:noMultiLvlLbl val="0"/>
      </c:catAx>
      <c:valAx>
        <c:axId val="41933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4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51490899703111"/>
          <c:y val="9.3063052923940182E-2"/>
          <c:w val="0.49906646595646131"/>
          <c:h val="0.70401121132360456"/>
        </c:manualLayout>
      </c:layout>
      <c:lineChart>
        <c:grouping val="standard"/>
        <c:varyColors val="0"/>
        <c:ser>
          <c:idx val="0"/>
          <c:order val="0"/>
          <c:tx>
            <c:strRef>
              <c:f>'Figure2 (alternative)'!$B$4:$C$4</c:f>
              <c:strCache>
                <c:ptCount val="2"/>
                <c:pt idx="1">
                  <c:v>Raw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'Figure2 (alternative)'!$D$3:$I$3</c:f>
              <c:numCache>
                <c:formatCode>General</c:formatCode>
                <c:ptCount val="5"/>
                <c:pt idx="0">
                  <c:v>23</c:v>
                </c:pt>
                <c:pt idx="1">
                  <c:v>33</c:v>
                </c:pt>
                <c:pt idx="2">
                  <c:v>42</c:v>
                </c:pt>
                <c:pt idx="3">
                  <c:v>50</c:v>
                </c:pt>
                <c:pt idx="4">
                  <c:v>55</c:v>
                </c:pt>
              </c:numCache>
            </c:numRef>
          </c:cat>
          <c:val>
            <c:numRef>
              <c:f>'Figure2 (alternative)'!$D$4:$I$4</c:f>
              <c:numCache>
                <c:formatCode>0.000</c:formatCode>
                <c:ptCount val="5"/>
                <c:pt idx="0">
                  <c:v>0.15387480000000001</c:v>
                </c:pt>
                <c:pt idx="1">
                  <c:v>0.34011659999999999</c:v>
                </c:pt>
                <c:pt idx="2">
                  <c:v>0.40461360000000002</c:v>
                </c:pt>
                <c:pt idx="3">
                  <c:v>0.3394394</c:v>
                </c:pt>
                <c:pt idx="4">
                  <c:v>0.32209660000000001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51-413A-B707-EA6AB040C35C}"/>
            </c:ext>
          </c:extLst>
        </c:ser>
        <c:ser>
          <c:idx val="1"/>
          <c:order val="1"/>
          <c:tx>
            <c:strRef>
              <c:f>'Figure2 (alternative)'!$B$5:$C$5</c:f>
              <c:strCache>
                <c:ptCount val="2"/>
                <c:pt idx="0">
                  <c:v>model 1</c:v>
                </c:pt>
                <c:pt idx="1">
                  <c:v>EDUCATION etc</c:v>
                </c:pt>
              </c:strCache>
            </c:strRef>
          </c:tx>
          <c:spPr>
            <a:ln w="285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'Figure2 (alternative)'!$D$3:$I$3</c:f>
              <c:numCache>
                <c:formatCode>General</c:formatCode>
                <c:ptCount val="5"/>
                <c:pt idx="0">
                  <c:v>23</c:v>
                </c:pt>
                <c:pt idx="1">
                  <c:v>33</c:v>
                </c:pt>
                <c:pt idx="2">
                  <c:v>42</c:v>
                </c:pt>
                <c:pt idx="3">
                  <c:v>50</c:v>
                </c:pt>
                <c:pt idx="4">
                  <c:v>55</c:v>
                </c:pt>
              </c:numCache>
            </c:numRef>
          </c:cat>
          <c:val>
            <c:numRef>
              <c:f>'Figure2 (alternative)'!$D$5:$I$5</c:f>
              <c:numCache>
                <c:formatCode>0.000</c:formatCode>
                <c:ptCount val="5"/>
                <c:pt idx="0">
                  <c:v>0.16158510000000001</c:v>
                </c:pt>
                <c:pt idx="1">
                  <c:v>0.3186174</c:v>
                </c:pt>
                <c:pt idx="2">
                  <c:v>0.36190850000000002</c:v>
                </c:pt>
                <c:pt idx="3">
                  <c:v>0.3185287</c:v>
                </c:pt>
                <c:pt idx="4">
                  <c:v>0.29986859999999999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51-413A-B707-EA6AB040C35C}"/>
            </c:ext>
          </c:extLst>
        </c:ser>
        <c:ser>
          <c:idx val="3"/>
          <c:order val="3"/>
          <c:tx>
            <c:strRef>
              <c:f>'Figure2 (alternative)'!$B$7:$C$7</c:f>
              <c:strCache>
                <c:ptCount val="2"/>
                <c:pt idx="0">
                  <c:v>model 2 </c:v>
                </c:pt>
                <c:pt idx="1">
                  <c:v> ED + EXP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'Figure2 (alternative)'!$D$3:$I$3</c:f>
              <c:numCache>
                <c:formatCode>General</c:formatCode>
                <c:ptCount val="5"/>
                <c:pt idx="0">
                  <c:v>23</c:v>
                </c:pt>
                <c:pt idx="1">
                  <c:v>33</c:v>
                </c:pt>
                <c:pt idx="2">
                  <c:v>42</c:v>
                </c:pt>
                <c:pt idx="3">
                  <c:v>50</c:v>
                </c:pt>
                <c:pt idx="4">
                  <c:v>55</c:v>
                </c:pt>
              </c:numCache>
            </c:numRef>
          </c:cat>
          <c:val>
            <c:numRef>
              <c:f>'Figure2 (alternative)'!$D$7:$I$7</c:f>
              <c:numCache>
                <c:formatCode>General</c:formatCode>
                <c:ptCount val="5"/>
                <c:pt idx="0" formatCode="0.000">
                  <c:v>0.1668</c:v>
                </c:pt>
                <c:pt idx="1">
                  <c:v>0.26900000000000002</c:v>
                </c:pt>
                <c:pt idx="2" formatCode="0.000">
                  <c:v>0.17150000000000001</c:v>
                </c:pt>
                <c:pt idx="3" formatCode="0.000">
                  <c:v>0.11626</c:v>
                </c:pt>
                <c:pt idx="4" formatCode="0.000">
                  <c:v>0.11162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51-413A-B707-EA6AB040C35C}"/>
            </c:ext>
          </c:extLst>
        </c:ser>
        <c:ser>
          <c:idx val="4"/>
          <c:order val="4"/>
          <c:tx>
            <c:strRef>
              <c:f>'Figure2 (alternative)'!$B$8:$C$8</c:f>
              <c:strCache>
                <c:ptCount val="2"/>
                <c:pt idx="0">
                  <c:v>model 4</c:v>
                </c:pt>
                <c:pt idx="1">
                  <c:v>ED +EXP+FAM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'Figure2 (alternative)'!$D$3:$I$3</c:f>
              <c:numCache>
                <c:formatCode>General</c:formatCode>
                <c:ptCount val="5"/>
                <c:pt idx="0">
                  <c:v>23</c:v>
                </c:pt>
                <c:pt idx="1">
                  <c:v>33</c:v>
                </c:pt>
                <c:pt idx="2">
                  <c:v>42</c:v>
                </c:pt>
                <c:pt idx="3">
                  <c:v>50</c:v>
                </c:pt>
                <c:pt idx="4">
                  <c:v>55</c:v>
                </c:pt>
              </c:numCache>
            </c:numRef>
          </c:cat>
          <c:val>
            <c:numRef>
              <c:f>'Figure2 (alternative)'!$D$8:$I$8</c:f>
              <c:numCache>
                <c:formatCode>0.000</c:formatCode>
                <c:ptCount val="5"/>
                <c:pt idx="0">
                  <c:v>0.16030369999999999</c:v>
                </c:pt>
                <c:pt idx="1">
                  <c:v>0.27299279999999998</c:v>
                </c:pt>
                <c:pt idx="2">
                  <c:v>0.18020149999999999</c:v>
                </c:pt>
                <c:pt idx="3">
                  <c:v>0.122139</c:v>
                </c:pt>
                <c:pt idx="4">
                  <c:v>0.1082148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51-413A-B707-EA6AB040C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0829696"/>
        <c:axId val="12679666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'Figure2 (alternative)'!$B$6:$C$6</c15:sqref>
                        </c15:formulaRef>
                      </c:ext>
                    </c:extLst>
                    <c:strCache>
                      <c:ptCount val="2"/>
                      <c:pt idx="0">
                        <c:v>model 3</c:v>
                      </c:pt>
                      <c:pt idx="1">
                        <c:v>ED +FAM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'Figure2 (alternative)'!$D$3:$I$3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23</c:v>
                      </c:pt>
                      <c:pt idx="1">
                        <c:v>33</c:v>
                      </c:pt>
                      <c:pt idx="2">
                        <c:v>42</c:v>
                      </c:pt>
                      <c:pt idx="3">
                        <c:v>50</c:v>
                      </c:pt>
                      <c:pt idx="4">
                        <c:v>55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'Figure2 (alternative)'!$D$6:$I$6</c15:sqref>
                        </c15:formulaRef>
                      </c:ext>
                    </c:extLst>
                    <c:numCache>
                      <c:formatCode>0.000</c:formatCode>
                      <c:ptCount val="5"/>
                      <c:pt idx="0">
                        <c:v>0.1707854</c:v>
                      </c:pt>
                      <c:pt idx="1">
                        <c:v>0.317195</c:v>
                      </c:pt>
                      <c:pt idx="2">
                        <c:v>0.36132300000000001</c:v>
                      </c:pt>
                      <c:pt idx="3">
                        <c:v>0.3114268</c:v>
                      </c:pt>
                      <c:pt idx="4">
                        <c:v>0.28439219999999998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1051-413A-B707-EA6AB040C35C}"/>
                  </c:ext>
                </c:extLst>
              </c15:ser>
            </c15:filteredLineSeries>
          </c:ext>
        </c:extLst>
      </c:lineChart>
      <c:catAx>
        <c:axId val="240829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0.3584781818003086"/>
              <c:y val="0.862406244992139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796664"/>
        <c:crosses val="autoZero"/>
        <c:auto val="1"/>
        <c:lblAlgn val="ctr"/>
        <c:lblOffset val="100"/>
        <c:noMultiLvlLbl val="0"/>
      </c:catAx>
      <c:valAx>
        <c:axId val="126796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logs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82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17518376400725"/>
          <c:y val="0.11544711618193791"/>
          <c:w val="0.24914610627309217"/>
          <c:h val="0.73967868304487905"/>
        </c:manualLayout>
      </c:layout>
      <c:overlay val="0"/>
      <c:spPr>
        <a:noFill/>
        <a:ln>
          <a:solidFill>
            <a:schemeClr val="bg1">
              <a:lumMod val="6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0" i="0" baseline="0" dirty="0">
                <a:effectLst/>
              </a:rPr>
              <a:t>Female-to-male ratios of median pay, by survey</a:t>
            </a:r>
          </a:p>
          <a:p>
            <a:pPr>
              <a:defRPr/>
            </a:pPr>
            <a:r>
              <a:rPr lang="en-GB" sz="2800" b="0" i="0" baseline="0" dirty="0">
                <a:effectLst/>
              </a:rPr>
              <a:t>Raw, attrition adjusted and selection adjusted</a:t>
            </a:r>
            <a:endParaRPr lang="en-GB" sz="2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026217196247698E-2"/>
          <c:y val="0.13381890500046548"/>
          <c:w val="0.88969505095960266"/>
          <c:h val="0.6497093902178811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Sheet1!$K$2</c:f>
              <c:strCache>
                <c:ptCount val="1"/>
                <c:pt idx="0">
                  <c:v>NCDS Raw Median Gap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xVal>
            <c:numRef>
              <c:f>Sheet1!$J$4:$J$36</c:f>
              <c:numCache>
                <c:formatCode>General</c:formatCode>
                <c:ptCount val="3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27</c:v>
                </c:pt>
                <c:pt idx="5">
                  <c:v>28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  <c:pt idx="11">
                  <c:v>34</c:v>
                </c:pt>
                <c:pt idx="12">
                  <c:v>35</c:v>
                </c:pt>
                <c:pt idx="13">
                  <c:v>36</c:v>
                </c:pt>
                <c:pt idx="14">
                  <c:v>37</c:v>
                </c:pt>
                <c:pt idx="15">
                  <c:v>38</c:v>
                </c:pt>
                <c:pt idx="16">
                  <c:v>39</c:v>
                </c:pt>
                <c:pt idx="17">
                  <c:v>40</c:v>
                </c:pt>
                <c:pt idx="18">
                  <c:v>41</c:v>
                </c:pt>
                <c:pt idx="19">
                  <c:v>42</c:v>
                </c:pt>
                <c:pt idx="20">
                  <c:v>43</c:v>
                </c:pt>
                <c:pt idx="21">
                  <c:v>44</c:v>
                </c:pt>
                <c:pt idx="22">
                  <c:v>45</c:v>
                </c:pt>
                <c:pt idx="23">
                  <c:v>46</c:v>
                </c:pt>
                <c:pt idx="24">
                  <c:v>47</c:v>
                </c:pt>
                <c:pt idx="25">
                  <c:v>48</c:v>
                </c:pt>
                <c:pt idx="26">
                  <c:v>49</c:v>
                </c:pt>
                <c:pt idx="27">
                  <c:v>50</c:v>
                </c:pt>
                <c:pt idx="28">
                  <c:v>51</c:v>
                </c:pt>
                <c:pt idx="29">
                  <c:v>52</c:v>
                </c:pt>
                <c:pt idx="30">
                  <c:v>53</c:v>
                </c:pt>
                <c:pt idx="31">
                  <c:v>54</c:v>
                </c:pt>
                <c:pt idx="32">
                  <c:v>55</c:v>
                </c:pt>
              </c:numCache>
            </c:numRef>
          </c:xVal>
          <c:yVal>
            <c:numRef>
              <c:f>Sheet1!$K$4:$K$36</c:f>
              <c:numCache>
                <c:formatCode>General</c:formatCode>
                <c:ptCount val="33"/>
                <c:pt idx="0">
                  <c:v>0.84228815566222082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0.68856528928450977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0.64999526500683003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0.6914879618935742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0.71225069431159571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3DF-4E51-B800-50B4AD3519F6}"/>
            </c:ext>
          </c:extLst>
        </c:ser>
        <c:ser>
          <c:idx val="5"/>
          <c:order val="1"/>
          <c:tx>
            <c:strRef>
              <c:f>Sheet1!$Q$2</c:f>
              <c:strCache>
                <c:ptCount val="1"/>
                <c:pt idx="0">
                  <c:v>BCS Raw Median Gap 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xVal>
            <c:numRef>
              <c:f>Sheet1!$J$4:$J$36</c:f>
              <c:numCache>
                <c:formatCode>General</c:formatCode>
                <c:ptCount val="3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27</c:v>
                </c:pt>
                <c:pt idx="5">
                  <c:v>28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  <c:pt idx="11">
                  <c:v>34</c:v>
                </c:pt>
                <c:pt idx="12">
                  <c:v>35</c:v>
                </c:pt>
                <c:pt idx="13">
                  <c:v>36</c:v>
                </c:pt>
                <c:pt idx="14">
                  <c:v>37</c:v>
                </c:pt>
                <c:pt idx="15">
                  <c:v>38</c:v>
                </c:pt>
                <c:pt idx="16">
                  <c:v>39</c:v>
                </c:pt>
                <c:pt idx="17">
                  <c:v>40</c:v>
                </c:pt>
                <c:pt idx="18">
                  <c:v>41</c:v>
                </c:pt>
                <c:pt idx="19">
                  <c:v>42</c:v>
                </c:pt>
                <c:pt idx="20">
                  <c:v>43</c:v>
                </c:pt>
                <c:pt idx="21">
                  <c:v>44</c:v>
                </c:pt>
                <c:pt idx="22">
                  <c:v>45</c:v>
                </c:pt>
                <c:pt idx="23">
                  <c:v>46</c:v>
                </c:pt>
                <c:pt idx="24">
                  <c:v>47</c:v>
                </c:pt>
                <c:pt idx="25">
                  <c:v>48</c:v>
                </c:pt>
                <c:pt idx="26">
                  <c:v>49</c:v>
                </c:pt>
                <c:pt idx="27">
                  <c:v>50</c:v>
                </c:pt>
                <c:pt idx="28">
                  <c:v>51</c:v>
                </c:pt>
                <c:pt idx="29">
                  <c:v>52</c:v>
                </c:pt>
                <c:pt idx="30">
                  <c:v>53</c:v>
                </c:pt>
                <c:pt idx="31">
                  <c:v>54</c:v>
                </c:pt>
                <c:pt idx="32">
                  <c:v>55</c:v>
                </c:pt>
              </c:numCache>
            </c:numRef>
          </c:xVal>
          <c:yVal>
            <c:numRef>
              <c:f>Sheet1!$Q$4:$Q$36</c:f>
              <c:numCache>
                <c:formatCode>General</c:formatCode>
                <c:ptCount val="3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0.91579502662281265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0.84409380082474328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0.79980502704168477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0.73533135177424913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0.69743907315826759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3DF-4E51-B800-50B4AD3519F6}"/>
            </c:ext>
          </c:extLst>
        </c:ser>
        <c:ser>
          <c:idx val="0"/>
          <c:order val="2"/>
          <c:tx>
            <c:strRef>
              <c:f>Sheet1!$B$2</c:f>
              <c:strCache>
                <c:ptCount val="1"/>
                <c:pt idx="0">
                  <c:v>NCDS Attrition-adjusted Median Gap </c:v>
                </c:pt>
              </c:strCache>
            </c:strRef>
          </c:tx>
          <c:spPr>
            <a:ln w="19050" cap="rnd">
              <a:solidFill>
                <a:schemeClr val="tx1">
                  <a:alpha val="9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Sheet1!$A$4:$A$36</c:f>
              <c:numCache>
                <c:formatCode>General</c:formatCode>
                <c:ptCount val="3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27</c:v>
                </c:pt>
                <c:pt idx="5">
                  <c:v>28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  <c:pt idx="11">
                  <c:v>34</c:v>
                </c:pt>
                <c:pt idx="12">
                  <c:v>35</c:v>
                </c:pt>
                <c:pt idx="13">
                  <c:v>36</c:v>
                </c:pt>
                <c:pt idx="14">
                  <c:v>37</c:v>
                </c:pt>
                <c:pt idx="15">
                  <c:v>38</c:v>
                </c:pt>
                <c:pt idx="16">
                  <c:v>39</c:v>
                </c:pt>
                <c:pt idx="17">
                  <c:v>40</c:v>
                </c:pt>
                <c:pt idx="18">
                  <c:v>41</c:v>
                </c:pt>
                <c:pt idx="19">
                  <c:v>42</c:v>
                </c:pt>
                <c:pt idx="20">
                  <c:v>43</c:v>
                </c:pt>
                <c:pt idx="21">
                  <c:v>44</c:v>
                </c:pt>
                <c:pt idx="22">
                  <c:v>45</c:v>
                </c:pt>
                <c:pt idx="23">
                  <c:v>46</c:v>
                </c:pt>
                <c:pt idx="24">
                  <c:v>47</c:v>
                </c:pt>
                <c:pt idx="25">
                  <c:v>48</c:v>
                </c:pt>
                <c:pt idx="26">
                  <c:v>49</c:v>
                </c:pt>
                <c:pt idx="27">
                  <c:v>50</c:v>
                </c:pt>
                <c:pt idx="28">
                  <c:v>51</c:v>
                </c:pt>
                <c:pt idx="29">
                  <c:v>52</c:v>
                </c:pt>
                <c:pt idx="30">
                  <c:v>53</c:v>
                </c:pt>
                <c:pt idx="31">
                  <c:v>54</c:v>
                </c:pt>
                <c:pt idx="32">
                  <c:v>55</c:v>
                </c:pt>
              </c:numCache>
            </c:numRef>
          </c:xVal>
          <c:yVal>
            <c:numRef>
              <c:f>Sheet1!$B$4:$B$36</c:f>
              <c:numCache>
                <c:formatCode>General</c:formatCode>
                <c:ptCount val="33"/>
                <c:pt idx="0">
                  <c:v>0.83778075959028209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0.69251760827895426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0.65483673828688793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0.70014993362337019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0.72280288351920319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3DF-4E51-B800-50B4AD3519F6}"/>
            </c:ext>
          </c:extLst>
        </c:ser>
        <c:ser>
          <c:idx val="1"/>
          <c:order val="3"/>
          <c:tx>
            <c:strRef>
              <c:f>Sheet1!$D$2</c:f>
              <c:strCache>
                <c:ptCount val="1"/>
                <c:pt idx="0">
                  <c:v>BCS Attrition-adjusted Median Gap 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Sheet1!$A$4:$A$36</c:f>
              <c:numCache>
                <c:formatCode>General</c:formatCode>
                <c:ptCount val="3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27</c:v>
                </c:pt>
                <c:pt idx="5">
                  <c:v>28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  <c:pt idx="11">
                  <c:v>34</c:v>
                </c:pt>
                <c:pt idx="12">
                  <c:v>35</c:v>
                </c:pt>
                <c:pt idx="13">
                  <c:v>36</c:v>
                </c:pt>
                <c:pt idx="14">
                  <c:v>37</c:v>
                </c:pt>
                <c:pt idx="15">
                  <c:v>38</c:v>
                </c:pt>
                <c:pt idx="16">
                  <c:v>39</c:v>
                </c:pt>
                <c:pt idx="17">
                  <c:v>40</c:v>
                </c:pt>
                <c:pt idx="18">
                  <c:v>41</c:v>
                </c:pt>
                <c:pt idx="19">
                  <c:v>42</c:v>
                </c:pt>
                <c:pt idx="20">
                  <c:v>43</c:v>
                </c:pt>
                <c:pt idx="21">
                  <c:v>44</c:v>
                </c:pt>
                <c:pt idx="22">
                  <c:v>45</c:v>
                </c:pt>
                <c:pt idx="23">
                  <c:v>46</c:v>
                </c:pt>
                <c:pt idx="24">
                  <c:v>47</c:v>
                </c:pt>
                <c:pt idx="25">
                  <c:v>48</c:v>
                </c:pt>
                <c:pt idx="26">
                  <c:v>49</c:v>
                </c:pt>
                <c:pt idx="27">
                  <c:v>50</c:v>
                </c:pt>
                <c:pt idx="28">
                  <c:v>51</c:v>
                </c:pt>
                <c:pt idx="29">
                  <c:v>52</c:v>
                </c:pt>
                <c:pt idx="30">
                  <c:v>53</c:v>
                </c:pt>
                <c:pt idx="31">
                  <c:v>54</c:v>
                </c:pt>
                <c:pt idx="32">
                  <c:v>55</c:v>
                </c:pt>
              </c:numCache>
            </c:numRef>
          </c:xVal>
          <c:yVal>
            <c:numRef>
              <c:f>Sheet1!$D$4:$D$36</c:f>
              <c:numCache>
                <c:formatCode>General</c:formatCode>
                <c:ptCount val="3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0.91337138953460106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0.84991208010120334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0.80482039468944344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0.72649573771821929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0.69747163289228031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3DF-4E51-B800-50B4AD3519F6}"/>
            </c:ext>
          </c:extLst>
        </c:ser>
        <c:ser>
          <c:idx val="2"/>
          <c:order val="4"/>
          <c:tx>
            <c:strRef>
              <c:f>Sheet1!$F$2</c:f>
              <c:strCache>
                <c:ptCount val="1"/>
                <c:pt idx="0">
                  <c:v>NCDS Selection and Attrition-adjusted Median Gap 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Sheet1!$A$4:$A$36</c:f>
              <c:numCache>
                <c:formatCode>General</c:formatCode>
                <c:ptCount val="3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27</c:v>
                </c:pt>
                <c:pt idx="5">
                  <c:v>28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  <c:pt idx="11">
                  <c:v>34</c:v>
                </c:pt>
                <c:pt idx="12">
                  <c:v>35</c:v>
                </c:pt>
                <c:pt idx="13">
                  <c:v>36</c:v>
                </c:pt>
                <c:pt idx="14">
                  <c:v>37</c:v>
                </c:pt>
                <c:pt idx="15">
                  <c:v>38</c:v>
                </c:pt>
                <c:pt idx="16">
                  <c:v>39</c:v>
                </c:pt>
                <c:pt idx="17">
                  <c:v>40</c:v>
                </c:pt>
                <c:pt idx="18">
                  <c:v>41</c:v>
                </c:pt>
                <c:pt idx="19">
                  <c:v>42</c:v>
                </c:pt>
                <c:pt idx="20">
                  <c:v>43</c:v>
                </c:pt>
                <c:pt idx="21">
                  <c:v>44</c:v>
                </c:pt>
                <c:pt idx="22">
                  <c:v>45</c:v>
                </c:pt>
                <c:pt idx="23">
                  <c:v>46</c:v>
                </c:pt>
                <c:pt idx="24">
                  <c:v>47</c:v>
                </c:pt>
                <c:pt idx="25">
                  <c:v>48</c:v>
                </c:pt>
                <c:pt idx="26">
                  <c:v>49</c:v>
                </c:pt>
                <c:pt idx="27">
                  <c:v>50</c:v>
                </c:pt>
                <c:pt idx="28">
                  <c:v>51</c:v>
                </c:pt>
                <c:pt idx="29">
                  <c:v>52</c:v>
                </c:pt>
                <c:pt idx="30">
                  <c:v>53</c:v>
                </c:pt>
                <c:pt idx="31">
                  <c:v>54</c:v>
                </c:pt>
                <c:pt idx="32">
                  <c:v>55</c:v>
                </c:pt>
              </c:numCache>
            </c:numRef>
          </c:xVal>
          <c:yVal>
            <c:numRef>
              <c:f>Sheet1!$F$4:$F$36</c:f>
              <c:numCache>
                <c:formatCode>General</c:formatCode>
                <c:ptCount val="33"/>
                <c:pt idx="0">
                  <c:v>0.79730964992753817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0.66779444577862324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0.65074252728417004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0.68571422605635612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0.71552873701444353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3DF-4E51-B800-50B4AD3519F6}"/>
            </c:ext>
          </c:extLst>
        </c:ser>
        <c:ser>
          <c:idx val="3"/>
          <c:order val="5"/>
          <c:tx>
            <c:strRef>
              <c:f>Sheet1!$H$2</c:f>
              <c:strCache>
                <c:ptCount val="1"/>
                <c:pt idx="0">
                  <c:v>BCS Selection and Attrition-adjusted Median Gap </c:v>
                </c:pt>
              </c:strCache>
            </c:strRef>
          </c:tx>
          <c:spPr>
            <a:ln w="19050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  <a:prstDash val="dash"/>
              </a:ln>
              <a:effectLst/>
            </c:spPr>
          </c:marker>
          <c:xVal>
            <c:numRef>
              <c:f>Sheet1!$A$4:$A$36</c:f>
              <c:numCache>
                <c:formatCode>General</c:formatCode>
                <c:ptCount val="3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27</c:v>
                </c:pt>
                <c:pt idx="5">
                  <c:v>28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  <c:pt idx="11">
                  <c:v>34</c:v>
                </c:pt>
                <c:pt idx="12">
                  <c:v>35</c:v>
                </c:pt>
                <c:pt idx="13">
                  <c:v>36</c:v>
                </c:pt>
                <c:pt idx="14">
                  <c:v>37</c:v>
                </c:pt>
                <c:pt idx="15">
                  <c:v>38</c:v>
                </c:pt>
                <c:pt idx="16">
                  <c:v>39</c:v>
                </c:pt>
                <c:pt idx="17">
                  <c:v>40</c:v>
                </c:pt>
                <c:pt idx="18">
                  <c:v>41</c:v>
                </c:pt>
                <c:pt idx="19">
                  <c:v>42</c:v>
                </c:pt>
                <c:pt idx="20">
                  <c:v>43</c:v>
                </c:pt>
                <c:pt idx="21">
                  <c:v>44</c:v>
                </c:pt>
                <c:pt idx="22">
                  <c:v>45</c:v>
                </c:pt>
                <c:pt idx="23">
                  <c:v>46</c:v>
                </c:pt>
                <c:pt idx="24">
                  <c:v>47</c:v>
                </c:pt>
                <c:pt idx="25">
                  <c:v>48</c:v>
                </c:pt>
                <c:pt idx="26">
                  <c:v>49</c:v>
                </c:pt>
                <c:pt idx="27">
                  <c:v>50</c:v>
                </c:pt>
                <c:pt idx="28">
                  <c:v>51</c:v>
                </c:pt>
                <c:pt idx="29">
                  <c:v>52</c:v>
                </c:pt>
                <c:pt idx="30">
                  <c:v>53</c:v>
                </c:pt>
                <c:pt idx="31">
                  <c:v>54</c:v>
                </c:pt>
                <c:pt idx="32">
                  <c:v>55</c:v>
                </c:pt>
              </c:numCache>
            </c:numRef>
          </c:xVal>
          <c:yVal>
            <c:numRef>
              <c:f>Sheet1!$H$4:$H$36</c:f>
              <c:numCache>
                <c:formatCode>General</c:formatCode>
                <c:ptCount val="3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0.90595336678779115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0.82045311655481723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0.77664958436491938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0.73787172425471825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0.69230719124097406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3DF-4E51-B800-50B4AD351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1284239"/>
        <c:axId val="481282159"/>
        <c:extLst/>
      </c:scatterChart>
      <c:valAx>
        <c:axId val="481284239"/>
        <c:scaling>
          <c:orientation val="minMax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282159"/>
        <c:crosses val="autoZero"/>
        <c:crossBetween val="midCat"/>
      </c:valAx>
      <c:valAx>
        <c:axId val="481282159"/>
        <c:scaling>
          <c:orientation val="minMax"/>
          <c:min val="0.60000000000000009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284239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0.75905</cdr:x>
      <cdr:y>0.84038</cdr:y>
    </cdr:from>
    <cdr:to>
      <cdr:x>0.84894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21600" y="50553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0.75905</cdr:x>
      <cdr:y>0.85146</cdr:y>
    </cdr:from>
    <cdr:to>
      <cdr:x>0.93883</cdr:x>
      <cdr:y>0.93349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21600" y="4877594"/>
          <a:ext cx="1828800" cy="469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0.71411</cdr:x>
      <cdr:y>0.82264</cdr:y>
    </cdr:from>
    <cdr:to>
      <cdr:x>0.9588</cdr:x>
      <cdr:y>0.95123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64400" y="4712494"/>
          <a:ext cx="2489200" cy="736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2F9ECE-F598-F640-8D84-F0893EA2693F}" type="datetimeFigureOut">
              <a:rPr lang="en-US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E6C8E1-2FE7-F948-B368-6E1A77031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9769A6B-F360-534E-B2F0-5C0D7838A1F9}" type="datetimeFigureOut">
              <a:rPr lang="en-GB" altLang="en-US"/>
              <a:pPr>
                <a:defRPr/>
              </a:pPr>
              <a:t>13/05/2020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C59B17D-61C7-D24A-8141-8D86A12CD5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05270D-02E8-EE48-B13D-658731A1F1C0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B17D-61C7-D24A-8141-8D86A12CD57E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4781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altLang="en-US" baseline="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5321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altLang="en-US" baseline="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128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0F78A-0270-41D1-B4B9-D6262EC7F715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8838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GB" altLang="en-US" baseline="0" dirty="0"/>
              <a:t>NCDS – national birth cohort study  of people born in 1958 in GB  -originally 17 k births,  9 follow-ups latest sweep at 55, 9K</a:t>
            </a:r>
          </a:p>
          <a:p>
            <a:r>
              <a:rPr lang="en-GB" altLang="en-US" baseline="0" dirty="0"/>
              <a:t>BCS  -    national birth cohort study of people born in 1970 in GB   -originally  17K births, last sweep we analyse, ( the 8</a:t>
            </a:r>
            <a:r>
              <a:rPr lang="en-GB" altLang="en-US" baseline="30000" dirty="0"/>
              <a:t>th</a:t>
            </a:r>
            <a:r>
              <a:rPr lang="en-GB" altLang="en-US" baseline="0" dirty="0"/>
              <a:t> at 42) 10K</a:t>
            </a:r>
          </a:p>
          <a:p>
            <a:endParaRPr lang="en-GB" altLang="en-US" baseline="0" dirty="0"/>
          </a:p>
          <a:p>
            <a:r>
              <a:rPr lang="en-GB" altLang="en-US" baseline="0" dirty="0"/>
              <a:t>Covariates used in attrition adjustment: </a:t>
            </a:r>
          </a:p>
          <a:p>
            <a:endParaRPr lang="en-GB" altLang="en-US" baseline="0" dirty="0"/>
          </a:p>
          <a:p>
            <a:r>
              <a:rPr lang="en-GB" altLang="en-US" baseline="0" dirty="0"/>
              <a:t>At birth: father’s social class; mother’s age at birth; mother’s marital status; mother’s smoking; housing tenure; region; birthweight; breastfed</a:t>
            </a:r>
          </a:p>
          <a:p>
            <a:r>
              <a:rPr lang="en-GB" altLang="en-US" baseline="0" dirty="0"/>
              <a:t>Age 5/7: N persons per room</a:t>
            </a:r>
          </a:p>
          <a:p>
            <a:r>
              <a:rPr lang="en-GB" altLang="en-US" baseline="0" dirty="0"/>
              <a:t>Age 11: maths score; reading score</a:t>
            </a:r>
          </a:p>
          <a:p>
            <a:r>
              <a:rPr lang="en-GB" altLang="en-US" baseline="0" dirty="0"/>
              <a:t>By age 16: Rutter child development score; N younger siblings; N older siblings; smoking; drinking alcohol</a:t>
            </a:r>
          </a:p>
          <a:p>
            <a:r>
              <a:rPr lang="en-GB" altLang="en-US" baseline="0" dirty="0"/>
              <a:t>Whether responded to survey at age 16</a:t>
            </a:r>
          </a:p>
          <a:p>
            <a:endParaRPr lang="en-GB" altLang="en-US" baseline="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8127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077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NCDS raw gap is 16pp age 23, doubling to 31pp by age 33, at its maximum (35pp) at age 42, then falling to 28pp at age 55.  Attrition matters little.</a:t>
            </a:r>
          </a:p>
          <a:p>
            <a:r>
              <a:rPr lang="en-GB" dirty="0"/>
              <a:t>BCS raw gap is 9pp age 26, rising to 16pp by age 30, 20pp by age 34, 26pp at age 38 and 31pp at age 42.  Again, attrition matters little.</a:t>
            </a:r>
          </a:p>
          <a:p>
            <a:endParaRPr lang="en-GB" dirty="0"/>
          </a:p>
          <a:p>
            <a:r>
              <a:rPr lang="en-GB" dirty="0"/>
              <a:t>These gaps are underestimated early in life if one fails to account for non-random selection into employment.  The GWG is around 4pp larger at age 23 in NCDS when selection-adjusted.  Similarly the gap is around 3pp larger at age 30 for BCS.</a:t>
            </a:r>
          </a:p>
          <a:p>
            <a:endParaRPr lang="en-GB" dirty="0"/>
          </a:p>
          <a:p>
            <a:r>
              <a:rPr lang="en-GB" dirty="0"/>
              <a:t>Attrition weights based on following covariates: father’s social class; birth weight; region at birth; age of mother at birth; marital status of mother at birth; mother smoked during pregnancy; breastfed; housing tenure at birth/age 5; N persons in a room age 5/7; maths score age 11; reading score age 11; smoking up to age 16; drinking up to age 16; Rutter child development index; N older and younger siblings at age 16.</a:t>
            </a:r>
          </a:p>
          <a:p>
            <a:endParaRPr lang="en-GB" dirty="0"/>
          </a:p>
          <a:p>
            <a:r>
              <a:rPr lang="en-GB" dirty="0"/>
              <a:t>Selection adjustment based on variables in appendix table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B17D-61C7-D24A-8141-8D86A12CD57E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7665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606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6CBB1A-59BB-9043-BC60-C7A5801622D7}" type="slidenum">
              <a:rPr lang="en-GB" altLang="en-US"/>
              <a:pPr/>
              <a:t>22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6CBB1A-59BB-9043-BC60-C7A5801622D7}" type="slidenum">
              <a:rPr lang="en-GB" altLang="en-US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092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B17D-61C7-D24A-8141-8D86A12CD57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4599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/>
              <a:t>Half the male rate pre-WW2.  Closed by 11pp during WW2 (</a:t>
            </a:r>
            <a:r>
              <a:rPr lang="en-GB" altLang="en-US" dirty="0"/>
              <a:t>51% in 1939 to 40% in 1945).</a:t>
            </a:r>
          </a:p>
          <a:p>
            <a:endParaRPr lang="en-GB" altLang="en-US" dirty="0"/>
          </a:p>
          <a:p>
            <a:r>
              <a:rPr lang="en-GB" altLang="en-US" dirty="0"/>
              <a:t>Another fall of 10pp in 70s attributed to EPA.  Slow convergence since: equity in 4 decades from now.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A52D62-6525-A143-8319-BB6A32842B87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/>
              <a:t>1/3 active pre-War.  Activity rates doubled between 1931 and 1981.  Keep rising.</a:t>
            </a:r>
          </a:p>
          <a:p>
            <a:endParaRPr lang="en-US" altLang="en-US" dirty="0"/>
          </a:p>
          <a:p>
            <a:r>
              <a:rPr lang="en-US" altLang="en-US" dirty="0"/>
              <a:t>Always high among single/widowed/divorced.  Growth is among married.</a:t>
            </a:r>
          </a:p>
          <a:p>
            <a:endParaRPr lang="en-US" altLang="en-US" dirty="0"/>
          </a:p>
          <a:p>
            <a:r>
              <a:rPr lang="en-GB" altLang="en-US" dirty="0"/>
              <a:t>Data note:</a:t>
            </a:r>
            <a:r>
              <a:rPr lang="en-GB" altLang="en-US" baseline="0" dirty="0"/>
              <a:t> All working ages various definitions.</a:t>
            </a: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A52D62-6525-A143-8319-BB6A32842B87}" type="slidenum">
              <a:rPr lang="en-GB" altLang="en-US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9238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/>
              <a:t>PT employment grew four-fold in 3 decades after WW2.  Then FT employment grew from 1990s.</a:t>
            </a:r>
          </a:p>
          <a:p>
            <a:endParaRPr lang="en-US" altLang="en-US" dirty="0"/>
          </a:p>
          <a:p>
            <a:r>
              <a:rPr lang="en-US" altLang="en-US" dirty="0"/>
              <a:t>Male PT employment negligible until 2000s</a:t>
            </a:r>
          </a:p>
          <a:p>
            <a:endParaRPr lang="en-US" altLang="en-US" dirty="0"/>
          </a:p>
          <a:p>
            <a:r>
              <a:rPr lang="en-US" altLang="en-US" dirty="0"/>
              <a:t>Men’s participation rate began to fall with older workers leaving (not shown).</a:t>
            </a:r>
          </a:p>
          <a:p>
            <a:endParaRPr lang="en-US" altLang="en-US" dirty="0"/>
          </a:p>
          <a:p>
            <a:r>
              <a:rPr lang="en-US" altLang="en-US" dirty="0"/>
              <a:t>Convergence also in work experience of men and women and, among women, those in and out of work at a given point in time.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A52D62-6525-A143-8319-BB6A32842B87}" type="slidenum">
              <a:rPr lang="en-GB" altLang="en-US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82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/>
              <a:t>Among those born pre-WW1 only 1/5 of women and ¼ men had any qualifications.  Women caught up with men in basic education in 70s.  By 2000s women were outperforming men in tertiary education. Women “looking more like men”. </a:t>
            </a:r>
          </a:p>
          <a:p>
            <a:endParaRPr lang="en-US" altLang="en-US" dirty="0"/>
          </a:p>
          <a:p>
            <a:r>
              <a:rPr lang="en-US" altLang="en-US" dirty="0"/>
              <a:t>Derived from Census, GHS, birth cohort studies and LFS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A52D62-6525-A143-8319-BB6A32842B87}" type="slidenum">
              <a:rPr lang="en-GB" altLang="en-US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648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975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altLang="en-US" baseline="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746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116FC-38C5-E14E-AF19-F9EF1AD7DE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02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8D86B-6913-0148-9704-007B895B27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109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7097F-0E1B-5A40-A279-6C0CCDABE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219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ark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354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B809B-AA78-504D-BC75-4178608BB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415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559C-B94B-BF4E-B2EF-3D3B1DA0C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25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8AD4E-9D79-C540-82AE-56A7DC564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166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95CD-04A1-5C48-A953-FFCFE3084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3217-56EC-DF4F-A7E5-1C28889287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828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C1937-59E8-3A49-88BC-95051AB61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164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2DBF-34AA-C34D-836F-438FFE911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2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E599-2250-C043-8AEE-86E50BDB11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994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85A1-1BAE-EE40-B0EC-978ECDF73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532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70D-C18C-2A4C-B60B-D66A5C3BF1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993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0B228-8E67-204D-9A23-68BB05CD8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8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1551-8F68-B04C-8B8B-52DD224E0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79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EC22-AAE9-504B-8EAC-8E593280BD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747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6D0A-2CB2-A74A-8630-028D353BD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68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8FBF3-027E-B44B-BB32-A9166466C7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22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5785E-C94D-0144-AE78-C87C8DB66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345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0578-6156-8A47-9A5B-EA2EE14876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30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5226-78DA-884A-9AB1-EE848016D7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835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8FEBEE-6B72-614E-8887-D49889A59B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9" r:id="rId1"/>
    <p:sldLayoutId id="2147484540" r:id="rId2"/>
    <p:sldLayoutId id="2147484541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70BD2E9-C096-0845-8046-30F412004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3" descr="DarkBlue10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6168" y="1772816"/>
            <a:ext cx="8496300" cy="863600"/>
          </a:xfrm>
        </p:spPr>
        <p:txBody>
          <a:bodyPr/>
          <a:lstStyle/>
          <a:p>
            <a:pPr algn="ctr" eaLnBrk="1" hangingPunct="1"/>
            <a:r>
              <a:rPr lang="en-GB" altLang="en-US" sz="2400" dirty="0"/>
              <a:t>A Short History of the Gender Wage Gap in Britain</a:t>
            </a:r>
            <a:br>
              <a:rPr lang="en-GB" altLang="en-US" sz="2400" dirty="0"/>
            </a:br>
            <a:br>
              <a:rPr lang="en-GB" altLang="en-US" sz="2400" dirty="0"/>
            </a:br>
            <a:r>
              <a:rPr lang="en-GB" altLang="en-US" sz="2000" dirty="0"/>
              <a:t>(ESRC Grant No. ES/S012583/1)</a:t>
            </a:r>
            <a:br>
              <a:rPr lang="en-GB" altLang="en-US" sz="2000" dirty="0"/>
            </a:br>
            <a:endParaRPr lang="en-GB" altLang="en-US" sz="2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349500"/>
            <a:ext cx="8785225" cy="3887788"/>
          </a:xfrm>
        </p:spPr>
        <p:txBody>
          <a:bodyPr/>
          <a:lstStyle/>
          <a:p>
            <a:pPr algn="ctr" eaLnBrk="1" hangingPunct="1"/>
            <a:endParaRPr lang="en-GB" altLang="en-US" sz="2000" dirty="0"/>
          </a:p>
          <a:p>
            <a:pPr algn="ctr" eaLnBrk="1" hangingPunct="1"/>
            <a:endParaRPr lang="en-GB" altLang="en-US" sz="2000" dirty="0"/>
          </a:p>
          <a:p>
            <a:pPr algn="ctr" eaLnBrk="1" hangingPunct="1"/>
            <a:r>
              <a:rPr lang="en-GB" altLang="en-US" sz="2000" dirty="0"/>
              <a:t>Alex Bryson</a:t>
            </a:r>
          </a:p>
          <a:p>
            <a:pPr algn="ctr" eaLnBrk="1" hangingPunct="1"/>
            <a:r>
              <a:rPr lang="en-GB" altLang="en-US" sz="2000" dirty="0"/>
              <a:t>Heather Joshi</a:t>
            </a:r>
          </a:p>
          <a:p>
            <a:pPr algn="ctr" eaLnBrk="1" hangingPunct="1"/>
            <a:r>
              <a:rPr lang="en-GB" altLang="en-US" sz="2000" dirty="0"/>
              <a:t>Bozena Wielgoszewska</a:t>
            </a:r>
          </a:p>
          <a:p>
            <a:pPr algn="ctr" eaLnBrk="1" hangingPunct="1"/>
            <a:r>
              <a:rPr lang="en-GB" altLang="en-US" sz="2000" dirty="0"/>
              <a:t>David Wilkinson </a:t>
            </a:r>
          </a:p>
          <a:p>
            <a:pPr algn="ctr" eaLnBrk="1" hangingPunct="1"/>
            <a:endParaRPr lang="en-GB" altLang="en-US" sz="1600" dirty="0"/>
          </a:p>
          <a:p>
            <a:pPr algn="ctr" eaLnBrk="1" hangingPunct="1"/>
            <a:r>
              <a:rPr lang="en-GB" altLang="en-US" sz="2000" dirty="0"/>
              <a:t>13</a:t>
            </a:r>
            <a:r>
              <a:rPr lang="en-GB" altLang="en-US" sz="2000" baseline="30000" dirty="0"/>
              <a:t>th</a:t>
            </a:r>
            <a:r>
              <a:rPr lang="en-GB" altLang="en-US" sz="2000" dirty="0"/>
              <a:t> May 2020</a:t>
            </a:r>
          </a:p>
          <a:p>
            <a:pPr algn="ctr" eaLnBrk="1" hangingPunct="1"/>
            <a:endParaRPr lang="en-GB" altLang="en-US" sz="2000" dirty="0"/>
          </a:p>
          <a:p>
            <a:pPr algn="ctr" eaLnBrk="1" hangingPunct="1"/>
            <a:r>
              <a:rPr lang="en-GB" altLang="en-US" sz="2000" dirty="0"/>
              <a:t>QSS seminar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6405" y="260648"/>
            <a:ext cx="8229600" cy="490537"/>
          </a:xfrm>
        </p:spPr>
        <p:txBody>
          <a:bodyPr/>
          <a:lstStyle/>
          <a:p>
            <a:r>
              <a:rPr lang="en-GB" altLang="en-US" sz="3600" dirty="0"/>
              <a:t>Selection into Employment Over Time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640763" cy="3313112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Various methods for dealing with selection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altLang="en-US" sz="2400" dirty="0"/>
              <a:t>Imputation of wages to non-employed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altLang="en-US" sz="2400" dirty="0"/>
              <a:t>Sample selection adjustment</a:t>
            </a:r>
          </a:p>
          <a:p>
            <a:pPr marL="514350" indent="-514350">
              <a:buAutoNum type="arabicPeriod" startAt="2"/>
            </a:pPr>
            <a:r>
              <a:rPr lang="en-GB" altLang="en-US" sz="2800" dirty="0"/>
              <a:t>No clear consensus in the literature as to trends in selection into employment</a:t>
            </a:r>
          </a:p>
          <a:p>
            <a:pPr marL="514350" indent="-514350">
              <a:buAutoNum type="arabicPeriod" startAt="2"/>
            </a:pPr>
            <a:r>
              <a:rPr lang="en-GB" altLang="en-US" sz="2800" dirty="0"/>
              <a:t>In the UK </a:t>
            </a:r>
          </a:p>
          <a:p>
            <a:pPr marL="914400" lvl="1" indent="-514350"/>
            <a:r>
              <a:rPr lang="en-GB" altLang="en-US" sz="2400" dirty="0"/>
              <a:t>reduction in positive female selection into employment in last few decades</a:t>
            </a:r>
          </a:p>
          <a:p>
            <a:pPr marL="1314450" lvl="2" indent="-514350"/>
            <a:r>
              <a:rPr lang="en-GB" altLang="en-US" sz="2000" dirty="0"/>
              <a:t>In part due to big rise in overall female participation rates</a:t>
            </a:r>
          </a:p>
          <a:p>
            <a:pPr marL="914400" lvl="1" indent="-514350"/>
            <a:r>
              <a:rPr lang="en-GB" altLang="en-US" sz="2400" dirty="0"/>
              <a:t>Fall in participation among older men has meant positive selection in recent years</a:t>
            </a:r>
          </a:p>
          <a:p>
            <a:pPr marL="914400" lvl="1" indent="-514350"/>
            <a:r>
              <a:rPr lang="en-GB" altLang="en-US" sz="2400" dirty="0"/>
              <a:t>Female selection into employment in the early post-war period was likely to have been different (negative)</a:t>
            </a:r>
          </a:p>
        </p:txBody>
      </p:sp>
    </p:spTree>
    <p:extLst>
      <p:ext uri="{BB962C8B-B14F-4D97-AF65-F5344CB8AC3E}">
        <p14:creationId xmlns:p14="http://schemas.microsoft.com/office/powerpoint/2010/main" val="110210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258887" y="2204864"/>
            <a:ext cx="6626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Arial" charset="0"/>
              </a:rPr>
              <a:t>Prior Literature</a:t>
            </a:r>
          </a:p>
        </p:txBody>
      </p:sp>
    </p:spTree>
    <p:extLst>
      <p:ext uri="{BB962C8B-B14F-4D97-AF65-F5344CB8AC3E}">
        <p14:creationId xmlns:p14="http://schemas.microsoft.com/office/powerpoint/2010/main" val="1806716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CE3220-AD8A-4A44-8177-4D8213C32A17}"/>
              </a:ext>
            </a:extLst>
          </p:cNvPr>
          <p:cNvSpPr txBox="1"/>
          <p:nvPr/>
        </p:nvSpPr>
        <p:spPr>
          <a:xfrm>
            <a:off x="1115849" y="90669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Previous Micro-econometric studies for the UK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AD71E-E261-4E2B-8486-89477A91E227}"/>
              </a:ext>
            </a:extLst>
          </p:cNvPr>
          <p:cNvSpPr txBox="1"/>
          <p:nvPr/>
        </p:nvSpPr>
        <p:spPr>
          <a:xfrm>
            <a:off x="539552" y="630932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Note: married persons only 1971-1980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343205-C55D-4892-A891-7C69A7942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0019080"/>
              </p:ext>
            </p:extLst>
          </p:nvPr>
        </p:nvGraphicFramePr>
        <p:xfrm>
          <a:off x="539552" y="980728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083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490537"/>
          </a:xfrm>
        </p:spPr>
        <p:txBody>
          <a:bodyPr/>
          <a:lstStyle/>
          <a:p>
            <a:r>
              <a:rPr lang="en-GB" altLang="en-US" sz="3600" dirty="0"/>
              <a:t>Previous micro-econometric studies: </a:t>
            </a:r>
            <a:br>
              <a:rPr lang="en-GB" altLang="en-US" sz="3600" dirty="0"/>
            </a:br>
            <a:r>
              <a:rPr lang="en-GB" altLang="en-US" sz="3600" dirty="0"/>
              <a:t>All Ages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72444"/>
            <a:ext cx="8640763" cy="3313112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GB" altLang="en-US" sz="2400" dirty="0"/>
              <a:t>Raw gaps have been falling over time.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400" dirty="0"/>
              <a:t>Adjusted gaps control for education and (variously) experience.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400" dirty="0"/>
              <a:t>Despite improvements in the educational attainment of women relative to men, the rate of convergence in the GWG remains slow and a large part of the GWG remains unexplained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400" dirty="0"/>
              <a:t>The absolute contribution of covariates  declines, but, unlike USA, not as a proportion the raw all-age GWG, still around half.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400" dirty="0"/>
              <a:t>Models including occupation and other job characteristics increase explained component, but not by much</a:t>
            </a:r>
          </a:p>
        </p:txBody>
      </p:sp>
    </p:spTree>
    <p:extLst>
      <p:ext uri="{BB962C8B-B14F-4D97-AF65-F5344CB8AC3E}">
        <p14:creationId xmlns:p14="http://schemas.microsoft.com/office/powerpoint/2010/main" val="398262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490537"/>
          </a:xfrm>
        </p:spPr>
        <p:txBody>
          <a:bodyPr/>
          <a:lstStyle/>
          <a:p>
            <a:r>
              <a:rPr lang="en-GB" altLang="en-US" sz="3600" dirty="0"/>
              <a:t>Other micro-econometric studies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640763" cy="33131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Raw GWG widens after parenthood (Joyce et al  2020)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analysis of 1958 birth cohort data at different ages finds children primarily affect the size of the GWG through interruptions to full-time employment and engagement in part-time jobs (Joshi et al 2019)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/>
              <a:t>But GWGs persist among those who have never had children and among full-time workers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/>
              <a:t>Other recent studies point to roles for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discrimination (particularly in hiring and promotion), gender preferences in job search and flexible schedules, gendered non-cognitive skills, and gendered impact of  monopsony power</a:t>
            </a:r>
            <a:endParaRPr lang="en-GB" altLang="en-US" sz="2400" dirty="0"/>
          </a:p>
          <a:p>
            <a:pPr marL="0" indent="0"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274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720214"/>
              </p:ext>
            </p:extLst>
          </p:nvPr>
        </p:nvGraphicFramePr>
        <p:xfrm>
          <a:off x="395536" y="1628801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0914" y="476672"/>
            <a:ext cx="8539558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/>
              <a:t>Raw &amp; unexplained gender wage gaps, NCDS</a:t>
            </a:r>
            <a:r>
              <a:rPr lang="en-GB" dirty="0"/>
              <a:t> </a:t>
            </a:r>
            <a:r>
              <a:rPr lang="en-GB" sz="1650" dirty="0"/>
              <a:t>source Joshi et al 2019</a:t>
            </a:r>
            <a:br>
              <a:rPr lang="en-GB" sz="1650" dirty="0"/>
            </a:br>
            <a:endParaRPr lang="en-GB" sz="1650" dirty="0"/>
          </a:p>
        </p:txBody>
      </p:sp>
    </p:spTree>
    <p:extLst>
      <p:ext uri="{BB962C8B-B14F-4D97-AF65-F5344CB8AC3E}">
        <p14:creationId xmlns:p14="http://schemas.microsoft.com/office/powerpoint/2010/main" val="471873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258887" y="2204864"/>
            <a:ext cx="6626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Arial" charset="0"/>
              </a:rPr>
              <a:t>Data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3511014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27205" y="35352"/>
            <a:ext cx="8229600" cy="490537"/>
          </a:xfrm>
        </p:spPr>
        <p:txBody>
          <a:bodyPr/>
          <a:lstStyle/>
          <a:p>
            <a:r>
              <a:rPr lang="en-GB" altLang="en-US" sz="3600" dirty="0"/>
              <a:t>Our Approach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513" y="548025"/>
            <a:ext cx="8888456" cy="3313112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Cross-sectional median hourly earnings equations.  Gaps between male and female employees in NCDS and BCS over the life-course.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Adjusting for sample attrition</a:t>
            </a:r>
          </a:p>
          <a:p>
            <a:pPr marL="914400" lvl="1" indent="-514350"/>
            <a:r>
              <a:rPr lang="en-GB" altLang="en-US" sz="2400" dirty="0"/>
              <a:t>Lose about half sample by age 55 in NCDS</a:t>
            </a:r>
          </a:p>
          <a:p>
            <a:pPr marL="914400" lvl="1" indent="-514350"/>
            <a:r>
              <a:rPr lang="en-GB" altLang="en-US" sz="2400" dirty="0"/>
              <a:t>Inverse probability of response, by sweep and sex</a:t>
            </a:r>
          </a:p>
          <a:p>
            <a:pPr marL="914400" lvl="1" indent="-514350"/>
            <a:r>
              <a:rPr lang="en-GB" altLang="en-US" sz="2400" dirty="0"/>
              <a:t>Predicted with covariates through to age 16</a:t>
            </a:r>
          </a:p>
          <a:p>
            <a:pPr marL="914400" lvl="1" indent="-514350"/>
            <a:r>
              <a:rPr lang="en-GB" altLang="en-US" sz="2400" dirty="0"/>
              <a:t>0.06-0.10 </a:t>
            </a:r>
            <a:r>
              <a:rPr lang="en-GB" altLang="en-US" sz="2400" dirty="0" err="1"/>
              <a:t>adj-Rsq</a:t>
            </a:r>
            <a:endParaRPr lang="en-GB" altLang="en-US" sz="2400" dirty="0"/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Raw GWG captured in ratio of female to male median hourly earnings.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Covariate-adjusted ratio of median earnings (still to do)</a:t>
            </a:r>
          </a:p>
          <a:p>
            <a:pPr marL="914400" lvl="1" indent="-514350"/>
            <a:r>
              <a:rPr lang="en-GB" altLang="en-US" sz="2400" dirty="0"/>
              <a:t>Experience, experience squared, highest qualification, test scores, region</a:t>
            </a:r>
          </a:p>
          <a:p>
            <a:pPr marL="914400" lvl="1" indent="-514350"/>
            <a:r>
              <a:rPr lang="en-GB" altLang="en-US" sz="2400" dirty="0"/>
              <a:t>Within sweep and within gender</a:t>
            </a:r>
          </a:p>
        </p:txBody>
      </p:sp>
    </p:spTree>
    <p:extLst>
      <p:ext uri="{BB962C8B-B14F-4D97-AF65-F5344CB8AC3E}">
        <p14:creationId xmlns:p14="http://schemas.microsoft.com/office/powerpoint/2010/main" val="3981634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6405" y="260648"/>
            <a:ext cx="8229600" cy="490537"/>
          </a:xfrm>
        </p:spPr>
        <p:txBody>
          <a:bodyPr/>
          <a:lstStyle/>
          <a:p>
            <a:r>
              <a:rPr lang="en-GB" altLang="en-US" sz="3600" dirty="0"/>
              <a:t>Our Approach (continued)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0823" y="1268760"/>
            <a:ext cx="8640763" cy="3313112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GB" altLang="en-US" sz="2800" dirty="0"/>
              <a:t>Gaps between men and women’s potential earnings having accounted for selection into employment.</a:t>
            </a:r>
          </a:p>
          <a:p>
            <a:pPr marL="514350" indent="-514350">
              <a:buFont typeface="Calibri" charset="0"/>
              <a:buAutoNum type="arabicPeriod" startAt="6"/>
            </a:pPr>
            <a:r>
              <a:rPr lang="en-GB" altLang="en-US" sz="2800" dirty="0"/>
              <a:t>Match employees with wage to non-waged, donating that wage where nearest neighbour:</a:t>
            </a:r>
          </a:p>
          <a:p>
            <a:pPr marL="914400" lvl="1" indent="-514350"/>
            <a:r>
              <a:rPr lang="en-GB" altLang="en-US" sz="2400" dirty="0"/>
              <a:t>Employees without wage</a:t>
            </a:r>
          </a:p>
          <a:p>
            <a:pPr marL="914400" lvl="1" indent="-514350"/>
            <a:r>
              <a:rPr lang="en-GB" altLang="en-US" sz="2400" dirty="0"/>
              <a:t>Self-employed</a:t>
            </a:r>
          </a:p>
          <a:p>
            <a:pPr marL="914400" lvl="1" indent="-514350"/>
            <a:r>
              <a:rPr lang="en-GB" altLang="en-US" sz="2400" dirty="0"/>
              <a:t>Unemployed</a:t>
            </a:r>
          </a:p>
          <a:p>
            <a:pPr marL="914400" lvl="1" indent="-514350"/>
            <a:r>
              <a:rPr lang="en-GB" altLang="en-US" sz="2400" dirty="0"/>
              <a:t>Non-participants</a:t>
            </a:r>
          </a:p>
          <a:p>
            <a:pPr marL="914400" lvl="1" indent="-514350"/>
            <a:r>
              <a:rPr lang="en-GB" altLang="en-US" sz="2400" dirty="0"/>
              <a:t>Within sweep and within gender</a:t>
            </a:r>
          </a:p>
          <a:p>
            <a:pPr marL="914400" lvl="1" indent="-514350"/>
            <a:r>
              <a:rPr lang="en-GB" altLang="en-US" sz="2400" dirty="0"/>
              <a:t>Using nearest neighbour PSM with common support</a:t>
            </a:r>
          </a:p>
          <a:p>
            <a:pPr marL="914400" lvl="1" indent="-514350"/>
            <a:r>
              <a:rPr lang="en-GB" altLang="en-US" sz="2400" dirty="0" err="1"/>
              <a:t>Cf</a:t>
            </a:r>
            <a:r>
              <a:rPr lang="en-GB" altLang="en-US" sz="2400" dirty="0"/>
              <a:t> Neuberger et al 2011</a:t>
            </a:r>
          </a:p>
        </p:txBody>
      </p:sp>
    </p:spTree>
    <p:extLst>
      <p:ext uri="{BB962C8B-B14F-4D97-AF65-F5344CB8AC3E}">
        <p14:creationId xmlns:p14="http://schemas.microsoft.com/office/powerpoint/2010/main" val="3337411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595006"/>
              </p:ext>
            </p:extLst>
          </p:nvPr>
        </p:nvGraphicFramePr>
        <p:xfrm>
          <a:off x="-78154" y="0"/>
          <a:ext cx="9300308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133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15949"/>
          </a:xfrm>
        </p:spPr>
        <p:txBody>
          <a:bodyPr/>
          <a:lstStyle/>
          <a:p>
            <a:r>
              <a:rPr lang="en-GB" altLang="en-US" dirty="0"/>
              <a:t>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Four elements to the paper: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Trends since WW2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/>
              <a:t>Raw GWG; labour force participation rates; education; fertility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Brief review of previous micro-econometric literature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New estimates of GWG with birth cohort data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/>
              <a:t>Raw and covariate-adjusted gaps among employees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/>
              <a:t>Raw and covariate-adjusted gaps in potential earnings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GB" dirty="0"/>
              <a:t>takes account of selection into employment over time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Role of policy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/>
              <a:t>Past and future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GB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6405" y="260648"/>
            <a:ext cx="8229600" cy="490537"/>
          </a:xfrm>
        </p:spPr>
        <p:txBody>
          <a:bodyPr/>
          <a:lstStyle/>
          <a:p>
            <a:r>
              <a:rPr lang="en-GB" altLang="en-US" sz="3600" dirty="0"/>
              <a:t>Findings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27205" y="836712"/>
            <a:ext cx="8640763" cy="33131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dirty="0"/>
              <a:t>The GWG grows until mid-age then falls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/>
              <a:t>The GWG is smaller across the life-cycle in BCS v NCDS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altLang="en-US" sz="2400" dirty="0"/>
              <a:t>Raw, attrition adjusted and selection adjusted 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/>
              <a:t>Results are not particularly sensitive to attrition adjustment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altLang="en-US" sz="2400" dirty="0"/>
              <a:t>The black lines track the red lines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altLang="en-US" sz="2400" dirty="0"/>
              <a:t>Attrition adjustment closes the GWG a little later in life in NCDS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Adjusting for selection into employment plays a small, albeit significant, role in the size of the GWG over the life-cycle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altLang="en-US" sz="2400" dirty="0"/>
              <a:t>Adjusting for selection into employment increases the size of the GWG in early life in both NCDS and BCS</a:t>
            </a:r>
          </a:p>
        </p:txBody>
      </p:sp>
    </p:spTree>
    <p:extLst>
      <p:ext uri="{BB962C8B-B14F-4D97-AF65-F5344CB8AC3E}">
        <p14:creationId xmlns:p14="http://schemas.microsoft.com/office/powerpoint/2010/main" val="1684065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1258887" y="2420888"/>
            <a:ext cx="6626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Arial" charset="0"/>
              </a:rPr>
              <a:t>Policy Past and Present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90537"/>
          </a:xfrm>
        </p:spPr>
        <p:txBody>
          <a:bodyPr/>
          <a:lstStyle/>
          <a:p>
            <a:r>
              <a:rPr lang="en-GB" altLang="en-US" sz="3600" dirty="0"/>
              <a:t>Policy Past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95288" y="1413694"/>
            <a:ext cx="8640762" cy="3671490"/>
          </a:xfrm>
        </p:spPr>
        <p:txBody>
          <a:bodyPr/>
          <a:lstStyle/>
          <a:p>
            <a:pPr>
              <a:defRPr/>
            </a:pPr>
            <a:r>
              <a:rPr lang="en-GB" altLang="en-US" sz="2400" dirty="0"/>
              <a:t>Equal Pay Act helped close GWG dramatically in 70s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No detrimental impact on demand for female labour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sz="1600" dirty="0" err="1"/>
              <a:t>Cf</a:t>
            </a:r>
            <a:r>
              <a:rPr lang="en-GB" altLang="en-US" sz="1600" dirty="0"/>
              <a:t> National Minimum Wage 1999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GB" altLang="en-US" sz="2400" dirty="0"/>
              <a:t>Facilitating female labour market participation</a:t>
            </a:r>
          </a:p>
          <a:p>
            <a:pPr marL="742950" lvl="2" indent="-342900">
              <a:defRPr/>
            </a:pPr>
            <a:r>
              <a:rPr lang="en-GB" altLang="en-US" sz="2000" dirty="0"/>
              <a:t>Maternity leave policies</a:t>
            </a:r>
          </a:p>
          <a:p>
            <a:pPr marL="742950" lvl="2" indent="-342900">
              <a:defRPr/>
            </a:pPr>
            <a:r>
              <a:rPr lang="en-GB" altLang="en-US" sz="2000" dirty="0"/>
              <a:t>“making work pay” – in-work subsidies</a:t>
            </a:r>
          </a:p>
          <a:p>
            <a:pPr marL="742950" lvl="2" indent="-342900">
              <a:defRPr/>
            </a:pPr>
            <a:r>
              <a:rPr lang="en-GB" altLang="en-US" sz="2000" dirty="0"/>
              <a:t>Childcare assistance (patchy)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GB" altLang="en-US" sz="2400" dirty="0"/>
              <a:t>Policy has increased costliness of discrimination against women</a:t>
            </a:r>
          </a:p>
          <a:p>
            <a:pPr marL="685800" lvl="2" indent="-285750">
              <a:defRPr/>
            </a:pPr>
            <a:r>
              <a:rPr lang="en-GB" altLang="en-US" sz="1600" dirty="0"/>
              <a:t>Sex Discrimination Act ’75; EPA ‘70 and ‘83 amendment; PT regulations 2000; Equality Act 2010</a:t>
            </a:r>
          </a:p>
          <a:p>
            <a:pPr marL="0" indent="-400050">
              <a:defRPr/>
            </a:pPr>
            <a:r>
              <a:rPr lang="en-GB" altLang="en-US" sz="2400" dirty="0"/>
              <a:t>New initiatives</a:t>
            </a:r>
          </a:p>
          <a:p>
            <a:pPr marL="800100" lvl="2" indent="-4000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Reporting GWG (since 2013)</a:t>
            </a:r>
          </a:p>
          <a:p>
            <a:pPr marL="800100" lvl="2" indent="-400050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Shared Parental Leave (2015)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90537"/>
          </a:xfrm>
        </p:spPr>
        <p:txBody>
          <a:bodyPr/>
          <a:lstStyle/>
          <a:p>
            <a:r>
              <a:rPr lang="en-GB" altLang="en-US" sz="2800" dirty="0"/>
              <a:t>Policy Future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95288" y="1052736"/>
            <a:ext cx="8640762" cy="4032448"/>
          </a:xfrm>
        </p:spPr>
        <p:txBody>
          <a:bodyPr/>
          <a:lstStyle/>
          <a:p>
            <a:pPr>
              <a:defRPr/>
            </a:pPr>
            <a:r>
              <a:rPr lang="en-GB" altLang="en-US" sz="2400" dirty="0"/>
              <a:t>Hiring discrimination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Persists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How best to eliminate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Recall unintended consequences </a:t>
            </a:r>
            <a:r>
              <a:rPr lang="en-GB" altLang="en-US" sz="1600" dirty="0" err="1"/>
              <a:t>eg.</a:t>
            </a:r>
            <a:r>
              <a:rPr lang="en-GB" altLang="en-US" sz="1600" dirty="0"/>
              <a:t> Ban the Box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GB" altLang="en-US" sz="2400" dirty="0"/>
              <a:t>Review equal pay legislation</a:t>
            </a:r>
          </a:p>
          <a:p>
            <a:pPr marL="742950" lvl="2" indent="-342900">
              <a:defRPr/>
            </a:pPr>
            <a:r>
              <a:rPr lang="en-GB" altLang="en-US" sz="1600" dirty="0"/>
              <a:t>Equal pay comparator</a:t>
            </a:r>
          </a:p>
          <a:p>
            <a:pPr marL="742950" lvl="2" indent="-342900">
              <a:defRPr/>
            </a:pPr>
            <a:r>
              <a:rPr lang="en-GB" altLang="en-US" sz="1600" dirty="0"/>
              <a:t>Ease of taking forward claims and gaining access to tribunals/courts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GB" altLang="en-US" sz="2400" dirty="0"/>
              <a:t>Gender wage gap reporting</a:t>
            </a:r>
          </a:p>
          <a:p>
            <a:pPr marL="742950" lvl="2" indent="-342900">
              <a:defRPr/>
            </a:pPr>
            <a:r>
              <a:rPr lang="en-GB" altLang="en-US" sz="1600" dirty="0"/>
              <a:t>Extend to smaller firms</a:t>
            </a:r>
          </a:p>
          <a:p>
            <a:pPr marL="742950" lvl="2" indent="-342900">
              <a:defRPr/>
            </a:pPr>
            <a:r>
              <a:rPr lang="en-GB" altLang="en-US" sz="1600" dirty="0"/>
              <a:t>Consider additional reporting requirements</a:t>
            </a:r>
          </a:p>
          <a:p>
            <a:pPr marL="0" indent="-400050">
              <a:defRPr/>
            </a:pPr>
            <a:r>
              <a:rPr lang="en-GB" altLang="en-US" sz="2400" dirty="0"/>
              <a:t>Parental leave entitlements</a:t>
            </a:r>
          </a:p>
          <a:p>
            <a:pPr marL="800100" lvl="2" indent="-400050">
              <a:defRPr/>
            </a:pPr>
            <a:r>
              <a:rPr lang="en-GB" altLang="en-US" sz="1600" dirty="0"/>
              <a:t>Requiring male leave for full entitlement</a:t>
            </a:r>
          </a:p>
          <a:p>
            <a:pPr marL="0" indent="-400050">
              <a:defRPr/>
            </a:pPr>
            <a:r>
              <a:rPr lang="en-GB" altLang="en-US" sz="2400" dirty="0"/>
              <a:t>Work cultures/practices</a:t>
            </a:r>
          </a:p>
          <a:p>
            <a:pPr marL="800100" lvl="2" indent="-400050">
              <a:defRPr/>
            </a:pPr>
            <a:r>
              <a:rPr lang="en-GB" altLang="en-US" sz="1600" dirty="0"/>
              <a:t>Promote culture of zero tolerance </a:t>
            </a:r>
            <a:r>
              <a:rPr lang="en-GB" altLang="en-US" sz="1600" dirty="0" err="1"/>
              <a:t>eg.</a:t>
            </a:r>
            <a:r>
              <a:rPr lang="en-GB" altLang="en-US" sz="1600" dirty="0"/>
              <a:t> outlaw non-disclosure agreements</a:t>
            </a:r>
          </a:p>
          <a:p>
            <a:pPr marL="800100" lvl="2" indent="-400050">
              <a:defRPr/>
            </a:pPr>
            <a:r>
              <a:rPr lang="en-GB" altLang="en-US" sz="1600" dirty="0"/>
              <a:t>More women in positions of authority: role for reporting requirements?</a:t>
            </a:r>
          </a:p>
        </p:txBody>
      </p:sp>
    </p:spTree>
    <p:extLst>
      <p:ext uri="{BB962C8B-B14F-4D97-AF65-F5344CB8AC3E}">
        <p14:creationId xmlns:p14="http://schemas.microsoft.com/office/powerpoint/2010/main" val="114191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6406" y="548680"/>
            <a:ext cx="8229600" cy="490537"/>
          </a:xfrm>
        </p:spPr>
        <p:txBody>
          <a:bodyPr/>
          <a:lstStyle/>
          <a:p>
            <a:r>
              <a:rPr lang="en-GB" altLang="en-US" sz="3600" dirty="0"/>
              <a:t>Outline for the Talk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0825" y="1628800"/>
            <a:ext cx="8640763" cy="3600425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History of Gender Wage Gap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Past micro-econometric studies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Our data and methods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altLang="en-US" sz="2400" dirty="0"/>
              <a:t>Male/female ratio in median hourly earnings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altLang="en-US" sz="2400" dirty="0"/>
              <a:t>Covariate adjustment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altLang="en-US" sz="2400" dirty="0"/>
              <a:t>Attrition adjustment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altLang="en-US" sz="2400" dirty="0"/>
              <a:t>Dealing with selection into employment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Results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Policy implications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258887" y="2204864"/>
            <a:ext cx="6626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Arial" charset="0"/>
              </a:rPr>
              <a:t>History of the Gender Wage Gap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90537"/>
          </a:xfrm>
        </p:spPr>
        <p:txBody>
          <a:bodyPr/>
          <a:lstStyle/>
          <a:p>
            <a:br>
              <a:rPr lang="en-GB" altLang="en-US" sz="3200" dirty="0"/>
            </a:br>
            <a:br>
              <a:rPr lang="en-GB" altLang="en-US" sz="3200" dirty="0"/>
            </a:br>
            <a:r>
              <a:rPr lang="en-GB" altLang="en-US" sz="3200" dirty="0"/>
              <a:t>Raw Gender Gap in Mean Hourly Earnings (male-female/male)</a:t>
            </a:r>
            <a:br>
              <a:rPr lang="en-GB" altLang="en-US" sz="3200" dirty="0"/>
            </a:br>
            <a:endParaRPr lang="en-GB" altLang="en-US" sz="3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644261-A38A-4B72-806C-C86558436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05876"/>
              </p:ext>
            </p:extLst>
          </p:nvPr>
        </p:nvGraphicFramePr>
        <p:xfrm>
          <a:off x="582542" y="1556792"/>
          <a:ext cx="7877892" cy="4464490"/>
        </p:xfrm>
        <a:graphic>
          <a:graphicData uri="http://schemas.openxmlformats.org/drawingml/2006/table">
            <a:tbl>
              <a:tblPr firstRow="1" firstCol="1" bandRow="1"/>
              <a:tblGrid>
                <a:gridCol w="893114">
                  <a:extLst>
                    <a:ext uri="{9D8B030D-6E8A-4147-A177-3AD203B41FA5}">
                      <a16:colId xmlns:a16="http://schemas.microsoft.com/office/drawing/2014/main" val="225073779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86814085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63767781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895378026"/>
                    </a:ext>
                  </a:extLst>
                </a:gridCol>
                <a:gridCol w="1656186">
                  <a:extLst>
                    <a:ext uri="{9D8B030D-6E8A-4147-A177-3AD203B41FA5}">
                      <a16:colId xmlns:a16="http://schemas.microsoft.com/office/drawing/2014/main" val="250455164"/>
                    </a:ext>
                  </a:extLst>
                </a:gridCol>
              </a:tblGrid>
              <a:tr h="9147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 Manual Workers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(Joshi et al, 1985)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workers</a:t>
                      </a:r>
                      <a:b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(ASHE)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 workers (NES/ASHE)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workers (ASHE)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013854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451954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054150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26378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95078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390393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106345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059944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997471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687681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183651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57350"/>
                  </a:ext>
                </a:extLst>
              </a:tr>
              <a:tr h="29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0249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90537"/>
          </a:xfrm>
        </p:spPr>
        <p:txBody>
          <a:bodyPr/>
          <a:lstStyle/>
          <a:p>
            <a:br>
              <a:rPr lang="en-GB" altLang="en-US" sz="3200" dirty="0"/>
            </a:br>
            <a:r>
              <a:rPr lang="en-GB" altLang="en-US" sz="3200" dirty="0"/>
              <a:t>Women’s Labour Market Activity Rates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B3BD8D2-BF00-4DAF-A647-908D31FED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994834"/>
              </p:ext>
            </p:extLst>
          </p:nvPr>
        </p:nvGraphicFramePr>
        <p:xfrm>
          <a:off x="642392" y="1628800"/>
          <a:ext cx="7859216" cy="4032443"/>
        </p:xfrm>
        <a:graphic>
          <a:graphicData uri="http://schemas.openxmlformats.org/drawingml/2006/table">
            <a:tbl>
              <a:tblPr firstRow="1" firstCol="1" bandRow="1"/>
              <a:tblGrid>
                <a:gridCol w="1147362">
                  <a:extLst>
                    <a:ext uri="{9D8B030D-6E8A-4147-A177-3AD203B41FA5}">
                      <a16:colId xmlns:a16="http://schemas.microsoft.com/office/drawing/2014/main" val="3149983123"/>
                    </a:ext>
                  </a:extLst>
                </a:gridCol>
                <a:gridCol w="936382">
                  <a:extLst>
                    <a:ext uri="{9D8B030D-6E8A-4147-A177-3AD203B41FA5}">
                      <a16:colId xmlns:a16="http://schemas.microsoft.com/office/drawing/2014/main" val="2764412156"/>
                    </a:ext>
                  </a:extLst>
                </a:gridCol>
                <a:gridCol w="912005">
                  <a:extLst>
                    <a:ext uri="{9D8B030D-6E8A-4147-A177-3AD203B41FA5}">
                      <a16:colId xmlns:a16="http://schemas.microsoft.com/office/drawing/2014/main" val="2480584178"/>
                    </a:ext>
                  </a:extLst>
                </a:gridCol>
                <a:gridCol w="1169216">
                  <a:extLst>
                    <a:ext uri="{9D8B030D-6E8A-4147-A177-3AD203B41FA5}">
                      <a16:colId xmlns:a16="http://schemas.microsoft.com/office/drawing/2014/main" val="3742683561"/>
                    </a:ext>
                  </a:extLst>
                </a:gridCol>
                <a:gridCol w="994379">
                  <a:extLst>
                    <a:ext uri="{9D8B030D-6E8A-4147-A177-3AD203B41FA5}">
                      <a16:colId xmlns:a16="http://schemas.microsoft.com/office/drawing/2014/main" val="4146309475"/>
                    </a:ext>
                  </a:extLst>
                </a:gridCol>
                <a:gridCol w="1566800">
                  <a:extLst>
                    <a:ext uri="{9D8B030D-6E8A-4147-A177-3AD203B41FA5}">
                      <a16:colId xmlns:a16="http://schemas.microsoft.com/office/drawing/2014/main" val="1277240558"/>
                    </a:ext>
                  </a:extLst>
                </a:gridCol>
                <a:gridCol w="1133072">
                  <a:extLst>
                    <a:ext uri="{9D8B030D-6E8A-4147-A177-3AD203B41FA5}">
                      <a16:colId xmlns:a16="http://schemas.microsoft.com/office/drawing/2014/main" val="1197286740"/>
                    </a:ext>
                  </a:extLst>
                </a:gridCol>
              </a:tblGrid>
              <a:tr h="587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Census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– LFS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Married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Married - LFS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Single/Div/Wid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Single/Div/Wid – LFS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986827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88597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51014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344493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127958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228690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753234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175144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429432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649924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774231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87735"/>
                  </a:ext>
                </a:extLst>
              </a:tr>
              <a:tr h="287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209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4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90537"/>
          </a:xfrm>
        </p:spPr>
        <p:txBody>
          <a:bodyPr/>
          <a:lstStyle/>
          <a:p>
            <a:br>
              <a:rPr lang="en-GB" altLang="en-US" sz="3200" dirty="0"/>
            </a:br>
            <a:r>
              <a:rPr lang="en-GB" altLang="en-US" sz="3200" dirty="0"/>
              <a:t>Female FT and PT Employment as % Working Age Population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1A9C65C-8EB2-4C1A-86B1-FC3E42637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781363"/>
              </p:ext>
            </p:extLst>
          </p:nvPr>
        </p:nvGraphicFramePr>
        <p:xfrm>
          <a:off x="755576" y="1916832"/>
          <a:ext cx="7848870" cy="3672409"/>
        </p:xfrm>
        <a:graphic>
          <a:graphicData uri="http://schemas.openxmlformats.org/drawingml/2006/table">
            <a:tbl>
              <a:tblPr firstRow="1" firstCol="1" bandRow="1"/>
              <a:tblGrid>
                <a:gridCol w="993071">
                  <a:extLst>
                    <a:ext uri="{9D8B030D-6E8A-4147-A177-3AD203B41FA5}">
                      <a16:colId xmlns:a16="http://schemas.microsoft.com/office/drawing/2014/main" val="3042255599"/>
                    </a:ext>
                  </a:extLst>
                </a:gridCol>
                <a:gridCol w="878905">
                  <a:extLst>
                    <a:ext uri="{9D8B030D-6E8A-4147-A177-3AD203B41FA5}">
                      <a16:colId xmlns:a16="http://schemas.microsoft.com/office/drawing/2014/main" val="182705941"/>
                    </a:ext>
                  </a:extLst>
                </a:gridCol>
                <a:gridCol w="598528">
                  <a:extLst>
                    <a:ext uri="{9D8B030D-6E8A-4147-A177-3AD203B41FA5}">
                      <a16:colId xmlns:a16="http://schemas.microsoft.com/office/drawing/2014/main" val="4009449254"/>
                    </a:ext>
                  </a:extLst>
                </a:gridCol>
                <a:gridCol w="878905">
                  <a:extLst>
                    <a:ext uri="{9D8B030D-6E8A-4147-A177-3AD203B41FA5}">
                      <a16:colId xmlns:a16="http://schemas.microsoft.com/office/drawing/2014/main" val="408130067"/>
                    </a:ext>
                  </a:extLst>
                </a:gridCol>
                <a:gridCol w="704299">
                  <a:extLst>
                    <a:ext uri="{9D8B030D-6E8A-4147-A177-3AD203B41FA5}">
                      <a16:colId xmlns:a16="http://schemas.microsoft.com/office/drawing/2014/main" val="3831961615"/>
                    </a:ext>
                  </a:extLst>
                </a:gridCol>
                <a:gridCol w="1321297">
                  <a:extLst>
                    <a:ext uri="{9D8B030D-6E8A-4147-A177-3AD203B41FA5}">
                      <a16:colId xmlns:a16="http://schemas.microsoft.com/office/drawing/2014/main" val="3791525198"/>
                    </a:ext>
                  </a:extLst>
                </a:gridCol>
                <a:gridCol w="726126">
                  <a:extLst>
                    <a:ext uri="{9D8B030D-6E8A-4147-A177-3AD203B41FA5}">
                      <a16:colId xmlns:a16="http://schemas.microsoft.com/office/drawing/2014/main" val="1112520202"/>
                    </a:ext>
                  </a:extLst>
                </a:gridCol>
                <a:gridCol w="930952">
                  <a:extLst>
                    <a:ext uri="{9D8B030D-6E8A-4147-A177-3AD203B41FA5}">
                      <a16:colId xmlns:a16="http://schemas.microsoft.com/office/drawing/2014/main" val="3074028443"/>
                    </a:ext>
                  </a:extLst>
                </a:gridCol>
                <a:gridCol w="816787">
                  <a:extLst>
                    <a:ext uri="{9D8B030D-6E8A-4147-A177-3AD203B41FA5}">
                      <a16:colId xmlns:a16="http://schemas.microsoft.com/office/drawing/2014/main" val="3534251847"/>
                    </a:ext>
                  </a:extLst>
                </a:gridCol>
              </a:tblGrid>
              <a:tr h="12523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Full-time work (Census)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 (LFS)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 work (Census)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 (LFS)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Unemployed (Census)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(LFS)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active (Census)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  (LFS)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115273"/>
                  </a:ext>
                </a:extLst>
              </a:tr>
              <a:tr h="302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520854"/>
                  </a:ext>
                </a:extLst>
              </a:tr>
              <a:tr h="302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130576"/>
                  </a:ext>
                </a:extLst>
              </a:tr>
              <a:tr h="302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159477"/>
                  </a:ext>
                </a:extLst>
              </a:tr>
              <a:tr h="302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37758"/>
                  </a:ext>
                </a:extLst>
              </a:tr>
              <a:tr h="302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132884"/>
                  </a:ext>
                </a:extLst>
              </a:tr>
              <a:tr h="302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075045"/>
                  </a:ext>
                </a:extLst>
              </a:tr>
              <a:tr h="302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55147"/>
                  </a:ext>
                </a:extLst>
              </a:tr>
              <a:tr h="3025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56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10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90537"/>
          </a:xfrm>
        </p:spPr>
        <p:txBody>
          <a:bodyPr/>
          <a:lstStyle/>
          <a:p>
            <a:br>
              <a:rPr lang="en-GB" altLang="en-US" sz="3200" dirty="0"/>
            </a:br>
            <a:r>
              <a:rPr lang="en-GB" sz="2400" dirty="0"/>
              <a:t>Percentage of Men and Women in their Early 30s with Qualifications, by cohort   </a:t>
            </a:r>
            <a:endParaRPr lang="en-GB" alt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586299"/>
              </p:ext>
            </p:extLst>
          </p:nvPr>
        </p:nvGraphicFramePr>
        <p:xfrm>
          <a:off x="457200" y="1124744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356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6405" y="260648"/>
            <a:ext cx="8229600" cy="490537"/>
          </a:xfrm>
        </p:spPr>
        <p:txBody>
          <a:bodyPr/>
          <a:lstStyle/>
          <a:p>
            <a:r>
              <a:rPr lang="en-GB" altLang="en-US" sz="3600" dirty="0"/>
              <a:t>Fertility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640763" cy="3313112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Halved between 1880s and 1930s.  Rose again after WW2 peaking in mid-60s.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Fall since then due mainly to delayed births with policy (contraception, abortion, school leaving age) playing a role.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Decline in fertility coincided with rising potential earnings for women.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altLang="en-US" sz="2800" dirty="0"/>
              <a:t>Rising labour force participation from 1950s despite more children, from 1970s linked to fewer children, and changes in mothers’ participation due to speedier returns to work after childbearing</a:t>
            </a:r>
          </a:p>
        </p:txBody>
      </p:sp>
    </p:spTree>
    <p:extLst>
      <p:ext uri="{BB962C8B-B14F-4D97-AF65-F5344CB8AC3E}">
        <p14:creationId xmlns:p14="http://schemas.microsoft.com/office/powerpoint/2010/main" val="420436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59CBD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59CBD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1786</Words>
  <Application>Microsoft Office PowerPoint</Application>
  <PresentationFormat>On-screen Show (4:3)</PresentationFormat>
  <Paragraphs>428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Office Theme</vt:lpstr>
      <vt:lpstr>Custom Design</vt:lpstr>
      <vt:lpstr>A Short History of the Gender Wage Gap in Britain  (ESRC Grant No. ES/S012583/1) </vt:lpstr>
      <vt:lpstr>The Paper</vt:lpstr>
      <vt:lpstr>Outline for the Talk</vt:lpstr>
      <vt:lpstr>PowerPoint Presentation</vt:lpstr>
      <vt:lpstr>  Raw Gender Gap in Mean Hourly Earnings (male-female/male) </vt:lpstr>
      <vt:lpstr> Women’s Labour Market Activity Rates</vt:lpstr>
      <vt:lpstr> Female FT and PT Employment as % Working Age Population</vt:lpstr>
      <vt:lpstr> Percentage of Men and Women in their Early 30s with Qualifications, by cohort   </vt:lpstr>
      <vt:lpstr>Fertility</vt:lpstr>
      <vt:lpstr>Selection into Employment Over Time</vt:lpstr>
      <vt:lpstr>PowerPoint Presentation</vt:lpstr>
      <vt:lpstr>PowerPoint Presentation</vt:lpstr>
      <vt:lpstr>Previous micro-econometric studies:  All Ages</vt:lpstr>
      <vt:lpstr>Other micro-econometric studies</vt:lpstr>
      <vt:lpstr>Raw &amp; unexplained gender wage gaps, NCDS source Joshi et al 2019 </vt:lpstr>
      <vt:lpstr>PowerPoint Presentation</vt:lpstr>
      <vt:lpstr>Our Approach</vt:lpstr>
      <vt:lpstr>Our Approach (continued)</vt:lpstr>
      <vt:lpstr>PowerPoint Presentation</vt:lpstr>
      <vt:lpstr>Findings</vt:lpstr>
      <vt:lpstr>PowerPoint Presentation</vt:lpstr>
      <vt:lpstr>Policy Past</vt:lpstr>
      <vt:lpstr>Policy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Pay Decentralisation on Teachers' Pay and Teacher Retention  (ESRC Grant No. ES/R00367X/1)</dc:title>
  <dc:creator>Alex Bryson</dc:creator>
  <cp:lastModifiedBy>Bryson, Alex</cp:lastModifiedBy>
  <cp:revision>129</cp:revision>
  <dcterms:created xsi:type="dcterms:W3CDTF">2019-04-29T08:42:34Z</dcterms:created>
  <dcterms:modified xsi:type="dcterms:W3CDTF">2020-05-13T15:23:09Z</dcterms:modified>
</cp:coreProperties>
</file>