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Lst>
  <p:notesMasterIdLst>
    <p:notesMasterId r:id="rId24"/>
  </p:notesMasterIdLst>
  <p:sldIdLst>
    <p:sldId id="256" r:id="rId2"/>
    <p:sldId id="283" r:id="rId3"/>
    <p:sldId id="284" r:id="rId4"/>
    <p:sldId id="339" r:id="rId5"/>
    <p:sldId id="338" r:id="rId6"/>
    <p:sldId id="340" r:id="rId7"/>
    <p:sldId id="329" r:id="rId8"/>
    <p:sldId id="258" r:id="rId9"/>
    <p:sldId id="265" r:id="rId10"/>
    <p:sldId id="321" r:id="rId11"/>
    <p:sldId id="276" r:id="rId12"/>
    <p:sldId id="333" r:id="rId13"/>
    <p:sldId id="331" r:id="rId14"/>
    <p:sldId id="277" r:id="rId15"/>
    <p:sldId id="335" r:id="rId16"/>
    <p:sldId id="337" r:id="rId17"/>
    <p:sldId id="336" r:id="rId18"/>
    <p:sldId id="261" r:id="rId19"/>
    <p:sldId id="341" r:id="rId20"/>
    <p:sldId id="342" r:id="rId21"/>
    <p:sldId id="263" r:id="rId22"/>
    <p:sldId id="315"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A7600"/>
    <a:srgbClr val="D4EAE4"/>
    <a:srgbClr val="0030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6" autoAdjust="0"/>
    <p:restoredTop sz="94660"/>
  </p:normalViewPr>
  <p:slideViewPr>
    <p:cSldViewPr snapToGrid="0">
      <p:cViewPr varScale="1">
        <p:scale>
          <a:sx n="68" d="100"/>
          <a:sy n="68" d="100"/>
        </p:scale>
        <p:origin x="72" y="366"/>
      </p:cViewPr>
      <p:guideLst/>
    </p:cSldViewPr>
  </p:slideViewPr>
  <p:notesTextViewPr>
    <p:cViewPr>
      <p:scale>
        <a:sx n="1" d="1"/>
        <a:sy n="1" d="1"/>
      </p:scale>
      <p:origin x="0" y="0"/>
    </p:cViewPr>
  </p:notesTextViewPr>
  <p:sorterViewPr>
    <p:cViewPr>
      <p:scale>
        <a:sx n="100" d="100"/>
        <a:sy n="100" d="100"/>
      </p:scale>
      <p:origin x="0" y="-3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19057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Introductions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What is an efficacy study</a:t>
            </a:r>
            <a:r>
              <a:rPr lang="en-US" sz="1200" b="0" i="0" u="none" strike="noStrike" cap="none">
                <a:solidFill>
                  <a:schemeClr val="dk1"/>
                </a:solidFill>
                <a:latin typeface="Calibri"/>
                <a:ea typeface="Calibri"/>
                <a:cs typeface="Calibri"/>
                <a:sym typeface="Calibri"/>
              </a:rPr>
              <a:t>? Important for Pearson to understand the impact that its products have on the learner.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Maths GCSE is a key product for Pearson / Edexcel so focus for this </a:t>
            </a:r>
            <a:r>
              <a:rPr lang="en-US" sz="1200" b="1" i="0" u="none" strike="noStrike" cap="none">
                <a:solidFill>
                  <a:schemeClr val="dk1"/>
                </a:solidFill>
                <a:latin typeface="Calibri"/>
                <a:ea typeface="Calibri"/>
                <a:cs typeface="Calibri"/>
                <a:sym typeface="Calibri"/>
              </a:rPr>
              <a:t>2-year research study around the exam papers themselves and the free surround </a:t>
            </a:r>
            <a:r>
              <a:rPr lang="en-US" sz="1200" b="0" i="0" u="none" strike="noStrike" cap="none">
                <a:solidFill>
                  <a:schemeClr val="dk1"/>
                </a:solidFill>
                <a:latin typeface="Calibri"/>
                <a:ea typeface="Calibri"/>
                <a:cs typeface="Calibri"/>
                <a:sym typeface="Calibri"/>
              </a:rPr>
              <a:t>- that is, the free materials made available online that sit alongside the qualification– materials designed to support the delivery of the qualification.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The reformed GCSE </a:t>
            </a:r>
            <a:r>
              <a:rPr lang="en-US" sz="1200" b="0" i="0" u="none" strike="noStrike" cap="none">
                <a:solidFill>
                  <a:schemeClr val="dk1"/>
                </a:solidFill>
                <a:latin typeface="Calibri"/>
                <a:ea typeface="Calibri"/>
                <a:cs typeface="Calibri"/>
                <a:sym typeface="Calibri"/>
              </a:rPr>
              <a:t>was introduced for first teaching in September 2015 with first assessment in summer 2017. It has a renewed focus on problem solving and reasoning and increased challenge across the exams. In parallel was the move from the A* - G grading to leveling system from 9 to 1. So with changes to demand, content, and question styles in the papers and a change in grading structure the decisions for Heads of Maths around tier entry for Foundation or Higher tiers were challenging to understand and make.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presentation</a:t>
            </a:r>
            <a:r>
              <a:rPr lang="en-US" sz="1200" b="1" i="0" u="none" strike="noStrike" cap="none">
                <a:solidFill>
                  <a:schemeClr val="dk1"/>
                </a:solidFill>
                <a:latin typeface="Calibri"/>
                <a:ea typeface="Calibri"/>
                <a:cs typeface="Calibri"/>
                <a:sym typeface="Calibri"/>
              </a:rPr>
              <a:t> focuses on the responses from the HOMs</a:t>
            </a:r>
            <a:r>
              <a:rPr lang="en-US" sz="1200" b="0" i="0" u="none" strike="noStrike" cap="none">
                <a:solidFill>
                  <a:schemeClr val="dk1"/>
                </a:solidFill>
                <a:latin typeface="Calibri"/>
                <a:ea typeface="Calibri"/>
                <a:cs typeface="Calibri"/>
                <a:sym typeface="Calibri"/>
              </a:rPr>
              <a:t>. In this second year of the study we are asking students about their opinions on their tier entry decisions…but last year we were very conscious of not destablising the processes that schools had adopted.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831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Some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took a sanguine or student-</a:t>
            </a:r>
            <a:r>
              <a:rPr lang="en-US" sz="1200" b="0" i="0" u="none" strike="noStrike" cap="none" dirty="0" err="1">
                <a:solidFill>
                  <a:schemeClr val="dk1"/>
                </a:solidFill>
                <a:latin typeface="Calibri"/>
                <a:ea typeface="Calibri"/>
                <a:cs typeface="Calibri"/>
                <a:sym typeface="Calibri"/>
              </a:rPr>
              <a:t>centred</a:t>
            </a:r>
            <a:r>
              <a:rPr lang="en-US" sz="1200" b="0" i="0" u="none" strike="noStrike" cap="none" dirty="0">
                <a:solidFill>
                  <a:schemeClr val="dk1"/>
                </a:solidFill>
                <a:latin typeface="Calibri"/>
                <a:ea typeface="Calibri"/>
                <a:cs typeface="Calibri"/>
                <a:sym typeface="Calibri"/>
              </a:rPr>
              <a:t> view, and in 10 of the 18 cases this was reflected in a significant </a:t>
            </a:r>
            <a:r>
              <a:rPr lang="en-US" sz="1200" b="1" i="0" u="none" strike="noStrike" cap="none" dirty="0">
                <a:solidFill>
                  <a:schemeClr val="dk1"/>
                </a:solidFill>
                <a:latin typeface="Calibri"/>
                <a:ea typeface="Calibri"/>
                <a:cs typeface="Calibri"/>
                <a:sym typeface="Calibri"/>
              </a:rPr>
              <a:t>change to entry patterns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From many vantage points this would seem to be a mathematically more desirable approach, and it is noticeable that where schools have decided to enter a much </a:t>
            </a:r>
            <a:r>
              <a:rPr lang="en-US" sz="1200" b="1" i="0" u="none" strike="noStrike" cap="none" dirty="0">
                <a:solidFill>
                  <a:schemeClr val="dk1"/>
                </a:solidFill>
                <a:latin typeface="Calibri"/>
                <a:ea typeface="Calibri"/>
                <a:cs typeface="Calibri"/>
                <a:sym typeface="Calibri"/>
              </a:rPr>
              <a:t>greater proportion of students for Foundation tier </a:t>
            </a:r>
            <a:r>
              <a:rPr lang="en-US" sz="1200" b="0" i="0" u="none" strike="noStrike" cap="none" dirty="0">
                <a:solidFill>
                  <a:schemeClr val="dk1"/>
                </a:solidFill>
                <a:latin typeface="Calibri"/>
                <a:ea typeface="Calibri"/>
                <a:cs typeface="Calibri"/>
                <a:sym typeface="Calibri"/>
              </a:rPr>
              <a:t>than in the past,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are reporting, in general, that the ‘middle’ students are thriving on a pathway that enables them to master the range of Foundation material with confidence, while still accessing a grade 5</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One teacher worried that they may be </a:t>
            </a:r>
            <a:r>
              <a:rPr lang="en-US" sz="1200" b="1" i="0" u="none" strike="noStrike" cap="none" dirty="0">
                <a:solidFill>
                  <a:schemeClr val="dk1"/>
                </a:solidFill>
                <a:latin typeface="Calibri"/>
                <a:ea typeface="Calibri"/>
                <a:cs typeface="Calibri"/>
                <a:sym typeface="Calibri"/>
              </a:rPr>
              <a:t>‘</a:t>
            </a:r>
            <a:r>
              <a:rPr lang="en-US" sz="1200" b="1" i="1" u="none" strike="noStrike" cap="none" dirty="0">
                <a:solidFill>
                  <a:schemeClr val="dk1"/>
                </a:solidFill>
                <a:latin typeface="Calibri"/>
                <a:ea typeface="Calibri"/>
                <a:cs typeface="Calibri"/>
                <a:sym typeface="Calibri"/>
              </a:rPr>
              <a:t>costing [the students] a grade’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by entering them for the Foundation tier with another saying:</a:t>
            </a:r>
            <a:endParaRPr dirty="0"/>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my class have almost all moved to Foundation whereas I would have been confident they all would have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achieved a C on Higher [before]</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0539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Large project </a:t>
            </a:r>
            <a:r>
              <a:rPr lang="en-US" sz="1200" b="0" i="0" u="none" strike="noStrike" cap="none">
                <a:solidFill>
                  <a:schemeClr val="dk1"/>
                </a:solidFill>
                <a:latin typeface="Calibri"/>
                <a:ea typeface="Calibri"/>
                <a:cs typeface="Calibri"/>
                <a:sym typeface="Calibri"/>
              </a:rPr>
              <a:t>over 2 years in 18 schools– today focusing on the HoM interviews only and their comments on tier entry decisions, since approaches to tier entry are usually the responsibility of the HoM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Visited</a:t>
            </a:r>
            <a:r>
              <a:rPr lang="en-US" sz="1200" b="0" i="0" u="none" strike="noStrike" cap="none">
                <a:solidFill>
                  <a:schemeClr val="dk1"/>
                </a:solidFill>
                <a:latin typeface="Calibri"/>
                <a:ea typeface="Calibri"/>
                <a:cs typeface="Calibri"/>
                <a:sym typeface="Calibri"/>
              </a:rPr>
              <a:t> in spring term 2017 and F2F interviews with HoMs + </a:t>
            </a:r>
            <a:r>
              <a:rPr lang="en-US" sz="1200" b="1" i="0" u="none" strike="noStrike" cap="none">
                <a:solidFill>
                  <a:schemeClr val="dk1"/>
                </a:solidFill>
                <a:latin typeface="Calibri"/>
                <a:ea typeface="Calibri"/>
                <a:cs typeface="Calibri"/>
                <a:sym typeface="Calibri"/>
              </a:rPr>
              <a:t>Telephone interviews </a:t>
            </a:r>
            <a:r>
              <a:rPr lang="en-US" sz="1200" b="0" i="0" u="none" strike="noStrike" cap="none">
                <a:solidFill>
                  <a:schemeClr val="dk1"/>
                </a:solidFill>
                <a:latin typeface="Calibri"/>
                <a:ea typeface="Calibri"/>
                <a:cs typeface="Calibri"/>
                <a:sym typeface="Calibri"/>
              </a:rPr>
              <a:t>in October 2017 to reflect on 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set of results with reformed GCSE.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 questions were asked before and after the live exams:</a:t>
            </a:r>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Before</a:t>
            </a:r>
            <a:r>
              <a:rPr lang="en-US" sz="1200" b="0" i="0" u="none" strike="noStrike" cap="none">
                <a:solidFill>
                  <a:schemeClr val="dk1"/>
                </a:solidFill>
                <a:latin typeface="Calibri"/>
                <a:ea typeface="Calibri"/>
                <a:cs typeface="Calibri"/>
                <a:sym typeface="Calibri"/>
              </a:rPr>
              <a:t> - How did you </a:t>
            </a:r>
            <a:r>
              <a:rPr lang="en-US" sz="1200" b="1" i="0" u="none" strike="noStrike" cap="none">
                <a:solidFill>
                  <a:schemeClr val="dk1"/>
                </a:solidFill>
                <a:latin typeface="Calibri"/>
                <a:ea typeface="Calibri"/>
                <a:cs typeface="Calibri"/>
                <a:sym typeface="Calibri"/>
              </a:rPr>
              <a:t>approach</a:t>
            </a:r>
            <a:r>
              <a:rPr lang="en-US" sz="1200" b="0" i="0" u="none" strike="noStrike" cap="none">
                <a:solidFill>
                  <a:schemeClr val="dk1"/>
                </a:solidFill>
                <a:latin typeface="Calibri"/>
                <a:ea typeface="Calibri"/>
                <a:cs typeface="Calibri"/>
                <a:sym typeface="Calibri"/>
              </a:rPr>
              <a:t> tier entry decisions? </a:t>
            </a:r>
            <a:r>
              <a:rPr lang="en-US" sz="1200" b="1" i="0" u="none" strike="noStrike" cap="none">
                <a:solidFill>
                  <a:schemeClr val="dk1"/>
                </a:solidFill>
                <a:latin typeface="Calibri"/>
                <a:ea typeface="Calibri"/>
                <a:cs typeface="Calibri"/>
                <a:sym typeface="Calibri"/>
              </a:rPr>
              <a:t>How confident </a:t>
            </a:r>
            <a:r>
              <a:rPr lang="en-US" sz="1200" b="0" i="0" u="none" strike="noStrike" cap="none">
                <a:solidFill>
                  <a:schemeClr val="dk1"/>
                </a:solidFill>
                <a:latin typeface="Calibri"/>
                <a:ea typeface="Calibri"/>
                <a:cs typeface="Calibri"/>
                <a:sym typeface="Calibri"/>
              </a:rPr>
              <a:t>do you feel about your tier entry decisions?</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After </a:t>
            </a:r>
            <a:r>
              <a:rPr lang="en-US" sz="1200" b="0" i="0" u="none" strike="noStrike" cap="none">
                <a:solidFill>
                  <a:schemeClr val="dk1"/>
                </a:solidFill>
                <a:latin typeface="Calibri"/>
                <a:ea typeface="Calibri"/>
                <a:cs typeface="Calibri"/>
                <a:sym typeface="Calibri"/>
              </a:rPr>
              <a:t>- What are your reflections on your tier entry decisions? Will you change your approach to tier entry decisions this year? What was your strategy for your final tier decisions? How and when did you decide? </a:t>
            </a:r>
            <a:endParaRPr/>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694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However, the reality is that in schools, performance measures are key for the school, and particularly value-added performance measures, so there were pressures from SLTs to enter for H.</a:t>
            </a:r>
            <a:endParaRPr/>
          </a:p>
        </p:txBody>
      </p:sp>
      <p:sp>
        <p:nvSpPr>
          <p:cNvPr id="307" name="Shape 3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4624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However, the reality is that in schools, performance measures are key for the school, and particularly value-added performance measures, so there were pressures from SLTs to enter for H.</a:t>
            </a:r>
            <a:endParaRPr/>
          </a:p>
        </p:txBody>
      </p:sp>
      <p:sp>
        <p:nvSpPr>
          <p:cNvPr id="307" name="Shape 3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514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However, the reality is that in schools, performance measures are key for the school, and particularly value-added performance measures, so there were pressures from SLTs to enter for H.</a:t>
            </a:r>
            <a:endParaRPr/>
          </a:p>
        </p:txBody>
      </p:sp>
      <p:sp>
        <p:nvSpPr>
          <p:cNvPr id="307" name="Shape 3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algn="r">
              <a:defRPr/>
            </a:pPr>
            <a:fld id="{00000000-1234-1234-1234-123412341234}" type="slidenum">
              <a:rPr lang="en-US" sz="1200">
                <a:latin typeface="Calibri"/>
                <a:ea typeface="Calibri"/>
                <a:cs typeface="Calibri"/>
                <a:sym typeface="Calibri"/>
              </a:rPr>
              <a:pPr algn="r">
                <a:defRPr/>
              </a:pPr>
              <a:t>17</a:t>
            </a:fld>
            <a:endParaRPr sz="1200">
              <a:latin typeface="Calibri"/>
              <a:ea typeface="Calibri"/>
              <a:cs typeface="Calibri"/>
              <a:sym typeface="Calibri"/>
            </a:endParaRPr>
          </a:p>
        </p:txBody>
      </p:sp>
    </p:spTree>
    <p:extLst>
      <p:ext uri="{BB962C8B-B14F-4D97-AF65-F5344CB8AC3E}">
        <p14:creationId xmlns:p14="http://schemas.microsoft.com/office/powerpoint/2010/main" val="86409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students might achieve only a small number of marks at Higher level (numbers ranging from 15% to 25% were mentioned), yet still gain that all-important level 4. At this point in time there were few comments about grade 5s, new to schools as a key school performance indicator.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Note that both these suggest that schools use an allowable grade 3 as a target grade 3, so that ‘allowing’ a grade encourages entry where students are highly likely to achieve only a very small number of marks.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18</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5036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Shape 25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was talk of the more extreme impact that the more challenging exams would have on the students experience.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21</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3302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Large project </a:t>
            </a:r>
            <a:r>
              <a:rPr lang="en-US" sz="1200" b="0" i="0" u="none" strike="noStrike" cap="none" dirty="0">
                <a:solidFill>
                  <a:schemeClr val="dk1"/>
                </a:solidFill>
                <a:latin typeface="Calibri"/>
                <a:ea typeface="Calibri"/>
                <a:cs typeface="Calibri"/>
                <a:sym typeface="Calibri"/>
              </a:rPr>
              <a:t>over 2 years in 18 schools– today focusing on the </a:t>
            </a:r>
            <a:r>
              <a:rPr lang="en-US" sz="1200" b="0" i="0" u="none" strike="noStrike" cap="none" dirty="0" err="1">
                <a:solidFill>
                  <a:schemeClr val="dk1"/>
                </a:solidFill>
                <a:latin typeface="Calibri"/>
                <a:ea typeface="Calibri"/>
                <a:cs typeface="Calibri"/>
                <a:sym typeface="Calibri"/>
              </a:rPr>
              <a:t>HoM</a:t>
            </a:r>
            <a:r>
              <a:rPr lang="en-US" sz="1200" b="0" i="0" u="none" strike="noStrike" cap="none" dirty="0">
                <a:solidFill>
                  <a:schemeClr val="dk1"/>
                </a:solidFill>
                <a:latin typeface="Calibri"/>
                <a:ea typeface="Calibri"/>
                <a:cs typeface="Calibri"/>
                <a:sym typeface="Calibri"/>
              </a:rPr>
              <a:t> interviews only and their comments on tier entry decisions, since approaches to tier entry are usually the responsibility of the </a:t>
            </a:r>
            <a:r>
              <a:rPr lang="en-US" sz="1200" b="0" i="0" u="none" strike="noStrike" cap="none" dirty="0" err="1">
                <a:solidFill>
                  <a:schemeClr val="dk1"/>
                </a:solidFill>
                <a:latin typeface="Calibri"/>
                <a:ea typeface="Calibri"/>
                <a:cs typeface="Calibri"/>
                <a:sym typeface="Calibri"/>
              </a:rPr>
              <a:t>HoM</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Visited</a:t>
            </a:r>
            <a:r>
              <a:rPr lang="en-US" sz="1200" b="0" i="0" u="none" strike="noStrike" cap="none" dirty="0">
                <a:solidFill>
                  <a:schemeClr val="dk1"/>
                </a:solidFill>
                <a:latin typeface="Calibri"/>
                <a:ea typeface="Calibri"/>
                <a:cs typeface="Calibri"/>
                <a:sym typeface="Calibri"/>
              </a:rPr>
              <a:t> in spring term 2017 and F2F interviews with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 </a:t>
            </a:r>
            <a:r>
              <a:rPr lang="en-US" sz="1200" b="1" i="0" u="none" strike="noStrike" cap="none" dirty="0">
                <a:solidFill>
                  <a:schemeClr val="dk1"/>
                </a:solidFill>
                <a:latin typeface="Calibri"/>
                <a:ea typeface="Calibri"/>
                <a:cs typeface="Calibri"/>
                <a:sym typeface="Calibri"/>
              </a:rPr>
              <a:t>Telephone interviews </a:t>
            </a:r>
            <a:r>
              <a:rPr lang="en-US" sz="1200" b="0" i="0" u="none" strike="noStrike" cap="none" dirty="0">
                <a:solidFill>
                  <a:schemeClr val="dk1"/>
                </a:solidFill>
                <a:latin typeface="Calibri"/>
                <a:ea typeface="Calibri"/>
                <a:cs typeface="Calibri"/>
                <a:sym typeface="Calibri"/>
              </a:rPr>
              <a:t>in October 2017 to reflect on 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set of results with reformed GCSE.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What questions were asked before and after the live exams:</a:t>
            </a:r>
            <a:endParaRPr dirty="0"/>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Before</a:t>
            </a:r>
            <a:r>
              <a:rPr lang="en-US" sz="1200" b="0" i="0" u="none" strike="noStrike" cap="none" dirty="0">
                <a:solidFill>
                  <a:schemeClr val="dk1"/>
                </a:solidFill>
                <a:latin typeface="Calibri"/>
                <a:ea typeface="Calibri"/>
                <a:cs typeface="Calibri"/>
                <a:sym typeface="Calibri"/>
              </a:rPr>
              <a:t> - How did you </a:t>
            </a:r>
            <a:r>
              <a:rPr lang="en-US" sz="1200" b="1" i="0" u="none" strike="noStrike" cap="none" dirty="0">
                <a:solidFill>
                  <a:schemeClr val="dk1"/>
                </a:solidFill>
                <a:latin typeface="Calibri"/>
                <a:ea typeface="Calibri"/>
                <a:cs typeface="Calibri"/>
                <a:sym typeface="Calibri"/>
              </a:rPr>
              <a:t>approach</a:t>
            </a:r>
            <a:r>
              <a:rPr lang="en-US" sz="1200" b="0" i="0" u="none" strike="noStrike" cap="none" dirty="0">
                <a:solidFill>
                  <a:schemeClr val="dk1"/>
                </a:solidFill>
                <a:latin typeface="Calibri"/>
                <a:ea typeface="Calibri"/>
                <a:cs typeface="Calibri"/>
                <a:sym typeface="Calibri"/>
              </a:rPr>
              <a:t> tier entry decisions? </a:t>
            </a:r>
            <a:r>
              <a:rPr lang="en-US" sz="1200" b="1" i="0" u="none" strike="noStrike" cap="none" dirty="0">
                <a:solidFill>
                  <a:schemeClr val="dk1"/>
                </a:solidFill>
                <a:latin typeface="Calibri"/>
                <a:ea typeface="Calibri"/>
                <a:cs typeface="Calibri"/>
                <a:sym typeface="Calibri"/>
              </a:rPr>
              <a:t>How confident </a:t>
            </a:r>
            <a:r>
              <a:rPr lang="en-US" sz="1200" b="0" i="0" u="none" strike="noStrike" cap="none" dirty="0">
                <a:solidFill>
                  <a:schemeClr val="dk1"/>
                </a:solidFill>
                <a:latin typeface="Calibri"/>
                <a:ea typeface="Calibri"/>
                <a:cs typeface="Calibri"/>
                <a:sym typeface="Calibri"/>
              </a:rPr>
              <a:t>do you feel about your tier entry decisions?</a:t>
            </a:r>
            <a:endParaRPr dirty="0"/>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After </a:t>
            </a:r>
            <a:r>
              <a:rPr lang="en-US" sz="1200" b="0" i="0" u="none" strike="noStrike" cap="none" dirty="0">
                <a:solidFill>
                  <a:schemeClr val="dk1"/>
                </a:solidFill>
                <a:latin typeface="Calibri"/>
                <a:ea typeface="Calibri"/>
                <a:cs typeface="Calibri"/>
                <a:sym typeface="Calibri"/>
              </a:rPr>
              <a:t>- What are your reflections on your tier entry decisions? Will you change your approach to tier entry decisions this year? What was your strategy for your final tier decisions? How and when did you decide? </a:t>
            </a:r>
            <a:endParaRPr dirty="0"/>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4210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424556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228491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dirty="0"/>
          </a:p>
        </p:txBody>
      </p:sp>
    </p:spTree>
    <p:extLst>
      <p:ext uri="{BB962C8B-B14F-4D97-AF65-F5344CB8AC3E}">
        <p14:creationId xmlns:p14="http://schemas.microsoft.com/office/powerpoint/2010/main" val="124403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Large project </a:t>
            </a:r>
            <a:r>
              <a:rPr lang="en-US" sz="1200" b="0" i="0" u="none" strike="noStrike" cap="none">
                <a:solidFill>
                  <a:schemeClr val="dk1"/>
                </a:solidFill>
                <a:latin typeface="Calibri"/>
                <a:ea typeface="Calibri"/>
                <a:cs typeface="Calibri"/>
                <a:sym typeface="Calibri"/>
              </a:rPr>
              <a:t>over 2 years in 18 schools– today focusing on the HoM interviews only and their comments on tier entry decisions, since approaches to tier entry are usually the responsibility of the HoM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Visited</a:t>
            </a:r>
            <a:r>
              <a:rPr lang="en-US" sz="1200" b="0" i="0" u="none" strike="noStrike" cap="none">
                <a:solidFill>
                  <a:schemeClr val="dk1"/>
                </a:solidFill>
                <a:latin typeface="Calibri"/>
                <a:ea typeface="Calibri"/>
                <a:cs typeface="Calibri"/>
                <a:sym typeface="Calibri"/>
              </a:rPr>
              <a:t> in spring term 2017 and F2F interviews with HoMs + </a:t>
            </a:r>
            <a:r>
              <a:rPr lang="en-US" sz="1200" b="1" i="0" u="none" strike="noStrike" cap="none">
                <a:solidFill>
                  <a:schemeClr val="dk1"/>
                </a:solidFill>
                <a:latin typeface="Calibri"/>
                <a:ea typeface="Calibri"/>
                <a:cs typeface="Calibri"/>
                <a:sym typeface="Calibri"/>
              </a:rPr>
              <a:t>Telephone interviews </a:t>
            </a:r>
            <a:r>
              <a:rPr lang="en-US" sz="1200" b="0" i="0" u="none" strike="noStrike" cap="none">
                <a:solidFill>
                  <a:schemeClr val="dk1"/>
                </a:solidFill>
                <a:latin typeface="Calibri"/>
                <a:ea typeface="Calibri"/>
                <a:cs typeface="Calibri"/>
                <a:sym typeface="Calibri"/>
              </a:rPr>
              <a:t>in October 2017 to reflect on 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set of results with reformed GCSE.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 questions were asked before and after the live exams:</a:t>
            </a:r>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Before</a:t>
            </a:r>
            <a:r>
              <a:rPr lang="en-US" sz="1200" b="0" i="0" u="none" strike="noStrike" cap="none">
                <a:solidFill>
                  <a:schemeClr val="dk1"/>
                </a:solidFill>
                <a:latin typeface="Calibri"/>
                <a:ea typeface="Calibri"/>
                <a:cs typeface="Calibri"/>
                <a:sym typeface="Calibri"/>
              </a:rPr>
              <a:t> - How did you </a:t>
            </a:r>
            <a:r>
              <a:rPr lang="en-US" sz="1200" b="1" i="0" u="none" strike="noStrike" cap="none">
                <a:solidFill>
                  <a:schemeClr val="dk1"/>
                </a:solidFill>
                <a:latin typeface="Calibri"/>
                <a:ea typeface="Calibri"/>
                <a:cs typeface="Calibri"/>
                <a:sym typeface="Calibri"/>
              </a:rPr>
              <a:t>approach</a:t>
            </a:r>
            <a:r>
              <a:rPr lang="en-US" sz="1200" b="0" i="0" u="none" strike="noStrike" cap="none">
                <a:solidFill>
                  <a:schemeClr val="dk1"/>
                </a:solidFill>
                <a:latin typeface="Calibri"/>
                <a:ea typeface="Calibri"/>
                <a:cs typeface="Calibri"/>
                <a:sym typeface="Calibri"/>
              </a:rPr>
              <a:t> tier entry decisions? </a:t>
            </a:r>
            <a:r>
              <a:rPr lang="en-US" sz="1200" b="1" i="0" u="none" strike="noStrike" cap="none">
                <a:solidFill>
                  <a:schemeClr val="dk1"/>
                </a:solidFill>
                <a:latin typeface="Calibri"/>
                <a:ea typeface="Calibri"/>
                <a:cs typeface="Calibri"/>
                <a:sym typeface="Calibri"/>
              </a:rPr>
              <a:t>How confident </a:t>
            </a:r>
            <a:r>
              <a:rPr lang="en-US" sz="1200" b="0" i="0" u="none" strike="noStrike" cap="none">
                <a:solidFill>
                  <a:schemeClr val="dk1"/>
                </a:solidFill>
                <a:latin typeface="Calibri"/>
                <a:ea typeface="Calibri"/>
                <a:cs typeface="Calibri"/>
                <a:sym typeface="Calibri"/>
              </a:rPr>
              <a:t>do you feel about your tier entry decisions?</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After </a:t>
            </a:r>
            <a:r>
              <a:rPr lang="en-US" sz="1200" b="0" i="0" u="none" strike="noStrike" cap="none">
                <a:solidFill>
                  <a:schemeClr val="dk1"/>
                </a:solidFill>
                <a:latin typeface="Calibri"/>
                <a:ea typeface="Calibri"/>
                <a:cs typeface="Calibri"/>
                <a:sym typeface="Calibri"/>
              </a:rPr>
              <a:t>- What are your reflections on your tier entry decisions? Will you change your approach to tier entry decisions this year? What was your strategy for your final tier decisions? How and when did you decide? </a:t>
            </a:r>
            <a:endParaRPr/>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0508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Some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took a sanguine or student-</a:t>
            </a:r>
            <a:r>
              <a:rPr lang="en-US" sz="1200" b="0" i="0" u="none" strike="noStrike" cap="none" dirty="0" err="1">
                <a:solidFill>
                  <a:schemeClr val="dk1"/>
                </a:solidFill>
                <a:latin typeface="Calibri"/>
                <a:ea typeface="Calibri"/>
                <a:cs typeface="Calibri"/>
                <a:sym typeface="Calibri"/>
              </a:rPr>
              <a:t>centred</a:t>
            </a:r>
            <a:r>
              <a:rPr lang="en-US" sz="1200" b="0" i="0" u="none" strike="noStrike" cap="none" dirty="0">
                <a:solidFill>
                  <a:schemeClr val="dk1"/>
                </a:solidFill>
                <a:latin typeface="Calibri"/>
                <a:ea typeface="Calibri"/>
                <a:cs typeface="Calibri"/>
                <a:sym typeface="Calibri"/>
              </a:rPr>
              <a:t> view, and in 10 of the 18 cases this was reflected in a significant </a:t>
            </a:r>
            <a:r>
              <a:rPr lang="en-US" sz="1200" b="1" i="0" u="none" strike="noStrike" cap="none" dirty="0">
                <a:solidFill>
                  <a:schemeClr val="dk1"/>
                </a:solidFill>
                <a:latin typeface="Calibri"/>
                <a:ea typeface="Calibri"/>
                <a:cs typeface="Calibri"/>
                <a:sym typeface="Calibri"/>
              </a:rPr>
              <a:t>change to entry patterns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From many vantage points this would seem to be a mathematically more desirable approach, and it is noticeable that where schools have decided to enter a much </a:t>
            </a:r>
            <a:r>
              <a:rPr lang="en-US" sz="1200" b="1" i="0" u="none" strike="noStrike" cap="none" dirty="0">
                <a:solidFill>
                  <a:schemeClr val="dk1"/>
                </a:solidFill>
                <a:latin typeface="Calibri"/>
                <a:ea typeface="Calibri"/>
                <a:cs typeface="Calibri"/>
                <a:sym typeface="Calibri"/>
              </a:rPr>
              <a:t>greater proportion of students for Foundation tier </a:t>
            </a:r>
            <a:r>
              <a:rPr lang="en-US" sz="1200" b="0" i="0" u="none" strike="noStrike" cap="none" dirty="0">
                <a:solidFill>
                  <a:schemeClr val="dk1"/>
                </a:solidFill>
                <a:latin typeface="Calibri"/>
                <a:ea typeface="Calibri"/>
                <a:cs typeface="Calibri"/>
                <a:sym typeface="Calibri"/>
              </a:rPr>
              <a:t>than in the past,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are reporting, in general, that the ‘middle’ students are thriving on a pathway that enables them to master the range of Foundation material with confidence, while still accessing a grade 5</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One teacher worried that they may be </a:t>
            </a:r>
            <a:r>
              <a:rPr lang="en-US" sz="1200" b="1" i="0" u="none" strike="noStrike" cap="none" dirty="0">
                <a:solidFill>
                  <a:schemeClr val="dk1"/>
                </a:solidFill>
                <a:latin typeface="Calibri"/>
                <a:ea typeface="Calibri"/>
                <a:cs typeface="Calibri"/>
                <a:sym typeface="Calibri"/>
              </a:rPr>
              <a:t>‘</a:t>
            </a:r>
            <a:r>
              <a:rPr lang="en-US" sz="1200" b="1" i="1" u="none" strike="noStrike" cap="none" dirty="0">
                <a:solidFill>
                  <a:schemeClr val="dk1"/>
                </a:solidFill>
                <a:latin typeface="Calibri"/>
                <a:ea typeface="Calibri"/>
                <a:cs typeface="Calibri"/>
                <a:sym typeface="Calibri"/>
              </a:rPr>
              <a:t>costing [the students] a grade’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by entering them for the Foundation tier with another saying:</a:t>
            </a:r>
            <a:endParaRPr dirty="0"/>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my class have almost all moved to Foundation whereas I would have been confident they all would have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achieved a C on Higher [before]</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9</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757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Large project </a:t>
            </a:r>
            <a:r>
              <a:rPr lang="en-US" sz="1200" b="0" i="0" u="none" strike="noStrike" cap="none" dirty="0">
                <a:solidFill>
                  <a:schemeClr val="dk1"/>
                </a:solidFill>
                <a:latin typeface="Calibri"/>
                <a:ea typeface="Calibri"/>
                <a:cs typeface="Calibri"/>
                <a:sym typeface="Calibri"/>
              </a:rPr>
              <a:t>over 2 years in 18 schools– today focusing on the </a:t>
            </a:r>
            <a:r>
              <a:rPr lang="en-US" sz="1200" b="0" i="0" u="none" strike="noStrike" cap="none" dirty="0" err="1">
                <a:solidFill>
                  <a:schemeClr val="dk1"/>
                </a:solidFill>
                <a:latin typeface="Calibri"/>
                <a:ea typeface="Calibri"/>
                <a:cs typeface="Calibri"/>
                <a:sym typeface="Calibri"/>
              </a:rPr>
              <a:t>HoM</a:t>
            </a:r>
            <a:r>
              <a:rPr lang="en-US" sz="1200" b="0" i="0" u="none" strike="noStrike" cap="none" dirty="0">
                <a:solidFill>
                  <a:schemeClr val="dk1"/>
                </a:solidFill>
                <a:latin typeface="Calibri"/>
                <a:ea typeface="Calibri"/>
                <a:cs typeface="Calibri"/>
                <a:sym typeface="Calibri"/>
              </a:rPr>
              <a:t> interviews only and their comments on tier entry decisions, since approaches to tier entry are usually the responsibility of the </a:t>
            </a:r>
            <a:r>
              <a:rPr lang="en-US" sz="1200" b="0" i="0" u="none" strike="noStrike" cap="none" dirty="0" err="1">
                <a:solidFill>
                  <a:schemeClr val="dk1"/>
                </a:solidFill>
                <a:latin typeface="Calibri"/>
                <a:ea typeface="Calibri"/>
                <a:cs typeface="Calibri"/>
                <a:sym typeface="Calibri"/>
              </a:rPr>
              <a:t>HoM</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Visited</a:t>
            </a:r>
            <a:r>
              <a:rPr lang="en-US" sz="1200" b="0" i="0" u="none" strike="noStrike" cap="none" dirty="0">
                <a:solidFill>
                  <a:schemeClr val="dk1"/>
                </a:solidFill>
                <a:latin typeface="Calibri"/>
                <a:ea typeface="Calibri"/>
                <a:cs typeface="Calibri"/>
                <a:sym typeface="Calibri"/>
              </a:rPr>
              <a:t> in spring term 2017 and F2F interviews with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 </a:t>
            </a:r>
            <a:r>
              <a:rPr lang="en-US" sz="1200" b="1" i="0" u="none" strike="noStrike" cap="none" dirty="0">
                <a:solidFill>
                  <a:schemeClr val="dk1"/>
                </a:solidFill>
                <a:latin typeface="Calibri"/>
                <a:ea typeface="Calibri"/>
                <a:cs typeface="Calibri"/>
                <a:sym typeface="Calibri"/>
              </a:rPr>
              <a:t>Telephone interviews </a:t>
            </a:r>
            <a:r>
              <a:rPr lang="en-US" sz="1200" b="0" i="0" u="none" strike="noStrike" cap="none" dirty="0">
                <a:solidFill>
                  <a:schemeClr val="dk1"/>
                </a:solidFill>
                <a:latin typeface="Calibri"/>
                <a:ea typeface="Calibri"/>
                <a:cs typeface="Calibri"/>
                <a:sym typeface="Calibri"/>
              </a:rPr>
              <a:t>in October 2017 to reflect on 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set of results with reformed GCSE.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What questions were asked before and after the live exams:</a:t>
            </a:r>
            <a:endParaRPr dirty="0"/>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Before</a:t>
            </a:r>
            <a:r>
              <a:rPr lang="en-US" sz="1200" b="0" i="0" u="none" strike="noStrike" cap="none" dirty="0">
                <a:solidFill>
                  <a:schemeClr val="dk1"/>
                </a:solidFill>
                <a:latin typeface="Calibri"/>
                <a:ea typeface="Calibri"/>
                <a:cs typeface="Calibri"/>
                <a:sym typeface="Calibri"/>
              </a:rPr>
              <a:t> - How did you </a:t>
            </a:r>
            <a:r>
              <a:rPr lang="en-US" sz="1200" b="1" i="0" u="none" strike="noStrike" cap="none" dirty="0">
                <a:solidFill>
                  <a:schemeClr val="dk1"/>
                </a:solidFill>
                <a:latin typeface="Calibri"/>
                <a:ea typeface="Calibri"/>
                <a:cs typeface="Calibri"/>
                <a:sym typeface="Calibri"/>
              </a:rPr>
              <a:t>approach</a:t>
            </a:r>
            <a:r>
              <a:rPr lang="en-US" sz="1200" b="0" i="0" u="none" strike="noStrike" cap="none" dirty="0">
                <a:solidFill>
                  <a:schemeClr val="dk1"/>
                </a:solidFill>
                <a:latin typeface="Calibri"/>
                <a:ea typeface="Calibri"/>
                <a:cs typeface="Calibri"/>
                <a:sym typeface="Calibri"/>
              </a:rPr>
              <a:t> tier entry decisions? </a:t>
            </a:r>
            <a:r>
              <a:rPr lang="en-US" sz="1200" b="1" i="0" u="none" strike="noStrike" cap="none" dirty="0">
                <a:solidFill>
                  <a:schemeClr val="dk1"/>
                </a:solidFill>
                <a:latin typeface="Calibri"/>
                <a:ea typeface="Calibri"/>
                <a:cs typeface="Calibri"/>
                <a:sym typeface="Calibri"/>
              </a:rPr>
              <a:t>How confident </a:t>
            </a:r>
            <a:r>
              <a:rPr lang="en-US" sz="1200" b="0" i="0" u="none" strike="noStrike" cap="none" dirty="0">
                <a:solidFill>
                  <a:schemeClr val="dk1"/>
                </a:solidFill>
                <a:latin typeface="Calibri"/>
                <a:ea typeface="Calibri"/>
                <a:cs typeface="Calibri"/>
                <a:sym typeface="Calibri"/>
              </a:rPr>
              <a:t>do you feel about your tier entry decisions?</a:t>
            </a:r>
            <a:endParaRPr dirty="0"/>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After </a:t>
            </a:r>
            <a:r>
              <a:rPr lang="en-US" sz="1200" b="0" i="0" u="none" strike="noStrike" cap="none" dirty="0">
                <a:solidFill>
                  <a:schemeClr val="dk1"/>
                </a:solidFill>
                <a:latin typeface="Calibri"/>
                <a:ea typeface="Calibri"/>
                <a:cs typeface="Calibri"/>
                <a:sym typeface="Calibri"/>
              </a:rPr>
              <a:t>- What are your reflections on your tier entry decisions? Will you change your approach to tier entry decisions this year? What was your strategy for your final tier decisions? How and when did you decide? </a:t>
            </a:r>
            <a:endParaRPr dirty="0"/>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0252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Large project </a:t>
            </a:r>
            <a:r>
              <a:rPr lang="en-US" sz="1200" b="0" i="0" u="none" strike="noStrike" cap="none" dirty="0">
                <a:solidFill>
                  <a:schemeClr val="dk1"/>
                </a:solidFill>
                <a:latin typeface="Calibri"/>
                <a:ea typeface="Calibri"/>
                <a:cs typeface="Calibri"/>
                <a:sym typeface="Calibri"/>
              </a:rPr>
              <a:t>over 2 years in 18 schools– today focusing on the </a:t>
            </a:r>
            <a:r>
              <a:rPr lang="en-US" sz="1200" b="0" i="0" u="none" strike="noStrike" cap="none" dirty="0" err="1">
                <a:solidFill>
                  <a:schemeClr val="dk1"/>
                </a:solidFill>
                <a:latin typeface="Calibri"/>
                <a:ea typeface="Calibri"/>
                <a:cs typeface="Calibri"/>
                <a:sym typeface="Calibri"/>
              </a:rPr>
              <a:t>HoM</a:t>
            </a:r>
            <a:r>
              <a:rPr lang="en-US" sz="1200" b="0" i="0" u="none" strike="noStrike" cap="none" dirty="0">
                <a:solidFill>
                  <a:schemeClr val="dk1"/>
                </a:solidFill>
                <a:latin typeface="Calibri"/>
                <a:ea typeface="Calibri"/>
                <a:cs typeface="Calibri"/>
                <a:sym typeface="Calibri"/>
              </a:rPr>
              <a:t> interviews only and their comments on tier entry decisions, since approaches to tier entry are usually the responsibility of the </a:t>
            </a:r>
            <a:r>
              <a:rPr lang="en-US" sz="1200" b="0" i="0" u="none" strike="noStrike" cap="none" dirty="0" err="1">
                <a:solidFill>
                  <a:schemeClr val="dk1"/>
                </a:solidFill>
                <a:latin typeface="Calibri"/>
                <a:ea typeface="Calibri"/>
                <a:cs typeface="Calibri"/>
                <a:sym typeface="Calibri"/>
              </a:rPr>
              <a:t>HoM</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Visited</a:t>
            </a:r>
            <a:r>
              <a:rPr lang="en-US" sz="1200" b="0" i="0" u="none" strike="noStrike" cap="none" dirty="0">
                <a:solidFill>
                  <a:schemeClr val="dk1"/>
                </a:solidFill>
                <a:latin typeface="Calibri"/>
                <a:ea typeface="Calibri"/>
                <a:cs typeface="Calibri"/>
                <a:sym typeface="Calibri"/>
              </a:rPr>
              <a:t> in spring term 2017 and F2F interviews with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 </a:t>
            </a:r>
            <a:r>
              <a:rPr lang="en-US" sz="1200" b="1" i="0" u="none" strike="noStrike" cap="none" dirty="0">
                <a:solidFill>
                  <a:schemeClr val="dk1"/>
                </a:solidFill>
                <a:latin typeface="Calibri"/>
                <a:ea typeface="Calibri"/>
                <a:cs typeface="Calibri"/>
                <a:sym typeface="Calibri"/>
              </a:rPr>
              <a:t>Telephone interviews </a:t>
            </a:r>
            <a:r>
              <a:rPr lang="en-US" sz="1200" b="0" i="0" u="none" strike="noStrike" cap="none" dirty="0">
                <a:solidFill>
                  <a:schemeClr val="dk1"/>
                </a:solidFill>
                <a:latin typeface="Calibri"/>
                <a:ea typeface="Calibri"/>
                <a:cs typeface="Calibri"/>
                <a:sym typeface="Calibri"/>
              </a:rPr>
              <a:t>in October 2017 to reflect on 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set of results with reformed GCSE.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What questions were asked before and after the live exams:</a:t>
            </a:r>
            <a:endParaRPr dirty="0"/>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Before</a:t>
            </a:r>
            <a:r>
              <a:rPr lang="en-US" sz="1200" b="0" i="0" u="none" strike="noStrike" cap="none" dirty="0">
                <a:solidFill>
                  <a:schemeClr val="dk1"/>
                </a:solidFill>
                <a:latin typeface="Calibri"/>
                <a:ea typeface="Calibri"/>
                <a:cs typeface="Calibri"/>
                <a:sym typeface="Calibri"/>
              </a:rPr>
              <a:t> - How did you </a:t>
            </a:r>
            <a:r>
              <a:rPr lang="en-US" sz="1200" b="1" i="0" u="none" strike="noStrike" cap="none" dirty="0">
                <a:solidFill>
                  <a:schemeClr val="dk1"/>
                </a:solidFill>
                <a:latin typeface="Calibri"/>
                <a:ea typeface="Calibri"/>
                <a:cs typeface="Calibri"/>
                <a:sym typeface="Calibri"/>
              </a:rPr>
              <a:t>approach</a:t>
            </a:r>
            <a:r>
              <a:rPr lang="en-US" sz="1200" b="0" i="0" u="none" strike="noStrike" cap="none" dirty="0">
                <a:solidFill>
                  <a:schemeClr val="dk1"/>
                </a:solidFill>
                <a:latin typeface="Calibri"/>
                <a:ea typeface="Calibri"/>
                <a:cs typeface="Calibri"/>
                <a:sym typeface="Calibri"/>
              </a:rPr>
              <a:t> tier entry decisions? </a:t>
            </a:r>
            <a:r>
              <a:rPr lang="en-US" sz="1200" b="1" i="0" u="none" strike="noStrike" cap="none" dirty="0">
                <a:solidFill>
                  <a:schemeClr val="dk1"/>
                </a:solidFill>
                <a:latin typeface="Calibri"/>
                <a:ea typeface="Calibri"/>
                <a:cs typeface="Calibri"/>
                <a:sym typeface="Calibri"/>
              </a:rPr>
              <a:t>How confident </a:t>
            </a:r>
            <a:r>
              <a:rPr lang="en-US" sz="1200" b="0" i="0" u="none" strike="noStrike" cap="none" dirty="0">
                <a:solidFill>
                  <a:schemeClr val="dk1"/>
                </a:solidFill>
                <a:latin typeface="Calibri"/>
                <a:ea typeface="Calibri"/>
                <a:cs typeface="Calibri"/>
                <a:sym typeface="Calibri"/>
              </a:rPr>
              <a:t>do you feel about your tier entry decisions?</a:t>
            </a:r>
            <a:endParaRPr dirty="0"/>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After </a:t>
            </a:r>
            <a:r>
              <a:rPr lang="en-US" sz="1200" b="0" i="0" u="none" strike="noStrike" cap="none" dirty="0">
                <a:solidFill>
                  <a:schemeClr val="dk1"/>
                </a:solidFill>
                <a:latin typeface="Calibri"/>
                <a:ea typeface="Calibri"/>
                <a:cs typeface="Calibri"/>
                <a:sym typeface="Calibri"/>
              </a:rPr>
              <a:t>- What are your reflections on your tier entry decisions? Will you change your approach to tier entry decisions this year? What was your strategy for your final tier decisions? How and when did you decide? </a:t>
            </a:r>
            <a:endParaRPr dirty="0"/>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5852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Some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took a sanguine or student-</a:t>
            </a:r>
            <a:r>
              <a:rPr lang="en-US" sz="1200" b="0" i="0" u="none" strike="noStrike" cap="none" dirty="0" err="1">
                <a:solidFill>
                  <a:schemeClr val="dk1"/>
                </a:solidFill>
                <a:latin typeface="Calibri"/>
                <a:ea typeface="Calibri"/>
                <a:cs typeface="Calibri"/>
                <a:sym typeface="Calibri"/>
              </a:rPr>
              <a:t>centred</a:t>
            </a:r>
            <a:r>
              <a:rPr lang="en-US" sz="1200" b="0" i="0" u="none" strike="noStrike" cap="none" dirty="0">
                <a:solidFill>
                  <a:schemeClr val="dk1"/>
                </a:solidFill>
                <a:latin typeface="Calibri"/>
                <a:ea typeface="Calibri"/>
                <a:cs typeface="Calibri"/>
                <a:sym typeface="Calibri"/>
              </a:rPr>
              <a:t> view, and in 10 of the 18 cases this was reflected in a significant </a:t>
            </a:r>
            <a:r>
              <a:rPr lang="en-US" sz="1200" b="1" i="0" u="none" strike="noStrike" cap="none" dirty="0">
                <a:solidFill>
                  <a:schemeClr val="dk1"/>
                </a:solidFill>
                <a:latin typeface="Calibri"/>
                <a:ea typeface="Calibri"/>
                <a:cs typeface="Calibri"/>
                <a:sym typeface="Calibri"/>
              </a:rPr>
              <a:t>change to entry patterns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From many vantage points this would seem to be a mathematically more desirable approach, and it is noticeable that where schools have decided to enter a much </a:t>
            </a:r>
            <a:r>
              <a:rPr lang="en-US" sz="1200" b="1" i="0" u="none" strike="noStrike" cap="none" dirty="0">
                <a:solidFill>
                  <a:schemeClr val="dk1"/>
                </a:solidFill>
                <a:latin typeface="Calibri"/>
                <a:ea typeface="Calibri"/>
                <a:cs typeface="Calibri"/>
                <a:sym typeface="Calibri"/>
              </a:rPr>
              <a:t>greater proportion of students for Foundation tier </a:t>
            </a:r>
            <a:r>
              <a:rPr lang="en-US" sz="1200" b="0" i="0" u="none" strike="noStrike" cap="none" dirty="0">
                <a:solidFill>
                  <a:schemeClr val="dk1"/>
                </a:solidFill>
                <a:latin typeface="Calibri"/>
                <a:ea typeface="Calibri"/>
                <a:cs typeface="Calibri"/>
                <a:sym typeface="Calibri"/>
              </a:rPr>
              <a:t>than in the past, </a:t>
            </a:r>
            <a:r>
              <a:rPr lang="en-US" sz="1200" b="0" i="0" u="none" strike="noStrike" cap="none" dirty="0" err="1">
                <a:solidFill>
                  <a:schemeClr val="dk1"/>
                </a:solidFill>
                <a:latin typeface="Calibri"/>
                <a:ea typeface="Calibri"/>
                <a:cs typeface="Calibri"/>
                <a:sym typeface="Calibri"/>
              </a:rPr>
              <a:t>HoMs</a:t>
            </a:r>
            <a:r>
              <a:rPr lang="en-US" sz="1200" b="0" i="0" u="none" strike="noStrike" cap="none" dirty="0">
                <a:solidFill>
                  <a:schemeClr val="dk1"/>
                </a:solidFill>
                <a:latin typeface="Calibri"/>
                <a:ea typeface="Calibri"/>
                <a:cs typeface="Calibri"/>
                <a:sym typeface="Calibri"/>
              </a:rPr>
              <a:t> are reporting, in general, that the ‘middle’ students are thriving on a pathway that enables them to master the range of Foundation material with confidence, while still accessing a grade 5</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One teacher worried that they may be </a:t>
            </a:r>
            <a:r>
              <a:rPr lang="en-US" sz="1200" b="1" i="0" u="none" strike="noStrike" cap="none" dirty="0">
                <a:solidFill>
                  <a:schemeClr val="dk1"/>
                </a:solidFill>
                <a:latin typeface="Calibri"/>
                <a:ea typeface="Calibri"/>
                <a:cs typeface="Calibri"/>
                <a:sym typeface="Calibri"/>
              </a:rPr>
              <a:t>‘</a:t>
            </a:r>
            <a:r>
              <a:rPr lang="en-US" sz="1200" b="1" i="1" u="none" strike="noStrike" cap="none" dirty="0">
                <a:solidFill>
                  <a:schemeClr val="dk1"/>
                </a:solidFill>
                <a:latin typeface="Calibri"/>
                <a:ea typeface="Calibri"/>
                <a:cs typeface="Calibri"/>
                <a:sym typeface="Calibri"/>
              </a:rPr>
              <a:t>costing [the students] a grade’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by entering them for the Foundation tier with another saying:</a:t>
            </a:r>
            <a:endParaRPr dirty="0"/>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my class have almost all moved to Foundation whereas I would have been confident they all would have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achieved a C on Higher [before]</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028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32707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767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70022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1">
  <p:cSld name="Title Slide Option1">
    <p:spTree>
      <p:nvGrpSpPr>
        <p:cNvPr id="1" name="Shape 16"/>
        <p:cNvGrpSpPr/>
        <p:nvPr/>
      </p:nvGrpSpPr>
      <p:grpSpPr>
        <a:xfrm>
          <a:off x="0" y="0"/>
          <a:ext cx="0" cy="0"/>
          <a:chOff x="0" y="0"/>
          <a:chExt cx="0" cy="0"/>
        </a:xfrm>
      </p:grpSpPr>
      <p:sp>
        <p:nvSpPr>
          <p:cNvPr id="18" name="Shape 18"/>
          <p:cNvSpPr txBox="1">
            <a:spLocks noGrp="1"/>
          </p:cNvSpPr>
          <p:nvPr>
            <p:ph type="ctrTitle"/>
          </p:nvPr>
        </p:nvSpPr>
        <p:spPr>
          <a:xfrm>
            <a:off x="447675" y="1680064"/>
            <a:ext cx="3683000" cy="2244236"/>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447675" y="4057650"/>
            <a:ext cx="3397250" cy="1466850"/>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47675" y="6265863"/>
            <a:ext cx="3962400"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0946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rgbClr val="003057"/>
                </a:solidFill>
                <a:latin typeface="Arial"/>
                <a:ea typeface="Arial"/>
                <a:cs typeface="Arial"/>
                <a:sym typeface="Arial"/>
              </a:defRPr>
            </a:lvl1pPr>
            <a:lvl2pPr marL="0" marR="0" lvl="1" indent="0" algn="l" rtl="0">
              <a:spcBef>
                <a:spcPts val="0"/>
              </a:spcBef>
              <a:buNone/>
              <a:defRPr sz="800" b="1" i="0" u="none" strike="noStrike" cap="none">
                <a:solidFill>
                  <a:srgbClr val="003057"/>
                </a:solidFill>
                <a:latin typeface="Arial"/>
                <a:ea typeface="Arial"/>
                <a:cs typeface="Arial"/>
                <a:sym typeface="Arial"/>
              </a:defRPr>
            </a:lvl2pPr>
            <a:lvl3pPr marL="0" marR="0" lvl="2" indent="0" algn="l" rtl="0">
              <a:spcBef>
                <a:spcPts val="0"/>
              </a:spcBef>
              <a:buNone/>
              <a:defRPr sz="800" b="1" i="0" u="none" strike="noStrike" cap="none">
                <a:solidFill>
                  <a:srgbClr val="003057"/>
                </a:solidFill>
                <a:latin typeface="Arial"/>
                <a:ea typeface="Arial"/>
                <a:cs typeface="Arial"/>
                <a:sym typeface="Arial"/>
              </a:defRPr>
            </a:lvl3pPr>
            <a:lvl4pPr marL="0" marR="0" lvl="3" indent="0" algn="l" rtl="0">
              <a:spcBef>
                <a:spcPts val="0"/>
              </a:spcBef>
              <a:buNone/>
              <a:defRPr sz="800" b="1" i="0" u="none" strike="noStrike" cap="none">
                <a:solidFill>
                  <a:srgbClr val="003057"/>
                </a:solidFill>
                <a:latin typeface="Arial"/>
                <a:ea typeface="Arial"/>
                <a:cs typeface="Arial"/>
                <a:sym typeface="Arial"/>
              </a:defRPr>
            </a:lvl4pPr>
            <a:lvl5pPr marL="0" marR="0" lvl="4" indent="0" algn="l" rtl="0">
              <a:spcBef>
                <a:spcPts val="0"/>
              </a:spcBef>
              <a:buNone/>
              <a:defRPr sz="800" b="1" i="0" u="none" strike="noStrike" cap="none">
                <a:solidFill>
                  <a:srgbClr val="003057"/>
                </a:solidFill>
                <a:latin typeface="Arial"/>
                <a:ea typeface="Arial"/>
                <a:cs typeface="Arial"/>
                <a:sym typeface="Arial"/>
              </a:defRPr>
            </a:lvl5pPr>
            <a:lvl6pPr marL="0" marR="0" lvl="5" indent="0" algn="l" rtl="0">
              <a:spcBef>
                <a:spcPts val="0"/>
              </a:spcBef>
              <a:buNone/>
              <a:defRPr sz="800" b="1" i="0" u="none" strike="noStrike" cap="none">
                <a:solidFill>
                  <a:srgbClr val="003057"/>
                </a:solidFill>
                <a:latin typeface="Arial"/>
                <a:ea typeface="Arial"/>
                <a:cs typeface="Arial"/>
                <a:sym typeface="Arial"/>
              </a:defRPr>
            </a:lvl6pPr>
            <a:lvl7pPr marL="0" marR="0" lvl="6" indent="0" algn="l" rtl="0">
              <a:spcBef>
                <a:spcPts val="0"/>
              </a:spcBef>
              <a:buNone/>
              <a:defRPr sz="800" b="1" i="0" u="none" strike="noStrike" cap="none">
                <a:solidFill>
                  <a:srgbClr val="003057"/>
                </a:solidFill>
                <a:latin typeface="Arial"/>
                <a:ea typeface="Arial"/>
                <a:cs typeface="Arial"/>
                <a:sym typeface="Arial"/>
              </a:defRPr>
            </a:lvl7pPr>
            <a:lvl8pPr marL="0" marR="0" lvl="7" indent="0" algn="l" rtl="0">
              <a:spcBef>
                <a:spcPts val="0"/>
              </a:spcBef>
              <a:buNone/>
              <a:defRPr sz="800" b="1" i="0" u="none" strike="noStrike" cap="none">
                <a:solidFill>
                  <a:srgbClr val="003057"/>
                </a:solidFill>
                <a:latin typeface="Arial"/>
                <a:ea typeface="Arial"/>
                <a:cs typeface="Arial"/>
                <a:sym typeface="Arial"/>
              </a:defRPr>
            </a:lvl8pPr>
            <a:lvl9pPr marL="0" marR="0" lvl="8" indent="0" algn="l" rtl="0">
              <a:spcBef>
                <a:spcPts val="0"/>
              </a:spcBef>
              <a:buNone/>
              <a:defRPr sz="800" b="1" i="0" u="none" strike="noStrike" cap="none">
                <a:solidFill>
                  <a:srgbClr val="003057"/>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677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41338" y="417599"/>
            <a:ext cx="5081587" cy="1096875"/>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542926" y="1704975"/>
            <a:ext cx="6059488" cy="3171825"/>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rgbClr val="003057"/>
                </a:solidFill>
                <a:latin typeface="Arial"/>
                <a:ea typeface="Arial"/>
                <a:cs typeface="Arial"/>
                <a:sym typeface="Arial"/>
              </a:defRPr>
            </a:lvl1pPr>
            <a:lvl2pPr marL="0" marR="0" lvl="1" indent="0" algn="l" rtl="0">
              <a:spcBef>
                <a:spcPts val="0"/>
              </a:spcBef>
              <a:buNone/>
              <a:defRPr sz="800" b="1">
                <a:solidFill>
                  <a:srgbClr val="003057"/>
                </a:solidFill>
                <a:latin typeface="Arial"/>
                <a:ea typeface="Arial"/>
                <a:cs typeface="Arial"/>
                <a:sym typeface="Arial"/>
              </a:defRPr>
            </a:lvl2pPr>
            <a:lvl3pPr marL="0" marR="0" lvl="2" indent="0" algn="l" rtl="0">
              <a:spcBef>
                <a:spcPts val="0"/>
              </a:spcBef>
              <a:buNone/>
              <a:defRPr sz="800" b="1">
                <a:solidFill>
                  <a:srgbClr val="003057"/>
                </a:solidFill>
                <a:latin typeface="Arial"/>
                <a:ea typeface="Arial"/>
                <a:cs typeface="Arial"/>
                <a:sym typeface="Arial"/>
              </a:defRPr>
            </a:lvl3pPr>
            <a:lvl4pPr marL="0" marR="0" lvl="3" indent="0" algn="l" rtl="0">
              <a:spcBef>
                <a:spcPts val="0"/>
              </a:spcBef>
              <a:buNone/>
              <a:defRPr sz="800" b="1">
                <a:solidFill>
                  <a:srgbClr val="003057"/>
                </a:solidFill>
                <a:latin typeface="Arial"/>
                <a:ea typeface="Arial"/>
                <a:cs typeface="Arial"/>
                <a:sym typeface="Arial"/>
              </a:defRPr>
            </a:lvl4pPr>
            <a:lvl5pPr marL="0" marR="0" lvl="4" indent="0" algn="l" rtl="0">
              <a:spcBef>
                <a:spcPts val="0"/>
              </a:spcBef>
              <a:buNone/>
              <a:defRPr sz="800" b="1">
                <a:solidFill>
                  <a:srgbClr val="003057"/>
                </a:solidFill>
                <a:latin typeface="Arial"/>
                <a:ea typeface="Arial"/>
                <a:cs typeface="Arial"/>
                <a:sym typeface="Arial"/>
              </a:defRPr>
            </a:lvl5pPr>
            <a:lvl6pPr marL="0" marR="0" lvl="5" indent="0" algn="l" rtl="0">
              <a:spcBef>
                <a:spcPts val="0"/>
              </a:spcBef>
              <a:buNone/>
              <a:defRPr sz="800" b="1">
                <a:solidFill>
                  <a:srgbClr val="003057"/>
                </a:solidFill>
                <a:latin typeface="Arial"/>
                <a:ea typeface="Arial"/>
                <a:cs typeface="Arial"/>
                <a:sym typeface="Arial"/>
              </a:defRPr>
            </a:lvl6pPr>
            <a:lvl7pPr marL="0" marR="0" lvl="6" indent="0" algn="l" rtl="0">
              <a:spcBef>
                <a:spcPts val="0"/>
              </a:spcBef>
              <a:buNone/>
              <a:defRPr sz="800" b="1">
                <a:solidFill>
                  <a:srgbClr val="003057"/>
                </a:solidFill>
                <a:latin typeface="Arial"/>
                <a:ea typeface="Arial"/>
                <a:cs typeface="Arial"/>
                <a:sym typeface="Arial"/>
              </a:defRPr>
            </a:lvl7pPr>
            <a:lvl8pPr marL="0" marR="0" lvl="7" indent="0" algn="l" rtl="0">
              <a:spcBef>
                <a:spcPts val="0"/>
              </a:spcBef>
              <a:buNone/>
              <a:defRPr sz="800" b="1">
                <a:solidFill>
                  <a:srgbClr val="003057"/>
                </a:solidFill>
                <a:latin typeface="Arial"/>
                <a:ea typeface="Arial"/>
                <a:cs typeface="Arial"/>
                <a:sym typeface="Arial"/>
              </a:defRPr>
            </a:lvl8pPr>
            <a:lvl9pPr marL="0" marR="0" lvl="8" indent="0" algn="l" rtl="0">
              <a:spcBef>
                <a:spcPts val="0"/>
              </a:spcBef>
              <a:buNone/>
              <a:defRPr sz="800" b="1">
                <a:solidFill>
                  <a:srgbClr val="003057"/>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261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Divider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7FA3"/>
              </a:solidFill>
              <a:latin typeface="Arial"/>
            </a:endParaRPr>
          </a:p>
        </p:txBody>
      </p:sp>
      <p:sp>
        <p:nvSpPr>
          <p:cNvPr id="2" name="Title 1"/>
          <p:cNvSpPr>
            <a:spLocks noGrp="1"/>
          </p:cNvSpPr>
          <p:nvPr>
            <p:ph type="ctrTitle"/>
          </p:nvPr>
        </p:nvSpPr>
        <p:spPr>
          <a:xfrm>
            <a:off x="2431050" y="2973675"/>
            <a:ext cx="4284000" cy="1044000"/>
          </a:xfrm>
        </p:spPr>
        <p:txBody>
          <a:bodyPr anchor="ctr" anchorCtr="0"/>
          <a:lstStyle>
            <a:lvl1pPr algn="ctr">
              <a:lnSpc>
                <a:spcPts val="3600"/>
              </a:lnSpc>
              <a:defRPr sz="3400">
                <a:solidFill>
                  <a:schemeClr val="tx1"/>
                </a:solidFill>
                <a:latin typeface="+mj-lt"/>
              </a:defRPr>
            </a:lvl1pPr>
          </a:lstStyle>
          <a:p>
            <a:r>
              <a:rPr lang="en-GB"/>
              <a:t>Click to edit Master title style</a:t>
            </a:r>
          </a:p>
        </p:txBody>
      </p:sp>
    </p:spTree>
    <p:extLst>
      <p:ext uri="{BB962C8B-B14F-4D97-AF65-F5344CB8AC3E}">
        <p14:creationId xmlns:p14="http://schemas.microsoft.com/office/powerpoint/2010/main" val="142708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ntent &amp; Image Option1">
    <p:bg>
      <p:bgPr>
        <a:solidFill>
          <a:srgbClr val="D4EA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474" y="341291"/>
            <a:ext cx="3784601" cy="1022742"/>
          </a:xfrm>
        </p:spPr>
        <p:txBody>
          <a:bodyPr anchor="b" anchorCtr="0"/>
          <a:lstStyle>
            <a:lvl1pPr>
              <a:lnSpc>
                <a:spcPts val="36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98476" y="1679013"/>
            <a:ext cx="3784600" cy="4099995"/>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tx2"/>
                </a:solidFill>
                <a:latin typeface="+mn-lt"/>
              </a:defRPr>
            </a:lvl1pPr>
            <a:lvl2pPr marL="0" indent="0">
              <a:lnSpc>
                <a:spcPts val="1600"/>
              </a:lnSpc>
              <a:spcBef>
                <a:spcPts val="1701"/>
              </a:spcBef>
              <a:spcAft>
                <a:spcPts val="0"/>
              </a:spcAft>
              <a:defRPr sz="1200" i="1">
                <a:solidFill>
                  <a:schemeClr val="tx2"/>
                </a:solidFill>
              </a:defRPr>
            </a:lvl2pPr>
            <a:lvl3pPr marL="658800" indent="-255600">
              <a:defRPr/>
            </a:lvl3pPr>
          </a:lstStyle>
          <a:p>
            <a:pPr lvl="0"/>
            <a:r>
              <a:rPr lang="en-US"/>
              <a:t>Click to edit Master text styles</a:t>
            </a:r>
          </a:p>
          <a:p>
            <a:pPr lvl="1"/>
            <a:r>
              <a:rPr lang="en-GB"/>
              <a:t>Level 2</a:t>
            </a:r>
            <a:endParaRPr lang="en-GB" dirty="0"/>
          </a:p>
        </p:txBody>
      </p:sp>
      <p:sp>
        <p:nvSpPr>
          <p:cNvPr id="6" name="Picture Placeholder 5"/>
          <p:cNvSpPr>
            <a:spLocks noGrp="1"/>
          </p:cNvSpPr>
          <p:nvPr>
            <p:ph type="pic" sz="quarter" idx="10" hasCustomPrompt="1"/>
          </p:nvPr>
        </p:nvSpPr>
        <p:spPr>
          <a:xfrm>
            <a:off x="4629955" y="0"/>
            <a:ext cx="4514045" cy="6858000"/>
          </a:xfrm>
          <a:solidFill>
            <a:srgbClr val="BBBBBB"/>
          </a:solidFill>
        </p:spPr>
        <p:txBody>
          <a:bodyPr tIns="2628000"/>
          <a:lstStyle>
            <a:lvl1pPr algn="ctr">
              <a:defRPr sz="1100"/>
            </a:lvl1pPr>
          </a:lstStyle>
          <a:p>
            <a:r>
              <a:rPr lang="en-GB"/>
              <a:t>Insert photographic image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cxnSp>
        <p:nvCxnSpPr>
          <p:cNvPr id="9" name="Straight Connector 8"/>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96466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5208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2C499-E030-4BC2-B05A-965D41ED4626}"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522939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2C499-E030-4BC2-B05A-965D41ED4626}" type="datetimeFigureOut">
              <a:rPr lang="en-GB" smtClean="0"/>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83598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2C499-E030-4BC2-B05A-965D41ED4626}" type="datetimeFigureOut">
              <a:rPr lang="en-GB" smtClean="0"/>
              <a:t>16/10/2018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10684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2C499-E030-4BC2-B05A-965D41ED4626}" type="datetimeFigureOut">
              <a:rPr lang="en-GB" smtClean="0"/>
              <a:t>16/10/2018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592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2C499-E030-4BC2-B05A-965D41ED4626}" type="datetimeFigureOut">
              <a:rPr lang="en-GB" smtClean="0"/>
              <a:t>16/10/2018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2969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2C499-E030-4BC2-B05A-965D41ED4626}" type="datetimeFigureOut">
              <a:rPr lang="en-GB" smtClean="0"/>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52882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2C499-E030-4BC2-B05A-965D41ED4626}" type="datetimeFigureOut">
              <a:rPr lang="en-GB" smtClean="0"/>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77094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C499-E030-4BC2-B05A-965D41ED4626}" type="datetimeFigureOut">
              <a:rPr lang="en-GB" smtClean="0"/>
              <a:t>16/10/2018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83032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6" r:id="rId13"/>
    <p:sldLayoutId id="2147483707" r:id="rId14"/>
    <p:sldLayoutId id="2147483710" r:id="rId15"/>
    <p:sldLayoutId id="214748371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68587/Summer_2017_GCSE_Maths_assessments_review.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EAE4"/>
        </a:solidFill>
        <a:effectLst/>
      </p:bgPr>
    </p:bg>
    <p:spTree>
      <p:nvGrpSpPr>
        <p:cNvPr id="1" name="Shape 190"/>
        <p:cNvGrpSpPr/>
        <p:nvPr/>
      </p:nvGrpSpPr>
      <p:grpSpPr>
        <a:xfrm>
          <a:off x="0" y="0"/>
          <a:ext cx="0" cy="0"/>
          <a:chOff x="0" y="0"/>
          <a:chExt cx="0" cy="0"/>
        </a:xfrm>
      </p:grpSpPr>
      <p:sp>
        <p:nvSpPr>
          <p:cNvPr id="192" name="Shape 192"/>
          <p:cNvSpPr txBox="1">
            <a:spLocks noGrp="1"/>
          </p:cNvSpPr>
          <p:nvPr>
            <p:ph type="subTitle" idx="1"/>
          </p:nvPr>
        </p:nvSpPr>
        <p:spPr>
          <a:xfrm>
            <a:off x="-26859" y="3319402"/>
            <a:ext cx="5261549" cy="1830429"/>
          </a:xfrm>
          <a:prstGeom prst="rect">
            <a:avLst/>
          </a:prstGeom>
          <a:noFill/>
          <a:ln>
            <a:noFill/>
          </a:ln>
        </p:spPr>
        <p:txBody>
          <a:bodyPr spcFirstLastPara="1" wrap="square" lIns="0" tIns="0" rIns="0" bIns="0" anchor="t" anchorCtr="0">
            <a:noAutofit/>
          </a:bodyPr>
          <a:lstStyle/>
          <a:p>
            <a:pPr marL="0" marR="0" lvl="0" indent="0" algn="ctr" rtl="0">
              <a:lnSpc>
                <a:spcPct val="133333"/>
              </a:lnSpc>
              <a:spcBef>
                <a:spcPts val="0"/>
              </a:spcBef>
              <a:spcAft>
                <a:spcPts val="0"/>
              </a:spcAft>
              <a:buClr>
                <a:srgbClr val="FFFFFF"/>
              </a:buClr>
              <a:buSzPts val="1800"/>
              <a:buFont typeface="Arial"/>
              <a:buNone/>
            </a:pPr>
            <a:endParaRPr lang="en-US" sz="16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lvl="0" indent="0" algn="ctr"/>
            <a:endPar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a:r>
              <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Grace </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Grima   </a:t>
            </a:r>
            <a:endPar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a:r>
              <a:rPr lang="en-US" sz="16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Associate </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Professor </a:t>
            </a:r>
            <a:r>
              <a:rPr lang="en-US" sz="16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&amp; Director </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of Research – Pearson </a:t>
            </a:r>
          </a:p>
          <a:p>
            <a:pPr marL="0" lvl="0" indent="0" algn="ctr"/>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grace.grima@pearson.com</a:t>
            </a:r>
          </a:p>
          <a:p>
            <a:pPr marL="0" marR="0" lvl="0" indent="0" algn="ctr" rtl="0">
              <a:lnSpc>
                <a:spcPct val="133333"/>
              </a:lnSpc>
              <a:spcBef>
                <a:spcPts val="0"/>
              </a:spcBef>
              <a:spcAft>
                <a:spcPts val="0"/>
              </a:spcAft>
              <a:buClr>
                <a:srgbClr val="FFFFFF"/>
              </a:buClr>
              <a:buSzPts val="1800"/>
              <a:buFont typeface="Arial"/>
              <a:buNone/>
            </a:pPr>
            <a:endParaRPr lang="en-US" b="1" i="0" u="none" strike="noStrike" cap="none" dirty="0" smtClean="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rtl="0">
              <a:lnSpc>
                <a:spcPct val="133333"/>
              </a:lnSpc>
              <a:spcBef>
                <a:spcPts val="0"/>
              </a:spcBef>
              <a:spcAft>
                <a:spcPts val="0"/>
              </a:spcAft>
              <a:buClr>
                <a:srgbClr val="FFFFFF"/>
              </a:buClr>
              <a:buSzPts val="1800"/>
              <a:buFont typeface="Arial"/>
              <a:buNone/>
            </a:pPr>
            <a:r>
              <a:rPr lang="en-US" b="1" i="0" u="none" strike="noStrike" cap="none" dirty="0" smtClean="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Jennie </a:t>
            </a:r>
            <a:r>
              <a:rPr lang="en-US" b="1"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Golding </a:t>
            </a:r>
          </a:p>
          <a:p>
            <a:pPr marL="0" marR="0" lvl="0" indent="0" algn="ctr" rtl="0">
              <a:lnSpc>
                <a:spcPct val="133333"/>
              </a:lnSpc>
              <a:spcBef>
                <a:spcPts val="0"/>
              </a:spcBef>
              <a:spcAft>
                <a:spcPts val="0"/>
              </a:spcAft>
              <a:buClr>
                <a:srgbClr val="FFFFFF"/>
              </a:buClr>
              <a:buSzPts val="1800"/>
              <a:buFont typeface="Arial"/>
              <a:buNone/>
            </a:pPr>
            <a:r>
              <a:rPr lang="en-US" sz="16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Associate Professor in Mathematics </a:t>
            </a:r>
            <a:r>
              <a:rPr lang="en-US" sz="1600" b="0" i="0" u="none" strike="noStrike" cap="none" dirty="0" smtClean="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Education, UCL</a:t>
            </a:r>
            <a:endParaRPr lang="en-US" sz="16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rtl="0">
              <a:lnSpc>
                <a:spcPct val="133333"/>
              </a:lnSpc>
              <a:spcBef>
                <a:spcPts val="0"/>
              </a:spcBef>
              <a:spcAft>
                <a:spcPts val="0"/>
              </a:spcAft>
              <a:buClr>
                <a:srgbClr val="FFFFFF"/>
              </a:buClr>
              <a:buSzPts val="1800"/>
              <a:buFont typeface="Arial"/>
              <a:buNone/>
            </a:pPr>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j.golding@ucl.ac.uk</a:t>
            </a:r>
            <a:endParaRPr sz="1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33333"/>
              </a:lnSpc>
              <a:spcBef>
                <a:spcPts val="0"/>
              </a:spcBef>
              <a:spcAft>
                <a:spcPts val="0"/>
              </a:spcAft>
              <a:buClr>
                <a:srgbClr val="FFFFFF"/>
              </a:buClr>
              <a:buSzPts val="1800"/>
              <a:buFont typeface="Arial"/>
              <a:buNone/>
            </a:pPr>
            <a:endParaRPr sz="1800" b="0" i="0" u="none" strike="noStrike" cap="none" dirty="0">
              <a:solidFill>
                <a:srgbClr val="FFFFFF"/>
              </a:solidFill>
              <a:latin typeface="Arial"/>
              <a:ea typeface="Arial"/>
              <a:cs typeface="Arial"/>
              <a:sym typeface="Arial"/>
            </a:endParaRPr>
          </a:p>
        </p:txBody>
      </p:sp>
      <p:cxnSp>
        <p:nvCxnSpPr>
          <p:cNvPr id="194" name="Shape 194"/>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195" name="Shape 195"/>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1</a:t>
            </a:fld>
            <a:endParaRPr sz="800" b="1" i="0" u="none" strike="noStrike" cap="none">
              <a:solidFill>
                <a:srgbClr val="003057"/>
              </a:solidFill>
              <a:latin typeface="Arial"/>
              <a:ea typeface="Arial"/>
              <a:cs typeface="Arial"/>
              <a:sym typeface="Arial"/>
            </a:endParaRPr>
          </a:p>
        </p:txBody>
      </p:sp>
      <p:pic>
        <p:nvPicPr>
          <p:cNvPr id="196" name="Shape 196"/>
          <p:cNvPicPr preferRelativeResize="0"/>
          <p:nvPr/>
        </p:nvPicPr>
        <p:blipFill rotWithShape="1">
          <a:blip r:embed="rId3">
            <a:alphaModFix/>
          </a:blip>
          <a:srcRect/>
          <a:stretch/>
        </p:blipFill>
        <p:spPr>
          <a:xfrm>
            <a:off x="3086646" y="438214"/>
            <a:ext cx="1233170" cy="64008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55" y="0"/>
            <a:ext cx="1516508" cy="1516508"/>
          </a:xfrm>
          <a:prstGeom prst="rect">
            <a:avLst/>
          </a:prstGeom>
        </p:spPr>
      </p:pic>
      <p:sp>
        <p:nvSpPr>
          <p:cNvPr id="3" name="Title 2"/>
          <p:cNvSpPr>
            <a:spLocks noGrp="1"/>
          </p:cNvSpPr>
          <p:nvPr>
            <p:ph type="ctrTitle"/>
          </p:nvPr>
        </p:nvSpPr>
        <p:spPr>
          <a:xfrm>
            <a:off x="-53717" y="1286122"/>
            <a:ext cx="5315266" cy="1084239"/>
          </a:xfrm>
        </p:spPr>
        <p:txBody>
          <a:bodyPr>
            <a:noAutofit/>
          </a:bodyPr>
          <a:lstStyle/>
          <a:p>
            <a:pPr algn="ctr"/>
            <a:r>
              <a:rPr lang="en-GB" sz="2400" dirty="0" smtClean="0">
                <a:solidFill>
                  <a:schemeClr val="tx1"/>
                </a:solidFill>
                <a:latin typeface="Arial" panose="020B0604020202020204" pitchFamily="34" charset="0"/>
                <a:cs typeface="Arial" panose="020B0604020202020204" pitchFamily="34" charset="0"/>
              </a:rPr>
              <a:t>Assessment to support                          the development of </a:t>
            </a:r>
            <a:br>
              <a:rPr lang="en-GB" sz="2400" dirty="0" smtClean="0">
                <a:solidFill>
                  <a:schemeClr val="tx1"/>
                </a:solidFill>
                <a:latin typeface="Arial" panose="020B0604020202020204" pitchFamily="34" charset="0"/>
                <a:cs typeface="Arial" panose="020B0604020202020204" pitchFamily="34" charset="0"/>
              </a:rPr>
            </a:br>
            <a:r>
              <a:rPr lang="en-GB" sz="2400" dirty="0" smtClean="0">
                <a:solidFill>
                  <a:schemeClr val="tx1"/>
                </a:solidFill>
                <a:latin typeface="Arial" panose="020B0604020202020204" pitchFamily="34" charset="0"/>
                <a:cs typeface="Arial" panose="020B0604020202020204" pitchFamily="34" charset="0"/>
              </a:rPr>
              <a:t>problem-solving goals in mathematics curricula 5-16</a:t>
            </a:r>
            <a:r>
              <a:rPr lang="en-GB" sz="2400" b="0" dirty="0"/>
              <a:t> </a:t>
            </a:r>
            <a:r>
              <a:rPr lang="en-GB" sz="2400" dirty="0" smtClean="0">
                <a:solidFill>
                  <a:schemeClr val="tx1"/>
                </a:solidFill>
                <a:latin typeface="Arial" panose="020B0604020202020204" pitchFamily="34" charset="0"/>
                <a:cs typeface="Arial" panose="020B0604020202020204" pitchFamily="34" charset="0"/>
              </a:rPr>
              <a:t/>
            </a:r>
            <a:br>
              <a:rPr lang="en-GB" sz="2400" dirty="0" smtClean="0">
                <a:solidFill>
                  <a:schemeClr val="tx1"/>
                </a:solidFill>
                <a:latin typeface="Arial" panose="020B0604020202020204" pitchFamily="34" charset="0"/>
                <a:cs typeface="Arial" panose="020B0604020202020204" pitchFamily="34" charset="0"/>
              </a:rPr>
            </a:br>
            <a:r>
              <a:rPr lang="en-GB" sz="2400" dirty="0" smtClean="0">
                <a:solidFill>
                  <a:schemeClr val="tx1"/>
                </a:solidFill>
                <a:latin typeface="Arial" panose="020B0604020202020204" pitchFamily="34" charset="0"/>
                <a:cs typeface="Arial" panose="020B0604020202020204" pitchFamily="34" charset="0"/>
              </a:rPr>
              <a:t/>
            </a:r>
            <a:br>
              <a:rPr lang="en-GB" sz="2400" dirty="0" smtClean="0">
                <a:solidFill>
                  <a:schemeClr val="tx1"/>
                </a:solidFill>
                <a:latin typeface="Arial" panose="020B0604020202020204" pitchFamily="34" charset="0"/>
                <a:cs typeface="Arial" panose="020B0604020202020204" pitchFamily="34" charset="0"/>
              </a:rPr>
            </a:br>
            <a:r>
              <a:rPr lang="en-GB" sz="2400" dirty="0" smtClean="0">
                <a:solidFill>
                  <a:schemeClr val="tx1"/>
                </a:solidFill>
                <a:latin typeface="Arial" panose="020B0604020202020204" pitchFamily="34" charset="0"/>
                <a:cs typeface="Arial" panose="020B0604020202020204" pitchFamily="34" charset="0"/>
              </a:rPr>
              <a:t/>
            </a:r>
            <a:br>
              <a:rPr lang="en-GB" sz="2400" dirty="0" smtClean="0">
                <a:solidFill>
                  <a:schemeClr val="tx1"/>
                </a:solidFill>
                <a:latin typeface="Arial" panose="020B0604020202020204" pitchFamily="34" charset="0"/>
                <a:cs typeface="Arial" panose="020B0604020202020204" pitchFamily="34" charset="0"/>
              </a:rPr>
            </a:br>
            <a:endParaRPr lang="en-GB" sz="2400" dirty="0">
              <a:solidFill>
                <a:schemeClr val="tx1"/>
              </a:solidFill>
              <a:latin typeface="Arial" panose="020B0604020202020204" pitchFamily="34" charset="0"/>
              <a:cs typeface="Arial" panose="020B0604020202020204" pitchFamily="34" charset="0"/>
            </a:endParaRPr>
          </a:p>
        </p:txBody>
      </p:sp>
      <p:pic>
        <p:nvPicPr>
          <p:cNvPr id="9" name="Picture Placeholder 12"/>
          <p:cNvPicPr>
            <a:picLocks noChangeAspect="1"/>
          </p:cNvPicPr>
          <p:nvPr/>
        </p:nvPicPr>
        <p:blipFill>
          <a:blip r:embed="rId5" cstate="print">
            <a:extLst>
              <a:ext uri="{28A0092B-C50C-407E-A947-70E740481C1C}">
                <a14:useLocalDpi xmlns:a14="http://schemas.microsoft.com/office/drawing/2010/main" val="0"/>
              </a:ext>
            </a:extLst>
          </a:blip>
          <a:srcRect l="7604" r="7604"/>
          <a:stretch>
            <a:fillRect/>
          </a:stretch>
        </p:blipFill>
        <p:spPr>
          <a:xfrm>
            <a:off x="5261549" y="0"/>
            <a:ext cx="3882451"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1" i="0" u="none" strike="noStrike" kern="0" cap="none" spc="0" normalizeH="0" baseline="0" noProof="0">
                <a:ln>
                  <a:noFill/>
                </a:ln>
                <a:solidFill>
                  <a:srgbClr val="003057"/>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800" b="1" i="0" u="none" strike="noStrike" kern="0" cap="none" spc="0" normalizeH="0" baseline="0" noProof="0">
              <a:ln>
                <a:noFill/>
              </a:ln>
              <a:solidFill>
                <a:srgbClr val="003057"/>
              </a:solidFill>
              <a:effectLst/>
              <a:uLnTx/>
              <a:uFillTx/>
              <a:latin typeface="Arial"/>
              <a:ea typeface="Arial"/>
              <a:cs typeface="Arial"/>
              <a:sym typeface="Arial"/>
            </a:endParaRPr>
          </a:p>
        </p:txBody>
      </p:sp>
      <p:sp>
        <p:nvSpPr>
          <p:cNvPr id="2" name="TextBox 1"/>
          <p:cNvSpPr txBox="1"/>
          <p:nvPr/>
        </p:nvSpPr>
        <p:spPr>
          <a:xfrm>
            <a:off x="0" y="46979"/>
            <a:ext cx="68686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Arial Rounded MT Bold" panose="020F0704030504030204" pitchFamily="34" charset="0"/>
                <a:sym typeface="Arial"/>
              </a:rPr>
              <a:t>The studies</a:t>
            </a:r>
          </a:p>
        </p:txBody>
      </p:sp>
      <p:sp>
        <p:nvSpPr>
          <p:cNvPr id="215" name="Shape 215"/>
          <p:cNvSpPr txBox="1"/>
          <p:nvPr/>
        </p:nvSpPr>
        <p:spPr>
          <a:xfrm>
            <a:off x="-48451" y="849212"/>
            <a:ext cx="5943103" cy="5205272"/>
          </a:xfrm>
          <a:prstGeom prst="rect">
            <a:avLst/>
          </a:prstGeom>
          <a:noFill/>
          <a:ln>
            <a:noFill/>
          </a:ln>
        </p:spPr>
        <p:txBody>
          <a:bodyPr spcFirstLastPara="1" wrap="square" lIns="0" tIns="0" rIns="0" bIns="0" anchor="t" anchorCtr="0">
            <a:noAutofit/>
          </a:bodyPr>
          <a:lstStyle/>
          <a:p>
            <a:pPr marL="82550" marR="0" lvl="2" algn="l" defTabSz="914400" rtl="0" eaLnBrk="1" fontAlgn="auto" latinLnBrk="0" hangingPunct="1">
              <a:lnSpc>
                <a:spcPct val="100000"/>
              </a:lnSpc>
              <a:spcBef>
                <a:spcPts val="0"/>
              </a:spcBef>
              <a:spcAft>
                <a:spcPts val="0"/>
              </a:spcAft>
              <a:buClr>
                <a:prstClr val="black"/>
              </a:buClr>
              <a:buSzPts val="2800"/>
              <a:tabLst/>
              <a:defRPr/>
            </a:pPr>
            <a:endParaRPr kumimoji="0" lang="en-GB" sz="2000" b="0" i="0" u="none" strike="noStrike" kern="0" cap="none" spc="0" normalizeH="0" baseline="0" noProof="0" dirty="0">
              <a:ln>
                <a:noFill/>
              </a:ln>
              <a:solidFill>
                <a:schemeClr val="tx1"/>
              </a:solidFill>
              <a:effectLst/>
              <a:uLnTx/>
              <a:uFillTx/>
              <a:latin typeface="Arial"/>
              <a:ea typeface="Arial"/>
              <a:cs typeface="Arial"/>
              <a:sym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805" y="742882"/>
            <a:ext cx="1567889" cy="156788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7346">
            <a:off x="6952823" y="3837768"/>
            <a:ext cx="1465301" cy="146592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6125">
            <a:off x="7817178" y="4700728"/>
            <a:ext cx="1370269" cy="137026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9647" y="2335513"/>
            <a:ext cx="1567889" cy="1567889"/>
          </a:xfrm>
          <a:prstGeom prst="rect">
            <a:avLst/>
          </a:prstGeom>
        </p:spPr>
      </p:pic>
      <p:graphicFrame>
        <p:nvGraphicFramePr>
          <p:cNvPr id="4" name="Table 3">
            <a:extLst>
              <a:ext uri="{FF2B5EF4-FFF2-40B4-BE49-F238E27FC236}">
                <a16:creationId xmlns:a16="http://schemas.microsoft.com/office/drawing/2014/main" xmlns="" id="{F798C3B1-3F32-47F9-8926-07C3AC8BC992}"/>
              </a:ext>
            </a:extLst>
          </p:cNvPr>
          <p:cNvGraphicFramePr>
            <a:graphicFrameLocks noGrp="1"/>
          </p:cNvGraphicFramePr>
          <p:nvPr>
            <p:extLst>
              <p:ext uri="{D42A27DB-BD31-4B8C-83A1-F6EECF244321}">
                <p14:modId xmlns:p14="http://schemas.microsoft.com/office/powerpoint/2010/main" val="488811326"/>
              </p:ext>
            </p:extLst>
          </p:nvPr>
        </p:nvGraphicFramePr>
        <p:xfrm>
          <a:off x="8754272" y="6952332"/>
          <a:ext cx="527952" cy="220345000"/>
        </p:xfrm>
        <a:graphic>
          <a:graphicData uri="http://schemas.openxmlformats.org/drawingml/2006/table">
            <a:tbl>
              <a:tblPr firstRow="1" firstCol="1" bandRow="1">
                <a:tableStyleId>{5C22544A-7EE6-4342-B048-85BDC9FD1C3A}</a:tableStyleId>
              </a:tblPr>
              <a:tblGrid>
                <a:gridCol w="131988">
                  <a:extLst>
                    <a:ext uri="{9D8B030D-6E8A-4147-A177-3AD203B41FA5}">
                      <a16:colId xmlns:a16="http://schemas.microsoft.com/office/drawing/2014/main" xmlns="" val="713391046"/>
                    </a:ext>
                  </a:extLst>
                </a:gridCol>
                <a:gridCol w="131988">
                  <a:extLst>
                    <a:ext uri="{9D8B030D-6E8A-4147-A177-3AD203B41FA5}">
                      <a16:colId xmlns:a16="http://schemas.microsoft.com/office/drawing/2014/main" xmlns="" val="1068886509"/>
                    </a:ext>
                  </a:extLst>
                </a:gridCol>
                <a:gridCol w="131988">
                  <a:extLst>
                    <a:ext uri="{9D8B030D-6E8A-4147-A177-3AD203B41FA5}">
                      <a16:colId xmlns:a16="http://schemas.microsoft.com/office/drawing/2014/main" xmlns="" val="1657480918"/>
                    </a:ext>
                  </a:extLst>
                </a:gridCol>
                <a:gridCol w="131988">
                  <a:extLst>
                    <a:ext uri="{9D8B030D-6E8A-4147-A177-3AD203B41FA5}">
                      <a16:colId xmlns:a16="http://schemas.microsoft.com/office/drawing/2014/main" xmlns="" val="3527484089"/>
                    </a:ext>
                  </a:extLst>
                </a:gridCol>
              </a:tblGrid>
              <a:tr h="799585">
                <a:tc>
                  <a:txBody>
                    <a:bodyPr/>
                    <a:lstStyle/>
                    <a:p>
                      <a:pPr marR="94615" algn="just">
                        <a:lnSpc>
                          <a:spcPts val="1600"/>
                        </a:lnSpc>
                        <a:spcAft>
                          <a:spcPts val="600"/>
                        </a:spcAft>
                      </a:pPr>
                      <a:r>
                        <a:rPr lang="de-DE" sz="900">
                          <a:effectLst/>
                        </a:rPr>
                        <a:t>Focus </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just">
                        <a:lnSpc>
                          <a:spcPts val="1600"/>
                        </a:lnSpc>
                        <a:spcAft>
                          <a:spcPts val="600"/>
                        </a:spcAft>
                      </a:pPr>
                      <a:r>
                        <a:rPr lang="de-DE" sz="900">
                          <a:effectLst/>
                        </a:rPr>
                        <a:t>Study</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just">
                        <a:lnSpc>
                          <a:spcPts val="1600"/>
                        </a:lnSpc>
                        <a:spcAft>
                          <a:spcPts val="600"/>
                        </a:spcAft>
                      </a:pPr>
                      <a:r>
                        <a:rPr lang="de-DE" sz="900">
                          <a:effectLst/>
                        </a:rPr>
                        <a:t>Size</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just">
                        <a:lnSpc>
                          <a:spcPts val="1600"/>
                        </a:lnSpc>
                        <a:spcAft>
                          <a:spcPts val="600"/>
                        </a:spcAft>
                      </a:pPr>
                      <a:r>
                        <a:rPr lang="de-DE" sz="900">
                          <a:effectLst/>
                        </a:rPr>
                        <a:t>Data</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extLst>
                  <a:ext uri="{0D108BD9-81ED-4DB2-BD59-A6C34878D82A}">
                    <a16:rowId xmlns:a16="http://schemas.microsoft.com/office/drawing/2014/main" xmlns="" val="1051275175"/>
                  </a:ext>
                </a:extLst>
              </a:tr>
              <a:tr h="3249794">
                <a:tc>
                  <a:txBody>
                    <a:bodyPr/>
                    <a:lstStyle/>
                    <a:p>
                      <a:pPr algn="l">
                        <a:lnSpc>
                          <a:spcPts val="1600"/>
                        </a:lnSpc>
                        <a:spcAft>
                          <a:spcPts val="600"/>
                        </a:spcAft>
                      </a:pPr>
                      <a:r>
                        <a:rPr lang="de-DE" sz="900" dirty="0">
                          <a:effectLst/>
                        </a:rPr>
                        <a:t>A Primary: age 5-11 1-6)</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2 years Oct 2016-Sept 18 (y1-2, 5-6)</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9 schools and mathematics coordinators, 18 classes and teachers</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dirty="0">
                          <a:effectLst/>
                        </a:rPr>
                        <a:t>18 pre- and post-class assessment data. Yearly: 25 Autumn, 18 Spring, 25 Summer/Autumn teacher interview transcripts, 18 lesson observation (LO) notes, 18 student focus group (FG) transcripts. Curriculum, curriculum resource, and asseent documentary analysis. Student progression data.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extLst>
                  <a:ext uri="{0D108BD9-81ED-4DB2-BD59-A6C34878D82A}">
                    <a16:rowId xmlns:a16="http://schemas.microsoft.com/office/drawing/2014/main" xmlns="" val="2329344432"/>
                  </a:ext>
                </a:extLst>
              </a:tr>
              <a:tr h="4229877">
                <a:tc>
                  <a:txBody>
                    <a:bodyPr/>
                    <a:lstStyle/>
                    <a:p>
                      <a:pPr algn="l">
                        <a:lnSpc>
                          <a:spcPts val="1600"/>
                        </a:lnSpc>
                        <a:spcAft>
                          <a:spcPts val="600"/>
                        </a:spcAft>
                      </a:pPr>
                      <a:r>
                        <a:rPr lang="de-DE" sz="900">
                          <a:effectLst/>
                        </a:rPr>
                        <a:t>B Secondary: age 11-16 (y7-11)</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2 years Oct 2016-Sept18 (y7-8 or 8-9 and 10-11)</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15+ schools and Heads of Mathematics (HoM), 32+ classes and teachers</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32+ pre- and post-class progression data. Yearly: 35+ Autumn, 32+ Spring, 35+ Summer/Autumn teacher interview transcripts, 32+ lesson observation (LO) notes, 32+ student focus group (FG) transcripts, 32+ whole class surveys (&gt;800 students). Curriculum, curriculum resource, and assessment documentary analysis. Progression data.</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extLst>
                  <a:ext uri="{0D108BD9-81ED-4DB2-BD59-A6C34878D82A}">
                    <a16:rowId xmlns:a16="http://schemas.microsoft.com/office/drawing/2014/main" xmlns="" val="2570511407"/>
                  </a:ext>
                </a:extLst>
              </a:tr>
              <a:tr h="7170128">
                <a:tc>
                  <a:txBody>
                    <a:bodyPr/>
                    <a:lstStyle/>
                    <a:p>
                      <a:pPr algn="l">
                        <a:lnSpc>
                          <a:spcPts val="1600"/>
                        </a:lnSpc>
                        <a:spcAft>
                          <a:spcPts val="600"/>
                        </a:spcAft>
                      </a:pPr>
                      <a:r>
                        <a:rPr lang="de-DE" sz="900">
                          <a:effectLst/>
                        </a:rPr>
                        <a:t>C GCSE Mathematics and progression: age 15-16 (y11) </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2+ years: Oct 2016-Nov 18</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15+ schools and HoMs, 30+ GCSE classes and teachers, 32+ post-16 student groups, 32+ post-16 teachers</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Yearly: 30+ Autumn, 30+ Spring, 15+ Autumn GCSE teacher/HoM interview transcripts, 30+ student focus group transcripts, 30+ whole class surveys, 16+ post-16 focus group (FG) transcripts, 16+ post-16 teacher transcripts, 30+ class GCSE results.</a:t>
                      </a:r>
                      <a:endParaRPr lang="en-GB" sz="900">
                        <a:effectLst/>
                      </a:endParaRPr>
                    </a:p>
                    <a:p>
                      <a:pPr algn="l">
                        <a:lnSpc>
                          <a:spcPts val="1600"/>
                        </a:lnSpc>
                        <a:spcAft>
                          <a:spcPts val="600"/>
                        </a:spcAft>
                      </a:pPr>
                      <a:r>
                        <a:rPr lang="de-DE" sz="900">
                          <a:effectLst/>
                        </a:rPr>
                        <a:t>Assessment and assessment support documentary analysis.</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extLst>
                  <a:ext uri="{0D108BD9-81ED-4DB2-BD59-A6C34878D82A}">
                    <a16:rowId xmlns:a16="http://schemas.microsoft.com/office/drawing/2014/main" xmlns="" val="1488856422"/>
                  </a:ext>
                </a:extLst>
              </a:tr>
              <a:tr h="8476906">
                <a:tc>
                  <a:txBody>
                    <a:bodyPr/>
                    <a:lstStyle/>
                    <a:p>
                      <a:pPr algn="l">
                        <a:lnSpc>
                          <a:spcPts val="1600"/>
                        </a:lnSpc>
                        <a:spcAft>
                          <a:spcPts val="600"/>
                        </a:spcAft>
                      </a:pPr>
                      <a:r>
                        <a:rPr lang="de-DE" sz="900">
                          <a:effectLst/>
                        </a:rPr>
                        <a:t>D A-level Mathematics/ Further Mathematics: 16-18 (y12-13)</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a:effectLst/>
                        </a:rPr>
                        <a:t>3+ years: Sept 2017-Oct 2020</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dirty="0">
                          <a:effectLst/>
                        </a:rPr>
                        <a:t>12+ schools and HoMs, 48+ A-level classes and teachers</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tc>
                  <a:txBody>
                    <a:bodyPr/>
                    <a:lstStyle/>
                    <a:p>
                      <a:pPr algn="l">
                        <a:lnSpc>
                          <a:spcPts val="1600"/>
                        </a:lnSpc>
                        <a:spcAft>
                          <a:spcPts val="600"/>
                        </a:spcAft>
                      </a:pPr>
                      <a:r>
                        <a:rPr lang="de-DE" sz="900" dirty="0">
                          <a:effectLst/>
                        </a:rPr>
                        <a:t>Yearly: 24+ class progression data, 24+ Autumn, 24+ Spring, 24+ Summer/Autumn interview or survey transcripts, 24+ lesson observation (LO) notes, 24+ student focus group (FG) transcripts, 24+ whole class student surveys (&gt;350 students). Curriculum, curriculum resource, and assessment documentary analysis. Progression data. </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94" marR="53294" marT="0" marB="0"/>
                </a:tc>
                <a:extLst>
                  <a:ext uri="{0D108BD9-81ED-4DB2-BD59-A6C34878D82A}">
                    <a16:rowId xmlns:a16="http://schemas.microsoft.com/office/drawing/2014/main" xmlns="" val="1612230843"/>
                  </a:ext>
                </a:extLst>
              </a:tr>
            </a:tbl>
          </a:graphicData>
        </a:graphic>
      </p:graphicFrame>
      <p:graphicFrame>
        <p:nvGraphicFramePr>
          <p:cNvPr id="5" name="Table 4">
            <a:extLst>
              <a:ext uri="{FF2B5EF4-FFF2-40B4-BE49-F238E27FC236}">
                <a16:creationId xmlns:a16="http://schemas.microsoft.com/office/drawing/2014/main" xmlns="" id="{CBBACE41-45A2-4811-928C-EE59FB0FC7BF}"/>
              </a:ext>
            </a:extLst>
          </p:cNvPr>
          <p:cNvGraphicFramePr>
            <a:graphicFrameLocks noGrp="1"/>
          </p:cNvGraphicFramePr>
          <p:nvPr>
            <p:extLst>
              <p:ext uri="{D42A27DB-BD31-4B8C-83A1-F6EECF244321}">
                <p14:modId xmlns:p14="http://schemas.microsoft.com/office/powerpoint/2010/main" val="3264161308"/>
              </p:ext>
            </p:extLst>
          </p:nvPr>
        </p:nvGraphicFramePr>
        <p:xfrm>
          <a:off x="211015" y="849212"/>
          <a:ext cx="6896930" cy="5640365"/>
        </p:xfrm>
        <a:graphic>
          <a:graphicData uri="http://schemas.openxmlformats.org/drawingml/2006/table">
            <a:tbl>
              <a:tblPr firstRow="1" firstCol="1" bandRow="1">
                <a:tableStyleId>{5C22544A-7EE6-4342-B048-85BDC9FD1C3A}</a:tableStyleId>
              </a:tblPr>
              <a:tblGrid>
                <a:gridCol w="2468685">
                  <a:extLst>
                    <a:ext uri="{9D8B030D-6E8A-4147-A177-3AD203B41FA5}">
                      <a16:colId xmlns:a16="http://schemas.microsoft.com/office/drawing/2014/main" xmlns="" val="4244909661"/>
                    </a:ext>
                  </a:extLst>
                </a:gridCol>
                <a:gridCol w="2035901">
                  <a:extLst>
                    <a:ext uri="{9D8B030D-6E8A-4147-A177-3AD203B41FA5}">
                      <a16:colId xmlns:a16="http://schemas.microsoft.com/office/drawing/2014/main" xmlns="" val="3230486842"/>
                    </a:ext>
                  </a:extLst>
                </a:gridCol>
                <a:gridCol w="2392344">
                  <a:extLst>
                    <a:ext uri="{9D8B030D-6E8A-4147-A177-3AD203B41FA5}">
                      <a16:colId xmlns:a16="http://schemas.microsoft.com/office/drawing/2014/main" xmlns="" val="2055876142"/>
                    </a:ext>
                  </a:extLst>
                </a:gridCol>
              </a:tblGrid>
              <a:tr h="462771">
                <a:tc>
                  <a:txBody>
                    <a:bodyPr/>
                    <a:lstStyle/>
                    <a:p>
                      <a:pPr algn="ctr">
                        <a:lnSpc>
                          <a:spcPts val="1600"/>
                        </a:lnSpc>
                        <a:spcAft>
                          <a:spcPts val="600"/>
                        </a:spcAft>
                      </a:pPr>
                      <a:r>
                        <a:rPr lang="en-GB" sz="2000" dirty="0">
                          <a:effectLst/>
                          <a:latin typeface="Open Sans"/>
                          <a:ea typeface="Times New Roman" panose="02020603050405020304" pitchFamily="18" charset="0"/>
                          <a:cs typeface="Times New Roman" panose="02020603050405020304" pitchFamily="18" charset="0"/>
                        </a:rPr>
                        <a:t>Study</a:t>
                      </a:r>
                    </a:p>
                  </a:txBody>
                  <a:tcPr marL="59589" marR="59589" marT="0" marB="0" anchor="ctr"/>
                </a:tc>
                <a:tc>
                  <a:txBody>
                    <a:bodyPr/>
                    <a:lstStyle/>
                    <a:p>
                      <a:pPr algn="ctr">
                        <a:lnSpc>
                          <a:spcPts val="1600"/>
                        </a:lnSpc>
                        <a:spcAft>
                          <a:spcPts val="600"/>
                        </a:spcAft>
                      </a:pPr>
                      <a:r>
                        <a:rPr lang="en-GB" sz="1800" dirty="0">
                          <a:effectLst/>
                          <a:latin typeface="Open Sans"/>
                          <a:ea typeface="Times New Roman" panose="02020603050405020304" pitchFamily="18" charset="0"/>
                          <a:cs typeface="Times New Roman" panose="02020603050405020304" pitchFamily="18" charset="0"/>
                        </a:rPr>
                        <a:t>When? </a:t>
                      </a:r>
                    </a:p>
                  </a:txBody>
                  <a:tcPr marL="59589" marR="59589" marT="0" marB="0" anchor="ctr"/>
                </a:tc>
                <a:tc>
                  <a:txBody>
                    <a:bodyPr/>
                    <a:lstStyle/>
                    <a:p>
                      <a:pPr algn="ctr">
                        <a:lnSpc>
                          <a:spcPts val="1600"/>
                        </a:lnSpc>
                        <a:spcAft>
                          <a:spcPts val="600"/>
                        </a:spcAft>
                      </a:pPr>
                      <a:r>
                        <a:rPr lang="en-GB" sz="1800" dirty="0">
                          <a:effectLst/>
                          <a:latin typeface="Open Sans"/>
                          <a:ea typeface="Times New Roman" panose="02020603050405020304" pitchFamily="18" charset="0"/>
                          <a:cs typeface="Times New Roman" panose="02020603050405020304" pitchFamily="18" charset="0"/>
                        </a:rPr>
                        <a:t>Size</a:t>
                      </a:r>
                    </a:p>
                  </a:txBody>
                  <a:tcPr marL="59589" marR="59589" marT="0" marB="0" anchor="ctr"/>
                </a:tc>
                <a:extLst>
                  <a:ext uri="{0D108BD9-81ED-4DB2-BD59-A6C34878D82A}">
                    <a16:rowId xmlns:a16="http://schemas.microsoft.com/office/drawing/2014/main" xmlns="" val="1687960213"/>
                  </a:ext>
                </a:extLst>
              </a:tr>
              <a:tr h="1031791">
                <a:tc>
                  <a:txBody>
                    <a:bodyPr/>
                    <a:lstStyle/>
                    <a:p>
                      <a:pPr algn="l">
                        <a:lnSpc>
                          <a:spcPts val="1600"/>
                        </a:lnSpc>
                        <a:spcAft>
                          <a:spcPts val="600"/>
                        </a:spcAft>
                      </a:pPr>
                      <a:r>
                        <a:rPr lang="de-DE" sz="2400" dirty="0" smtClean="0">
                          <a:effectLst/>
                        </a:rPr>
                        <a:t>A</a:t>
                      </a:r>
                      <a:r>
                        <a:rPr lang="de-DE" sz="2000" dirty="0" smtClean="0">
                          <a:effectLst/>
                        </a:rPr>
                        <a:t> Primary:</a:t>
                      </a:r>
                      <a:r>
                        <a:rPr lang="de-DE" sz="2000" baseline="0" dirty="0" smtClean="0">
                          <a:effectLst/>
                        </a:rPr>
                        <a:t> </a:t>
                      </a:r>
                      <a:r>
                        <a:rPr lang="de-DE" sz="2000" dirty="0" smtClean="0">
                          <a:effectLst/>
                        </a:rPr>
                        <a:t>5-11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smtClean="0">
                          <a:effectLst/>
                        </a:rPr>
                        <a:t>2016-18 </a:t>
                      </a:r>
                    </a:p>
                    <a:p>
                      <a:pPr algn="ctr">
                        <a:lnSpc>
                          <a:spcPts val="1600"/>
                        </a:lnSpc>
                        <a:spcAft>
                          <a:spcPts val="600"/>
                        </a:spcAft>
                      </a:pPr>
                      <a:r>
                        <a:rPr lang="de-DE" sz="1800" dirty="0" smtClean="0">
                          <a:effectLst/>
                        </a:rPr>
                        <a:t>(y1-2;</a:t>
                      </a:r>
                      <a:r>
                        <a:rPr lang="de-DE" sz="1800" baseline="0" dirty="0" smtClean="0">
                          <a:effectLst/>
                        </a:rPr>
                        <a:t> y</a:t>
                      </a:r>
                      <a:r>
                        <a:rPr lang="de-DE" sz="1800" dirty="0" smtClean="0">
                          <a:effectLst/>
                        </a:rPr>
                        <a:t> </a:t>
                      </a:r>
                      <a:r>
                        <a:rPr lang="de-DE" sz="1800" dirty="0">
                          <a:effectLst/>
                        </a:rPr>
                        <a:t>5-6)</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a:effectLst/>
                        </a:rPr>
                        <a:t>9 schools and mathematics coordinators, </a:t>
                      </a:r>
                      <a:endParaRPr lang="de-DE" sz="1800" dirty="0" smtClean="0">
                        <a:effectLst/>
                      </a:endParaRPr>
                    </a:p>
                    <a:p>
                      <a:pPr algn="ctr">
                        <a:lnSpc>
                          <a:spcPts val="1600"/>
                        </a:lnSpc>
                        <a:spcAft>
                          <a:spcPts val="600"/>
                        </a:spcAft>
                      </a:pPr>
                      <a:r>
                        <a:rPr lang="de-DE" sz="1800" dirty="0" smtClean="0">
                          <a:effectLst/>
                        </a:rPr>
                        <a:t>18 </a:t>
                      </a:r>
                      <a:r>
                        <a:rPr lang="de-DE" sz="1800" dirty="0">
                          <a:effectLst/>
                        </a:rPr>
                        <a:t>classes and teachers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extLst>
                  <a:ext uri="{0D108BD9-81ED-4DB2-BD59-A6C34878D82A}">
                    <a16:rowId xmlns:a16="http://schemas.microsoft.com/office/drawing/2014/main" xmlns="" val="2995459454"/>
                  </a:ext>
                </a:extLst>
              </a:tr>
              <a:tr h="1241876">
                <a:tc>
                  <a:txBody>
                    <a:bodyPr/>
                    <a:lstStyle/>
                    <a:p>
                      <a:pPr algn="l">
                        <a:lnSpc>
                          <a:spcPts val="1600"/>
                        </a:lnSpc>
                        <a:spcAft>
                          <a:spcPts val="600"/>
                        </a:spcAft>
                      </a:pPr>
                      <a:r>
                        <a:rPr lang="de-DE" sz="2400" dirty="0">
                          <a:effectLst/>
                        </a:rPr>
                        <a:t>B</a:t>
                      </a:r>
                      <a:r>
                        <a:rPr lang="de-DE" sz="2000" dirty="0">
                          <a:effectLst/>
                        </a:rPr>
                        <a:t> Secondary</a:t>
                      </a:r>
                      <a:r>
                        <a:rPr lang="de-DE" sz="2000" dirty="0" smtClean="0">
                          <a:effectLst/>
                        </a:rPr>
                        <a:t>: 11-16</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smtClean="0">
                          <a:effectLst/>
                        </a:rPr>
                        <a:t>2016-18 </a:t>
                      </a:r>
                    </a:p>
                    <a:p>
                      <a:pPr algn="ctr">
                        <a:lnSpc>
                          <a:spcPts val="1600"/>
                        </a:lnSpc>
                        <a:spcAft>
                          <a:spcPts val="600"/>
                        </a:spcAft>
                      </a:pPr>
                      <a:r>
                        <a:rPr lang="de-DE" sz="1800" dirty="0" smtClean="0">
                          <a:effectLst/>
                        </a:rPr>
                        <a:t>(</a:t>
                      </a:r>
                      <a:r>
                        <a:rPr lang="de-DE" sz="1800" dirty="0">
                          <a:effectLst/>
                        </a:rPr>
                        <a:t>y7-8 or </a:t>
                      </a:r>
                      <a:r>
                        <a:rPr lang="de-DE" sz="1800" dirty="0" smtClean="0">
                          <a:effectLst/>
                        </a:rPr>
                        <a:t>y 8-9; </a:t>
                      </a:r>
                      <a:r>
                        <a:rPr lang="de-DE" sz="1800" dirty="0">
                          <a:effectLst/>
                        </a:rPr>
                        <a:t>10-11)</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smtClean="0">
                          <a:effectLst/>
                        </a:rPr>
                        <a:t>15 </a:t>
                      </a:r>
                      <a:r>
                        <a:rPr lang="de-DE" sz="1800" dirty="0">
                          <a:effectLst/>
                        </a:rPr>
                        <a:t>schools and Heads of Mathematics (HoM</a:t>
                      </a:r>
                      <a:r>
                        <a:rPr lang="de-DE" sz="1800" dirty="0" smtClean="0">
                          <a:effectLst/>
                        </a:rPr>
                        <a:t>),</a:t>
                      </a:r>
                    </a:p>
                    <a:p>
                      <a:pPr algn="ctr">
                        <a:lnSpc>
                          <a:spcPts val="1600"/>
                        </a:lnSpc>
                        <a:spcAft>
                          <a:spcPts val="600"/>
                        </a:spcAft>
                      </a:pPr>
                      <a:r>
                        <a:rPr lang="de-DE" sz="1800" dirty="0" smtClean="0">
                          <a:effectLst/>
                        </a:rPr>
                        <a:t>32 </a:t>
                      </a:r>
                      <a:r>
                        <a:rPr lang="de-DE" sz="1800" dirty="0">
                          <a:effectLst/>
                        </a:rPr>
                        <a:t>classes and teachers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extLst>
                  <a:ext uri="{0D108BD9-81ED-4DB2-BD59-A6C34878D82A}">
                    <a16:rowId xmlns:a16="http://schemas.microsoft.com/office/drawing/2014/main" xmlns="" val="3377210198"/>
                  </a:ext>
                </a:extLst>
              </a:tr>
              <a:tr h="1662051">
                <a:tc>
                  <a:txBody>
                    <a:bodyPr/>
                    <a:lstStyle/>
                    <a:p>
                      <a:pPr algn="l">
                        <a:lnSpc>
                          <a:spcPts val="1600"/>
                        </a:lnSpc>
                        <a:spcAft>
                          <a:spcPts val="600"/>
                        </a:spcAft>
                      </a:pPr>
                      <a:r>
                        <a:rPr lang="de-DE" sz="2400" dirty="0">
                          <a:effectLst/>
                        </a:rPr>
                        <a:t>C </a:t>
                      </a:r>
                      <a:r>
                        <a:rPr lang="de-DE" sz="2000" dirty="0" smtClean="0">
                          <a:effectLst/>
                        </a:rPr>
                        <a:t>GCSE</a:t>
                      </a:r>
                      <a:r>
                        <a:rPr lang="de-DE" sz="2000" baseline="0" dirty="0" smtClean="0">
                          <a:effectLst/>
                        </a:rPr>
                        <a:t> </a:t>
                      </a:r>
                      <a:r>
                        <a:rPr lang="de-DE" sz="2000" dirty="0" smtClean="0">
                          <a:effectLst/>
                        </a:rPr>
                        <a:t>Mathematics / progression: 15-17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smtClean="0">
                          <a:effectLst/>
                        </a:rPr>
                        <a:t>2016-Nov </a:t>
                      </a:r>
                      <a:r>
                        <a:rPr lang="de-DE" sz="1800" dirty="0">
                          <a:effectLst/>
                        </a:rPr>
                        <a:t>18</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smtClean="0">
                          <a:effectLst/>
                        </a:rPr>
                        <a:t>15</a:t>
                      </a:r>
                      <a:r>
                        <a:rPr lang="de-DE" sz="1800" baseline="0" dirty="0" smtClean="0">
                          <a:effectLst/>
                        </a:rPr>
                        <a:t> </a:t>
                      </a:r>
                      <a:r>
                        <a:rPr lang="de-DE" sz="1800" dirty="0" smtClean="0">
                          <a:effectLst/>
                        </a:rPr>
                        <a:t>schools </a:t>
                      </a:r>
                      <a:r>
                        <a:rPr lang="de-DE" sz="1800" dirty="0">
                          <a:effectLst/>
                        </a:rPr>
                        <a:t>and HoMs, </a:t>
                      </a:r>
                      <a:r>
                        <a:rPr lang="de-DE" sz="1800" dirty="0" smtClean="0">
                          <a:effectLst/>
                        </a:rPr>
                        <a:t>30 </a:t>
                      </a:r>
                      <a:r>
                        <a:rPr lang="de-DE" sz="1800" dirty="0">
                          <a:effectLst/>
                        </a:rPr>
                        <a:t>GCSE classes and teachers, </a:t>
                      </a:r>
                      <a:endParaRPr lang="de-DE" sz="1800" dirty="0" smtClean="0">
                        <a:effectLst/>
                      </a:endParaRPr>
                    </a:p>
                    <a:p>
                      <a:pPr algn="ctr">
                        <a:lnSpc>
                          <a:spcPts val="1600"/>
                        </a:lnSpc>
                        <a:spcAft>
                          <a:spcPts val="600"/>
                        </a:spcAft>
                      </a:pPr>
                      <a:r>
                        <a:rPr lang="de-DE" sz="1800" dirty="0" smtClean="0">
                          <a:effectLst/>
                        </a:rPr>
                        <a:t>32</a:t>
                      </a:r>
                      <a:r>
                        <a:rPr lang="de-DE" sz="1800" baseline="0" dirty="0" smtClean="0">
                          <a:effectLst/>
                        </a:rPr>
                        <a:t> </a:t>
                      </a:r>
                      <a:r>
                        <a:rPr lang="de-DE" sz="1800" dirty="0" smtClean="0">
                          <a:effectLst/>
                        </a:rPr>
                        <a:t>post-16 student groups</a:t>
                      </a:r>
                      <a:r>
                        <a:rPr lang="de-DE" sz="1800" baseline="0" dirty="0" smtClean="0">
                          <a:effectLst/>
                        </a:rPr>
                        <a:t> and </a:t>
                      </a:r>
                      <a:r>
                        <a:rPr lang="de-DE" sz="1800" dirty="0" smtClean="0">
                          <a:effectLst/>
                        </a:rPr>
                        <a:t>teachers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extLst>
                  <a:ext uri="{0D108BD9-81ED-4DB2-BD59-A6C34878D82A}">
                    <a16:rowId xmlns:a16="http://schemas.microsoft.com/office/drawing/2014/main" xmlns="" val="2099141439"/>
                  </a:ext>
                </a:extLst>
              </a:tr>
              <a:tr h="1241876">
                <a:tc>
                  <a:txBody>
                    <a:bodyPr/>
                    <a:lstStyle/>
                    <a:p>
                      <a:pPr algn="l">
                        <a:lnSpc>
                          <a:spcPts val="1600"/>
                        </a:lnSpc>
                        <a:spcAft>
                          <a:spcPts val="600"/>
                        </a:spcAft>
                      </a:pPr>
                      <a:r>
                        <a:rPr lang="de-DE" sz="2400" dirty="0">
                          <a:effectLst/>
                        </a:rPr>
                        <a:t>D</a:t>
                      </a:r>
                      <a:r>
                        <a:rPr lang="de-DE" sz="2000" dirty="0">
                          <a:effectLst/>
                        </a:rPr>
                        <a:t> </a:t>
                      </a:r>
                      <a:r>
                        <a:rPr lang="de-DE" sz="2000" dirty="0" smtClean="0">
                          <a:effectLst/>
                        </a:rPr>
                        <a:t>A</a:t>
                      </a:r>
                      <a:r>
                        <a:rPr lang="de-DE" sz="2000" baseline="0" dirty="0" smtClean="0">
                          <a:effectLst/>
                        </a:rPr>
                        <a:t> </a:t>
                      </a:r>
                      <a:r>
                        <a:rPr lang="de-DE" sz="2000" dirty="0" smtClean="0">
                          <a:effectLst/>
                        </a:rPr>
                        <a:t>level Mathematics: 16-18</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smtClean="0">
                          <a:effectLst/>
                        </a:rPr>
                        <a:t>2017-2020</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tc>
                  <a:txBody>
                    <a:bodyPr/>
                    <a:lstStyle/>
                    <a:p>
                      <a:pPr algn="ctr">
                        <a:lnSpc>
                          <a:spcPts val="1600"/>
                        </a:lnSpc>
                        <a:spcAft>
                          <a:spcPts val="600"/>
                        </a:spcAft>
                      </a:pPr>
                      <a:r>
                        <a:rPr lang="de-DE" sz="1800" dirty="0" smtClean="0">
                          <a:effectLst/>
                        </a:rPr>
                        <a:t>12 </a:t>
                      </a:r>
                      <a:r>
                        <a:rPr lang="de-DE" sz="1800" dirty="0">
                          <a:effectLst/>
                        </a:rPr>
                        <a:t>schools and HoMs, </a:t>
                      </a:r>
                      <a:endParaRPr lang="de-DE" sz="1800" dirty="0" smtClean="0">
                        <a:effectLst/>
                      </a:endParaRPr>
                    </a:p>
                    <a:p>
                      <a:pPr algn="ctr">
                        <a:lnSpc>
                          <a:spcPts val="1600"/>
                        </a:lnSpc>
                        <a:spcAft>
                          <a:spcPts val="600"/>
                        </a:spcAft>
                      </a:pPr>
                      <a:r>
                        <a:rPr lang="de-DE" sz="1800" dirty="0" smtClean="0">
                          <a:effectLst/>
                        </a:rPr>
                        <a:t>48 A</a:t>
                      </a:r>
                      <a:r>
                        <a:rPr lang="de-DE" sz="1800" baseline="0" dirty="0" smtClean="0">
                          <a:effectLst/>
                        </a:rPr>
                        <a:t> </a:t>
                      </a:r>
                      <a:r>
                        <a:rPr lang="de-DE" sz="1800" dirty="0" smtClean="0">
                          <a:effectLst/>
                        </a:rPr>
                        <a:t>level </a:t>
                      </a:r>
                      <a:r>
                        <a:rPr lang="de-DE" sz="1800" dirty="0">
                          <a:effectLst/>
                        </a:rPr>
                        <a:t>classes and teachers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89" marR="59589" marT="0" marB="0" anchor="ctr"/>
                </a:tc>
                <a:extLst>
                  <a:ext uri="{0D108BD9-81ED-4DB2-BD59-A6C34878D82A}">
                    <a16:rowId xmlns:a16="http://schemas.microsoft.com/office/drawing/2014/main" xmlns="" val="2471888857"/>
                  </a:ext>
                </a:extLst>
              </a:tr>
            </a:tbl>
          </a:graphicData>
        </a:graphic>
      </p:graphicFrame>
    </p:spTree>
    <p:extLst>
      <p:ext uri="{BB962C8B-B14F-4D97-AF65-F5344CB8AC3E}">
        <p14:creationId xmlns:p14="http://schemas.microsoft.com/office/powerpoint/2010/main" val="150676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11</a:t>
            </a:fld>
            <a:endParaRPr sz="800" b="1" i="0" u="none" strike="noStrike" cap="none">
              <a:solidFill>
                <a:srgbClr val="003057"/>
              </a:solidFill>
              <a:latin typeface="Arial"/>
              <a:ea typeface="Arial"/>
              <a:cs typeface="Arial"/>
              <a:sym typeface="Arial"/>
            </a:endParaRPr>
          </a:p>
        </p:txBody>
      </p:sp>
      <p:sp>
        <p:nvSpPr>
          <p:cNvPr id="2" name="TextBox 1"/>
          <p:cNvSpPr txBox="1"/>
          <p:nvPr/>
        </p:nvSpPr>
        <p:spPr>
          <a:xfrm>
            <a:off x="0" y="46979"/>
            <a:ext cx="6941862" cy="523220"/>
          </a:xfrm>
          <a:prstGeom prst="rect">
            <a:avLst/>
          </a:prstGeom>
          <a:noFill/>
        </p:spPr>
        <p:txBody>
          <a:bodyPr wrap="square" rtlCol="0">
            <a:spAutoFit/>
          </a:bodyPr>
          <a:lstStyle/>
          <a:p>
            <a:r>
              <a:rPr lang="en-GB" sz="2800" b="1" dirty="0" smtClean="0">
                <a:solidFill>
                  <a:srgbClr val="002060"/>
                </a:solidFill>
                <a:latin typeface="Arial Rounded MT Bold" panose="020F0704030504030204" pitchFamily="34" charset="0"/>
              </a:rPr>
              <a:t>Methodology </a:t>
            </a:r>
            <a:r>
              <a:rPr lang="en-GB" sz="2800" b="1" dirty="0">
                <a:solidFill>
                  <a:srgbClr val="002060"/>
                </a:solidFill>
                <a:latin typeface="Arial Rounded MT Bold" panose="020F0704030504030204" pitchFamily="34" charset="0"/>
              </a:rPr>
              <a:t>for </a:t>
            </a:r>
            <a:r>
              <a:rPr lang="en-GB" sz="2800" b="1" dirty="0" smtClean="0">
                <a:solidFill>
                  <a:srgbClr val="002060"/>
                </a:solidFill>
                <a:latin typeface="Arial Rounded MT Bold" panose="020F0704030504030204" pitchFamily="34" charset="0"/>
              </a:rPr>
              <a:t>Study B</a:t>
            </a:r>
            <a:r>
              <a:rPr lang="en-GB" sz="2400" b="1" dirty="0" smtClean="0">
                <a:solidFill>
                  <a:srgbClr val="002060"/>
                </a:solidFill>
                <a:latin typeface="Arial Rounded MT Bold" panose="020F0704030504030204" pitchFamily="34" charset="0"/>
              </a:rPr>
              <a:t>: an example </a:t>
            </a:r>
            <a:endParaRPr lang="en-GB" sz="2800" b="1" dirty="0">
              <a:solidFill>
                <a:srgbClr val="002060"/>
              </a:solidFill>
              <a:latin typeface="Arial Rounded MT Bold" panose="020F0704030504030204" pitchFamily="34" charset="0"/>
            </a:endParaRPr>
          </a:p>
        </p:txBody>
      </p:sp>
      <p:sp>
        <p:nvSpPr>
          <p:cNvPr id="215" name="Shape 215"/>
          <p:cNvSpPr txBox="1"/>
          <p:nvPr/>
        </p:nvSpPr>
        <p:spPr>
          <a:xfrm>
            <a:off x="1" y="1626293"/>
            <a:ext cx="4433454" cy="5697715"/>
          </a:xfrm>
          <a:prstGeom prst="rect">
            <a:avLst/>
          </a:prstGeom>
          <a:noFill/>
          <a:ln>
            <a:noFill/>
          </a:ln>
        </p:spPr>
        <p:txBody>
          <a:bodyPr spcFirstLastPara="1" wrap="square" lIns="0" tIns="0" rIns="0" bIns="0" anchor="t" anchorCtr="0">
            <a:noAutofit/>
          </a:bodyPr>
          <a:lstStyle/>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617" y="546674"/>
            <a:ext cx="1567889" cy="156788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7346">
            <a:off x="7686605" y="3587835"/>
            <a:ext cx="1465301" cy="146592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6125">
            <a:off x="8029198" y="4367703"/>
            <a:ext cx="1370269" cy="137026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3820" y="2114563"/>
            <a:ext cx="1567889" cy="156788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71283091"/>
              </p:ext>
            </p:extLst>
          </p:nvPr>
        </p:nvGraphicFramePr>
        <p:xfrm>
          <a:off x="170916" y="926976"/>
          <a:ext cx="7615408" cy="5012352"/>
        </p:xfrm>
        <a:graphic>
          <a:graphicData uri="http://schemas.openxmlformats.org/drawingml/2006/table">
            <a:tbl>
              <a:tblPr firstRow="1" firstCol="1" bandRow="1">
                <a:tableStyleId>{5C22544A-7EE6-4342-B048-85BDC9FD1C3A}</a:tableStyleId>
              </a:tblPr>
              <a:tblGrid>
                <a:gridCol w="1333711">
                  <a:extLst>
                    <a:ext uri="{9D8B030D-6E8A-4147-A177-3AD203B41FA5}">
                      <a16:colId xmlns:a16="http://schemas.microsoft.com/office/drawing/2014/main" xmlns="" val="20000"/>
                    </a:ext>
                  </a:extLst>
                </a:gridCol>
                <a:gridCol w="3378150">
                  <a:extLst>
                    <a:ext uri="{9D8B030D-6E8A-4147-A177-3AD203B41FA5}">
                      <a16:colId xmlns:a16="http://schemas.microsoft.com/office/drawing/2014/main" xmlns="" val="20001"/>
                    </a:ext>
                  </a:extLst>
                </a:gridCol>
                <a:gridCol w="2903547">
                  <a:extLst>
                    <a:ext uri="{9D8B030D-6E8A-4147-A177-3AD203B41FA5}">
                      <a16:colId xmlns:a16="http://schemas.microsoft.com/office/drawing/2014/main" xmlns="" val="20002"/>
                    </a:ext>
                  </a:extLst>
                </a:gridCol>
              </a:tblGrid>
              <a:tr h="748510">
                <a:tc gridSpan="3">
                  <a:txBody>
                    <a:bodyPr/>
                    <a:lstStyle/>
                    <a:p>
                      <a:pPr algn="ctr">
                        <a:spcAft>
                          <a:spcPts val="0"/>
                        </a:spcAft>
                      </a:pPr>
                      <a:r>
                        <a:rPr lang="en-GB" sz="2000" i="0" dirty="0" smtClean="0">
                          <a:effectLst/>
                          <a:latin typeface="Calibri" panose="020F0502020204030204" pitchFamily="34" charset="0"/>
                          <a:ea typeface="Calibri" panose="020F0502020204030204" pitchFamily="34" charset="0"/>
                          <a:cs typeface="Times New Roman" panose="02020603050405020304" pitchFamily="18" charset="0"/>
                        </a:rPr>
                        <a:t>Schools </a:t>
                      </a:r>
                      <a:r>
                        <a:rPr lang="en-GB" sz="2000" i="0" dirty="0">
                          <a:effectLst/>
                          <a:latin typeface="Calibri" panose="020F0502020204030204" pitchFamily="34" charset="0"/>
                          <a:ea typeface="Calibri" panose="020F0502020204030204" pitchFamily="34" charset="0"/>
                          <a:cs typeface="Times New Roman" panose="02020603050405020304" pitchFamily="18" charset="0"/>
                        </a:rPr>
                        <a:t>using Pearson </a:t>
                      </a:r>
                      <a:r>
                        <a:rPr lang="en-GB" sz="2000" i="0" dirty="0" smtClean="0">
                          <a:effectLst/>
                          <a:latin typeface="Calibri" panose="020F0502020204030204" pitchFamily="34" charset="0"/>
                          <a:ea typeface="Calibri" panose="020F0502020204030204" pitchFamily="34" charset="0"/>
                          <a:cs typeface="Times New Roman" panose="02020603050405020304" pitchFamily="18" charset="0"/>
                        </a:rPr>
                        <a:t>resources</a:t>
                      </a:r>
                      <a:r>
                        <a:rPr lang="en-GB" sz="2000" i="0" baseline="0" dirty="0" smtClean="0">
                          <a:effectLst/>
                          <a:latin typeface="Calibri" panose="020F0502020204030204" pitchFamily="34" charset="0"/>
                          <a:ea typeface="Calibri" panose="020F0502020204030204" pitchFamily="34" charset="0"/>
                          <a:cs typeface="Times New Roman" panose="02020603050405020304" pitchFamily="18" charset="0"/>
                        </a:rPr>
                        <a:t> recruited</a:t>
                      </a:r>
                      <a:r>
                        <a:rPr lang="en-GB" sz="2000" i="0" dirty="0" smtClean="0">
                          <a:effectLst/>
                          <a:latin typeface="Calibri" panose="020F0502020204030204" pitchFamily="34" charset="0"/>
                          <a:ea typeface="Calibri" panose="020F0502020204030204" pitchFamily="34" charset="0"/>
                          <a:cs typeface="Times New Roman" panose="02020603050405020304" pitchFamily="18" charset="0"/>
                        </a:rPr>
                        <a:t>.</a:t>
                      </a:r>
                    </a:p>
                    <a:p>
                      <a:pPr algn="ctr">
                        <a:spcAft>
                          <a:spcPts val="0"/>
                        </a:spcAft>
                      </a:pPr>
                      <a:r>
                        <a:rPr lang="en-GB" sz="2000" i="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GB" sz="2000" i="0" dirty="0">
                          <a:effectLst/>
                          <a:latin typeface="Calibri" panose="020F0502020204030204" pitchFamily="34" charset="0"/>
                          <a:ea typeface="Calibri" panose="020F0502020204030204" pitchFamily="34" charset="0"/>
                          <a:cs typeface="Times New Roman" panose="02020603050405020304" pitchFamily="18" charset="0"/>
                        </a:rPr>
                        <a:t>classes per </a:t>
                      </a:r>
                      <a:r>
                        <a:rPr lang="en-GB" sz="2000" i="0" dirty="0" smtClean="0">
                          <a:effectLst/>
                          <a:latin typeface="Calibri" panose="020F0502020204030204" pitchFamily="34" charset="0"/>
                          <a:ea typeface="Calibri" panose="020F0502020204030204" pitchFamily="34" charset="0"/>
                          <a:cs typeface="Times New Roman" panose="02020603050405020304" pitchFamily="18" charset="0"/>
                        </a:rPr>
                        <a:t>school.</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669311">
                <a:tc>
                  <a:txBody>
                    <a:bodyPr/>
                    <a:lstStyle/>
                    <a:p>
                      <a:pPr algn="ctr">
                        <a:spcAft>
                          <a:spcPts val="0"/>
                        </a:spcAft>
                      </a:pPr>
                      <a:r>
                        <a:rPr lang="en-US" sz="1800" dirty="0">
                          <a:effectLst/>
                        </a:rPr>
                        <a:t>2016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a:txBody>
                    <a:bodyPr/>
                    <a:lstStyle/>
                    <a:p>
                      <a:pPr algn="ctr">
                        <a:spcAft>
                          <a:spcPts val="0"/>
                        </a:spcAft>
                      </a:pPr>
                      <a:r>
                        <a:rPr lang="en-US" sz="1800" dirty="0" err="1" smtClean="0">
                          <a:effectLst/>
                        </a:rPr>
                        <a:t>HoM</a:t>
                      </a:r>
                      <a:r>
                        <a:rPr lang="en-US" sz="1800" dirty="0" smtClean="0">
                          <a:effectLst/>
                        </a:rPr>
                        <a:t> </a:t>
                      </a:r>
                      <a:r>
                        <a:rPr lang="en-US" sz="1800" dirty="0">
                          <a:effectLst/>
                        </a:rPr>
                        <a:t>and class teacher </a:t>
                      </a:r>
                      <a:r>
                        <a:rPr lang="en-US" sz="1800" dirty="0" smtClean="0">
                          <a:effectLst/>
                        </a:rPr>
                        <a:t>telephone interviews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a:txBody>
                    <a:bodyPr/>
                    <a:lstStyle/>
                    <a:p>
                      <a:pPr algn="ctr">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Student baseline assessments</a:t>
                      </a:r>
                    </a:p>
                  </a:txBody>
                  <a:tcPr marL="50728" marR="50728" marT="0" marB="0" anchor="ctr"/>
                </a:tc>
                <a:extLst>
                  <a:ext uri="{0D108BD9-81ED-4DB2-BD59-A6C34878D82A}">
                    <a16:rowId xmlns:a16="http://schemas.microsoft.com/office/drawing/2014/main" xmlns="" val="10001"/>
                  </a:ext>
                </a:extLst>
              </a:tr>
              <a:tr h="983084">
                <a:tc>
                  <a:txBody>
                    <a:bodyPr/>
                    <a:lstStyle/>
                    <a:p>
                      <a:pPr algn="ctr">
                        <a:spcAft>
                          <a:spcPts val="0"/>
                        </a:spcAft>
                      </a:pPr>
                      <a:r>
                        <a:rPr lang="en-US" sz="1800" dirty="0">
                          <a:effectLst/>
                        </a:rPr>
                        <a:t>Spring 2017 </a:t>
                      </a:r>
                      <a:r>
                        <a:rPr lang="en-US" sz="1800" dirty="0" smtClean="0">
                          <a:effectLst/>
                        </a:rPr>
                        <a:t>Spring </a:t>
                      </a:r>
                      <a:r>
                        <a:rPr lang="en-US" sz="1800" dirty="0">
                          <a:effectLst/>
                        </a:rPr>
                        <a:t>2018</a:t>
                      </a:r>
                    </a:p>
                  </a:txBody>
                  <a:tcPr marL="50728" marR="50728" marT="0" marB="0" anchor="ctr"/>
                </a:tc>
                <a:tc>
                  <a:txBody>
                    <a:bodyPr/>
                    <a:lstStyle/>
                    <a:p>
                      <a:pPr algn="ctr">
                        <a:spcAft>
                          <a:spcPts val="0"/>
                        </a:spcAft>
                      </a:pPr>
                      <a:r>
                        <a:rPr lang="en-US" sz="1800" dirty="0" smtClean="0">
                          <a:effectLst/>
                        </a:rPr>
                        <a:t>Lesson observations:</a:t>
                      </a:r>
                      <a:r>
                        <a:rPr lang="en-US" sz="1800" baseline="0" dirty="0" smtClean="0">
                          <a:effectLst/>
                        </a:rPr>
                        <a:t> </a:t>
                      </a:r>
                      <a:r>
                        <a:rPr lang="en-US" sz="1800" dirty="0" smtClean="0">
                          <a:effectLst/>
                        </a:rPr>
                        <a:t>focus </a:t>
                      </a:r>
                      <a:r>
                        <a:rPr lang="en-US" sz="1800" dirty="0">
                          <a:effectLst/>
                        </a:rPr>
                        <a:t>on new aspects of curriculum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a:txBody>
                    <a:bodyPr/>
                    <a:lstStyle/>
                    <a:p>
                      <a:pPr algn="ctr">
                        <a:spcAft>
                          <a:spcPts val="0"/>
                        </a:spcAft>
                      </a:pPr>
                      <a:r>
                        <a:rPr lang="en-US" sz="1800" dirty="0">
                          <a:effectLst/>
                        </a:rPr>
                        <a:t>Teacher </a:t>
                      </a:r>
                      <a:r>
                        <a:rPr lang="en-US" sz="1800" dirty="0" smtClean="0">
                          <a:effectLst/>
                        </a:rPr>
                        <a:t>post-lesson</a:t>
                      </a:r>
                      <a:r>
                        <a:rPr lang="en-US" sz="1800" baseline="0" dirty="0" smtClean="0">
                          <a:effectLst/>
                        </a:rPr>
                        <a:t> interviews</a:t>
                      </a:r>
                      <a:r>
                        <a:rPr lang="en-US" sz="1800" dirty="0" smtClean="0">
                          <a:effectLst/>
                        </a:rPr>
                        <a:t> </a:t>
                      </a:r>
                      <a:endParaRPr lang="en-US" sz="1800" dirty="0">
                        <a:effectLst/>
                      </a:endParaRPr>
                    </a:p>
                    <a:p>
                      <a:pPr algn="ctr">
                        <a:spcAft>
                          <a:spcPts val="0"/>
                        </a:spcAft>
                      </a:pPr>
                      <a:r>
                        <a:rPr lang="en-US" sz="1800" dirty="0">
                          <a:effectLst/>
                        </a:rPr>
                        <a:t>Student focus </a:t>
                      </a:r>
                      <a:r>
                        <a:rPr lang="en-US" sz="1800" dirty="0" smtClean="0">
                          <a:effectLst/>
                        </a:rPr>
                        <a:t>groups</a:t>
                      </a:r>
                      <a:endParaRPr lang="en-GB" sz="1800" dirty="0">
                        <a:effectLst/>
                      </a:endParaRPr>
                    </a:p>
                  </a:txBody>
                  <a:tcPr marL="50728" marR="50728" marT="0" marB="0" anchor="ctr"/>
                </a:tc>
                <a:extLst>
                  <a:ext uri="{0D108BD9-81ED-4DB2-BD59-A6C34878D82A}">
                    <a16:rowId xmlns:a16="http://schemas.microsoft.com/office/drawing/2014/main" xmlns="" val="10002"/>
                  </a:ext>
                </a:extLst>
              </a:tr>
              <a:tr h="983084">
                <a:tc>
                  <a:txBody>
                    <a:bodyPr/>
                    <a:lstStyle/>
                    <a:p>
                      <a:pPr algn="ctr">
                        <a:spcAft>
                          <a:spcPts val="0"/>
                        </a:spcAft>
                      </a:pPr>
                      <a:r>
                        <a:rPr lang="en-US" sz="1800" dirty="0">
                          <a:effectLst/>
                        </a:rPr>
                        <a:t>Summer 2018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a:txBody>
                    <a:bodyPr/>
                    <a:lstStyle/>
                    <a:p>
                      <a:pPr algn="ctr">
                        <a:spcAft>
                          <a:spcPts val="0"/>
                        </a:spcAft>
                      </a:pPr>
                      <a:r>
                        <a:rPr lang="en-US" sz="1800" dirty="0">
                          <a:effectLst/>
                        </a:rPr>
                        <a:t>Class teacher </a:t>
                      </a:r>
                      <a:r>
                        <a:rPr lang="en-US" sz="1800" dirty="0" smtClean="0">
                          <a:effectLst/>
                        </a:rPr>
                        <a:t>surveys</a:t>
                      </a:r>
                      <a:endParaRPr lang="en-US" sz="1800" dirty="0">
                        <a:effectLst/>
                      </a:endParaRPr>
                    </a:p>
                    <a:p>
                      <a:pPr algn="ctr">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Student</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surveys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a:txBody>
                    <a:bodyPr/>
                    <a:lstStyle/>
                    <a:p>
                      <a:pPr algn="ctr">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External</a:t>
                      </a:r>
                      <a:r>
                        <a:rPr lang="en-GB" sz="1800" baseline="0" dirty="0" smtClean="0">
                          <a:effectLst/>
                          <a:latin typeface="Calibri" panose="020F0502020204030204" pitchFamily="34" charset="0"/>
                          <a:ea typeface="Calibri" panose="020F0502020204030204" pitchFamily="34" charset="0"/>
                          <a:cs typeface="Times New Roman" panose="02020603050405020304" pitchFamily="18" charset="0"/>
                        </a:rPr>
                        <a:t> assessment outcome date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txBody>
                  <a:tcPr marL="50728" marR="50728" marT="0" marB="0" anchor="ctr"/>
                </a:tc>
                <a:extLst>
                  <a:ext uri="{0D108BD9-81ED-4DB2-BD59-A6C34878D82A}">
                    <a16:rowId xmlns:a16="http://schemas.microsoft.com/office/drawing/2014/main" xmlns="" val="10006"/>
                  </a:ext>
                </a:extLst>
              </a:tr>
              <a:tr h="586731">
                <a:tc>
                  <a:txBody>
                    <a:bodyPr/>
                    <a:lstStyle/>
                    <a:p>
                      <a:pPr algn="ctr">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Autumn 2018</a:t>
                      </a:r>
                    </a:p>
                  </a:txBody>
                  <a:tcPr marL="50728" marR="50728" marT="0" marB="0" anchor="ctr"/>
                </a:tc>
                <a:tc gridSpan="2">
                  <a:txBody>
                    <a:bodyPr/>
                    <a:lstStyle/>
                    <a:p>
                      <a:pPr algn="ctr">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Final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reflections </a:t>
                      </a:r>
                      <a:r>
                        <a:rPr lang="en-GB" sz="1800" dirty="0">
                          <a:effectLst/>
                          <a:latin typeface="Calibri" panose="020F0502020204030204" pitchFamily="34" charset="0"/>
                          <a:ea typeface="Calibri" panose="020F0502020204030204" pitchFamily="34" charset="0"/>
                          <a:cs typeface="Times New Roman" panose="02020603050405020304" pitchFamily="18" charset="0"/>
                        </a:rPr>
                        <a:t>with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HoMs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hMerge="1">
                  <a:txBody>
                    <a:bodyPr/>
                    <a:lstStyle/>
                    <a:p>
                      <a:endParaRPr lang="en-GB"/>
                    </a:p>
                  </a:txBody>
                  <a:tcPr/>
                </a:tc>
                <a:extLst>
                  <a:ext uri="{0D108BD9-81ED-4DB2-BD59-A6C34878D82A}">
                    <a16:rowId xmlns:a16="http://schemas.microsoft.com/office/drawing/2014/main" xmlns="" val="10007"/>
                  </a:ext>
                </a:extLst>
              </a:tr>
              <a:tr h="1041632">
                <a:tc gridSpan="3">
                  <a:txBody>
                    <a:bodyPr/>
                    <a:lstStyle/>
                    <a:p>
                      <a:pPr algn="ctr">
                        <a:spcAft>
                          <a:spcPts val="0"/>
                        </a:spcAft>
                      </a:pPr>
                      <a:r>
                        <a:rPr lang="en-US" sz="2000" b="1" i="0" kern="1200" dirty="0" smtClean="0">
                          <a:solidFill>
                            <a:schemeClr val="lt1"/>
                          </a:solidFill>
                          <a:effectLst/>
                          <a:latin typeface="+mn-lt"/>
                          <a:ea typeface="+mn-ea"/>
                          <a:cs typeface="+mn-cs"/>
                        </a:rPr>
                        <a:t>Data analysis using Research </a:t>
                      </a:r>
                      <a:r>
                        <a:rPr lang="en-US" sz="2000" b="1" i="0" kern="1200" dirty="0">
                          <a:solidFill>
                            <a:schemeClr val="lt1"/>
                          </a:solidFill>
                          <a:effectLst/>
                          <a:latin typeface="+mn-lt"/>
                          <a:ea typeface="+mn-ea"/>
                          <a:cs typeface="+mn-cs"/>
                        </a:rPr>
                        <a:t>question </a:t>
                      </a:r>
                      <a:r>
                        <a:rPr lang="en-US" sz="2000" b="1" i="0" kern="1200" dirty="0" smtClean="0">
                          <a:solidFill>
                            <a:schemeClr val="lt1"/>
                          </a:solidFill>
                          <a:effectLst/>
                          <a:latin typeface="+mn-lt"/>
                          <a:ea typeface="+mn-ea"/>
                          <a:cs typeface="+mn-cs"/>
                        </a:rPr>
                        <a:t>themes</a:t>
                      </a:r>
                      <a:r>
                        <a:rPr lang="en-US" sz="2000" b="1" i="0" kern="1200" baseline="0" dirty="0" smtClean="0">
                          <a:solidFill>
                            <a:schemeClr val="lt1"/>
                          </a:solidFill>
                          <a:effectLst/>
                          <a:latin typeface="+mn-lt"/>
                          <a:ea typeface="+mn-ea"/>
                          <a:cs typeface="+mn-cs"/>
                        </a:rPr>
                        <a:t> </a:t>
                      </a:r>
                    </a:p>
                    <a:p>
                      <a:pPr algn="ctr">
                        <a:spcAft>
                          <a:spcPts val="0"/>
                        </a:spcAft>
                      </a:pPr>
                      <a:r>
                        <a:rPr lang="en-US" sz="2000" b="1" i="0" kern="1200" baseline="0" dirty="0" smtClean="0">
                          <a:solidFill>
                            <a:schemeClr val="lt1"/>
                          </a:solidFill>
                          <a:effectLst/>
                          <a:latin typeface="+mn-lt"/>
                          <a:ea typeface="+mn-ea"/>
                          <a:cs typeface="+mn-cs"/>
                        </a:rPr>
                        <a:t>leading to </a:t>
                      </a:r>
                      <a:r>
                        <a:rPr lang="en-US" sz="2000" b="1" i="0" kern="1200" dirty="0" smtClean="0">
                          <a:solidFill>
                            <a:schemeClr val="lt1"/>
                          </a:solidFill>
                          <a:effectLst/>
                          <a:latin typeface="+mn-lt"/>
                          <a:ea typeface="+mn-ea"/>
                          <a:cs typeface="+mn-cs"/>
                        </a:rPr>
                        <a:t>a </a:t>
                      </a:r>
                      <a:r>
                        <a:rPr lang="en-US" sz="2000" b="1" i="0" kern="1200" dirty="0">
                          <a:solidFill>
                            <a:schemeClr val="lt1"/>
                          </a:solidFill>
                          <a:effectLst/>
                          <a:latin typeface="+mn-lt"/>
                          <a:ea typeface="+mn-ea"/>
                          <a:cs typeface="+mn-cs"/>
                        </a:rPr>
                        <a:t>grounded approach (Charmaz, 2014) </a:t>
                      </a:r>
                      <a:r>
                        <a:rPr lang="en-US" sz="2000" b="1" i="0" kern="1200" dirty="0" smtClean="0">
                          <a:solidFill>
                            <a:schemeClr val="lt1"/>
                          </a:solidFill>
                          <a:effectLst/>
                          <a:latin typeface="+mn-lt"/>
                          <a:ea typeface="+mn-ea"/>
                          <a:cs typeface="+mn-cs"/>
                        </a:rPr>
                        <a:t>                                          to developing</a:t>
                      </a:r>
                      <a:r>
                        <a:rPr lang="en-US" sz="2000" b="1" i="0" kern="1200" baseline="0" dirty="0" smtClean="0">
                          <a:solidFill>
                            <a:schemeClr val="lt1"/>
                          </a:solidFill>
                          <a:effectLst/>
                          <a:latin typeface="+mn-lt"/>
                          <a:ea typeface="+mn-ea"/>
                          <a:cs typeface="+mn-cs"/>
                        </a:rPr>
                        <a:t> subthemes</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hMerge="1">
                  <a:txBody>
                    <a:bodyPr/>
                    <a:lstStyle/>
                    <a:p>
                      <a:pPr algn="ct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728" marR="50728" marT="0" marB="0" anchor="ctr"/>
                </a:tc>
                <a:tc hMerge="1">
                  <a:txBody>
                    <a:bodyPr/>
                    <a:lstStyle/>
                    <a:p>
                      <a:endParaRPr lang="en-GB"/>
                    </a:p>
                  </a:txBody>
                  <a:tcPr/>
                </a:tc>
                <a:extLst>
                  <a:ext uri="{0D108BD9-81ED-4DB2-BD59-A6C34878D82A}">
                    <a16:rowId xmlns:a16="http://schemas.microsoft.com/office/drawing/2014/main" xmlns="" val="3975646645"/>
                  </a:ext>
                </a:extLst>
              </a:tr>
            </a:tbl>
          </a:graphicData>
        </a:graphic>
      </p:graphicFrame>
    </p:spTree>
    <p:extLst>
      <p:ext uri="{BB962C8B-B14F-4D97-AF65-F5344CB8AC3E}">
        <p14:creationId xmlns:p14="http://schemas.microsoft.com/office/powerpoint/2010/main" val="286507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1" i="0" u="none" strike="noStrike" kern="0" cap="none" spc="0" normalizeH="0" baseline="0" noProof="0">
                <a:ln>
                  <a:noFill/>
                </a:ln>
                <a:solidFill>
                  <a:srgbClr val="003057"/>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800" b="1" i="0" u="none" strike="noStrike" kern="0" cap="none" spc="0" normalizeH="0" baseline="0" noProof="0">
              <a:ln>
                <a:noFill/>
              </a:ln>
              <a:solidFill>
                <a:srgbClr val="003057"/>
              </a:solidFill>
              <a:effectLst/>
              <a:uLnTx/>
              <a:uFillTx/>
              <a:latin typeface="Arial"/>
              <a:ea typeface="Arial"/>
              <a:cs typeface="Arial"/>
              <a:sym typeface="Arial"/>
            </a:endParaRPr>
          </a:p>
        </p:txBody>
      </p:sp>
      <p:sp>
        <p:nvSpPr>
          <p:cNvPr id="2" name="Rectangle 1"/>
          <p:cNvSpPr/>
          <p:nvPr/>
        </p:nvSpPr>
        <p:spPr>
          <a:xfrm>
            <a:off x="279400" y="503243"/>
            <a:ext cx="7834452"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Arial Rounded MT Bold" panose="020F0704030504030204" pitchFamily="34" charset="0"/>
                <a:sym typeface="Arial"/>
              </a:rPr>
              <a:t>Profile of problem-solving in </a:t>
            </a:r>
            <a:r>
              <a:rPr kumimoji="0" lang="en-GB" sz="2800" b="1" i="0" u="none" strike="noStrike" kern="0" cap="none" spc="0" normalizeH="0" baseline="0" noProof="0" dirty="0" smtClean="0">
                <a:ln>
                  <a:noFill/>
                </a:ln>
                <a:solidFill>
                  <a:srgbClr val="002060"/>
                </a:solidFill>
                <a:effectLst/>
                <a:uLnTx/>
                <a:uFillTx/>
                <a:latin typeface="Arial Rounded MT Bold" panose="020F0704030504030204" pitchFamily="34" charset="0"/>
                <a:sym typeface="Arial"/>
              </a:rPr>
              <a:t>assessment: </a:t>
            </a:r>
            <a:endParaRPr kumimoji="0" lang="en-GB" sz="2800" b="1" i="0" u="none" strike="noStrike" kern="0" cap="none" spc="0" normalizeH="0" baseline="0" noProof="0" dirty="0">
              <a:ln>
                <a:noFill/>
              </a:ln>
              <a:solidFill>
                <a:srgbClr val="002060"/>
              </a:solidFill>
              <a:effectLst/>
              <a:uLnTx/>
              <a:uFillTx/>
              <a:latin typeface="Arial Rounded MT Bold" panose="020F0704030504030204" pitchFamily="34" charset="0"/>
              <a:sym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746" y="4728583"/>
            <a:ext cx="2307963" cy="23079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32804" y="6210122"/>
            <a:ext cx="462627" cy="4858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65080" y="5959166"/>
            <a:ext cx="273303" cy="4594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967740" y="6309421"/>
            <a:ext cx="490323" cy="48584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056833" y="5938088"/>
            <a:ext cx="260706" cy="47387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2015" y="5412597"/>
            <a:ext cx="1139748" cy="113974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6686" y="5882565"/>
            <a:ext cx="853711" cy="853711"/>
          </a:xfrm>
          <a:prstGeom prst="rect">
            <a:avLst/>
          </a:prstGeom>
        </p:spPr>
      </p:pic>
      <p:graphicFrame>
        <p:nvGraphicFramePr>
          <p:cNvPr id="3" name="Table 2">
            <a:extLst>
              <a:ext uri="{FF2B5EF4-FFF2-40B4-BE49-F238E27FC236}">
                <a16:creationId xmlns:a16="http://schemas.microsoft.com/office/drawing/2014/main" xmlns="" id="{4B9D023A-15DD-40F1-8BF1-94BAFA6D4BEA}"/>
              </a:ext>
            </a:extLst>
          </p:cNvPr>
          <p:cNvGraphicFramePr>
            <a:graphicFrameLocks noGrp="1"/>
          </p:cNvGraphicFramePr>
          <p:nvPr>
            <p:extLst>
              <p:ext uri="{D42A27DB-BD31-4B8C-83A1-F6EECF244321}">
                <p14:modId xmlns:p14="http://schemas.microsoft.com/office/powerpoint/2010/main" val="2532499118"/>
              </p:ext>
            </p:extLst>
          </p:nvPr>
        </p:nvGraphicFramePr>
        <p:xfrm>
          <a:off x="861154" y="1182754"/>
          <a:ext cx="6999244" cy="4011546"/>
        </p:xfrm>
        <a:graphic>
          <a:graphicData uri="http://schemas.openxmlformats.org/drawingml/2006/table">
            <a:tbl>
              <a:tblPr firstRow="1" firstCol="1" bandRow="1">
                <a:tableStyleId>{5C22544A-7EE6-4342-B048-85BDC9FD1C3A}</a:tableStyleId>
              </a:tblPr>
              <a:tblGrid>
                <a:gridCol w="582233">
                  <a:extLst>
                    <a:ext uri="{9D8B030D-6E8A-4147-A177-3AD203B41FA5}">
                      <a16:colId xmlns:a16="http://schemas.microsoft.com/office/drawing/2014/main" xmlns="" val="2725375692"/>
                    </a:ext>
                  </a:extLst>
                </a:gridCol>
                <a:gridCol w="2184718">
                  <a:extLst>
                    <a:ext uri="{9D8B030D-6E8A-4147-A177-3AD203B41FA5}">
                      <a16:colId xmlns:a16="http://schemas.microsoft.com/office/drawing/2014/main" xmlns="" val="4023708814"/>
                    </a:ext>
                  </a:extLst>
                </a:gridCol>
                <a:gridCol w="1223287">
                  <a:extLst>
                    <a:ext uri="{9D8B030D-6E8A-4147-A177-3AD203B41FA5}">
                      <a16:colId xmlns:a16="http://schemas.microsoft.com/office/drawing/2014/main" xmlns="" val="2174668035"/>
                    </a:ext>
                  </a:extLst>
                </a:gridCol>
                <a:gridCol w="1392016">
                  <a:extLst>
                    <a:ext uri="{9D8B030D-6E8A-4147-A177-3AD203B41FA5}">
                      <a16:colId xmlns:a16="http://schemas.microsoft.com/office/drawing/2014/main" xmlns="" val="1060350317"/>
                    </a:ext>
                  </a:extLst>
                </a:gridCol>
                <a:gridCol w="1616990">
                  <a:extLst>
                    <a:ext uri="{9D8B030D-6E8A-4147-A177-3AD203B41FA5}">
                      <a16:colId xmlns:a16="http://schemas.microsoft.com/office/drawing/2014/main" xmlns="" val="3123562153"/>
                    </a:ext>
                  </a:extLst>
                </a:gridCol>
              </a:tblGrid>
              <a:tr h="1156508">
                <a:tc gridSpan="2">
                  <a:txBody>
                    <a:bodyPr/>
                    <a:lstStyle/>
                    <a:p>
                      <a:pPr algn="ctr">
                        <a:lnSpc>
                          <a:spcPts val="1800"/>
                        </a:lnSpc>
                        <a:spcAft>
                          <a:spcPts val="0"/>
                        </a:spcAft>
                      </a:pPr>
                      <a:r>
                        <a:rPr lang="en-GB" sz="1800" dirty="0">
                          <a:effectLst/>
                        </a:rPr>
                        <a:t>Assessment </a:t>
                      </a:r>
                      <a:r>
                        <a:rPr lang="en-GB" sz="1800" dirty="0" smtClean="0">
                          <a:effectLst/>
                        </a:rPr>
                        <a:t>Objectives</a:t>
                      </a:r>
                      <a:endParaRPr lang="en-GB" sz="1800" dirty="0">
                        <a:effectLst/>
                      </a:endParaRPr>
                    </a:p>
                    <a:p>
                      <a:pPr algn="ctr">
                        <a:lnSpc>
                          <a:spcPts val="18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hMerge="1">
                  <a:txBody>
                    <a:bodyPr/>
                    <a:lstStyle/>
                    <a:p>
                      <a:endParaRPr lang="en-GB"/>
                    </a:p>
                  </a:txBody>
                  <a:tcPr/>
                </a:tc>
                <a:tc>
                  <a:txBody>
                    <a:bodyPr/>
                    <a:lstStyle/>
                    <a:p>
                      <a:pPr algn="ctr">
                        <a:lnSpc>
                          <a:spcPts val="1800"/>
                        </a:lnSpc>
                        <a:spcAft>
                          <a:spcPts val="0"/>
                        </a:spcAft>
                      </a:pPr>
                      <a:r>
                        <a:rPr lang="en-GB" sz="1800" dirty="0">
                          <a:effectLst/>
                        </a:rPr>
                        <a:t>GCSE Foundation tier</a:t>
                      </a:r>
                    </a:p>
                    <a:p>
                      <a:pPr algn="ctr">
                        <a:lnSpc>
                          <a:spcPts val="18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smtClean="0">
                          <a:effectLst/>
                        </a:rPr>
                        <a:t>GCSE</a:t>
                      </a:r>
                    </a:p>
                    <a:p>
                      <a:pPr algn="ctr">
                        <a:lnSpc>
                          <a:spcPts val="1800"/>
                        </a:lnSpc>
                        <a:spcAft>
                          <a:spcPts val="0"/>
                        </a:spcAft>
                      </a:pPr>
                      <a:r>
                        <a:rPr lang="en-GB" sz="1800" dirty="0" smtClean="0">
                          <a:effectLst/>
                        </a:rPr>
                        <a:t> </a:t>
                      </a:r>
                      <a:r>
                        <a:rPr lang="en-GB" sz="1800" dirty="0">
                          <a:effectLst/>
                        </a:rPr>
                        <a:t>Higher </a:t>
                      </a:r>
                      <a:r>
                        <a:rPr lang="en-GB" sz="1800" dirty="0" smtClean="0">
                          <a:effectLst/>
                        </a:rPr>
                        <a:t>tier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effectLst/>
                        </a:rPr>
                        <a:t>A Level </a:t>
                      </a:r>
                      <a:r>
                        <a:rPr lang="en-GB" sz="1800" dirty="0" smtClean="0">
                          <a:effectLst/>
                        </a:rPr>
                        <a:t>Mathematics</a:t>
                      </a:r>
                      <a:endParaRPr lang="en-GB" sz="1800" dirty="0">
                        <a:effectLst/>
                      </a:endParaRPr>
                    </a:p>
                  </a:txBody>
                  <a:tcPr marL="31317" marR="31317" marT="0" marB="0" anchor="ctr"/>
                </a:tc>
                <a:extLst>
                  <a:ext uri="{0D108BD9-81ED-4DB2-BD59-A6C34878D82A}">
                    <a16:rowId xmlns:a16="http://schemas.microsoft.com/office/drawing/2014/main" xmlns="" val="2074448062"/>
                  </a:ext>
                </a:extLst>
              </a:tr>
              <a:tr h="992832">
                <a:tc>
                  <a:txBody>
                    <a:bodyPr/>
                    <a:lstStyle/>
                    <a:p>
                      <a:pPr algn="ctr">
                        <a:lnSpc>
                          <a:spcPts val="1800"/>
                        </a:lnSpc>
                        <a:spcAft>
                          <a:spcPts val="0"/>
                        </a:spcAft>
                      </a:pPr>
                      <a:r>
                        <a:rPr lang="en-GB" sz="1800">
                          <a:effectLst/>
                        </a:rPr>
                        <a:t>AO1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solidFill>
                            <a:srgbClr val="0070C0"/>
                          </a:solidFill>
                          <a:effectLst/>
                        </a:rPr>
                        <a:t>Use and apply standard mathematical techniques*</a:t>
                      </a: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solidFill>
                            <a:srgbClr val="0070C0"/>
                          </a:solidFill>
                          <a:effectLst/>
                        </a:rPr>
                        <a:t>50%</a:t>
                      </a: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solidFill>
                            <a:srgbClr val="0070C0"/>
                          </a:solidFill>
                          <a:effectLst/>
                        </a:rPr>
                        <a:t>40%</a:t>
                      </a: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solidFill>
                            <a:schemeClr val="accent1"/>
                          </a:solidFill>
                          <a:effectLst/>
                        </a:rPr>
                        <a:t>50%</a:t>
                      </a:r>
                      <a:endPar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extLst>
                  <a:ext uri="{0D108BD9-81ED-4DB2-BD59-A6C34878D82A}">
                    <a16:rowId xmlns:a16="http://schemas.microsoft.com/office/drawing/2014/main" xmlns="" val="2772859297"/>
                  </a:ext>
                </a:extLst>
              </a:tr>
              <a:tr h="803662">
                <a:tc>
                  <a:txBody>
                    <a:bodyPr/>
                    <a:lstStyle/>
                    <a:p>
                      <a:pPr algn="ctr">
                        <a:lnSpc>
                          <a:spcPts val="1800"/>
                        </a:lnSpc>
                        <a:spcAft>
                          <a:spcPts val="0"/>
                        </a:spcAft>
                      </a:pPr>
                      <a:r>
                        <a:rPr lang="en-GB" sz="1800">
                          <a:effectLst/>
                        </a:rPr>
                        <a:t>AO2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baseline="0" dirty="0">
                          <a:solidFill>
                            <a:schemeClr val="accent1">
                              <a:lumMod val="50000"/>
                            </a:schemeClr>
                          </a:solidFill>
                          <a:effectLst/>
                        </a:rPr>
                        <a:t>Reason, interpret and communicate mathematically</a:t>
                      </a:r>
                      <a:endParaRPr lang="en-GB" sz="1800" baseline="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solidFill>
                            <a:srgbClr val="002060"/>
                          </a:solidFill>
                          <a:effectLst/>
                        </a:rPr>
                        <a:t>25%</a:t>
                      </a: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solidFill>
                            <a:srgbClr val="002060"/>
                          </a:solidFill>
                          <a:effectLst/>
                        </a:rPr>
                        <a:t>30%</a:t>
                      </a: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dirty="0">
                          <a:solidFill>
                            <a:srgbClr val="002060"/>
                          </a:solidFill>
                          <a:effectLst/>
                        </a:rPr>
                        <a:t>25%</a:t>
                      </a: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extLst>
                  <a:ext uri="{0D108BD9-81ED-4DB2-BD59-A6C34878D82A}">
                    <a16:rowId xmlns:a16="http://schemas.microsoft.com/office/drawing/2014/main" xmlns="" val="1534424299"/>
                  </a:ext>
                </a:extLst>
              </a:tr>
              <a:tr h="1058544">
                <a:tc>
                  <a:txBody>
                    <a:bodyPr/>
                    <a:lstStyle/>
                    <a:p>
                      <a:pPr algn="ctr">
                        <a:lnSpc>
                          <a:spcPts val="1800"/>
                        </a:lnSpc>
                        <a:spcAft>
                          <a:spcPts val="0"/>
                        </a:spcAft>
                      </a:pPr>
                      <a:r>
                        <a:rPr lang="en-GB" sz="2000" dirty="0">
                          <a:solidFill>
                            <a:schemeClr val="tx1"/>
                          </a:solidFill>
                          <a:effectLst/>
                        </a:rPr>
                        <a:t>AO3</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b="1" dirty="0">
                          <a:effectLst/>
                        </a:rPr>
                        <a:t>Solve problems within mathematics and in other contexts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b="1">
                          <a:effectLst/>
                        </a:rPr>
                        <a:t>25%</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b="1">
                          <a:effectLst/>
                        </a:rPr>
                        <a:t>30%</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tc>
                  <a:txBody>
                    <a:bodyPr/>
                    <a:lstStyle/>
                    <a:p>
                      <a:pPr algn="ctr">
                        <a:lnSpc>
                          <a:spcPts val="1800"/>
                        </a:lnSpc>
                        <a:spcAft>
                          <a:spcPts val="0"/>
                        </a:spcAft>
                      </a:pPr>
                      <a:r>
                        <a:rPr lang="en-GB" sz="1800" b="1" dirty="0">
                          <a:effectLst/>
                        </a:rPr>
                        <a:t>25%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317" marR="31317" marT="0" marB="0" anchor="ctr"/>
                </a:tc>
                <a:extLst>
                  <a:ext uri="{0D108BD9-81ED-4DB2-BD59-A6C34878D82A}">
                    <a16:rowId xmlns:a16="http://schemas.microsoft.com/office/drawing/2014/main" xmlns="" val="2865537464"/>
                  </a:ext>
                </a:extLst>
              </a:tr>
            </a:tbl>
          </a:graphicData>
        </a:graphic>
      </p:graphicFrame>
    </p:spTree>
    <p:extLst>
      <p:ext uri="{BB962C8B-B14F-4D97-AF65-F5344CB8AC3E}">
        <p14:creationId xmlns:p14="http://schemas.microsoft.com/office/powerpoint/2010/main" val="3819121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5" name="Rectangle 4"/>
          <p:cNvSpPr/>
          <p:nvPr/>
        </p:nvSpPr>
        <p:spPr>
          <a:xfrm>
            <a:off x="88231" y="1242733"/>
            <a:ext cx="8626103" cy="352318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70" name="Shape 27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1" i="0" u="none" strike="noStrike" kern="0" cap="none" spc="0" normalizeH="0" baseline="0" noProof="0">
                <a:ln>
                  <a:noFill/>
                </a:ln>
                <a:solidFill>
                  <a:srgbClr val="003057"/>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800" b="1" i="0" u="none" strike="noStrike" kern="0" cap="none" spc="0" normalizeH="0" baseline="0" noProof="0">
              <a:ln>
                <a:noFill/>
              </a:ln>
              <a:solidFill>
                <a:srgbClr val="003057"/>
              </a:solidFill>
              <a:effectLst/>
              <a:uLnTx/>
              <a:uFillTx/>
              <a:latin typeface="Arial"/>
              <a:ea typeface="Arial"/>
              <a:cs typeface="Arial"/>
              <a:sym typeface="Arial"/>
            </a:endParaRPr>
          </a:p>
        </p:txBody>
      </p:sp>
      <p:sp>
        <p:nvSpPr>
          <p:cNvPr id="271" name="Shape 271"/>
          <p:cNvSpPr txBox="1"/>
          <p:nvPr/>
        </p:nvSpPr>
        <p:spPr>
          <a:xfrm>
            <a:off x="180108" y="1496430"/>
            <a:ext cx="8704965" cy="3169371"/>
          </a:xfrm>
          <a:prstGeom prst="rect">
            <a:avLst/>
          </a:prstGeom>
          <a:noFill/>
          <a:ln>
            <a:noFill/>
          </a:ln>
        </p:spPr>
        <p:txBody>
          <a:bodyPr spcFirstLastPara="1" wrap="square" lIns="0" tIns="0" rIns="0" bIns="0" anchor="t" anchorCtr="0">
            <a:noAutofit/>
          </a:bodyPr>
          <a:lstStyle/>
          <a:p>
            <a:r>
              <a:rPr lang="en-GB" sz="2000" b="1" dirty="0" smtClean="0">
                <a:latin typeface="Open Sans" panose="020B0606030504020204"/>
              </a:rPr>
              <a:t> AO3</a:t>
            </a:r>
            <a:r>
              <a:rPr lang="en-GB" sz="2000" b="1" dirty="0">
                <a:latin typeface="Open Sans" panose="020B0606030504020204"/>
              </a:rPr>
              <a:t>: Solve problems within mathematics and other contexts</a:t>
            </a:r>
          </a:p>
          <a:p>
            <a:endParaRPr lang="en-GB" sz="2000" dirty="0">
              <a:latin typeface="Open Sans" panose="020B0606030504020204"/>
            </a:endParaRPr>
          </a:p>
          <a:p>
            <a:r>
              <a:rPr lang="en-GB" sz="2000" dirty="0" smtClean="0">
                <a:latin typeface="Arial" panose="020B0604020202020204" pitchFamily="34" charset="0"/>
                <a:cs typeface="Arial" panose="020B0604020202020204" pitchFamily="34" charset="0"/>
              </a:rPr>
              <a:t> Students </a:t>
            </a:r>
            <a:r>
              <a:rPr lang="en-GB" sz="2000" dirty="0">
                <a:latin typeface="Arial" panose="020B0604020202020204" pitchFamily="34" charset="0"/>
                <a:cs typeface="Arial" panose="020B0604020202020204" pitchFamily="34" charset="0"/>
              </a:rPr>
              <a:t>should be able to:</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Translate problems in mathematical or non-mathematical contexts into a process or series of mathematical </a:t>
            </a:r>
            <a:r>
              <a:rPr lang="en-GB" sz="2000" dirty="0" smtClean="0">
                <a:latin typeface="Arial" panose="020B0604020202020204" pitchFamily="34" charset="0"/>
                <a:cs typeface="Arial" panose="020B0604020202020204" pitchFamily="34" charset="0"/>
              </a:rPr>
              <a:t>processes.</a:t>
            </a:r>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Make and use connections between different parts of </a:t>
            </a:r>
            <a:r>
              <a:rPr lang="en-GB" sz="2000" dirty="0" smtClean="0">
                <a:latin typeface="Arial" panose="020B0604020202020204" pitchFamily="34" charset="0"/>
                <a:cs typeface="Arial" panose="020B0604020202020204" pitchFamily="34" charset="0"/>
              </a:rPr>
              <a:t>mathematics.</a:t>
            </a:r>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Interpret results in the context of a given </a:t>
            </a:r>
            <a:r>
              <a:rPr lang="en-GB" sz="2000" dirty="0" smtClean="0">
                <a:latin typeface="Arial" panose="020B0604020202020204" pitchFamily="34" charset="0"/>
                <a:cs typeface="Arial" panose="020B0604020202020204" pitchFamily="34" charset="0"/>
              </a:rPr>
              <a:t>problem.</a:t>
            </a:r>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Evaluate methods used and results </a:t>
            </a:r>
            <a:r>
              <a:rPr lang="en-GB" sz="2000" dirty="0" smtClean="0">
                <a:latin typeface="Arial" panose="020B0604020202020204" pitchFamily="34" charset="0"/>
                <a:cs typeface="Arial" panose="020B0604020202020204" pitchFamily="34" charset="0"/>
              </a:rPr>
              <a:t>obtained.</a:t>
            </a:r>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Evaluate solutions to identify how they may have been affected by assumptions </a:t>
            </a:r>
            <a:r>
              <a:rPr lang="en-GB" sz="2000" dirty="0" smtClean="0">
                <a:latin typeface="Arial" panose="020B0604020202020204" pitchFamily="34" charset="0"/>
                <a:cs typeface="Arial" panose="020B0604020202020204" pitchFamily="34" charset="0"/>
              </a:rPr>
              <a:t>made.</a:t>
            </a:r>
            <a:endParaRPr lang="en-GB" sz="1800" dirty="0">
              <a:latin typeface="Arial" panose="020B0604020202020204" pitchFamily="34" charset="0"/>
              <a:cs typeface="Arial" panose="020B0604020202020204" pitchFamily="34" charset="0"/>
            </a:endParaRPr>
          </a:p>
          <a:p>
            <a:pPr lvl="0"/>
            <a:r>
              <a:rPr lang="en-GB" sz="2000" dirty="0" smtClean="0">
                <a:solidFill>
                  <a:srgbClr val="FF0000"/>
                </a:solidFill>
                <a:latin typeface="Arial" panose="020B0604020202020204" pitchFamily="34" charset="0"/>
                <a:cs typeface="Arial" panose="020B0604020202020204" pitchFamily="34" charset="0"/>
              </a:rPr>
              <a:t>     </a:t>
            </a:r>
            <a:endParaRPr lang="en-GB" sz="20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48858" y="503243"/>
            <a:ext cx="836271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smtClean="0">
                <a:ln>
                  <a:noFill/>
                </a:ln>
                <a:solidFill>
                  <a:srgbClr val="002060"/>
                </a:solidFill>
                <a:effectLst/>
                <a:uLnTx/>
                <a:uFillTx/>
                <a:latin typeface="Arial Rounded MT Bold" panose="020F0704030504030204" pitchFamily="34" charset="0"/>
                <a:sym typeface="Arial"/>
              </a:rPr>
              <a:t>What</a:t>
            </a:r>
            <a:r>
              <a:rPr kumimoji="0" lang="en-GB" sz="2800" b="1" i="0" u="none" strike="noStrike" kern="0" cap="none" spc="0" normalizeH="0" noProof="0" dirty="0" smtClean="0">
                <a:ln>
                  <a:noFill/>
                </a:ln>
                <a:solidFill>
                  <a:srgbClr val="002060"/>
                </a:solidFill>
                <a:effectLst/>
                <a:uLnTx/>
                <a:uFillTx/>
                <a:latin typeface="Arial Rounded MT Bold" panose="020F0704030504030204" pitchFamily="34" charset="0"/>
                <a:sym typeface="Arial"/>
              </a:rPr>
              <a:t> is meant by problem solving in AO3?</a:t>
            </a:r>
            <a:r>
              <a:rPr kumimoji="0" lang="en-GB" sz="2800" b="1" i="0" u="none" strike="noStrike" kern="0" cap="none" spc="0" normalizeH="0" baseline="0" noProof="0" dirty="0" smtClean="0">
                <a:ln>
                  <a:noFill/>
                </a:ln>
                <a:solidFill>
                  <a:srgbClr val="002060"/>
                </a:solidFill>
                <a:effectLst/>
                <a:uLnTx/>
                <a:uFillTx/>
                <a:latin typeface="Arial Rounded MT Bold" panose="020F0704030504030204" pitchFamily="34" charset="0"/>
                <a:sym typeface="Arial"/>
              </a:rPr>
              <a:t> </a:t>
            </a:r>
            <a:endParaRPr kumimoji="0" lang="en-GB" sz="2800" b="1" i="0" u="none" strike="noStrike" kern="0" cap="none" spc="0" normalizeH="0" baseline="0" noProof="0" dirty="0">
              <a:ln>
                <a:noFill/>
              </a:ln>
              <a:solidFill>
                <a:srgbClr val="002060"/>
              </a:solidFill>
              <a:effectLst/>
              <a:uLnTx/>
              <a:uFillTx/>
              <a:latin typeface="Arial Rounded MT Bold" panose="020F0704030504030204" pitchFamily="34" charset="0"/>
              <a:sym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129" y="4466323"/>
            <a:ext cx="2307963" cy="23079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32804" y="6210122"/>
            <a:ext cx="462627" cy="4858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65080" y="5959166"/>
            <a:ext cx="273303" cy="4594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967740" y="6309421"/>
            <a:ext cx="490323" cy="48584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056833" y="5938088"/>
            <a:ext cx="260706" cy="47387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2015" y="5412597"/>
            <a:ext cx="1139748" cy="113974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6686" y="5882565"/>
            <a:ext cx="853711" cy="853711"/>
          </a:xfrm>
          <a:prstGeom prst="rect">
            <a:avLst/>
          </a:prstGeom>
        </p:spPr>
      </p:pic>
    </p:spTree>
    <p:extLst>
      <p:ext uri="{BB962C8B-B14F-4D97-AF65-F5344CB8AC3E}">
        <p14:creationId xmlns:p14="http://schemas.microsoft.com/office/powerpoint/2010/main" val="1174222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14</a:t>
            </a:fld>
            <a:endParaRPr sz="800" b="1" i="0" u="none" strike="noStrike" cap="none">
              <a:solidFill>
                <a:srgbClr val="003057"/>
              </a:solidFill>
              <a:latin typeface="Arial"/>
              <a:ea typeface="Arial"/>
              <a:cs typeface="Arial"/>
              <a:sym typeface="Arial"/>
            </a:endParaRPr>
          </a:p>
        </p:txBody>
      </p:sp>
      <p:sp>
        <p:nvSpPr>
          <p:cNvPr id="10" name="Rectangle 9"/>
          <p:cNvSpPr/>
          <p:nvPr/>
        </p:nvSpPr>
        <p:spPr>
          <a:xfrm>
            <a:off x="-1" y="1"/>
            <a:ext cx="7304777" cy="6858000"/>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91468" y="242889"/>
            <a:ext cx="6183386" cy="954107"/>
          </a:xfrm>
          <a:prstGeom prst="rect">
            <a:avLst/>
          </a:prstGeom>
          <a:noFill/>
        </p:spPr>
        <p:txBody>
          <a:bodyPr wrap="square" rtlCol="0">
            <a:spAutoFit/>
          </a:bodyPr>
          <a:lstStyle/>
          <a:p>
            <a:r>
              <a:rPr lang="en-GB" sz="2800" b="1" dirty="0">
                <a:solidFill>
                  <a:srgbClr val="002060"/>
                </a:solidFill>
                <a:latin typeface="Arial Rounded MT Bold" panose="020F0704030504030204" pitchFamily="34" charset="0"/>
              </a:rPr>
              <a:t>Challenges: What is mathematical problem solving?</a:t>
            </a:r>
          </a:p>
        </p:txBody>
      </p:sp>
      <p:sp>
        <p:nvSpPr>
          <p:cNvPr id="215" name="Shape 215"/>
          <p:cNvSpPr txBox="1"/>
          <p:nvPr/>
        </p:nvSpPr>
        <p:spPr>
          <a:xfrm>
            <a:off x="191468" y="1439884"/>
            <a:ext cx="7113308" cy="5175227"/>
          </a:xfrm>
          <a:prstGeom prst="rect">
            <a:avLst/>
          </a:prstGeom>
          <a:noFill/>
          <a:ln>
            <a:noFill/>
          </a:ln>
        </p:spPr>
        <p:txBody>
          <a:bodyPr spcFirstLastPara="1" wrap="square" lIns="0" tIns="0" rIns="0" bIns="0" anchor="t" anchorCtr="0">
            <a:noAutofit/>
          </a:bodyPr>
          <a:lstStyle/>
          <a:p>
            <a:pPr lvl="0"/>
            <a:r>
              <a:rPr lang="en-GB" sz="1800" dirty="0">
                <a:latin typeface="Arial" panose="020B0604020202020204" pitchFamily="34" charset="0"/>
                <a:cs typeface="Arial" panose="020B0604020202020204" pitchFamily="34" charset="0"/>
              </a:rPr>
              <a:t>Mathematical ‘problem solving’ is a contested term in the </a:t>
            </a:r>
            <a:r>
              <a:rPr lang="en-GB" sz="1800" dirty="0" smtClean="0">
                <a:latin typeface="Arial" panose="020B0604020202020204" pitchFamily="34" charset="0"/>
                <a:cs typeface="Arial" panose="020B0604020202020204" pitchFamily="34" charset="0"/>
              </a:rPr>
              <a:t>literature. </a:t>
            </a: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Problems are those tasks </a:t>
            </a:r>
            <a:r>
              <a:rPr lang="en-GB" sz="1800" dirty="0">
                <a:latin typeface="Arial" panose="020B0604020202020204" pitchFamily="34" charset="0"/>
                <a:cs typeface="Arial" panose="020B0604020202020204" pitchFamily="34" charset="0"/>
              </a:rPr>
              <a:t>to which there is no familiar approach </a:t>
            </a:r>
            <a:r>
              <a:rPr lang="en-GB" sz="1800" dirty="0" smtClean="0">
                <a:latin typeface="Arial" panose="020B0604020202020204" pitchFamily="34" charset="0"/>
                <a:cs typeface="Arial" panose="020B0604020202020204" pitchFamily="34" charset="0"/>
              </a:rPr>
              <a:t>to </a:t>
            </a:r>
            <a:r>
              <a:rPr lang="en-GB" sz="1800" dirty="0">
                <a:latin typeface="Arial" panose="020B0604020202020204" pitchFamily="34" charset="0"/>
                <a:cs typeface="Arial" panose="020B0604020202020204" pitchFamily="34" charset="0"/>
              </a:rPr>
              <a:t>a </a:t>
            </a:r>
            <a:r>
              <a:rPr lang="en-GB" sz="1800" dirty="0" smtClean="0">
                <a:latin typeface="Arial" panose="020B0604020202020204" pitchFamily="34" charset="0"/>
                <a:cs typeface="Arial" panose="020B0604020202020204" pitchFamily="34" charset="0"/>
              </a:rPr>
              <a:t>solution. </a:t>
            </a: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Teaching </a:t>
            </a:r>
            <a:r>
              <a:rPr lang="en-GB" sz="1800" dirty="0">
                <a:latin typeface="Arial" panose="020B0604020202020204" pitchFamily="34" charset="0"/>
                <a:cs typeface="Arial" panose="020B0604020202020204" pitchFamily="34" charset="0"/>
              </a:rPr>
              <a:t>for problem-solving is </a:t>
            </a:r>
            <a:r>
              <a:rPr lang="en-GB" sz="1800" dirty="0" smtClean="0">
                <a:latin typeface="Arial" panose="020B0604020202020204" pitchFamily="34" charset="0"/>
                <a:cs typeface="Arial" panose="020B0604020202020204" pitchFamily="34" charset="0"/>
              </a:rPr>
              <a:t>complex because it </a:t>
            </a:r>
            <a:r>
              <a:rPr lang="en-GB" sz="1800" dirty="0">
                <a:latin typeface="Arial" panose="020B0604020202020204" pitchFamily="34" charset="0"/>
                <a:cs typeface="Arial" panose="020B0604020202020204" pitchFamily="34" charset="0"/>
              </a:rPr>
              <a:t>is likely to draw on deep conceptual understanding, mathematical reasoning and well-developed communication (e.g. Schoenfeld, 2007). </a:t>
            </a:r>
            <a:endParaRPr lang="en-GB" sz="1800" dirty="0" smtClean="0">
              <a:latin typeface="Arial" panose="020B0604020202020204" pitchFamily="34" charset="0"/>
              <a:cs typeface="Arial" panose="020B0604020202020204" pitchFamily="34" charset="0"/>
            </a:endParaRP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It </a:t>
            </a:r>
            <a:r>
              <a:rPr lang="en-GB" sz="1800" dirty="0">
                <a:latin typeface="Arial" panose="020B0604020202020204" pitchFamily="34" charset="0"/>
                <a:cs typeface="Arial" panose="020B0604020202020204" pitchFamily="34" charset="0"/>
              </a:rPr>
              <a:t>therefore makes substantial demands on the capacity for change </a:t>
            </a:r>
            <a:r>
              <a:rPr lang="en-GB" sz="1800" dirty="0" smtClean="0">
                <a:latin typeface="Arial" panose="020B0604020202020204" pitchFamily="34" charset="0"/>
                <a:cs typeface="Arial" panose="020B0604020202020204" pitchFamily="34" charset="0"/>
              </a:rPr>
              <a:t>of </a:t>
            </a:r>
            <a:r>
              <a:rPr lang="en-GB" sz="1800" dirty="0">
                <a:latin typeface="Arial" panose="020B0604020202020204" pitchFamily="34" charset="0"/>
                <a:cs typeface="Arial" panose="020B0604020202020204" pitchFamily="34" charset="0"/>
              </a:rPr>
              <a:t>teachers coming new to </a:t>
            </a:r>
            <a:r>
              <a:rPr lang="en-GB" sz="1800" dirty="0" smtClean="0">
                <a:latin typeface="Arial" panose="020B0604020202020204" pitchFamily="34" charset="0"/>
                <a:cs typeface="Arial" panose="020B0604020202020204" pitchFamily="34" charset="0"/>
              </a:rPr>
              <a:t>it </a:t>
            </a:r>
            <a:r>
              <a:rPr lang="en-GB" sz="1800" dirty="0">
                <a:latin typeface="Arial" panose="020B0604020202020204" pitchFamily="34" charset="0"/>
                <a:cs typeface="Arial" panose="020B0604020202020204" pitchFamily="34" charset="0"/>
              </a:rPr>
              <a:t>(Golding, 2017</a:t>
            </a:r>
            <a:r>
              <a:rPr lang="en-GB" sz="1800" dirty="0" smtClean="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In England</a:t>
            </a:r>
            <a:r>
              <a:rPr lang="en-GB" sz="1800" dirty="0">
                <a:latin typeface="Arial" panose="020B0604020202020204" pitchFamily="34" charset="0"/>
                <a:cs typeface="Arial" panose="020B0604020202020204" pitchFamily="34" charset="0"/>
              </a:rPr>
              <a:t>, we have little historical experience of validly assessing mathematical problem solving, despite its presence in the intended curriculum* </a:t>
            </a:r>
          </a:p>
          <a:p>
            <a:pPr marL="285750" lvl="0" indent="-285750">
              <a:buFont typeface="Arial" panose="020B0604020202020204" pitchFamily="34" charset="0"/>
              <a:buChar char="•"/>
            </a:pPr>
            <a:endParaRPr lang="en-GB" i="1" dirty="0">
              <a:latin typeface="Open Sans"/>
            </a:endParaRPr>
          </a:p>
          <a:p>
            <a:pPr lvl="0"/>
            <a:r>
              <a:rPr lang="en-GB" i="1" dirty="0">
                <a:latin typeface="Open Sans"/>
              </a:rPr>
              <a:t>*</a:t>
            </a:r>
            <a:r>
              <a:rPr lang="en-GB" i="1" dirty="0">
                <a:latin typeface="Arial" panose="020B0604020202020204" pitchFamily="34" charset="0"/>
                <a:cs typeface="Arial" panose="020B0604020202020204" pitchFamily="34" charset="0"/>
              </a:rPr>
              <a:t>but note World Class Tests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0" y="4163991"/>
            <a:ext cx="1588676" cy="1588676"/>
          </a:xfrm>
          <a:prstGeom prst="rect">
            <a:avLst/>
          </a:prstGeom>
        </p:spPr>
      </p:pic>
      <p:pic>
        <p:nvPicPr>
          <p:cNvPr id="12" name="Picture 11">
            <a:extLst>
              <a:ext uri="{FF2B5EF4-FFF2-40B4-BE49-F238E27FC236}">
                <a16:creationId xmlns:a16="http://schemas.microsoft.com/office/drawing/2014/main" xmlns="" id="{2AD08112-C107-457F-917D-E8D6F497E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69636" y="995643"/>
            <a:ext cx="2104201" cy="2143275"/>
          </a:xfrm>
          <a:prstGeom prst="rect">
            <a:avLst/>
          </a:prstGeom>
        </p:spPr>
      </p:pic>
    </p:spTree>
    <p:extLst>
      <p:ext uri="{BB962C8B-B14F-4D97-AF65-F5344CB8AC3E}">
        <p14:creationId xmlns:p14="http://schemas.microsoft.com/office/powerpoint/2010/main" val="78191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6" name="Rectangle 5"/>
          <p:cNvSpPr/>
          <p:nvPr/>
        </p:nvSpPr>
        <p:spPr>
          <a:xfrm>
            <a:off x="194311" y="895500"/>
            <a:ext cx="8520023" cy="5206404"/>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ClrTx/>
            </a:pP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A pattern is made from four identical squares.</a:t>
            </a:r>
            <a:endParaRPr lang="en-GB" altLang="en-US" sz="1800" dirty="0">
              <a:solidFill>
                <a:schemeClr val="tx1"/>
              </a:solidFill>
              <a:latin typeface="Arial" panose="020B0604020202020204" pitchFamily="34" charset="0"/>
              <a:cs typeface="Arial" panose="020B0604020202020204" pitchFamily="34" charset="0"/>
            </a:endParaRPr>
          </a:p>
          <a:p>
            <a:pPr lvl="0" eaLnBrk="0" fontAlgn="base" hangingPunct="0">
              <a:spcBef>
                <a:spcPct val="0"/>
              </a:spcBef>
              <a:spcAft>
                <a:spcPct val="0"/>
              </a:spcAft>
              <a:buClrTx/>
            </a:pP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The sides of the squares are parallel to the axes.</a:t>
            </a:r>
            <a:endParaRPr lang="en-GB" altLang="en-US" sz="1800" dirty="0">
              <a:solidFill>
                <a:schemeClr val="tx1"/>
              </a:solidFill>
              <a:latin typeface="Arial" panose="020B0604020202020204" pitchFamily="34" charset="0"/>
              <a:cs typeface="Arial" panose="020B0604020202020204" pitchFamily="34"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endParaRPr lang="en-GB" altLang="en-US" sz="1800" dirty="0">
              <a:solidFill>
                <a:srgbClr val="000000"/>
              </a:solidFill>
              <a:latin typeface="Open Sans" panose="020B0606030504020204"/>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Point </a:t>
            </a:r>
            <a:r>
              <a:rPr lang="en-GB" altLang="en-US" sz="1800" i="1"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has coordinates (6, 7)</a:t>
            </a:r>
            <a:endParaRPr lang="en-GB" altLang="en-US" sz="1800" dirty="0">
              <a:solidFill>
                <a:schemeClr val="tx1"/>
              </a:solidFill>
              <a:latin typeface="Arial" panose="020B0604020202020204" pitchFamily="34" charset="0"/>
              <a:cs typeface="Arial" panose="020B0604020202020204" pitchFamily="34" charset="0"/>
            </a:endParaRPr>
          </a:p>
          <a:p>
            <a:pPr lvl="0" eaLnBrk="0" fontAlgn="base" hangingPunct="0">
              <a:spcBef>
                <a:spcPct val="0"/>
              </a:spcBef>
              <a:spcAft>
                <a:spcPct val="0"/>
              </a:spcAft>
              <a:buClrTx/>
            </a:pP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Point </a:t>
            </a:r>
            <a:r>
              <a:rPr lang="en-GB" altLang="en-US" sz="1800" i="1"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has coordinates (38, 36)</a:t>
            </a:r>
            <a:endParaRPr lang="en-GB" altLang="en-US" sz="1800" dirty="0">
              <a:solidFill>
                <a:schemeClr val="tx1"/>
              </a:solidFill>
              <a:latin typeface="Arial" panose="020B0604020202020204" pitchFamily="34" charset="0"/>
              <a:cs typeface="Arial" panose="020B0604020202020204" pitchFamily="34" charset="0"/>
            </a:endParaRPr>
          </a:p>
          <a:p>
            <a:pPr lvl="0" eaLnBrk="0" fontAlgn="base" hangingPunct="0">
              <a:spcBef>
                <a:spcPct val="0"/>
              </a:spcBef>
              <a:spcAft>
                <a:spcPct val="0"/>
              </a:spcAft>
              <a:buClrTx/>
            </a:pP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Point </a:t>
            </a:r>
            <a:r>
              <a:rPr lang="en-GB" altLang="en-US" sz="1800" i="1"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is marked on the diagram.</a:t>
            </a:r>
          </a:p>
          <a:p>
            <a:pPr lvl="0" eaLnBrk="0" fontAlgn="base" hangingPunct="0">
              <a:spcBef>
                <a:spcPct val="0"/>
              </a:spcBef>
              <a:spcAft>
                <a:spcPct val="0"/>
              </a:spcAft>
              <a:buClrTx/>
            </a:pP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Work out the coordinates of </a:t>
            </a:r>
            <a:r>
              <a:rPr lang="en-GB" altLang="en-US" sz="1800" i="1"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GB"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alt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309" name="Shape 309"/>
          <p:cNvSpPr txBox="1">
            <a:spLocks noGrp="1"/>
          </p:cNvSpPr>
          <p:nvPr>
            <p:ph type="title"/>
          </p:nvPr>
        </p:nvSpPr>
        <p:spPr>
          <a:xfrm>
            <a:off x="203200" y="242888"/>
            <a:ext cx="8839199" cy="103245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GB" sz="2800" dirty="0" smtClean="0">
                <a:solidFill>
                  <a:srgbClr val="003057"/>
                </a:solidFill>
                <a:latin typeface="Arial Rounded MT Bold" panose="020F0704030504030204" pitchFamily="34" charset="0"/>
              </a:rPr>
              <a:t>Is this problem solving?</a:t>
            </a:r>
            <a:endParaRPr sz="2800" dirty="0">
              <a:solidFill>
                <a:srgbClr val="003057"/>
              </a:solidFill>
              <a:latin typeface="Arial Rounded MT Bold" panose="020F0704030504030204" pitchFamily="34" charset="0"/>
            </a:endParaRPr>
          </a:p>
        </p:txBody>
      </p:sp>
      <p:sp>
        <p:nvSpPr>
          <p:cNvPr id="311" name="Shape 31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1" i="0" u="none" strike="noStrike" kern="0" cap="none" spc="0" normalizeH="0" baseline="0" noProof="0">
                <a:ln>
                  <a:noFill/>
                </a:ln>
                <a:solidFill>
                  <a:srgbClr val="003057"/>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800" b="1" i="0" u="none" strike="noStrike" kern="0" cap="none" spc="0" normalizeH="0" baseline="0" noProof="0">
              <a:ln>
                <a:noFill/>
              </a:ln>
              <a:solidFill>
                <a:srgbClr val="003057"/>
              </a:solidFill>
              <a:effectLst/>
              <a:uLnTx/>
              <a:uFillTx/>
              <a:latin typeface="Arial"/>
              <a:ea typeface="Arial"/>
              <a:cs typeface="Arial"/>
              <a:sym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73330">
            <a:off x="7240453" y="-249149"/>
            <a:ext cx="1979766" cy="2016529"/>
          </a:xfrm>
          <a:prstGeom prst="rect">
            <a:avLst/>
          </a:prstGeom>
        </p:spPr>
      </p:pic>
      <p:pic>
        <p:nvPicPr>
          <p:cNvPr id="7" name="Picture 8">
            <a:extLst>
              <a:ext uri="{FF2B5EF4-FFF2-40B4-BE49-F238E27FC236}">
                <a16:creationId xmlns:a16="http://schemas.microsoft.com/office/drawing/2014/main" xmlns="" id="{931A0EC0-1959-4E7E-A3E9-CB8B95AD3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649" y="2675472"/>
            <a:ext cx="4432800" cy="342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6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6" name="Rectangle 5"/>
          <p:cNvSpPr/>
          <p:nvPr/>
        </p:nvSpPr>
        <p:spPr>
          <a:xfrm>
            <a:off x="362787" y="1830001"/>
            <a:ext cx="8520023" cy="4659577"/>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buClrTx/>
            </a:pPr>
            <a:endParaRPr lang="en-GB" altLang="en-US"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r>
              <a:rPr lang="en-GB" altLang="en-US"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eaLnBrk="0" fontAlgn="base" hangingPunct="0">
              <a:spcBef>
                <a:spcPct val="0"/>
              </a:spcBef>
              <a:spcAft>
                <a:spcPct val="0"/>
              </a:spcAft>
              <a:buClrTx/>
            </a:pPr>
            <a:endParaRPr lang="en-GB" altLang="en-US" sz="1800" i="1" dirty="0" smtClean="0">
              <a:solidFill>
                <a:srgbClr val="000000"/>
              </a:solidFill>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endParaRPr lang="en-GB" altLang="en-US" sz="1800" i="1" dirty="0">
              <a:solidFill>
                <a:srgbClr val="000000"/>
              </a:solidFill>
              <a:ea typeface="Calibri" panose="020F0502020204030204" pitchFamily="34" charset="0"/>
              <a:cs typeface="Times New Roman" panose="02020603050405020304" pitchFamily="18" charset="0"/>
            </a:endParaRPr>
          </a:p>
          <a:p>
            <a:pPr eaLnBrk="0" fontAlgn="base" hangingPunct="0">
              <a:spcBef>
                <a:spcPct val="0"/>
              </a:spcBef>
              <a:spcAft>
                <a:spcPct val="0"/>
              </a:spcAft>
              <a:buClrTx/>
            </a:pPr>
            <a:r>
              <a:rPr lang="en-GB" altLang="en-US" sz="1800" i="1" dirty="0" smtClean="0">
                <a:solidFill>
                  <a:srgbClr val="000000"/>
                </a:solidFill>
                <a:ea typeface="Calibri" panose="020F0502020204030204" pitchFamily="34" charset="0"/>
                <a:cs typeface="Times New Roman" panose="02020603050405020304" pitchFamily="18" charset="0"/>
              </a:rPr>
              <a:t>ABCDEFGH </a:t>
            </a:r>
            <a:r>
              <a:rPr lang="en-GB" altLang="en-US" sz="1800" dirty="0">
                <a:solidFill>
                  <a:srgbClr val="000000"/>
                </a:solidFill>
                <a:ea typeface="Calibri" panose="020F0502020204030204" pitchFamily="34" charset="0"/>
                <a:cs typeface="Times New Roman" panose="02020603050405020304" pitchFamily="18" charset="0"/>
              </a:rPr>
              <a:t>is a cuboid.</a:t>
            </a:r>
            <a:endParaRPr lang="en-GB" altLang="en-US" sz="1800" dirty="0">
              <a:solidFill>
                <a:schemeClr val="tx1"/>
              </a:solidFill>
            </a:endParaRPr>
          </a:p>
          <a:p>
            <a:pPr lvl="0" eaLnBrk="0" fontAlgn="base" hangingPunct="0">
              <a:spcBef>
                <a:spcPct val="0"/>
              </a:spcBef>
              <a:spcAft>
                <a:spcPct val="0"/>
              </a:spcAft>
              <a:buClrTx/>
            </a:pPr>
            <a:r>
              <a:rPr lang="en-GB" altLang="en-US" sz="1800" i="1" dirty="0">
                <a:solidFill>
                  <a:srgbClr val="000000"/>
                </a:solidFill>
                <a:ea typeface="Calibri" panose="020F0502020204030204" pitchFamily="34" charset="0"/>
                <a:cs typeface="Times New Roman" panose="02020603050405020304" pitchFamily="18" charset="0"/>
              </a:rPr>
              <a:t>AB </a:t>
            </a:r>
            <a:r>
              <a:rPr lang="en-GB" altLang="en-US" sz="1800" dirty="0">
                <a:solidFill>
                  <a:srgbClr val="000000"/>
                </a:solidFill>
                <a:ea typeface="Calibri" panose="020F0502020204030204" pitchFamily="34" charset="0"/>
                <a:cs typeface="Times New Roman" panose="02020603050405020304" pitchFamily="18" charset="0"/>
              </a:rPr>
              <a:t>= 7.3 cm</a:t>
            </a:r>
            <a:endParaRPr lang="en-GB" altLang="en-US" sz="1800" dirty="0">
              <a:solidFill>
                <a:schemeClr val="tx1"/>
              </a:solidFill>
            </a:endParaRPr>
          </a:p>
          <a:p>
            <a:pPr lvl="0" eaLnBrk="0" fontAlgn="base" hangingPunct="0">
              <a:spcBef>
                <a:spcPct val="0"/>
              </a:spcBef>
              <a:spcAft>
                <a:spcPct val="0"/>
              </a:spcAft>
              <a:buClrTx/>
            </a:pPr>
            <a:r>
              <a:rPr lang="en-GB" altLang="en-US" sz="1800" i="1" dirty="0">
                <a:solidFill>
                  <a:srgbClr val="000000"/>
                </a:solidFill>
                <a:ea typeface="Calibri" panose="020F0502020204030204" pitchFamily="34" charset="0"/>
                <a:cs typeface="Times New Roman" panose="02020603050405020304" pitchFamily="18" charset="0"/>
              </a:rPr>
              <a:t>CH </a:t>
            </a:r>
            <a:r>
              <a:rPr lang="en-GB" altLang="en-US" sz="1800" dirty="0">
                <a:solidFill>
                  <a:srgbClr val="000000"/>
                </a:solidFill>
                <a:ea typeface="Calibri" panose="020F0502020204030204" pitchFamily="34" charset="0"/>
                <a:cs typeface="Times New Roman" panose="02020603050405020304" pitchFamily="18" charset="0"/>
              </a:rPr>
              <a:t>= 8.1 cm</a:t>
            </a:r>
            <a:endParaRPr lang="en-GB" altLang="en-US" sz="1800" dirty="0">
              <a:solidFill>
                <a:schemeClr val="tx1"/>
              </a:solidFill>
            </a:endParaRPr>
          </a:p>
          <a:p>
            <a:pPr lvl="0" eaLnBrk="0" fontAlgn="base" hangingPunct="0">
              <a:spcBef>
                <a:spcPct val="0"/>
              </a:spcBef>
              <a:spcAft>
                <a:spcPct val="0"/>
              </a:spcAft>
              <a:buClrTx/>
            </a:pPr>
            <a:r>
              <a:rPr lang="en-GB" altLang="en-US" sz="1800" dirty="0">
                <a:solidFill>
                  <a:srgbClr val="000000"/>
                </a:solidFill>
                <a:ea typeface="Calibri" panose="020F0502020204030204" pitchFamily="34" charset="0"/>
                <a:cs typeface="Times New Roman" panose="02020603050405020304" pitchFamily="18" charset="0"/>
              </a:rPr>
              <a:t>Angle </a:t>
            </a:r>
            <a:r>
              <a:rPr lang="en-GB" altLang="en-US" sz="1800" i="1" dirty="0">
                <a:solidFill>
                  <a:srgbClr val="000000"/>
                </a:solidFill>
                <a:ea typeface="Calibri" panose="020F0502020204030204" pitchFamily="34" charset="0"/>
                <a:cs typeface="Times New Roman" panose="02020603050405020304" pitchFamily="18" charset="0"/>
              </a:rPr>
              <a:t>BCA </a:t>
            </a:r>
            <a:r>
              <a:rPr lang="en-GB" altLang="en-US" sz="1800" dirty="0">
                <a:solidFill>
                  <a:srgbClr val="000000"/>
                </a:solidFill>
                <a:ea typeface="Calibri" panose="020F0502020204030204" pitchFamily="34" charset="0"/>
                <a:cs typeface="Times New Roman" panose="02020603050405020304" pitchFamily="18" charset="0"/>
              </a:rPr>
              <a:t>= 48°</a:t>
            </a:r>
            <a:endParaRPr lang="en-GB" altLang="en-US" sz="1800" dirty="0">
              <a:solidFill>
                <a:schemeClr val="tx1"/>
              </a:solidFill>
            </a:endParaRPr>
          </a:p>
          <a:p>
            <a:pPr lvl="0" eaLnBrk="0" fontAlgn="base" hangingPunct="0">
              <a:spcBef>
                <a:spcPct val="0"/>
              </a:spcBef>
              <a:spcAft>
                <a:spcPct val="0"/>
              </a:spcAft>
              <a:buClrTx/>
            </a:pPr>
            <a:r>
              <a:rPr lang="en-GB" altLang="en-US" sz="1800" dirty="0">
                <a:solidFill>
                  <a:srgbClr val="000000"/>
                </a:solidFill>
                <a:ea typeface="Calibri" panose="020F0502020204030204" pitchFamily="34" charset="0"/>
                <a:cs typeface="Times New Roman" panose="02020603050405020304" pitchFamily="18" charset="0"/>
              </a:rPr>
              <a:t>Find the size of the angle between </a:t>
            </a:r>
            <a:r>
              <a:rPr lang="en-GB" altLang="en-US" sz="1800" i="1" dirty="0">
                <a:solidFill>
                  <a:srgbClr val="000000"/>
                </a:solidFill>
                <a:ea typeface="Calibri" panose="020F0502020204030204" pitchFamily="34" charset="0"/>
                <a:cs typeface="Times New Roman" panose="02020603050405020304" pitchFamily="18" charset="0"/>
              </a:rPr>
              <a:t>AH </a:t>
            </a:r>
            <a:r>
              <a:rPr lang="en-GB" altLang="en-US" sz="1800" dirty="0">
                <a:solidFill>
                  <a:srgbClr val="000000"/>
                </a:solidFill>
                <a:ea typeface="Calibri" panose="020F0502020204030204" pitchFamily="34" charset="0"/>
                <a:cs typeface="Times New Roman" panose="02020603050405020304" pitchFamily="18" charset="0"/>
              </a:rPr>
              <a:t>and the plane </a:t>
            </a:r>
            <a:r>
              <a:rPr lang="en-GB" altLang="en-US" sz="1800" i="1" dirty="0">
                <a:solidFill>
                  <a:srgbClr val="000000"/>
                </a:solidFill>
                <a:ea typeface="Calibri" panose="020F0502020204030204" pitchFamily="34" charset="0"/>
                <a:cs typeface="Times New Roman" panose="02020603050405020304" pitchFamily="18" charset="0"/>
              </a:rPr>
              <a:t>ABCD</a:t>
            </a:r>
            <a:r>
              <a:rPr lang="en-GB" altLang="en-US" sz="1800" dirty="0">
                <a:solidFill>
                  <a:srgbClr val="000000"/>
                </a:solidFill>
                <a:ea typeface="Calibri" panose="020F0502020204030204" pitchFamily="34" charset="0"/>
                <a:cs typeface="Times New Roman" panose="02020603050405020304" pitchFamily="18" charset="0"/>
              </a:rPr>
              <a:t>.</a:t>
            </a:r>
            <a:endParaRPr lang="en-GB" altLang="en-US" sz="1800" dirty="0">
              <a:solidFill>
                <a:schemeClr val="tx1"/>
              </a:solidFill>
            </a:endParaRPr>
          </a:p>
          <a:p>
            <a:pPr lvl="0" eaLnBrk="0" fontAlgn="base" hangingPunct="0">
              <a:spcBef>
                <a:spcPct val="0"/>
              </a:spcBef>
              <a:spcAft>
                <a:spcPct val="0"/>
              </a:spcAft>
              <a:buClrTx/>
            </a:pPr>
            <a:r>
              <a:rPr lang="en-GB" altLang="en-US" sz="1800" dirty="0">
                <a:solidFill>
                  <a:srgbClr val="000000"/>
                </a:solidFill>
                <a:ea typeface="Calibri" panose="020F0502020204030204" pitchFamily="34" charset="0"/>
                <a:cs typeface="Times New Roman" panose="02020603050405020304" pitchFamily="18" charset="0"/>
              </a:rPr>
              <a:t>Give your answer correct to 1 decimal place.</a:t>
            </a:r>
            <a:endParaRPr lang="en-GB" altLang="en-US" sz="1800" dirty="0">
              <a:solidFill>
                <a:schemeClr val="tx1"/>
              </a:solidFill>
            </a:endParaRPr>
          </a:p>
        </p:txBody>
      </p:sp>
      <p:sp>
        <p:nvSpPr>
          <p:cNvPr id="309" name="Shape 309"/>
          <p:cNvSpPr txBox="1">
            <a:spLocks noGrp="1"/>
          </p:cNvSpPr>
          <p:nvPr>
            <p:ph type="title"/>
          </p:nvPr>
        </p:nvSpPr>
        <p:spPr>
          <a:xfrm>
            <a:off x="156800" y="205633"/>
            <a:ext cx="8839199" cy="103245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GB" sz="2800" dirty="0" smtClean="0">
                <a:solidFill>
                  <a:srgbClr val="003057"/>
                </a:solidFill>
                <a:latin typeface="Arial Rounded MT Bold" panose="020F0704030504030204" pitchFamily="34" charset="0"/>
              </a:rPr>
              <a:t>Is this problem solving? </a:t>
            </a:r>
            <a:endParaRPr sz="2800" dirty="0">
              <a:solidFill>
                <a:srgbClr val="003057"/>
              </a:solidFill>
              <a:latin typeface="Arial Rounded MT Bold" panose="020F0704030504030204" pitchFamily="34" charset="0"/>
            </a:endParaRPr>
          </a:p>
        </p:txBody>
      </p:sp>
      <p:sp>
        <p:nvSpPr>
          <p:cNvPr id="311" name="Shape 31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1" i="0" u="none" strike="noStrike" kern="0" cap="none" spc="0" normalizeH="0" baseline="0" noProof="0">
                <a:ln>
                  <a:noFill/>
                </a:ln>
                <a:solidFill>
                  <a:srgbClr val="003057"/>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800" b="1" i="0" u="none" strike="noStrike" kern="0" cap="none" spc="0" normalizeH="0" baseline="0" noProof="0">
              <a:ln>
                <a:noFill/>
              </a:ln>
              <a:solidFill>
                <a:srgbClr val="003057"/>
              </a:solidFill>
              <a:effectLst/>
              <a:uLnTx/>
              <a:uFillTx/>
              <a:latin typeface="Arial"/>
              <a:ea typeface="Arial"/>
              <a:cs typeface="Arial"/>
              <a:sym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73330">
            <a:off x="7240453" y="-249149"/>
            <a:ext cx="1979766" cy="2016529"/>
          </a:xfrm>
          <a:prstGeom prst="rect">
            <a:avLst/>
          </a:prstGeom>
        </p:spPr>
      </p:pic>
      <p:sp>
        <p:nvSpPr>
          <p:cNvPr id="2" name="Rectangle 2"/>
          <p:cNvSpPr>
            <a:spLocks noChangeArrowheads="1"/>
          </p:cNvSpPr>
          <p:nvPr/>
        </p:nvSpPr>
        <p:spPr bwMode="auto">
          <a:xfrm>
            <a:off x="-1244600" y="998344"/>
            <a:ext cx="2231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GB"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5" name="Group 4"/>
          <p:cNvGrpSpPr/>
          <p:nvPr/>
        </p:nvGrpSpPr>
        <p:grpSpPr>
          <a:xfrm>
            <a:off x="3094902" y="2171421"/>
            <a:ext cx="2962997" cy="2592622"/>
            <a:chOff x="3094902" y="2171421"/>
            <a:chExt cx="2962997" cy="2592622"/>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902" y="2171421"/>
              <a:ext cx="2962997" cy="25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3327400" y="2425700"/>
              <a:ext cx="127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3939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6" name="Rectangle 5"/>
          <p:cNvSpPr/>
          <p:nvPr/>
        </p:nvSpPr>
        <p:spPr>
          <a:xfrm>
            <a:off x="273397" y="2164698"/>
            <a:ext cx="8520023" cy="337008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buClrTx/>
            </a:pPr>
            <a:r>
              <a:rPr lang="en-GB"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GB" altLang="en-US" sz="2000" dirty="0">
              <a:solidFill>
                <a:prstClr val="black"/>
              </a:solidFill>
              <a:latin typeface="Arial" panose="020B0604020202020204" pitchFamily="34" charset="0"/>
            </a:endParaRPr>
          </a:p>
        </p:txBody>
      </p:sp>
      <p:sp>
        <p:nvSpPr>
          <p:cNvPr id="309" name="Shape 309"/>
          <p:cNvSpPr txBox="1">
            <a:spLocks noGrp="1"/>
          </p:cNvSpPr>
          <p:nvPr>
            <p:ph type="title"/>
          </p:nvPr>
        </p:nvSpPr>
        <p:spPr>
          <a:xfrm>
            <a:off x="203200" y="242888"/>
            <a:ext cx="8839199" cy="103245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GB" sz="2800" dirty="0" smtClean="0">
                <a:solidFill>
                  <a:srgbClr val="003057"/>
                </a:solidFill>
                <a:latin typeface="Arial Rounded MT Bold" panose="020F0704030504030204" pitchFamily="34" charset="0"/>
              </a:rPr>
              <a:t>Is this problem solving? </a:t>
            </a:r>
            <a:endParaRPr sz="2800" dirty="0">
              <a:solidFill>
                <a:srgbClr val="003057"/>
              </a:solidFill>
              <a:latin typeface="Arial Rounded MT Bold" panose="020F0704030504030204" pitchFamily="34" charset="0"/>
            </a:endParaRPr>
          </a:p>
        </p:txBody>
      </p:sp>
      <p:sp>
        <p:nvSpPr>
          <p:cNvPr id="311" name="Shape 31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a:defRPr/>
            </a:pPr>
            <a:fld id="{00000000-1234-1234-1234-123412341234}" type="slidenum">
              <a:rPr lang="en-US"/>
              <a:pPr>
                <a:defRPr/>
              </a:pPr>
              <a:t>17</a:t>
            </a:fld>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73330">
            <a:off x="7240453" y="-249149"/>
            <a:ext cx="1979766" cy="2016529"/>
          </a:xfrm>
          <a:prstGeom prst="rect">
            <a:avLst/>
          </a:prstGeom>
        </p:spPr>
      </p:pic>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416870" y="-3847620"/>
                <a:ext cx="8326318" cy="94478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Gavin, Harry and Isabel each earn the same monthly salary.</a:t>
                </a:r>
              </a:p>
              <a:p>
                <a:pPr marR="0" lvl="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Each month,</a:t>
                </a:r>
                <a:endParaRPr kumimoji="0" lang="en-GB" altLang="en-US"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0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   Gavin </a:t>
                </a:r>
                <a:r>
                  <a:rPr kumimoji="0" lang="en-GB" altLang="en-US" sz="2000" b="1"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saves</a:t>
                </a:r>
                <a:r>
                  <a:rPr kumimoji="0" lang="en-GB" altLang="en-US" sz="20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 28% of his salary and spends the rest of his salary.</a:t>
                </a:r>
              </a:p>
              <a:p>
                <a:pPr marL="285750" lvl="0" indent="-285750">
                  <a:buClrTx/>
                  <a:buFont typeface="Arial" panose="020B0604020202020204" pitchFamily="34" charset="0"/>
                  <a:buChar char="•"/>
                </a:pPr>
                <a:r>
                  <a:rPr kumimoji="0" lang="en-GB" altLang="en-US" sz="2000" b="0" i="0" u="none" strike="noStrike" cap="none" normalizeH="0" baseline="0" dirty="0" smtClean="0">
                    <a:ln>
                      <a:noFill/>
                    </a:ln>
                    <a:solidFill>
                      <a:srgbClr val="000000"/>
                    </a:solidFill>
                    <a:effectLst/>
                    <a:latin typeface="+mn-lt"/>
                    <a:ea typeface="Calibri" panose="020F0502020204030204" pitchFamily="34" charset="0"/>
                    <a:cs typeface="Times New Roman" panose="02020603050405020304" pitchFamily="18" charset="0"/>
                  </a:rPr>
                  <a:t>Harry spends </a:t>
                </a:r>
                <a14:m>
                  <m:oMath xmlns:m="http://schemas.openxmlformats.org/officeDocument/2006/math">
                    <m:f>
                      <m:fPr>
                        <m:ctrlPr>
                          <a:rPr kumimoji="0" lang="en-GB" altLang="en-US"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fPr>
                      <m:num>
                        <m:r>
                          <a:rPr kumimoji="0" lang="en-GB" altLang="en-US"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3</m:t>
                        </m:r>
                      </m:num>
                      <m:den>
                        <m:r>
                          <a:rPr kumimoji="0" lang="en-GB" altLang="en-US"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4</m:t>
                        </m:r>
                      </m:den>
                    </m:f>
                  </m:oMath>
                </a14:m>
                <a:r>
                  <a:rPr lang="en-GB" altLang="en-US" sz="2000" dirty="0" smtClean="0">
                    <a:solidFill>
                      <a:srgbClr val="000000"/>
                    </a:solidFill>
                    <a:latin typeface="+mn-lt"/>
                    <a:ea typeface="Calibri" panose="020F0502020204030204" pitchFamily="34" charset="0"/>
                    <a:cs typeface="Times New Roman" panose="02020603050405020304" pitchFamily="18" charset="0"/>
                  </a:rPr>
                  <a:t>  of </a:t>
                </a:r>
                <a:r>
                  <a:rPr lang="en-GB" altLang="en-US" sz="2000" dirty="0">
                    <a:solidFill>
                      <a:srgbClr val="000000"/>
                    </a:solidFill>
                    <a:latin typeface="+mn-lt"/>
                    <a:ea typeface="Calibri" panose="020F0502020204030204" pitchFamily="34" charset="0"/>
                    <a:cs typeface="Times New Roman" panose="02020603050405020304" pitchFamily="18" charset="0"/>
                  </a:rPr>
                  <a:t>his salary and </a:t>
                </a:r>
                <a:r>
                  <a:rPr lang="en-GB" altLang="en-US" sz="2000" b="1" dirty="0">
                    <a:solidFill>
                      <a:srgbClr val="000000"/>
                    </a:solidFill>
                    <a:latin typeface="+mn-lt"/>
                    <a:ea typeface="Calibri" panose="020F0502020204030204" pitchFamily="34" charset="0"/>
                    <a:cs typeface="Times New Roman" panose="02020603050405020304" pitchFamily="18" charset="0"/>
                  </a:rPr>
                  <a:t>saves </a:t>
                </a:r>
                <a:r>
                  <a:rPr lang="en-GB" altLang="en-US" sz="2000" dirty="0">
                    <a:solidFill>
                      <a:srgbClr val="000000"/>
                    </a:solidFill>
                    <a:latin typeface="+mn-lt"/>
                    <a:ea typeface="Calibri" panose="020F0502020204030204" pitchFamily="34" charset="0"/>
                    <a:cs typeface="Times New Roman" panose="02020603050405020304" pitchFamily="18" charset="0"/>
                  </a:rPr>
                  <a:t>the rest of his salary.</a:t>
                </a:r>
                <a:endParaRPr lang="en-GB" altLang="en-US" sz="2000" dirty="0">
                  <a:latin typeface="+mn-lt"/>
                </a:endParaRPr>
              </a:p>
              <a:p>
                <a:pPr lvl="0">
                  <a:buClrTx/>
                  <a:buFontTx/>
                  <a:buChar char="•"/>
                </a:pPr>
                <a:r>
                  <a:rPr lang="en-US" altLang="en-US" sz="2000" dirty="0" smtClean="0">
                    <a:solidFill>
                      <a:srgbClr val="000000"/>
                    </a:solidFill>
                    <a:latin typeface="+mn-lt"/>
                    <a:ea typeface="Times New Roman" panose="02020603050405020304" pitchFamily="18" charset="0"/>
                    <a:cs typeface="Times New Roman" panose="02020603050405020304" pitchFamily="18" charset="0"/>
                  </a:rPr>
                  <a:t>    The </a:t>
                </a:r>
                <a:r>
                  <a:rPr lang="en-US" altLang="en-US" sz="2000" dirty="0">
                    <a:solidFill>
                      <a:srgbClr val="000000"/>
                    </a:solidFill>
                    <a:latin typeface="+mn-lt"/>
                    <a:ea typeface="Times New Roman" panose="02020603050405020304" pitchFamily="18" charset="0"/>
                    <a:cs typeface="Times New Roman" panose="02020603050405020304" pitchFamily="18" charset="0"/>
                  </a:rPr>
                  <a:t>amount of salary Isabel </a:t>
                </a:r>
                <a:r>
                  <a:rPr lang="en-US" altLang="en-US" sz="2000" b="1" dirty="0">
                    <a:solidFill>
                      <a:srgbClr val="000000"/>
                    </a:solidFill>
                    <a:latin typeface="+mn-lt"/>
                    <a:ea typeface="Times New Roman" panose="02020603050405020304" pitchFamily="18" charset="0"/>
                    <a:cs typeface="Times New Roman" panose="02020603050405020304" pitchFamily="18" charset="0"/>
                  </a:rPr>
                  <a:t>saves</a:t>
                </a:r>
                <a:r>
                  <a:rPr lang="en-US" altLang="en-US" sz="2000" dirty="0">
                    <a:solidFill>
                      <a:srgbClr val="000000"/>
                    </a:solidFill>
                    <a:latin typeface="+mn-lt"/>
                    <a:ea typeface="Times New Roman" panose="02020603050405020304" pitchFamily="18" charset="0"/>
                    <a:cs typeface="Times New Roman" panose="02020603050405020304" pitchFamily="18" charset="0"/>
                  </a:rPr>
                  <a:t> : the amount of salary she </a:t>
                </a:r>
                <a:r>
                  <a:rPr lang="en-US" altLang="en-US" sz="2000" b="1" dirty="0">
                    <a:solidFill>
                      <a:srgbClr val="000000"/>
                    </a:solidFill>
                    <a:latin typeface="+mn-lt"/>
                    <a:ea typeface="Times New Roman" panose="02020603050405020304" pitchFamily="18" charset="0"/>
                    <a:cs typeface="Times New Roman" panose="02020603050405020304" pitchFamily="18" charset="0"/>
                  </a:rPr>
                  <a:t>spends</a:t>
                </a:r>
                <a:r>
                  <a:rPr lang="en-US" altLang="en-US" sz="2000" dirty="0">
                    <a:solidFill>
                      <a:srgbClr val="000000"/>
                    </a:solidFill>
                    <a:latin typeface="+mn-lt"/>
                    <a:ea typeface="Times New Roman" panose="02020603050405020304" pitchFamily="18" charset="0"/>
                    <a:cs typeface="Times New Roman" panose="02020603050405020304" pitchFamily="18" charset="0"/>
                  </a:rPr>
                  <a:t> = 3 : </a:t>
                </a:r>
                <a:r>
                  <a:rPr lang="en-US" altLang="en-US" sz="2000" dirty="0" smtClean="0">
                    <a:solidFill>
                      <a:srgbClr val="000000"/>
                    </a:solidFill>
                    <a:latin typeface="+mn-lt"/>
                    <a:ea typeface="Times New Roman" panose="02020603050405020304" pitchFamily="18" charset="0"/>
                    <a:cs typeface="Times New Roman" panose="02020603050405020304" pitchFamily="18" charset="0"/>
                  </a:rPr>
                  <a:t>7</a:t>
                </a:r>
              </a:p>
              <a:p>
                <a:pPr lvl="0">
                  <a:buClrTx/>
                  <a:buFontTx/>
                  <a:buChar char="•"/>
                </a:pPr>
                <a:endParaRPr lang="en-GB" altLang="en-US" sz="2000" dirty="0">
                  <a:latin typeface="+mn-lt"/>
                </a:endParaRPr>
              </a:p>
              <a:p>
                <a:pPr lvl="0">
                  <a:buClrTx/>
                </a:pPr>
                <a:r>
                  <a:rPr lang="en-GB" altLang="en-US" sz="2000" dirty="0">
                    <a:solidFill>
                      <a:srgbClr val="000000"/>
                    </a:solidFill>
                    <a:latin typeface="+mn-lt"/>
                    <a:ea typeface="Calibri" panose="020F0502020204030204" pitchFamily="34" charset="0"/>
                    <a:cs typeface="Times New Roman" panose="02020603050405020304" pitchFamily="18" charset="0"/>
                  </a:rPr>
                  <a:t>Work out who saves the most of their salary each month.</a:t>
                </a:r>
                <a:endParaRPr lang="en-GB" altLang="en-US" sz="2000" dirty="0">
                  <a:latin typeface="+mn-lt"/>
                </a:endParaRPr>
              </a:p>
              <a:p>
                <a:pPr lvl="0">
                  <a:buClrTx/>
                </a:pPr>
                <a:r>
                  <a:rPr lang="en-GB" altLang="en-US" sz="2000" dirty="0">
                    <a:solidFill>
                      <a:srgbClr val="000000"/>
                    </a:solidFill>
                    <a:latin typeface="+mn-lt"/>
                    <a:ea typeface="Calibri" panose="020F0502020204030204" pitchFamily="34" charset="0"/>
                    <a:cs typeface="Times New Roman" panose="02020603050405020304" pitchFamily="18" charset="0"/>
                  </a:rPr>
                  <a:t>You must show how you get your answer.</a:t>
                </a:r>
                <a:endParaRPr lang="en-GB" altLang="en-US" sz="2000" dirty="0">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bwMode="auto">
              <a:xfrm>
                <a:off x="416870" y="-3847620"/>
                <a:ext cx="8326318" cy="9447843"/>
              </a:xfrm>
              <a:prstGeom prst="rect">
                <a:avLst/>
              </a:prstGeom>
              <a:blipFill rotWithShape="0">
                <a:blip r:embed="rId4"/>
                <a:stretch>
                  <a:fillRect l="-80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3835056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4" name="Rectangle 3"/>
          <p:cNvSpPr/>
          <p:nvPr/>
        </p:nvSpPr>
        <p:spPr>
          <a:xfrm>
            <a:off x="213097" y="1723525"/>
            <a:ext cx="8388096" cy="3724345"/>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00" b="1" i="1" dirty="0">
              <a:solidFill>
                <a:schemeClr val="tx1"/>
              </a:solidFill>
              <a:latin typeface="Open Sans"/>
            </a:endParaRPr>
          </a:p>
          <a:p>
            <a:pPr marL="285750" lvl="0" indent="-107950">
              <a:spcAft>
                <a:spcPts val="600"/>
              </a:spcAft>
              <a:buClr>
                <a:schemeClr val="dk1"/>
              </a:buClr>
              <a:buSzPts val="2800"/>
            </a:pPr>
            <a:r>
              <a:rPr lang="en-US" sz="1800" b="1" dirty="0" smtClean="0">
                <a:solidFill>
                  <a:schemeClr val="tx1"/>
                </a:solidFill>
                <a:latin typeface="Arial"/>
                <a:ea typeface="Arial"/>
                <a:cs typeface="Arial"/>
              </a:rPr>
              <a:t>The </a:t>
            </a:r>
            <a:r>
              <a:rPr lang="en-US" sz="1800" b="1" dirty="0">
                <a:solidFill>
                  <a:schemeClr val="tx1"/>
                </a:solidFill>
                <a:latin typeface="Arial"/>
                <a:ea typeface="Arial"/>
                <a:cs typeface="Arial"/>
              </a:rPr>
              <a:t>principle: </a:t>
            </a:r>
            <a:r>
              <a:rPr lang="en-US" sz="1800" dirty="0">
                <a:solidFill>
                  <a:schemeClr val="tx1"/>
                </a:solidFill>
                <a:latin typeface="Arial"/>
                <a:ea typeface="Arial"/>
                <a:cs typeface="Arial"/>
              </a:rPr>
              <a:t>Teachers, students and end-users are supportive of students learning to problem-solve. They felt Pearson resources supported that </a:t>
            </a:r>
            <a:r>
              <a:rPr lang="en-US" sz="1800" dirty="0" smtClean="0">
                <a:solidFill>
                  <a:schemeClr val="tx1"/>
                </a:solidFill>
                <a:latin typeface="Arial"/>
                <a:ea typeface="Arial"/>
                <a:cs typeface="Arial"/>
              </a:rPr>
              <a:t>well.</a:t>
            </a:r>
            <a:endParaRPr lang="en-US" sz="1800" dirty="0">
              <a:solidFill>
                <a:schemeClr val="tx1"/>
              </a:solidFill>
              <a:latin typeface="Arial"/>
              <a:ea typeface="Arial"/>
              <a:cs typeface="Arial"/>
            </a:endParaRPr>
          </a:p>
          <a:p>
            <a:pPr marL="285750" lvl="0" indent="-107950">
              <a:spcAft>
                <a:spcPts val="600"/>
              </a:spcAft>
              <a:buClr>
                <a:schemeClr val="dk1"/>
              </a:buClr>
              <a:buSzPts val="2800"/>
            </a:pPr>
            <a:r>
              <a:rPr lang="en-US" sz="1800" b="1" dirty="0">
                <a:solidFill>
                  <a:schemeClr val="tx1"/>
                </a:solidFill>
                <a:latin typeface="Arial"/>
                <a:ea typeface="Arial"/>
                <a:cs typeface="Arial"/>
              </a:rPr>
              <a:t>In-class experiences</a:t>
            </a:r>
            <a:r>
              <a:rPr lang="en-US" sz="1800" b="1" dirty="0" smtClean="0">
                <a:solidFill>
                  <a:schemeClr val="tx1"/>
                </a:solidFill>
                <a:latin typeface="Arial"/>
                <a:ea typeface="Arial"/>
                <a:cs typeface="Arial"/>
              </a:rPr>
              <a:t>:</a:t>
            </a:r>
            <a:r>
              <a:rPr lang="en-US" sz="1800" dirty="0" smtClean="0">
                <a:solidFill>
                  <a:schemeClr val="tx1"/>
                </a:solidFill>
                <a:latin typeface="Arial"/>
                <a:ea typeface="Arial"/>
                <a:cs typeface="Arial"/>
              </a:rPr>
              <a:t> Problem solving was initially </a:t>
            </a:r>
            <a:r>
              <a:rPr lang="en-US" sz="1800" dirty="0">
                <a:solidFill>
                  <a:schemeClr val="tx1"/>
                </a:solidFill>
                <a:latin typeface="Arial"/>
                <a:ea typeface="Arial"/>
                <a:cs typeface="Arial"/>
              </a:rPr>
              <a:t>interpreted as solving worded </a:t>
            </a:r>
            <a:r>
              <a:rPr lang="en-US" sz="1800" dirty="0" smtClean="0">
                <a:solidFill>
                  <a:schemeClr val="tx1"/>
                </a:solidFill>
                <a:latin typeface="Arial"/>
                <a:ea typeface="Arial"/>
                <a:cs typeface="Arial"/>
              </a:rPr>
              <a:t>exercises and </a:t>
            </a:r>
            <a:r>
              <a:rPr lang="en-US" sz="1800" dirty="0">
                <a:solidFill>
                  <a:schemeClr val="tx1"/>
                </a:solidFill>
                <a:latin typeface="Arial"/>
                <a:ea typeface="Arial"/>
                <a:cs typeface="Arial"/>
              </a:rPr>
              <a:t>only for the most able. </a:t>
            </a:r>
          </a:p>
          <a:p>
            <a:pPr marL="285750" lvl="0" indent="-107950">
              <a:spcAft>
                <a:spcPts val="600"/>
              </a:spcAft>
              <a:buClr>
                <a:schemeClr val="dk1"/>
              </a:buClr>
              <a:buSzPts val="2800"/>
            </a:pPr>
            <a:r>
              <a:rPr lang="en-US" sz="1800" b="1" dirty="0">
                <a:solidFill>
                  <a:schemeClr val="tx1"/>
                </a:solidFill>
                <a:latin typeface="Arial"/>
                <a:ea typeface="Arial"/>
                <a:cs typeface="Arial"/>
              </a:rPr>
              <a:t>CPD: </a:t>
            </a:r>
            <a:r>
              <a:rPr lang="en-US" sz="1800" dirty="0">
                <a:solidFill>
                  <a:schemeClr val="tx1"/>
                </a:solidFill>
                <a:latin typeface="Arial"/>
                <a:ea typeface="Arial"/>
                <a:cs typeface="Arial"/>
              </a:rPr>
              <a:t>Pearson provide paid-for and within-resource CPD. The former is rarely used (time and cost); the latter, infrequently (time, and low perception of need) – yet many lesson observations showed teachers ill-prepared for curriculum </a:t>
            </a:r>
            <a:r>
              <a:rPr lang="en-US" sz="1800" dirty="0" smtClean="0">
                <a:solidFill>
                  <a:schemeClr val="tx1"/>
                </a:solidFill>
                <a:latin typeface="Arial"/>
                <a:ea typeface="Arial"/>
                <a:cs typeface="Arial"/>
              </a:rPr>
              <a:t>problem-solving intentions.</a:t>
            </a:r>
            <a:endParaRPr lang="en-US" sz="1800" dirty="0">
              <a:solidFill>
                <a:schemeClr val="tx1"/>
              </a:solidFill>
              <a:latin typeface="Arial"/>
              <a:ea typeface="Arial"/>
              <a:cs typeface="Arial"/>
            </a:endParaRPr>
          </a:p>
          <a:p>
            <a:pPr marL="285750" lvl="0" indent="-107950">
              <a:spcAft>
                <a:spcPts val="600"/>
              </a:spcAft>
              <a:buClr>
                <a:schemeClr val="dk1"/>
              </a:buClr>
              <a:buSzPts val="2800"/>
            </a:pPr>
            <a:r>
              <a:rPr lang="en-US" sz="1800" b="1" dirty="0">
                <a:solidFill>
                  <a:schemeClr val="tx1"/>
                </a:solidFill>
                <a:latin typeface="Arial"/>
                <a:ea typeface="Arial"/>
                <a:cs typeface="Arial"/>
              </a:rPr>
              <a:t>Assessment: </a:t>
            </a:r>
            <a:r>
              <a:rPr lang="en-US" sz="1800" dirty="0">
                <a:solidFill>
                  <a:schemeClr val="tx1"/>
                </a:solidFill>
                <a:latin typeface="Arial"/>
                <a:ea typeface="Arial"/>
                <a:cs typeface="Arial"/>
              </a:rPr>
              <a:t>National assessments at 11, 16, 18 appeared uppermost </a:t>
            </a:r>
            <a:r>
              <a:rPr lang="en-US" sz="1800" dirty="0" smtClean="0">
                <a:solidFill>
                  <a:schemeClr val="tx1"/>
                </a:solidFill>
                <a:latin typeface="Arial"/>
                <a:ea typeface="Arial"/>
                <a:cs typeface="Arial"/>
              </a:rPr>
              <a:t>in </a:t>
            </a:r>
            <a:r>
              <a:rPr lang="en-US" sz="1800" dirty="0">
                <a:solidFill>
                  <a:schemeClr val="tx1"/>
                </a:solidFill>
                <a:latin typeface="Arial"/>
                <a:ea typeface="Arial"/>
                <a:cs typeface="Arial"/>
              </a:rPr>
              <a:t>teachers’ thinking and framed </a:t>
            </a:r>
            <a:r>
              <a:rPr lang="en-US" sz="1800" dirty="0" smtClean="0">
                <a:solidFill>
                  <a:schemeClr val="tx1"/>
                </a:solidFill>
                <a:latin typeface="Arial"/>
                <a:ea typeface="Arial"/>
                <a:cs typeface="Arial"/>
              </a:rPr>
              <a:t>their </a:t>
            </a:r>
            <a:r>
              <a:rPr lang="en-US" sz="1800" dirty="0">
                <a:solidFill>
                  <a:schemeClr val="tx1"/>
                </a:solidFill>
                <a:latin typeface="Arial"/>
                <a:ea typeface="Arial"/>
                <a:cs typeface="Arial"/>
              </a:rPr>
              <a:t>understanding of the meaning of ‘problem-solving</a:t>
            </a:r>
            <a:r>
              <a:rPr lang="en-US" sz="1800" dirty="0" smtClean="0">
                <a:solidFill>
                  <a:schemeClr val="tx1"/>
                </a:solidFill>
                <a:latin typeface="Arial"/>
                <a:ea typeface="Arial"/>
                <a:cs typeface="Arial"/>
              </a:rPr>
              <a:t>’. </a:t>
            </a:r>
            <a:endParaRPr lang="en-US" sz="1800" dirty="0">
              <a:solidFill>
                <a:schemeClr val="tx1"/>
              </a:solidFill>
              <a:latin typeface="Arial"/>
              <a:ea typeface="Arial"/>
              <a:cs typeface="Arial"/>
            </a:endParaRPr>
          </a:p>
          <a:p>
            <a:pPr marL="1485900" lvl="2" indent="-393700">
              <a:buClr>
                <a:schemeClr val="dk1"/>
              </a:buClr>
              <a:buSzPts val="2800"/>
            </a:pPr>
            <a:endParaRPr lang="en-US" sz="1800" dirty="0">
              <a:solidFill>
                <a:schemeClr val="tx1"/>
              </a:solidFill>
              <a:latin typeface="Arial"/>
              <a:ea typeface="Arial"/>
              <a:cs typeface="Arial"/>
            </a:endParaRPr>
          </a:p>
          <a:p>
            <a:endParaRPr lang="en-GB" sz="1800" dirty="0">
              <a:solidFill>
                <a:schemeClr val="tx1"/>
              </a:solidFill>
            </a:endParaRPr>
          </a:p>
        </p:txBody>
      </p:sp>
      <p:sp>
        <p:nvSpPr>
          <p:cNvPr id="238" name="Shape 23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18</a:t>
            </a:fld>
            <a:endParaRPr sz="800" b="1">
              <a:solidFill>
                <a:srgbClr val="003057"/>
              </a:solidFill>
              <a:latin typeface="Arial"/>
              <a:ea typeface="Arial"/>
              <a:cs typeface="Arial"/>
              <a:sym typeface="Arial"/>
            </a:endParaRPr>
          </a:p>
        </p:txBody>
      </p:sp>
      <p:sp>
        <p:nvSpPr>
          <p:cNvPr id="2" name="Rectangle 1"/>
          <p:cNvSpPr/>
          <p:nvPr/>
        </p:nvSpPr>
        <p:spPr>
          <a:xfrm>
            <a:off x="-279948" y="295601"/>
            <a:ext cx="9115063" cy="523220"/>
          </a:xfrm>
          <a:prstGeom prst="rect">
            <a:avLst/>
          </a:prstGeom>
        </p:spPr>
        <p:txBody>
          <a:bodyPr wrap="square">
            <a:spAutoFit/>
          </a:bodyPr>
          <a:lstStyle/>
          <a:p>
            <a:pPr marL="457200" lvl="1"/>
            <a:r>
              <a:rPr lang="en-GB" sz="2800" b="1" dirty="0" smtClean="0">
                <a:solidFill>
                  <a:srgbClr val="003057"/>
                </a:solidFill>
                <a:latin typeface="Arial Rounded MT Bold" panose="020F0704030504030204" pitchFamily="34" charset="0"/>
              </a:rPr>
              <a:t>Key findings from the research projects </a:t>
            </a:r>
            <a:endParaRPr lang="en-GB" sz="2800" b="1" dirty="0">
              <a:solidFill>
                <a:srgbClr val="003057"/>
              </a:solidFill>
              <a:latin typeface="Arial Rounded MT Bold" panose="020F07040305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546" y="5609416"/>
            <a:ext cx="1336113" cy="13361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546" y="0"/>
            <a:ext cx="1336114" cy="13361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77" y="2583873"/>
            <a:ext cx="6858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039" y="192738"/>
            <a:ext cx="6859451" cy="6858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787" y="837155"/>
            <a:ext cx="6856549" cy="68580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227" y="2247316"/>
            <a:ext cx="2968450" cy="376555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0406" y="2622036"/>
            <a:ext cx="6858000" cy="6858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57" y="329328"/>
            <a:ext cx="3477565" cy="37880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7730" y="1224630"/>
            <a:ext cx="4280193" cy="504240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117" y="-334009"/>
            <a:ext cx="3126643" cy="3749458"/>
          </a:xfrm>
          <a:prstGeom prst="rect">
            <a:avLst/>
          </a:prstGeom>
        </p:spPr>
      </p:pic>
      <p:sp>
        <p:nvSpPr>
          <p:cNvPr id="2" name="Title 1"/>
          <p:cNvSpPr>
            <a:spLocks noGrp="1"/>
          </p:cNvSpPr>
          <p:nvPr>
            <p:ph type="title"/>
          </p:nvPr>
        </p:nvSpPr>
        <p:spPr>
          <a:xfrm>
            <a:off x="261027" y="13522"/>
            <a:ext cx="6186639" cy="1096875"/>
          </a:xfrm>
        </p:spPr>
        <p:txBody>
          <a:bodyPr>
            <a:normAutofit/>
          </a:bodyPr>
          <a:lstStyle/>
          <a:p>
            <a:r>
              <a:rPr lang="en-GB" sz="2800" dirty="0" smtClean="0">
                <a:solidFill>
                  <a:srgbClr val="003057"/>
                </a:solidFill>
                <a:latin typeface="Arial Rounded MT Bold" panose="020F0704030504030204" pitchFamily="34" charset="0"/>
              </a:rPr>
              <a:t>Evidence from the classroom</a:t>
            </a:r>
            <a:endParaRPr lang="en-GB" sz="2800" dirty="0"/>
          </a:p>
        </p:txBody>
      </p:sp>
      <p:sp>
        <p:nvSpPr>
          <p:cNvPr id="3" name="Text Placeholder 2"/>
          <p:cNvSpPr>
            <a:spLocks noGrp="1"/>
          </p:cNvSpPr>
          <p:nvPr>
            <p:ph type="body" idx="1"/>
          </p:nvPr>
        </p:nvSpPr>
        <p:spPr>
          <a:xfrm>
            <a:off x="6360775" y="4115528"/>
            <a:ext cx="4659169" cy="3171825"/>
          </a:xfrm>
        </p:spPr>
        <p:txBody>
          <a:bodyPr/>
          <a:lstStyle/>
          <a:p>
            <a:r>
              <a:rPr lang="en-GB" sz="1200" i="1" dirty="0" smtClean="0">
                <a:solidFill>
                  <a:schemeClr val="tx1"/>
                </a:solidFill>
              </a:rPr>
              <a:t>(Study D, initial teacher interview 6</a:t>
            </a:r>
            <a:r>
              <a:rPr lang="en-GB" sz="1200" i="1" dirty="0">
                <a:solidFill>
                  <a:schemeClr val="tx1"/>
                </a:solidFill>
              </a:rPr>
              <a:t>) </a:t>
            </a:r>
          </a:p>
          <a:p>
            <a:endParaRPr lang="en-GB"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19</a:t>
            </a:fld>
            <a:endParaRPr lang="en-US"/>
          </a:p>
        </p:txBody>
      </p:sp>
      <p:sp>
        <p:nvSpPr>
          <p:cNvPr id="6" name="Rectangle 5"/>
          <p:cNvSpPr/>
          <p:nvPr/>
        </p:nvSpPr>
        <p:spPr>
          <a:xfrm>
            <a:off x="6459461" y="291965"/>
            <a:ext cx="2070578" cy="1477819"/>
          </a:xfrm>
          <a:prstGeom prst="rect">
            <a:avLst/>
          </a:prstGeom>
        </p:spPr>
        <p:txBody>
          <a:bodyPr wrap="square">
            <a:normAutofit fontScale="85000" lnSpcReduction="20000"/>
          </a:bodyPr>
          <a:lstStyle/>
          <a:p>
            <a:r>
              <a:rPr lang="en-GB" dirty="0">
                <a:solidFill>
                  <a:schemeClr val="bg1"/>
                </a:solidFill>
              </a:rPr>
              <a:t>One of the biggest issues industry has is finding people who can solve problems. It’s not even the direct application of mathematical topics. … It’s vital. So for me it’s a no-brainer in terms of tackling those kinds of things. </a:t>
            </a:r>
            <a:endParaRPr lang="en-GB" i="1" dirty="0">
              <a:solidFill>
                <a:schemeClr val="bg1"/>
              </a:solidFill>
            </a:endParaRPr>
          </a:p>
        </p:txBody>
      </p:sp>
      <p:sp>
        <p:nvSpPr>
          <p:cNvPr id="9" name="Rectangle 8"/>
          <p:cNvSpPr/>
          <p:nvPr/>
        </p:nvSpPr>
        <p:spPr>
          <a:xfrm>
            <a:off x="4290372" y="2036861"/>
            <a:ext cx="2839371" cy="1938992"/>
          </a:xfrm>
          <a:prstGeom prst="rect">
            <a:avLst/>
          </a:prstGeom>
        </p:spPr>
        <p:txBody>
          <a:bodyPr wrap="square">
            <a:spAutoFit/>
          </a:bodyPr>
          <a:lstStyle/>
          <a:p>
            <a:r>
              <a:rPr lang="en-US" sz="1200" dirty="0">
                <a:solidFill>
                  <a:schemeClr val="bg1"/>
                </a:solidFill>
              </a:rPr>
              <a:t>I think the nice thing about the challenge is that, if we continue teaching like this, …we can say to students …we believe that you can do this. I think it must be to the benefit of the students because it's just so much more interesting and useful. Obviously it's going to impact the way you teach, and it’s early days still…but I think that's a really good thing. </a:t>
            </a:r>
            <a:endParaRPr lang="en-US" sz="1200" i="1" dirty="0">
              <a:solidFill>
                <a:schemeClr val="bg1"/>
              </a:solidFill>
            </a:endParaRPr>
          </a:p>
        </p:txBody>
      </p:sp>
      <p:sp>
        <p:nvSpPr>
          <p:cNvPr id="11" name="Rectangle 10"/>
          <p:cNvSpPr/>
          <p:nvPr/>
        </p:nvSpPr>
        <p:spPr>
          <a:xfrm>
            <a:off x="5699493" y="6552345"/>
            <a:ext cx="2456122" cy="276999"/>
          </a:xfrm>
          <a:prstGeom prst="rect">
            <a:avLst/>
          </a:prstGeom>
        </p:spPr>
        <p:txBody>
          <a:bodyPr wrap="none">
            <a:spAutoFit/>
          </a:bodyPr>
          <a:lstStyle/>
          <a:p>
            <a:r>
              <a:rPr lang="en-US" sz="1200" i="1" dirty="0">
                <a:solidFill>
                  <a:schemeClr val="tx1"/>
                </a:solidFill>
              </a:rPr>
              <a:t>(Study B, </a:t>
            </a:r>
            <a:r>
              <a:rPr lang="en-US" sz="1200" i="1" dirty="0" err="1">
                <a:solidFill>
                  <a:schemeClr val="tx1"/>
                </a:solidFill>
              </a:rPr>
              <a:t>HoM</a:t>
            </a:r>
            <a:r>
              <a:rPr lang="en-US" sz="1200" i="1" dirty="0">
                <a:solidFill>
                  <a:schemeClr val="tx1"/>
                </a:solidFill>
              </a:rPr>
              <a:t> 13 Summer 2018)</a:t>
            </a:r>
          </a:p>
        </p:txBody>
      </p:sp>
      <p:sp>
        <p:nvSpPr>
          <p:cNvPr id="13" name="Rectangle 12"/>
          <p:cNvSpPr/>
          <p:nvPr/>
        </p:nvSpPr>
        <p:spPr>
          <a:xfrm>
            <a:off x="507299" y="1063295"/>
            <a:ext cx="2503424" cy="1200329"/>
          </a:xfrm>
          <a:prstGeom prst="rect">
            <a:avLst/>
          </a:prstGeom>
        </p:spPr>
        <p:txBody>
          <a:bodyPr wrap="square">
            <a:spAutoFit/>
          </a:bodyPr>
          <a:lstStyle/>
          <a:p>
            <a:r>
              <a:rPr lang="en-US" sz="1200" dirty="0">
                <a:solidFill>
                  <a:schemeClr val="bg1"/>
                </a:solidFill>
              </a:rPr>
              <a:t>I think the final set of mock papers probably gave us a closer indication to what the real paper is like.  But even then, we still, we didn’t expect the kind of questions that we had</a:t>
            </a:r>
            <a:r>
              <a:rPr lang="en-US" sz="1200" i="1" dirty="0">
                <a:solidFill>
                  <a:schemeClr val="bg1"/>
                </a:solidFill>
              </a:rPr>
              <a:t>. </a:t>
            </a:r>
            <a:endParaRPr lang="en-US" sz="1200" i="1" dirty="0">
              <a:solidFill>
                <a:schemeClr val="tx1"/>
              </a:solidFill>
            </a:endParaRPr>
          </a:p>
        </p:txBody>
      </p:sp>
      <p:sp>
        <p:nvSpPr>
          <p:cNvPr id="15" name="Rectangle 14"/>
          <p:cNvSpPr/>
          <p:nvPr/>
        </p:nvSpPr>
        <p:spPr>
          <a:xfrm>
            <a:off x="6806" y="4780011"/>
            <a:ext cx="2412840" cy="276999"/>
          </a:xfrm>
          <a:prstGeom prst="rect">
            <a:avLst/>
          </a:prstGeom>
        </p:spPr>
        <p:txBody>
          <a:bodyPr wrap="none">
            <a:spAutoFit/>
          </a:bodyPr>
          <a:lstStyle/>
          <a:p>
            <a:r>
              <a:rPr lang="en-US" sz="1200" i="1" dirty="0">
                <a:solidFill>
                  <a:schemeClr val="tx1"/>
                </a:solidFill>
              </a:rPr>
              <a:t>(Study C, HoM19, Autumn 2017)</a:t>
            </a:r>
          </a:p>
        </p:txBody>
      </p:sp>
      <p:sp>
        <p:nvSpPr>
          <p:cNvPr id="17" name="Rectangle 16"/>
          <p:cNvSpPr/>
          <p:nvPr/>
        </p:nvSpPr>
        <p:spPr>
          <a:xfrm>
            <a:off x="1627434" y="2880989"/>
            <a:ext cx="2157277" cy="1384995"/>
          </a:xfrm>
          <a:prstGeom prst="rect">
            <a:avLst/>
          </a:prstGeom>
        </p:spPr>
        <p:txBody>
          <a:bodyPr wrap="square">
            <a:spAutoFit/>
          </a:bodyPr>
          <a:lstStyle/>
          <a:p>
            <a:r>
              <a:rPr lang="en-US" sz="1200" dirty="0">
                <a:solidFill>
                  <a:schemeClr val="bg1"/>
                </a:solidFill>
              </a:rPr>
              <a:t>There were (in first live GCSE papers) lots of problems on top of problems and layered topics which … made it very difficult, so (problem solving) has to be a real focus. </a:t>
            </a:r>
          </a:p>
        </p:txBody>
      </p:sp>
      <p:sp>
        <p:nvSpPr>
          <p:cNvPr id="19" name="Rectangle 18"/>
          <p:cNvSpPr/>
          <p:nvPr/>
        </p:nvSpPr>
        <p:spPr>
          <a:xfrm>
            <a:off x="2198029" y="6571619"/>
            <a:ext cx="2499402" cy="276999"/>
          </a:xfrm>
          <a:prstGeom prst="rect">
            <a:avLst/>
          </a:prstGeom>
        </p:spPr>
        <p:txBody>
          <a:bodyPr wrap="none">
            <a:spAutoFit/>
          </a:bodyPr>
          <a:lstStyle/>
          <a:p>
            <a:r>
              <a:rPr lang="en-US" sz="1200" dirty="0">
                <a:solidFill>
                  <a:schemeClr val="tx1"/>
                </a:solidFill>
              </a:rPr>
              <a:t>(Study C, </a:t>
            </a:r>
            <a:r>
              <a:rPr lang="en-US" sz="1200" dirty="0" err="1">
                <a:solidFill>
                  <a:schemeClr val="tx1"/>
                </a:solidFill>
              </a:rPr>
              <a:t>HoM</a:t>
            </a:r>
            <a:r>
              <a:rPr lang="en-US" sz="1200" dirty="0">
                <a:solidFill>
                  <a:schemeClr val="tx1"/>
                </a:solidFill>
              </a:rPr>
              <a:t> 16, Autumn 2017).</a:t>
            </a:r>
          </a:p>
        </p:txBody>
      </p:sp>
    </p:spTree>
    <p:extLst>
      <p:ext uri="{BB962C8B-B14F-4D97-AF65-F5344CB8AC3E}">
        <p14:creationId xmlns:p14="http://schemas.microsoft.com/office/powerpoint/2010/main" val="179069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1050" y="2973675"/>
            <a:ext cx="4284000" cy="1328502"/>
          </a:xfrm>
        </p:spPr>
        <p:txBody>
          <a:bodyPr>
            <a:normAutofit fontScale="90000"/>
          </a:bodyPr>
          <a:lstStyle/>
          <a:p>
            <a:pPr lvl="0"/>
            <a:r>
              <a:rPr lang="en-GB" i="1" dirty="0">
                <a:latin typeface="Arial Rounded MT Bold" panose="020F0704030504030204" pitchFamily="34" charset="0"/>
              </a:rPr>
              <a:t> </a:t>
            </a:r>
            <a:r>
              <a:rPr lang="en-GB" dirty="0">
                <a:latin typeface="Arial Rounded MT Bold" panose="020F0704030504030204" pitchFamily="34" charset="0"/>
              </a:rPr>
              <a:t>Pearson: </a:t>
            </a:r>
            <a:br>
              <a:rPr lang="en-GB" dirty="0">
                <a:latin typeface="Arial Rounded MT Bold" panose="020F0704030504030204" pitchFamily="34" charset="0"/>
              </a:rPr>
            </a:br>
            <a:r>
              <a:rPr lang="en-GB" dirty="0">
                <a:latin typeface="Arial Rounded MT Bold" panose="020F0704030504030204" pitchFamily="34" charset="0"/>
              </a:rPr>
              <a:t>The Efficacy Agenda</a:t>
            </a:r>
            <a:br>
              <a:rPr lang="en-GB" dirty="0">
                <a:latin typeface="Arial Rounded MT Bold" panose="020F0704030504030204" pitchFamily="34" charset="0"/>
              </a:rPr>
            </a:br>
            <a:r>
              <a:rPr lang="en-GB" dirty="0">
                <a:latin typeface="Arial Rounded MT Bold" panose="020F0704030504030204" pitchFamily="34" charset="0"/>
              </a:rPr>
              <a:t/>
            </a:r>
            <a:br>
              <a:rPr lang="en-GB" dirty="0">
                <a:latin typeface="Arial Rounded MT Bold" panose="020F0704030504030204" pitchFamily="34" charset="0"/>
              </a:rPr>
            </a:br>
            <a:r>
              <a:rPr lang="en-GB" sz="2800" i="1" dirty="0">
                <a:latin typeface="Arial Rounded MT Bold" panose="020F0704030504030204" pitchFamily="34" charset="0"/>
              </a:rPr>
              <a:t>evaluating the impact on improving lives through learning</a:t>
            </a:r>
            <a:r>
              <a:rPr lang="en-GB" dirty="0"/>
              <a:t/>
            </a:r>
            <a:br>
              <a:rPr lang="en-GB" dirty="0"/>
            </a:br>
            <a:endParaRPr lang="en-US" i="1" dirty="0"/>
          </a:p>
        </p:txBody>
      </p:sp>
    </p:spTree>
    <p:extLst>
      <p:ext uri="{BB962C8B-B14F-4D97-AF65-F5344CB8AC3E}">
        <p14:creationId xmlns:p14="http://schemas.microsoft.com/office/powerpoint/2010/main" val="4174572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431" y="2431583"/>
            <a:ext cx="6856549" cy="685800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227" y="2247316"/>
            <a:ext cx="2968450" cy="376555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57" y="329328"/>
            <a:ext cx="3477565" cy="378801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730" y="1224630"/>
            <a:ext cx="4280193" cy="50424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117" y="-334009"/>
            <a:ext cx="3126643" cy="3749458"/>
          </a:xfrm>
          <a:prstGeom prst="rect">
            <a:avLst/>
          </a:prstGeom>
        </p:spPr>
      </p:pic>
      <p:sp>
        <p:nvSpPr>
          <p:cNvPr id="2" name="Title 1"/>
          <p:cNvSpPr>
            <a:spLocks noGrp="1"/>
          </p:cNvSpPr>
          <p:nvPr>
            <p:ph type="title"/>
          </p:nvPr>
        </p:nvSpPr>
        <p:spPr>
          <a:xfrm>
            <a:off x="234696" y="9807"/>
            <a:ext cx="6338008" cy="1096875"/>
          </a:xfrm>
        </p:spPr>
        <p:txBody>
          <a:bodyPr>
            <a:normAutofit/>
          </a:bodyPr>
          <a:lstStyle/>
          <a:p>
            <a:r>
              <a:rPr lang="en-GB" sz="2800" dirty="0" smtClean="0">
                <a:solidFill>
                  <a:srgbClr val="003057"/>
                </a:solidFill>
                <a:latin typeface="Arial Rounded MT Bold" panose="020F0704030504030204" pitchFamily="34" charset="0"/>
              </a:rPr>
              <a:t>Evidence from the classroom</a:t>
            </a:r>
            <a:endParaRPr lang="en-GB" sz="2800" dirty="0"/>
          </a:p>
        </p:txBody>
      </p:sp>
      <p:sp>
        <p:nvSpPr>
          <p:cNvPr id="3" name="Text Placeholder 2"/>
          <p:cNvSpPr>
            <a:spLocks noGrp="1"/>
          </p:cNvSpPr>
          <p:nvPr>
            <p:ph type="body" idx="1"/>
          </p:nvPr>
        </p:nvSpPr>
        <p:spPr>
          <a:xfrm>
            <a:off x="6608448" y="4114609"/>
            <a:ext cx="4659169" cy="3171825"/>
          </a:xfrm>
        </p:spPr>
        <p:txBody>
          <a:bodyPr/>
          <a:lstStyle/>
          <a:p>
            <a:r>
              <a:rPr lang="en-US" sz="1200" i="1" dirty="0">
                <a:solidFill>
                  <a:schemeClr val="tx1"/>
                </a:solidFill>
              </a:rPr>
              <a:t>(Study C, HoM11, Spring 2017)</a:t>
            </a:r>
            <a:endParaRPr lang="en-GB"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a:p>
        </p:txBody>
      </p:sp>
      <p:sp>
        <p:nvSpPr>
          <p:cNvPr id="6" name="Rectangle 5"/>
          <p:cNvSpPr/>
          <p:nvPr/>
        </p:nvSpPr>
        <p:spPr>
          <a:xfrm>
            <a:off x="6365942" y="288985"/>
            <a:ext cx="2327564" cy="1477819"/>
          </a:xfrm>
          <a:prstGeom prst="rect">
            <a:avLst/>
          </a:prstGeom>
        </p:spPr>
        <p:txBody>
          <a:bodyPr wrap="square">
            <a:normAutofit/>
          </a:bodyPr>
          <a:lstStyle/>
          <a:p>
            <a:endParaRPr lang="en-GB" i="1" dirty="0">
              <a:solidFill>
                <a:schemeClr val="bg1"/>
              </a:solidFill>
            </a:endParaRPr>
          </a:p>
        </p:txBody>
      </p:sp>
      <p:sp>
        <p:nvSpPr>
          <p:cNvPr id="11" name="Rectangle 10"/>
          <p:cNvSpPr/>
          <p:nvPr/>
        </p:nvSpPr>
        <p:spPr>
          <a:xfrm>
            <a:off x="5699493" y="6552345"/>
            <a:ext cx="2738250" cy="276999"/>
          </a:xfrm>
          <a:prstGeom prst="rect">
            <a:avLst/>
          </a:prstGeom>
        </p:spPr>
        <p:txBody>
          <a:bodyPr wrap="none">
            <a:spAutoFit/>
          </a:bodyPr>
          <a:lstStyle/>
          <a:p>
            <a:r>
              <a:rPr lang="en-US" sz="1200" i="1" dirty="0">
                <a:solidFill>
                  <a:schemeClr val="tx1"/>
                </a:solidFill>
              </a:rPr>
              <a:t>(Study A, Y6 teacher 5, Spring 2018).</a:t>
            </a:r>
            <a:endParaRPr lang="en-GB" sz="1200" i="1" dirty="0">
              <a:solidFill>
                <a:schemeClr val="tx1"/>
              </a:solidFill>
            </a:endParaRPr>
          </a:p>
        </p:txBody>
      </p:sp>
      <p:sp>
        <p:nvSpPr>
          <p:cNvPr id="15" name="Rectangle 14"/>
          <p:cNvSpPr/>
          <p:nvPr/>
        </p:nvSpPr>
        <p:spPr>
          <a:xfrm>
            <a:off x="6806" y="4780011"/>
            <a:ext cx="1476686" cy="276999"/>
          </a:xfrm>
          <a:prstGeom prst="rect">
            <a:avLst/>
          </a:prstGeom>
        </p:spPr>
        <p:txBody>
          <a:bodyPr wrap="none">
            <a:spAutoFit/>
          </a:bodyPr>
          <a:lstStyle/>
          <a:p>
            <a:r>
              <a:rPr lang="en-US" sz="1200" i="1" dirty="0">
                <a:solidFill>
                  <a:schemeClr val="tx1"/>
                </a:solidFill>
              </a:rPr>
              <a:t>(Study A, Y</a:t>
            </a:r>
            <a:r>
              <a:rPr lang="en-US" sz="1200" i="1" dirty="0" smtClean="0">
                <a:solidFill>
                  <a:schemeClr val="tx1"/>
                </a:solidFill>
              </a:rPr>
              <a:t>2 </a:t>
            </a:r>
            <a:r>
              <a:rPr lang="en-US" sz="1200" i="1" dirty="0">
                <a:solidFill>
                  <a:schemeClr val="tx1"/>
                </a:solidFill>
              </a:rPr>
              <a:t>LO </a:t>
            </a:r>
            <a:r>
              <a:rPr lang="en-US" sz="1200" i="1" dirty="0" smtClean="0">
                <a:solidFill>
                  <a:schemeClr val="tx1"/>
                </a:solidFill>
              </a:rPr>
              <a:t>9</a:t>
            </a:r>
            <a:r>
              <a:rPr lang="en-US" sz="1200" i="1" dirty="0">
                <a:solidFill>
                  <a:schemeClr val="tx1"/>
                </a:solidFill>
              </a:rPr>
              <a:t>)</a:t>
            </a:r>
          </a:p>
        </p:txBody>
      </p:sp>
      <p:sp>
        <p:nvSpPr>
          <p:cNvPr id="19" name="Rectangle 18"/>
          <p:cNvSpPr/>
          <p:nvPr/>
        </p:nvSpPr>
        <p:spPr>
          <a:xfrm>
            <a:off x="2198029" y="6571619"/>
            <a:ext cx="2850460" cy="276999"/>
          </a:xfrm>
          <a:prstGeom prst="rect">
            <a:avLst/>
          </a:prstGeom>
        </p:spPr>
        <p:txBody>
          <a:bodyPr wrap="none">
            <a:spAutoFit/>
          </a:bodyPr>
          <a:lstStyle/>
          <a:p>
            <a:r>
              <a:rPr lang="en-US" sz="1200" i="1" dirty="0">
                <a:solidFill>
                  <a:schemeClr val="tx1"/>
                </a:solidFill>
              </a:rPr>
              <a:t>(Study A, y6 teacher 1, Summer 2018);</a:t>
            </a:r>
          </a:p>
        </p:txBody>
      </p:sp>
      <p:sp>
        <p:nvSpPr>
          <p:cNvPr id="7" name="Rectangle 6"/>
          <p:cNvSpPr/>
          <p:nvPr/>
        </p:nvSpPr>
        <p:spPr>
          <a:xfrm>
            <a:off x="659802" y="880598"/>
            <a:ext cx="2319008" cy="1569660"/>
          </a:xfrm>
          <a:prstGeom prst="rect">
            <a:avLst/>
          </a:prstGeom>
        </p:spPr>
        <p:txBody>
          <a:bodyPr wrap="square">
            <a:spAutoFit/>
          </a:bodyPr>
          <a:lstStyle/>
          <a:p>
            <a:r>
              <a:rPr lang="en-US" sz="1200" dirty="0">
                <a:solidFill>
                  <a:schemeClr val="bg1"/>
                </a:solidFill>
              </a:rPr>
              <a:t>(The teacher) did lots of modelling and breaking down of the questions for the children…. This meant that children, in fact, did not engage very much with identifying the steps/approaches/skills needed to solve the problems. </a:t>
            </a:r>
            <a:endParaRPr lang="en-US" sz="1200" i="1" dirty="0">
              <a:solidFill>
                <a:schemeClr val="bg1"/>
              </a:solidFill>
            </a:endParaRPr>
          </a:p>
        </p:txBody>
      </p:sp>
      <p:sp>
        <p:nvSpPr>
          <p:cNvPr id="21" name="Rectangle 20"/>
          <p:cNvSpPr/>
          <p:nvPr/>
        </p:nvSpPr>
        <p:spPr>
          <a:xfrm>
            <a:off x="6447666" y="329328"/>
            <a:ext cx="2107336" cy="1384995"/>
          </a:xfrm>
          <a:prstGeom prst="rect">
            <a:avLst/>
          </a:prstGeom>
        </p:spPr>
        <p:txBody>
          <a:bodyPr wrap="square">
            <a:spAutoFit/>
          </a:bodyPr>
          <a:lstStyle/>
          <a:p>
            <a:r>
              <a:rPr lang="en-US" sz="1200" dirty="0">
                <a:solidFill>
                  <a:schemeClr val="bg1"/>
                </a:solidFill>
              </a:rPr>
              <a:t>I was thinking if we're really struggling to work out what to do and to think, what chance have the students got when they're, you know, under pressure and not so experienced with that. </a:t>
            </a:r>
            <a:endParaRPr lang="en-US" sz="1200" i="1" dirty="0">
              <a:solidFill>
                <a:schemeClr val="bg1"/>
              </a:solidFill>
            </a:endParaRPr>
          </a:p>
        </p:txBody>
      </p:sp>
      <p:sp>
        <p:nvSpPr>
          <p:cNvPr id="22" name="Rectangle 21"/>
          <p:cNvSpPr/>
          <p:nvPr/>
        </p:nvSpPr>
        <p:spPr>
          <a:xfrm>
            <a:off x="1737664" y="2942239"/>
            <a:ext cx="1974370" cy="1200329"/>
          </a:xfrm>
          <a:prstGeom prst="rect">
            <a:avLst/>
          </a:prstGeom>
        </p:spPr>
        <p:txBody>
          <a:bodyPr wrap="square">
            <a:spAutoFit/>
          </a:bodyPr>
          <a:lstStyle/>
          <a:p>
            <a:r>
              <a:rPr lang="en-US" sz="1200" dirty="0">
                <a:solidFill>
                  <a:schemeClr val="bg1"/>
                </a:solidFill>
              </a:rPr>
              <a:t>‘I, and the pupils, are becoming more confident as we are regularly exposed more to open, </a:t>
            </a:r>
            <a:r>
              <a:rPr lang="en-US" sz="1200" dirty="0" err="1">
                <a:solidFill>
                  <a:schemeClr val="bg1"/>
                </a:solidFill>
              </a:rPr>
              <a:t>contextualised</a:t>
            </a:r>
            <a:r>
              <a:rPr lang="en-US" sz="1200" dirty="0">
                <a:solidFill>
                  <a:schemeClr val="bg1"/>
                </a:solidFill>
              </a:rPr>
              <a:t>, multi-step problems</a:t>
            </a:r>
            <a:r>
              <a:rPr lang="en-US" sz="1200" dirty="0" smtClean="0">
                <a:solidFill>
                  <a:schemeClr val="bg1"/>
                </a:solidFill>
              </a:rPr>
              <a:t>’</a:t>
            </a:r>
            <a:endParaRPr lang="en-US" sz="1200" i="1" dirty="0">
              <a:solidFill>
                <a:schemeClr val="bg1"/>
              </a:solidFill>
            </a:endParaRPr>
          </a:p>
        </p:txBody>
      </p:sp>
      <p:sp>
        <p:nvSpPr>
          <p:cNvPr id="23" name="Rectangle 22"/>
          <p:cNvSpPr/>
          <p:nvPr/>
        </p:nvSpPr>
        <p:spPr>
          <a:xfrm>
            <a:off x="4077724" y="2325550"/>
            <a:ext cx="3194339" cy="1384995"/>
          </a:xfrm>
          <a:prstGeom prst="rect">
            <a:avLst/>
          </a:prstGeom>
        </p:spPr>
        <p:txBody>
          <a:bodyPr wrap="square">
            <a:spAutoFit/>
          </a:bodyPr>
          <a:lstStyle/>
          <a:p>
            <a:r>
              <a:rPr lang="en-US" sz="1200" dirty="0">
                <a:solidFill>
                  <a:schemeClr val="bg1"/>
                </a:solidFill>
              </a:rPr>
              <a:t>‘Maybe I just need things a bit more highlighted for me, but that would be useful to have that as this is a problem solving and reasoning activity or this is an avenue, if you want to extend, to go off down here. …I don’t feel overly confident with problem solving</a:t>
            </a:r>
            <a:r>
              <a:rPr lang="en-US" sz="1200" dirty="0" smtClean="0">
                <a:solidFill>
                  <a:schemeClr val="bg1"/>
                </a:solidFill>
              </a:rPr>
              <a:t>’</a:t>
            </a:r>
            <a:endParaRPr lang="en-GB" sz="1200" i="1" dirty="0">
              <a:solidFill>
                <a:schemeClr val="bg1"/>
              </a:soli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339" y="1564816"/>
            <a:ext cx="5409629" cy="540962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99" y="2520390"/>
            <a:ext cx="6858000" cy="685800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6002" y="170716"/>
            <a:ext cx="6858000" cy="6858000"/>
          </a:xfrm>
          <a:prstGeom prst="rect">
            <a:avLst/>
          </a:prstGeom>
        </p:spPr>
      </p:pic>
    </p:spTree>
    <p:extLst>
      <p:ext uri="{BB962C8B-B14F-4D97-AF65-F5344CB8AC3E}">
        <p14:creationId xmlns:p14="http://schemas.microsoft.com/office/powerpoint/2010/main" val="325444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6" name="Rectangle 5"/>
          <p:cNvSpPr/>
          <p:nvPr/>
        </p:nvSpPr>
        <p:spPr>
          <a:xfrm>
            <a:off x="228599" y="752936"/>
            <a:ext cx="8702303" cy="4210178"/>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Shape 254"/>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21</a:t>
            </a:fld>
            <a:endParaRPr sz="800" b="1">
              <a:solidFill>
                <a:srgbClr val="003057"/>
              </a:solidFill>
              <a:latin typeface="Arial"/>
              <a:ea typeface="Arial"/>
              <a:cs typeface="Arial"/>
              <a:sym typeface="Arial"/>
            </a:endParaRPr>
          </a:p>
        </p:txBody>
      </p:sp>
      <p:sp>
        <p:nvSpPr>
          <p:cNvPr id="256" name="Shape 256"/>
          <p:cNvSpPr txBox="1"/>
          <p:nvPr/>
        </p:nvSpPr>
        <p:spPr>
          <a:xfrm>
            <a:off x="327805" y="966038"/>
            <a:ext cx="8587596" cy="3778489"/>
          </a:xfrm>
          <a:prstGeom prst="rect">
            <a:avLst/>
          </a:prstGeom>
          <a:noFill/>
          <a:ln>
            <a:noFill/>
          </a:ln>
        </p:spPr>
        <p:txBody>
          <a:bodyPr spcFirstLastPara="1" wrap="square" lIns="0" tIns="0" rIns="0" bIns="0" anchor="t" anchorCtr="0">
            <a:noAutofit/>
          </a:bodyPr>
          <a:lstStyle/>
          <a:p>
            <a:pPr marL="342900" indent="-342900">
              <a:spcAft>
                <a:spcPts val="600"/>
              </a:spcAft>
              <a:buFont typeface="Arial" panose="020B0604020202020204" pitchFamily="34" charset="0"/>
              <a:buChar char="•"/>
            </a:pPr>
            <a:r>
              <a:rPr lang="en-GB" sz="1800" dirty="0" smtClean="0">
                <a:solidFill>
                  <a:schemeClr val="tx1"/>
                </a:solidFill>
              </a:rPr>
              <a:t>Teachers in all phases are not clear what is meant by ‘problem solving’.</a:t>
            </a:r>
          </a:p>
          <a:p>
            <a:pPr marL="342900" indent="-342900">
              <a:spcAft>
                <a:spcPts val="600"/>
              </a:spcAft>
              <a:buFont typeface="Arial" panose="020B0604020202020204" pitchFamily="34" charset="0"/>
              <a:buChar char="•"/>
            </a:pPr>
            <a:r>
              <a:rPr lang="en-GB" sz="1800" dirty="0" smtClean="0">
                <a:solidFill>
                  <a:schemeClr val="tx1"/>
                </a:solidFill>
              </a:rPr>
              <a:t>They look first to assessments to clarify what is needed, but early assessments have had variable demands.</a:t>
            </a:r>
          </a:p>
          <a:p>
            <a:pPr marL="342900" indent="-342900">
              <a:spcAft>
                <a:spcPts val="600"/>
              </a:spcAft>
              <a:buFont typeface="Arial" panose="020B0604020202020204" pitchFamily="34" charset="0"/>
              <a:buChar char="•"/>
            </a:pPr>
            <a:r>
              <a:rPr lang="en-GB" sz="1800" dirty="0" smtClean="0">
                <a:solidFill>
                  <a:schemeClr val="tx1"/>
                </a:solidFill>
              </a:rPr>
              <a:t>Teachers often lack experience of, and skills and knowledge for, teaching problem solving, yet might not realise that. </a:t>
            </a:r>
          </a:p>
          <a:p>
            <a:pPr marL="342900" indent="-342900">
              <a:spcAft>
                <a:spcPts val="600"/>
              </a:spcAft>
              <a:buFont typeface="Arial" panose="020B0604020202020204" pitchFamily="34" charset="0"/>
              <a:buChar char="•"/>
            </a:pPr>
            <a:r>
              <a:rPr lang="en-GB" sz="1800" dirty="0" smtClean="0">
                <a:solidFill>
                  <a:schemeClr val="tx1"/>
                </a:solidFill>
              </a:rPr>
              <a:t>When good use is made of ‘educative’ resources (Davis and </a:t>
            </a:r>
            <a:r>
              <a:rPr lang="en-GB" sz="1800" dirty="0" err="1" smtClean="0">
                <a:solidFill>
                  <a:schemeClr val="tx1"/>
                </a:solidFill>
              </a:rPr>
              <a:t>Krajcik</a:t>
            </a:r>
            <a:r>
              <a:rPr lang="en-GB" sz="1800" dirty="0" smtClean="0">
                <a:solidFill>
                  <a:schemeClr val="tx1"/>
                </a:solidFill>
              </a:rPr>
              <a:t>, 2005)  including integral PD materials, teachers can become much more effective at teaching problem-solving – but this takes time and effort.  </a:t>
            </a:r>
          </a:p>
          <a:p>
            <a:pPr marL="342900" indent="-342900">
              <a:spcAft>
                <a:spcPts val="600"/>
              </a:spcAft>
              <a:buFont typeface="Arial" panose="020B0604020202020204" pitchFamily="34" charset="0"/>
              <a:buChar char="•"/>
            </a:pPr>
            <a:r>
              <a:rPr lang="en-GB" sz="1800" dirty="0" err="1">
                <a:solidFill>
                  <a:schemeClr val="tx1"/>
                </a:solidFill>
              </a:rPr>
              <a:t>Ofqual</a:t>
            </a:r>
            <a:r>
              <a:rPr lang="en-GB" sz="1800" dirty="0">
                <a:solidFill>
                  <a:schemeClr val="tx1"/>
                </a:solidFill>
              </a:rPr>
              <a:t> has now done some work about aspects of problem solving that correlate with demand  </a:t>
            </a:r>
            <a:r>
              <a:rPr lang="en-GB" dirty="0">
                <a:solidFill>
                  <a:schemeClr val="accent1">
                    <a:lumMod val="75000"/>
                  </a:schemeClr>
                </a:solidFill>
              </a:rPr>
              <a:t>(</a:t>
            </a:r>
            <a:r>
              <a:rPr lang="en-GB" dirty="0">
                <a:solidFill>
                  <a:schemeClr val="accent1">
                    <a:lumMod val="75000"/>
                  </a:schemeClr>
                </a:solidFill>
                <a:hlinkClick r:id="rId3"/>
              </a:rPr>
              <a:t>https://assets.publishing.service.gov.uk/government/uploads/system/uploads/attachment_data/file/668587/Summer_2017_GCSE_Maths_assessments_review.pdf</a:t>
            </a:r>
            <a:r>
              <a:rPr lang="en-GB" dirty="0">
                <a:solidFill>
                  <a:schemeClr val="accent1">
                    <a:lumMod val="75000"/>
                  </a:schemeClr>
                </a:solidFill>
              </a:rPr>
              <a:t>; see also </a:t>
            </a:r>
            <a:r>
              <a:rPr lang="en-GB" u="sng" dirty="0">
                <a:solidFill>
                  <a:schemeClr val="accent1">
                    <a:lumMod val="75000"/>
                  </a:schemeClr>
                </a:solidFill>
              </a:rPr>
              <a:t>https://www.tandfonline.com/doi/pdf/10.1080/14794802.2017.1334576</a:t>
            </a:r>
            <a:endParaRPr lang="en-GB" dirty="0" smtClean="0">
              <a:solidFill>
                <a:schemeClr val="tx1"/>
              </a:solidFill>
            </a:endParaRPr>
          </a:p>
        </p:txBody>
      </p:sp>
      <p:sp>
        <p:nvSpPr>
          <p:cNvPr id="2" name="Rectangle 1"/>
          <p:cNvSpPr/>
          <p:nvPr/>
        </p:nvSpPr>
        <p:spPr>
          <a:xfrm>
            <a:off x="-312118" y="220321"/>
            <a:ext cx="7202613" cy="523220"/>
          </a:xfrm>
          <a:prstGeom prst="rect">
            <a:avLst/>
          </a:prstGeom>
        </p:spPr>
        <p:txBody>
          <a:bodyPr wrap="none">
            <a:spAutoFit/>
          </a:bodyPr>
          <a:lstStyle/>
          <a:p>
            <a:pPr marL="457200" lvl="1"/>
            <a:r>
              <a:rPr lang="en-US" sz="2800" b="1" dirty="0">
                <a:solidFill>
                  <a:srgbClr val="003057"/>
                </a:solidFill>
                <a:latin typeface="Arial Rounded MT Bold" panose="020F0704030504030204" pitchFamily="34" charset="0"/>
              </a:rPr>
              <a:t>Threats to valid classroom enactment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213" y="4603029"/>
            <a:ext cx="2113126" cy="21135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280" y="4612424"/>
            <a:ext cx="2336107" cy="23366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119" y="4380532"/>
            <a:ext cx="2783153" cy="278374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22</a:t>
            </a:fld>
            <a:endParaRPr sz="800" b="1" i="0" u="none" strike="noStrike" cap="none">
              <a:solidFill>
                <a:srgbClr val="003057"/>
              </a:solidFill>
              <a:latin typeface="Arial"/>
              <a:ea typeface="Arial"/>
              <a:cs typeface="Arial"/>
              <a:sym typeface="Arial"/>
            </a:endParaRPr>
          </a:p>
        </p:txBody>
      </p:sp>
      <p:sp>
        <p:nvSpPr>
          <p:cNvPr id="10" name="Rectangle 9"/>
          <p:cNvSpPr/>
          <p:nvPr/>
        </p:nvSpPr>
        <p:spPr>
          <a:xfrm>
            <a:off x="-10048" y="1"/>
            <a:ext cx="6205736" cy="6858000"/>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483608"/>
            <a:ext cx="4271059" cy="523220"/>
          </a:xfrm>
          <a:prstGeom prst="rect">
            <a:avLst/>
          </a:prstGeom>
          <a:noFill/>
        </p:spPr>
        <p:txBody>
          <a:bodyPr wrap="square" rtlCol="0">
            <a:spAutoFit/>
          </a:bodyPr>
          <a:lstStyle/>
          <a:p>
            <a:r>
              <a:rPr lang="en-GB" sz="2800" b="1" dirty="0" smtClean="0">
                <a:solidFill>
                  <a:srgbClr val="002060"/>
                </a:solidFill>
                <a:latin typeface="Arial Rounded MT Bold" panose="020F0704030504030204" pitchFamily="34" charset="0"/>
              </a:rPr>
              <a:t>Summary  </a:t>
            </a:r>
            <a:endParaRPr lang="en-GB" sz="2800" b="1" dirty="0">
              <a:solidFill>
                <a:srgbClr val="002060"/>
              </a:solidFill>
              <a:latin typeface="Arial Rounded MT Bold" panose="020F0704030504030204" pitchFamily="34" charset="0"/>
            </a:endParaRPr>
          </a:p>
        </p:txBody>
      </p:sp>
      <p:sp>
        <p:nvSpPr>
          <p:cNvPr id="215" name="Shape 215"/>
          <p:cNvSpPr txBox="1"/>
          <p:nvPr/>
        </p:nvSpPr>
        <p:spPr>
          <a:xfrm>
            <a:off x="168278" y="1430514"/>
            <a:ext cx="5899236" cy="5003801"/>
          </a:xfrm>
          <a:prstGeom prst="rect">
            <a:avLst/>
          </a:prstGeom>
          <a:noFill/>
          <a:ln>
            <a:noFill/>
          </a:ln>
        </p:spPr>
        <p:txBody>
          <a:bodyPr spcFirstLastPara="1" wrap="square" lIns="0" tIns="0" rIns="0" bIns="0" anchor="t" anchorCtr="0">
            <a:noAutofit/>
          </a:bodyPr>
          <a:lstStyle/>
          <a:p>
            <a:pPr marL="177800" marR="0" lvl="2" indent="-177800" algn="l" rtl="0">
              <a:spcBef>
                <a:spcPts val="0"/>
              </a:spcBef>
              <a:spcAft>
                <a:spcPts val="600"/>
              </a:spcAft>
              <a:buClr>
                <a:schemeClr val="dk1"/>
              </a:buClr>
              <a:buSzPts val="2800"/>
              <a:buFont typeface="Arial" panose="020B0604020202020204" pitchFamily="34" charset="0"/>
              <a:buChar char="•"/>
            </a:pPr>
            <a:r>
              <a:rPr lang="en-GB" sz="1800" dirty="0" smtClean="0">
                <a:solidFill>
                  <a:schemeClr val="tx1"/>
                </a:solidFill>
              </a:rPr>
              <a:t>Mathematical problem solving is *hard* to teach, especially for teachers coming new to it.</a:t>
            </a:r>
          </a:p>
          <a:p>
            <a:pPr marL="177800" marR="0" lvl="2" indent="-177800" algn="l" rtl="0">
              <a:spcBef>
                <a:spcPts val="0"/>
              </a:spcBef>
              <a:spcAft>
                <a:spcPts val="600"/>
              </a:spcAft>
              <a:buClr>
                <a:schemeClr val="dk1"/>
              </a:buClr>
              <a:buSzPts val="2800"/>
              <a:buFont typeface="Arial" panose="020B0604020202020204" pitchFamily="34" charset="0"/>
              <a:buChar char="•"/>
            </a:pPr>
            <a:r>
              <a:rPr lang="en-GB" sz="1800" dirty="0" smtClean="0">
                <a:solidFill>
                  <a:schemeClr val="tx1"/>
                </a:solidFill>
              </a:rPr>
              <a:t>And *hard* to assess validly, fairly and reliably.</a:t>
            </a:r>
          </a:p>
          <a:p>
            <a:pPr marL="177800" lvl="2" indent="-177800">
              <a:spcAft>
                <a:spcPts val="600"/>
              </a:spcAft>
              <a:buClr>
                <a:schemeClr val="dk1"/>
              </a:buClr>
              <a:buSzPts val="2800"/>
              <a:buFont typeface="Arial" panose="020B0604020202020204" pitchFamily="34" charset="0"/>
              <a:buChar char="•"/>
            </a:pPr>
            <a:r>
              <a:rPr lang="en-GB" sz="1800" dirty="0" smtClean="0">
                <a:solidFill>
                  <a:schemeClr val="tx1"/>
                </a:solidFill>
              </a:rPr>
              <a:t>Good assessment </a:t>
            </a:r>
            <a:r>
              <a:rPr lang="en-GB" sz="1800" dirty="0">
                <a:solidFill>
                  <a:schemeClr val="tx1"/>
                </a:solidFill>
              </a:rPr>
              <a:t>of related learning requires </a:t>
            </a:r>
            <a:r>
              <a:rPr lang="en-GB" sz="1800" dirty="0" smtClean="0">
                <a:solidFill>
                  <a:schemeClr val="tx1"/>
                </a:solidFill>
              </a:rPr>
              <a:t>shared understanding of terms used, and </a:t>
            </a:r>
            <a:r>
              <a:rPr lang="en-GB" sz="1800" dirty="0">
                <a:solidFill>
                  <a:schemeClr val="tx1"/>
                </a:solidFill>
              </a:rPr>
              <a:t>of student learning. </a:t>
            </a:r>
          </a:p>
          <a:p>
            <a:pPr marL="177800" marR="0" lvl="2" indent="-177800" algn="l" rtl="0">
              <a:spcBef>
                <a:spcPts val="0"/>
              </a:spcBef>
              <a:spcAft>
                <a:spcPts val="600"/>
              </a:spcAft>
              <a:buClr>
                <a:schemeClr val="dk1"/>
              </a:buClr>
              <a:buSzPts val="2800"/>
              <a:buFont typeface="Arial" panose="020B0604020202020204" pitchFamily="34" charset="0"/>
              <a:buChar char="•"/>
            </a:pPr>
            <a:r>
              <a:rPr lang="en-GB" sz="1800" u="none" strike="noStrike" cap="none" dirty="0">
                <a:solidFill>
                  <a:schemeClr val="tx1"/>
                </a:solidFill>
                <a:sym typeface="Arial"/>
              </a:rPr>
              <a:t>Teachers of mathematics </a:t>
            </a:r>
            <a:r>
              <a:rPr lang="en-GB" sz="1800" u="none" strike="noStrike" cap="none" dirty="0" smtClean="0">
                <a:solidFill>
                  <a:schemeClr val="tx1"/>
                </a:solidFill>
                <a:sym typeface="Arial"/>
              </a:rPr>
              <a:t>in England require focused </a:t>
            </a:r>
            <a:r>
              <a:rPr lang="en-GB" sz="1800" u="none" strike="noStrike" cap="none" dirty="0">
                <a:solidFill>
                  <a:schemeClr val="tx1"/>
                </a:solidFill>
                <a:sym typeface="Arial"/>
              </a:rPr>
              <a:t>and substantial </a:t>
            </a:r>
            <a:r>
              <a:rPr lang="en-GB" sz="1800" u="none" strike="noStrike" cap="none" dirty="0" smtClean="0">
                <a:solidFill>
                  <a:schemeClr val="tx1"/>
                </a:solidFill>
                <a:sym typeface="Arial"/>
              </a:rPr>
              <a:t>CPD.</a:t>
            </a:r>
          </a:p>
          <a:p>
            <a:pPr marL="177800" marR="0" lvl="2" indent="-177800" algn="l" rtl="0">
              <a:spcBef>
                <a:spcPts val="0"/>
              </a:spcBef>
              <a:spcAft>
                <a:spcPts val="600"/>
              </a:spcAft>
              <a:buClr>
                <a:schemeClr val="dk1"/>
              </a:buClr>
              <a:buSzPts val="2800"/>
              <a:buFont typeface="Arial" panose="020B0604020202020204" pitchFamily="34" charset="0"/>
              <a:buChar char="•"/>
            </a:pPr>
            <a:r>
              <a:rPr lang="en-GB" sz="1800" dirty="0" smtClean="0">
                <a:solidFill>
                  <a:schemeClr val="tx1"/>
                </a:solidFill>
              </a:rPr>
              <a:t>Classroom enactment is highly framed by high-stakes assessments: a coherent curriculum system supports the enactment of problem solving.</a:t>
            </a:r>
          </a:p>
          <a:p>
            <a:pPr marL="177800" marR="0" lvl="2" indent="-177800" algn="l" rtl="0">
              <a:spcBef>
                <a:spcPts val="0"/>
              </a:spcBef>
              <a:spcAft>
                <a:spcPts val="600"/>
              </a:spcAft>
              <a:buClr>
                <a:schemeClr val="dk1"/>
              </a:buClr>
              <a:buSzPts val="2800"/>
              <a:buFont typeface="Arial" panose="020B0604020202020204" pitchFamily="34" charset="0"/>
              <a:buChar char="•"/>
            </a:pPr>
            <a:r>
              <a:rPr lang="en-GB" sz="1800" dirty="0" smtClean="0">
                <a:solidFill>
                  <a:schemeClr val="tx1"/>
                </a:solidFill>
              </a:rPr>
              <a:t>Pearson / UCL research projects to be completed in 2018 and 2019 and will be reported on separately.</a:t>
            </a:r>
            <a:endParaRPr lang="en-GB" sz="1800" u="none" strike="noStrike" cap="none" dirty="0" smtClean="0">
              <a:solidFill>
                <a:schemeClr val="tx1"/>
              </a:solidFill>
              <a:sym typeface="Arial"/>
            </a:endParaRPr>
          </a:p>
          <a:p>
            <a:pPr marL="177800" marR="0" lvl="2" indent="-177800" algn="l" rtl="0">
              <a:spcBef>
                <a:spcPts val="0"/>
              </a:spcBef>
              <a:spcAft>
                <a:spcPts val="600"/>
              </a:spcAft>
              <a:buClr>
                <a:schemeClr val="dk1"/>
              </a:buClr>
              <a:buSzPts val="2800"/>
              <a:buFont typeface="Arial" panose="020B0604020202020204" pitchFamily="34" charset="0"/>
              <a:buChar char="•"/>
            </a:pPr>
            <a:endParaRPr lang="en-GB" sz="1000" b="0" i="1" u="none" strike="noStrike" cap="none" dirty="0">
              <a:solidFill>
                <a:schemeClr val="tx1"/>
              </a:solidFill>
              <a:latin typeface="Arial"/>
              <a:ea typeface="Arial"/>
              <a:cs typeface="Arial"/>
              <a:sym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545" y="430404"/>
            <a:ext cx="2117109" cy="211710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7346">
            <a:off x="6435600" y="4718748"/>
            <a:ext cx="1641563" cy="164225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6125">
            <a:off x="7227610" y="4321121"/>
            <a:ext cx="1765002" cy="176500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545" y="2421979"/>
            <a:ext cx="1950540" cy="1950540"/>
          </a:xfrm>
          <a:prstGeom prst="rect">
            <a:avLst/>
          </a:prstGeom>
        </p:spPr>
      </p:pic>
    </p:spTree>
    <p:extLst>
      <p:ext uri="{BB962C8B-B14F-4D97-AF65-F5344CB8AC3E}">
        <p14:creationId xmlns:p14="http://schemas.microsoft.com/office/powerpoint/2010/main" val="150190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80" y="341291"/>
            <a:ext cx="4038796" cy="1022742"/>
          </a:xfrm>
        </p:spPr>
        <p:txBody>
          <a:bodyPr>
            <a:normAutofit/>
          </a:bodyPr>
          <a:lstStyle/>
          <a:p>
            <a:r>
              <a:rPr lang="en-GB" sz="3600" dirty="0">
                <a:solidFill>
                  <a:schemeClr val="tx1"/>
                </a:solidFill>
                <a:latin typeface="Arial Rounded MT Bold" panose="020F0704030504030204" pitchFamily="34" charset="0"/>
              </a:rPr>
              <a:t>Delivering what we promise</a:t>
            </a:r>
            <a:endParaRPr lang="en-US" sz="3600"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244279" y="1511301"/>
            <a:ext cx="4212236" cy="4735018"/>
          </a:xfrm>
        </p:spPr>
        <p:txBody>
          <a:bodyPr>
            <a:noAutofit/>
          </a:bodyPr>
          <a:lstStyle/>
          <a:p>
            <a:pPr>
              <a:lnSpc>
                <a:spcPts val="1800"/>
              </a:lnSpc>
              <a:spcBef>
                <a:spcPts val="600"/>
              </a:spcBef>
            </a:pPr>
            <a:r>
              <a:rPr lang="en-GB" sz="1800" b="1" dirty="0" smtClean="0"/>
              <a:t>At Pearson</a:t>
            </a:r>
            <a:r>
              <a:rPr lang="en-GB" sz="1800" b="1" dirty="0"/>
              <a:t>, efficacy means making sure that our products and services </a:t>
            </a:r>
            <a:r>
              <a:rPr lang="en-GB" sz="1800" b="1" dirty="0" smtClean="0"/>
              <a:t>work </a:t>
            </a:r>
            <a:r>
              <a:rPr lang="en-GB" sz="1800" b="1" dirty="0"/>
              <a:t>the way we say they do. </a:t>
            </a:r>
            <a:endParaRPr lang="en-GB" sz="1800" b="1" dirty="0" smtClean="0"/>
          </a:p>
          <a:p>
            <a:pPr>
              <a:lnSpc>
                <a:spcPts val="1800"/>
              </a:lnSpc>
              <a:spcBef>
                <a:spcPts val="600"/>
              </a:spcBef>
            </a:pPr>
            <a:endParaRPr lang="en-GB" sz="1800" b="1" dirty="0" smtClean="0"/>
          </a:p>
          <a:p>
            <a:pPr>
              <a:lnSpc>
                <a:spcPts val="1800"/>
              </a:lnSpc>
              <a:spcBef>
                <a:spcPts val="600"/>
              </a:spcBef>
            </a:pPr>
            <a:r>
              <a:rPr lang="en-GB" sz="1800" b="1" dirty="0"/>
              <a:t>It is at the very heart of what we do</a:t>
            </a:r>
            <a:r>
              <a:rPr lang="en-GB" sz="1800" b="1" i="1" dirty="0"/>
              <a:t>. </a:t>
            </a:r>
          </a:p>
          <a:p>
            <a:pPr>
              <a:lnSpc>
                <a:spcPts val="1800"/>
              </a:lnSpc>
              <a:spcBef>
                <a:spcPts val="600"/>
              </a:spcBef>
            </a:pPr>
            <a:endParaRPr lang="en-GB" sz="1800" b="1" dirty="0"/>
          </a:p>
          <a:p>
            <a:pPr>
              <a:lnSpc>
                <a:spcPts val="1800"/>
              </a:lnSpc>
              <a:spcBef>
                <a:spcPts val="600"/>
              </a:spcBef>
            </a:pPr>
            <a:r>
              <a:rPr lang="en-GB" sz="1800" b="1" dirty="0" smtClean="0"/>
              <a:t>Our </a:t>
            </a:r>
            <a:r>
              <a:rPr lang="en-GB" sz="1800" b="1" dirty="0"/>
              <a:t>efficacy strategy </a:t>
            </a:r>
            <a:r>
              <a:rPr lang="en-GB" sz="1800" b="1" dirty="0" smtClean="0"/>
              <a:t>helps </a:t>
            </a:r>
            <a:r>
              <a:rPr lang="en-GB" sz="1800" b="1" dirty="0"/>
              <a:t>us create and deliver </a:t>
            </a:r>
            <a:r>
              <a:rPr lang="en-GB" sz="1800" b="1" dirty="0" smtClean="0"/>
              <a:t>learning </a:t>
            </a:r>
            <a:r>
              <a:rPr lang="en-GB" sz="1800" b="1" dirty="0"/>
              <a:t>products, platforms, and services across global markets—all with the aim of improving learner outcomes. </a:t>
            </a:r>
            <a:endParaRPr lang="en-GB" sz="1800" b="1" dirty="0" smtClean="0"/>
          </a:p>
          <a:p>
            <a:pPr>
              <a:lnSpc>
                <a:spcPts val="1800"/>
              </a:lnSpc>
              <a:spcBef>
                <a:spcPts val="600"/>
              </a:spcBef>
            </a:pPr>
            <a:endParaRPr lang="en-GB" sz="1800" b="1" dirty="0" smtClean="0"/>
          </a:p>
          <a:p>
            <a:pPr>
              <a:lnSpc>
                <a:spcPts val="1800"/>
              </a:lnSpc>
              <a:spcBef>
                <a:spcPts val="600"/>
              </a:spcBef>
            </a:pPr>
            <a:r>
              <a:rPr lang="en-GB" sz="1800" b="1" dirty="0" smtClean="0"/>
              <a:t>The </a:t>
            </a:r>
            <a:r>
              <a:rPr lang="en-GB" sz="1800" b="1" dirty="0"/>
              <a:t>Efficacy Agenda </a:t>
            </a:r>
            <a:r>
              <a:rPr lang="en-GB" sz="1800" b="1" dirty="0" smtClean="0"/>
              <a:t>focuses on measuring </a:t>
            </a:r>
            <a:r>
              <a:rPr lang="en-GB" sz="1800" b="1" dirty="0"/>
              <a:t>the impact on improving lives through </a:t>
            </a:r>
            <a:r>
              <a:rPr lang="en-GB" sz="1800" b="1" dirty="0" smtClean="0"/>
              <a:t>learning.</a:t>
            </a:r>
          </a:p>
          <a:p>
            <a:pPr>
              <a:lnSpc>
                <a:spcPts val="1800"/>
              </a:lnSpc>
              <a:spcBef>
                <a:spcPts val="600"/>
              </a:spcBef>
            </a:pPr>
            <a:endParaRPr lang="en-GB" sz="1800" b="1" dirty="0" smtClean="0"/>
          </a:p>
          <a:p>
            <a:pPr>
              <a:lnSpc>
                <a:spcPts val="1800"/>
              </a:lnSpc>
              <a:spcBef>
                <a:spcPts val="600"/>
              </a:spcBef>
            </a:pPr>
            <a:r>
              <a:rPr lang="en-GB" sz="1800" b="1" dirty="0" smtClean="0"/>
              <a:t>Our research focuses on the  </a:t>
            </a:r>
            <a:r>
              <a:rPr lang="en-GB" sz="1800" b="1" dirty="0"/>
              <a:t>value of measuring impact on learners and the value-added to </a:t>
            </a:r>
            <a:r>
              <a:rPr lang="en-GB" sz="1800" b="1" dirty="0" smtClean="0"/>
              <a:t>schools.</a:t>
            </a:r>
            <a:endParaRPr lang="en-GB" sz="1800" b="1" dirty="0"/>
          </a:p>
          <a:p>
            <a:pPr>
              <a:lnSpc>
                <a:spcPts val="1800"/>
              </a:lnSpc>
              <a:spcBef>
                <a:spcPts val="600"/>
              </a:spcBef>
            </a:pPr>
            <a:endParaRPr lang="en-GB" b="1"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8" r="118"/>
          <a:stretch>
            <a:fillRect/>
          </a:stretch>
        </p:blipFill>
        <p:spPr/>
      </p:pic>
      <p:sp>
        <p:nvSpPr>
          <p:cNvPr id="4" name="Slide Number Placeholder 3"/>
          <p:cNvSpPr>
            <a:spLocks noGrp="1"/>
          </p:cNvSpPr>
          <p:nvPr>
            <p:ph type="sldNum" sz="quarter" idx="4"/>
          </p:nvPr>
        </p:nvSpPr>
        <p:spPr/>
        <p:txBody>
          <a:bodyPr/>
          <a:lstStyle/>
          <a:p>
            <a:fld id="{DDBE135E-2566-4748-853C-8A3B78F0FB00}" type="slidenum">
              <a:rPr lang="en-GB" smtClean="0"/>
              <a:pPr/>
              <a:t>3</a:t>
            </a:fld>
            <a:endParaRPr lang="en-GB" dirty="0"/>
          </a:p>
        </p:txBody>
      </p:sp>
      <p:sp>
        <p:nvSpPr>
          <p:cNvPr id="6"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a:t>What is efficacy at Pearson?</a:t>
            </a:r>
            <a:endParaRPr lang="en-US" spc="0" dirty="0"/>
          </a:p>
        </p:txBody>
      </p:sp>
      <p:cxnSp>
        <p:nvCxnSpPr>
          <p:cNvPr id="7" name="Straight Connector 6"/>
          <p:cNvCxnSpPr/>
          <p:nvPr/>
        </p:nvCxnSpPr>
        <p:spPr>
          <a:xfrm>
            <a:off x="8465042" y="6509542"/>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97320" y="200025"/>
            <a:ext cx="1197443" cy="107017"/>
          </a:xfrm>
          <a:prstGeom prst="rect">
            <a:avLst/>
          </a:prstGeom>
          <a:noFill/>
        </p:spPr>
        <p:txBody>
          <a:bodyPr wrap="none" lIns="0" tIns="0" rIns="0" bIns="0" rtlCol="0">
            <a:spAutoFit/>
          </a:bodyPr>
          <a:lstStyle/>
          <a:p>
            <a:pPr algn="r">
              <a:lnSpc>
                <a:spcPts val="900"/>
              </a:lnSpc>
            </a:pPr>
            <a:r>
              <a:rPr lang="en-GB" sz="700">
                <a:solidFill>
                  <a:srgbClr val="000000"/>
                </a:solidFill>
              </a:rPr>
              <a:t>Image by Jose Vidal Carrasco</a:t>
            </a:r>
            <a:endParaRPr lang="en-US" sz="700">
              <a:solidFill>
                <a:srgbClr val="000000"/>
              </a:solidFill>
            </a:endParaRPr>
          </a:p>
        </p:txBody>
      </p:sp>
    </p:spTree>
    <p:extLst>
      <p:ext uri="{BB962C8B-B14F-4D97-AF65-F5344CB8AC3E}">
        <p14:creationId xmlns:p14="http://schemas.microsoft.com/office/powerpoint/2010/main" val="250992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Rounded MT Bold" panose="020F0704030504030204" pitchFamily="34" charset="0"/>
              </a:rPr>
              <a:t>Defining our outcomes</a:t>
            </a:r>
          </a:p>
        </p:txBody>
      </p:sp>
      <p:sp>
        <p:nvSpPr>
          <p:cNvPr id="3" name="Text Placeholder 2"/>
          <p:cNvSpPr>
            <a:spLocks noGrp="1"/>
          </p:cNvSpPr>
          <p:nvPr>
            <p:ph type="body" sz="quarter" idx="10"/>
          </p:nvPr>
        </p:nvSpPr>
        <p:spPr>
          <a:xfrm>
            <a:off x="498475" y="1514474"/>
            <a:ext cx="8169536" cy="856679"/>
          </a:xfrm>
        </p:spPr>
        <p:txBody>
          <a:bodyPr/>
          <a:lstStyle/>
          <a:p>
            <a:pPr>
              <a:lnSpc>
                <a:spcPct val="150000"/>
              </a:lnSpc>
              <a:spcBef>
                <a:spcPts val="1200"/>
              </a:spcBef>
              <a:spcAft>
                <a:spcPts val="1200"/>
              </a:spcAft>
            </a:pPr>
            <a:r>
              <a:rPr lang="en-GB" sz="2000" b="1" dirty="0">
                <a:solidFill>
                  <a:schemeClr val="tx2"/>
                </a:solidFill>
              </a:rPr>
              <a:t>W</a:t>
            </a:r>
            <a:r>
              <a:rPr lang="en-GB" sz="2000" b="1" dirty="0" smtClean="0">
                <a:solidFill>
                  <a:schemeClr val="tx2"/>
                </a:solidFill>
              </a:rPr>
              <a:t>e define  learner outcomes for our products in these categories</a:t>
            </a:r>
            <a:r>
              <a:rPr lang="en-GB" sz="2000" b="1" dirty="0">
                <a:solidFill>
                  <a:schemeClr val="tx2"/>
                </a:solidFill>
              </a:rPr>
              <a:t>:</a:t>
            </a:r>
            <a:endParaRPr lang="en-US" sz="2000" b="1" dirty="0">
              <a:solidFill>
                <a:schemeClr val="tx2"/>
              </a:solidFill>
            </a:endParaRPr>
          </a:p>
        </p:txBody>
      </p:sp>
      <p:sp>
        <p:nvSpPr>
          <p:cNvPr id="4" name="TextBox 3"/>
          <p:cNvSpPr txBox="1"/>
          <p:nvPr/>
        </p:nvSpPr>
        <p:spPr>
          <a:xfrm>
            <a:off x="909093" y="3160059"/>
            <a:ext cx="750205" cy="215444"/>
          </a:xfrm>
          <a:prstGeom prst="rect">
            <a:avLst/>
          </a:prstGeom>
          <a:noFill/>
        </p:spPr>
        <p:txBody>
          <a:bodyPr wrap="none" lIns="0" tIns="0" rIns="0" bIns="0" rtlCol="0">
            <a:spAutoFit/>
          </a:bodyPr>
          <a:lstStyle/>
          <a:p>
            <a:pPr algn="ctr"/>
            <a:r>
              <a:rPr lang="en-GB" sz="1400" b="1" dirty="0" smtClean="0">
                <a:solidFill>
                  <a:srgbClr val="003057"/>
                </a:solidFill>
              </a:rPr>
              <a:t>ACCESS</a:t>
            </a:r>
            <a:endParaRPr lang="en-US" sz="1400" b="1" dirty="0">
              <a:solidFill>
                <a:srgbClr val="003057"/>
              </a:solidFill>
            </a:endParaRPr>
          </a:p>
        </p:txBody>
      </p:sp>
      <p:sp>
        <p:nvSpPr>
          <p:cNvPr id="5" name="TextBox 4"/>
          <p:cNvSpPr txBox="1"/>
          <p:nvPr/>
        </p:nvSpPr>
        <p:spPr>
          <a:xfrm>
            <a:off x="672354" y="4840942"/>
            <a:ext cx="1223683" cy="500137"/>
          </a:xfrm>
          <a:prstGeom prst="rect">
            <a:avLst/>
          </a:prstGeom>
          <a:noFill/>
        </p:spPr>
        <p:txBody>
          <a:bodyPr wrap="square" lIns="0" tIns="0" rIns="0" bIns="0" rtlCol="0">
            <a:spAutoFit/>
          </a:bodyPr>
          <a:lstStyle/>
          <a:p>
            <a:pPr algn="ctr">
              <a:lnSpc>
                <a:spcPts val="1300"/>
              </a:lnSpc>
            </a:pPr>
            <a:r>
              <a:rPr lang="en-GB" sz="1200" b="1" dirty="0" smtClean="0">
                <a:solidFill>
                  <a:schemeClr val="tx2"/>
                </a:solidFill>
              </a:rPr>
              <a:t>The learner’s access and experience</a:t>
            </a:r>
            <a:endParaRPr lang="en-US" sz="1200" b="1" dirty="0">
              <a:solidFill>
                <a:schemeClr val="tx2"/>
              </a:solidFill>
            </a:endParaRPr>
          </a:p>
        </p:txBody>
      </p:sp>
      <p:sp>
        <p:nvSpPr>
          <p:cNvPr id="7" name="TextBox 6"/>
          <p:cNvSpPr txBox="1"/>
          <p:nvPr/>
        </p:nvSpPr>
        <p:spPr>
          <a:xfrm>
            <a:off x="2876416" y="3160059"/>
            <a:ext cx="1195841" cy="215444"/>
          </a:xfrm>
          <a:prstGeom prst="rect">
            <a:avLst/>
          </a:prstGeom>
          <a:noFill/>
        </p:spPr>
        <p:txBody>
          <a:bodyPr wrap="none" lIns="0" tIns="0" rIns="0" bIns="0" rtlCol="0">
            <a:spAutoFit/>
          </a:bodyPr>
          <a:lstStyle/>
          <a:p>
            <a:pPr algn="ctr"/>
            <a:r>
              <a:rPr lang="en-GB" sz="1400" b="1" dirty="0" smtClean="0">
                <a:solidFill>
                  <a:srgbClr val="003057"/>
                </a:solidFill>
              </a:rPr>
              <a:t>COMPLETION</a:t>
            </a:r>
            <a:endParaRPr lang="en-US" sz="1400" b="1" dirty="0">
              <a:solidFill>
                <a:srgbClr val="003057"/>
              </a:solidFill>
            </a:endParaRPr>
          </a:p>
        </p:txBody>
      </p:sp>
      <p:sp>
        <p:nvSpPr>
          <p:cNvPr id="8" name="TextBox 7"/>
          <p:cNvSpPr txBox="1"/>
          <p:nvPr/>
        </p:nvSpPr>
        <p:spPr>
          <a:xfrm>
            <a:off x="4922936" y="3160059"/>
            <a:ext cx="1308050" cy="215444"/>
          </a:xfrm>
          <a:prstGeom prst="rect">
            <a:avLst/>
          </a:prstGeom>
          <a:noFill/>
        </p:spPr>
        <p:txBody>
          <a:bodyPr wrap="none" lIns="0" tIns="0" rIns="0" bIns="0" rtlCol="0">
            <a:spAutoFit/>
          </a:bodyPr>
          <a:lstStyle/>
          <a:p>
            <a:pPr algn="ctr"/>
            <a:r>
              <a:rPr lang="en-GB" sz="1400" b="1" dirty="0" smtClean="0">
                <a:solidFill>
                  <a:srgbClr val="003057"/>
                </a:solidFill>
              </a:rPr>
              <a:t>ACHIEVEMENT</a:t>
            </a:r>
            <a:endParaRPr lang="en-US" sz="1400" b="1" dirty="0">
              <a:solidFill>
                <a:srgbClr val="003057"/>
              </a:solidFill>
            </a:endParaRPr>
          </a:p>
        </p:txBody>
      </p:sp>
      <p:sp>
        <p:nvSpPr>
          <p:cNvPr id="9" name="TextBox 8"/>
          <p:cNvSpPr txBox="1"/>
          <p:nvPr/>
        </p:nvSpPr>
        <p:spPr>
          <a:xfrm>
            <a:off x="7052719" y="3160059"/>
            <a:ext cx="1338508" cy="215444"/>
          </a:xfrm>
          <a:prstGeom prst="rect">
            <a:avLst/>
          </a:prstGeom>
          <a:noFill/>
        </p:spPr>
        <p:txBody>
          <a:bodyPr wrap="none" lIns="0" tIns="0" rIns="0" bIns="0" rtlCol="0">
            <a:spAutoFit/>
          </a:bodyPr>
          <a:lstStyle/>
          <a:p>
            <a:pPr algn="ctr"/>
            <a:r>
              <a:rPr lang="en-GB" sz="1400" b="1" dirty="0" smtClean="0">
                <a:solidFill>
                  <a:srgbClr val="003057"/>
                </a:solidFill>
              </a:rPr>
              <a:t>PROGRESSION</a:t>
            </a:r>
            <a:endParaRPr lang="en-US" sz="1400" b="1" dirty="0">
              <a:solidFill>
                <a:srgbClr val="003057"/>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665" y="3575142"/>
            <a:ext cx="1100330" cy="10424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880" y="3571041"/>
            <a:ext cx="923546" cy="117653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3315" y="3524444"/>
            <a:ext cx="929642" cy="1112522"/>
          </a:xfrm>
          <a:prstGeom prst="rect">
            <a:avLst/>
          </a:prstGeom>
        </p:spPr>
      </p:pic>
      <p:sp>
        <p:nvSpPr>
          <p:cNvPr id="14" name="TextBox 13"/>
          <p:cNvSpPr txBox="1"/>
          <p:nvPr/>
        </p:nvSpPr>
        <p:spPr>
          <a:xfrm>
            <a:off x="2862495" y="4840942"/>
            <a:ext cx="1223683" cy="333425"/>
          </a:xfrm>
          <a:prstGeom prst="rect">
            <a:avLst/>
          </a:prstGeom>
          <a:noFill/>
        </p:spPr>
        <p:txBody>
          <a:bodyPr wrap="square" lIns="0" tIns="0" rIns="0" bIns="0" rtlCol="0">
            <a:spAutoFit/>
          </a:bodyPr>
          <a:lstStyle/>
          <a:p>
            <a:pPr algn="ctr">
              <a:lnSpc>
                <a:spcPts val="1300"/>
              </a:lnSpc>
            </a:pPr>
            <a:r>
              <a:rPr lang="en-GB" sz="1200" b="1" dirty="0">
                <a:solidFill>
                  <a:schemeClr val="tx2"/>
                </a:solidFill>
              </a:rPr>
              <a:t>The timeliness </a:t>
            </a:r>
          </a:p>
          <a:p>
            <a:pPr algn="ctr">
              <a:lnSpc>
                <a:spcPts val="1300"/>
              </a:lnSpc>
            </a:pPr>
            <a:r>
              <a:rPr lang="en-GB" sz="1200" b="1" dirty="0">
                <a:solidFill>
                  <a:schemeClr val="tx2"/>
                </a:solidFill>
              </a:rPr>
              <a:t>of completion</a:t>
            </a:r>
            <a:endParaRPr lang="en-US" sz="1200" b="1" dirty="0">
              <a:solidFill>
                <a:schemeClr val="tx2"/>
              </a:solidFill>
            </a:endParaRPr>
          </a:p>
        </p:txBody>
      </p:sp>
      <p:sp>
        <p:nvSpPr>
          <p:cNvPr id="15" name="TextBox 14"/>
          <p:cNvSpPr txBox="1"/>
          <p:nvPr/>
        </p:nvSpPr>
        <p:spPr>
          <a:xfrm>
            <a:off x="4965120" y="4840942"/>
            <a:ext cx="1328524" cy="666849"/>
          </a:xfrm>
          <a:prstGeom prst="rect">
            <a:avLst/>
          </a:prstGeom>
          <a:noFill/>
        </p:spPr>
        <p:txBody>
          <a:bodyPr wrap="square" lIns="0" tIns="0" rIns="0" bIns="0" rtlCol="0">
            <a:spAutoFit/>
          </a:bodyPr>
          <a:lstStyle/>
          <a:p>
            <a:pPr algn="ctr">
              <a:lnSpc>
                <a:spcPts val="1300"/>
              </a:lnSpc>
            </a:pPr>
            <a:r>
              <a:rPr lang="en-GB" sz="1200" b="1" dirty="0">
                <a:solidFill>
                  <a:schemeClr val="tx2"/>
                </a:solidFill>
              </a:rPr>
              <a:t>The standard of </a:t>
            </a:r>
          </a:p>
          <a:p>
            <a:pPr algn="ctr">
              <a:lnSpc>
                <a:spcPts val="1300"/>
              </a:lnSpc>
            </a:pPr>
            <a:r>
              <a:rPr lang="en-GB" sz="1200" b="1" dirty="0">
                <a:solidFill>
                  <a:schemeClr val="tx2"/>
                </a:solidFill>
              </a:rPr>
              <a:t>achievement </a:t>
            </a:r>
            <a:endParaRPr lang="en-GB" sz="1200" b="1" dirty="0" smtClean="0">
              <a:solidFill>
                <a:schemeClr val="tx2"/>
              </a:solidFill>
            </a:endParaRPr>
          </a:p>
          <a:p>
            <a:pPr algn="ctr">
              <a:lnSpc>
                <a:spcPts val="1300"/>
              </a:lnSpc>
            </a:pPr>
            <a:r>
              <a:rPr lang="en-GB" sz="1200" b="1" dirty="0" smtClean="0">
                <a:solidFill>
                  <a:schemeClr val="tx2"/>
                </a:solidFill>
              </a:rPr>
              <a:t>or </a:t>
            </a:r>
            <a:r>
              <a:rPr lang="en-GB" sz="1200" b="1" dirty="0">
                <a:solidFill>
                  <a:schemeClr val="tx2"/>
                </a:solidFill>
              </a:rPr>
              <a:t>level </a:t>
            </a:r>
          </a:p>
          <a:p>
            <a:pPr algn="ctr">
              <a:lnSpc>
                <a:spcPts val="1300"/>
              </a:lnSpc>
            </a:pPr>
            <a:r>
              <a:rPr lang="en-GB" sz="1200" b="1" dirty="0">
                <a:solidFill>
                  <a:schemeClr val="tx2"/>
                </a:solidFill>
              </a:rPr>
              <a:t>of competence</a:t>
            </a:r>
            <a:endParaRPr lang="en-US" sz="1200" b="1" dirty="0">
              <a:solidFill>
                <a:schemeClr val="tx2"/>
              </a:solidFill>
            </a:endParaRPr>
          </a:p>
        </p:txBody>
      </p:sp>
      <p:sp>
        <p:nvSpPr>
          <p:cNvPr id="16" name="TextBox 15"/>
          <p:cNvSpPr txBox="1"/>
          <p:nvPr/>
        </p:nvSpPr>
        <p:spPr>
          <a:xfrm>
            <a:off x="7019365" y="4840942"/>
            <a:ext cx="1405217" cy="666849"/>
          </a:xfrm>
          <a:prstGeom prst="rect">
            <a:avLst/>
          </a:prstGeom>
          <a:noFill/>
        </p:spPr>
        <p:txBody>
          <a:bodyPr wrap="square" lIns="0" tIns="0" rIns="0" bIns="0" rtlCol="0">
            <a:spAutoFit/>
          </a:bodyPr>
          <a:lstStyle/>
          <a:p>
            <a:pPr algn="ctr">
              <a:lnSpc>
                <a:spcPts val="1300"/>
              </a:lnSpc>
            </a:pPr>
            <a:r>
              <a:rPr lang="en-GB" sz="1200" b="1" dirty="0">
                <a:solidFill>
                  <a:schemeClr val="tx2"/>
                </a:solidFill>
              </a:rPr>
              <a:t>Where the learner </a:t>
            </a:r>
          </a:p>
          <a:p>
            <a:pPr algn="ctr">
              <a:lnSpc>
                <a:spcPts val="1300"/>
              </a:lnSpc>
            </a:pPr>
            <a:r>
              <a:rPr lang="en-GB" sz="1200" b="1" dirty="0">
                <a:solidFill>
                  <a:schemeClr val="tx2"/>
                </a:solidFill>
              </a:rPr>
              <a:t>goes next: study, </a:t>
            </a:r>
          </a:p>
          <a:p>
            <a:pPr algn="ctr">
              <a:lnSpc>
                <a:spcPts val="1300"/>
              </a:lnSpc>
            </a:pPr>
            <a:r>
              <a:rPr lang="en-GB" sz="1200" b="1" dirty="0">
                <a:solidFill>
                  <a:schemeClr val="tx2"/>
                </a:solidFill>
              </a:rPr>
              <a:t>t</a:t>
            </a:r>
            <a:r>
              <a:rPr lang="en-GB" sz="1200" b="1" dirty="0" smtClean="0">
                <a:solidFill>
                  <a:schemeClr val="tx2"/>
                </a:solidFill>
              </a:rPr>
              <a:t>raining, </a:t>
            </a:r>
            <a:r>
              <a:rPr lang="en-GB" sz="1200" b="1" dirty="0">
                <a:solidFill>
                  <a:schemeClr val="tx2"/>
                </a:solidFill>
              </a:rPr>
              <a:t>or employment</a:t>
            </a:r>
            <a:endParaRPr lang="en-US" sz="1200" b="1" dirty="0">
              <a:solidFill>
                <a:schemeClr val="tx2"/>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437" y="3604439"/>
            <a:ext cx="667513" cy="926594"/>
          </a:xfrm>
          <a:prstGeom prst="rect">
            <a:avLst/>
          </a:prstGeom>
        </p:spPr>
      </p:pic>
      <p:sp>
        <p:nvSpPr>
          <p:cNvPr id="17" name="Slide Number Placeholder 16"/>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4</a:t>
            </a:fld>
            <a:endParaRPr lang="en-GB" dirty="0"/>
          </a:p>
        </p:txBody>
      </p:sp>
      <p:sp>
        <p:nvSpPr>
          <p:cNvPr id="18"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smtClean="0"/>
              <a:t>Making progress</a:t>
            </a:r>
            <a:endParaRPr lang="en-US" spc="0" dirty="0"/>
          </a:p>
        </p:txBody>
      </p:sp>
    </p:spTree>
    <p:extLst>
      <p:ext uri="{BB962C8B-B14F-4D97-AF65-F5344CB8AC3E}">
        <p14:creationId xmlns:p14="http://schemas.microsoft.com/office/powerpoint/2010/main" val="64746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8474" y="3417159"/>
            <a:ext cx="1605082" cy="1802911"/>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lnSpc>
                <a:spcPts val="1300"/>
              </a:lnSpc>
            </a:pPr>
            <a:endParaRPr lang="en-GB" sz="1200" dirty="0" smtClean="0">
              <a:solidFill>
                <a:srgbClr val="194568"/>
              </a:solidFill>
            </a:endParaRPr>
          </a:p>
          <a:p>
            <a:pPr algn="ctr">
              <a:lnSpc>
                <a:spcPts val="1300"/>
              </a:lnSpc>
            </a:pPr>
            <a:r>
              <a:rPr lang="en-GB" sz="1200" dirty="0" smtClean="0">
                <a:solidFill>
                  <a:srgbClr val="194568"/>
                </a:solidFill>
              </a:rPr>
              <a:t>Product </a:t>
            </a:r>
            <a:r>
              <a:rPr lang="en-GB" sz="1200" dirty="0">
                <a:solidFill>
                  <a:srgbClr val="194568"/>
                </a:solidFill>
              </a:rPr>
              <a:t>or service </a:t>
            </a:r>
          </a:p>
          <a:p>
            <a:pPr algn="ctr">
              <a:lnSpc>
                <a:spcPts val="1300"/>
              </a:lnSpc>
            </a:pPr>
            <a:r>
              <a:rPr lang="en-GB" sz="1200" dirty="0">
                <a:solidFill>
                  <a:srgbClr val="194568"/>
                </a:solidFill>
              </a:rPr>
              <a:t>has well-defined outcomes and measures and a supporting </a:t>
            </a:r>
          </a:p>
          <a:p>
            <a:pPr algn="ctr">
              <a:lnSpc>
                <a:spcPts val="1300"/>
              </a:lnSpc>
            </a:pPr>
            <a:r>
              <a:rPr lang="en-GB" sz="1200" dirty="0">
                <a:solidFill>
                  <a:srgbClr val="194568"/>
                </a:solidFill>
              </a:rPr>
              <a:t>theoretical evidence </a:t>
            </a:r>
          </a:p>
          <a:p>
            <a:pPr algn="ctr">
              <a:lnSpc>
                <a:spcPts val="1300"/>
              </a:lnSpc>
            </a:pPr>
            <a:r>
              <a:rPr lang="en-GB" sz="1200" dirty="0">
                <a:solidFill>
                  <a:srgbClr val="194568"/>
                </a:solidFill>
              </a:rPr>
              <a:t>base appropriate </a:t>
            </a:r>
          </a:p>
          <a:p>
            <a:pPr algn="ctr">
              <a:lnSpc>
                <a:spcPts val="1300"/>
              </a:lnSpc>
            </a:pPr>
            <a:r>
              <a:rPr lang="en-GB" sz="1200" dirty="0">
                <a:solidFill>
                  <a:srgbClr val="194568"/>
                </a:solidFill>
              </a:rPr>
              <a:t>to its </a:t>
            </a:r>
            <a:r>
              <a:rPr lang="en-GB" sz="1200" dirty="0" smtClean="0">
                <a:solidFill>
                  <a:srgbClr val="194568"/>
                </a:solidFill>
              </a:rPr>
              <a:t>purpose</a:t>
            </a:r>
          </a:p>
          <a:p>
            <a:pPr algn="ctr">
              <a:lnSpc>
                <a:spcPts val="1300"/>
              </a:lnSpc>
            </a:pPr>
            <a:endParaRPr lang="en-US" sz="1200" dirty="0">
              <a:solidFill>
                <a:srgbClr val="194568"/>
              </a:solidFill>
            </a:endParaRPr>
          </a:p>
        </p:txBody>
      </p:sp>
      <p:sp>
        <p:nvSpPr>
          <p:cNvPr id="9" name="Rectangle 8"/>
          <p:cNvSpPr/>
          <p:nvPr/>
        </p:nvSpPr>
        <p:spPr>
          <a:xfrm>
            <a:off x="2125662" y="3417160"/>
            <a:ext cx="1617229" cy="180291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lnSpc>
                <a:spcPts val="1300"/>
              </a:lnSpc>
            </a:pPr>
            <a:endParaRPr lang="en-GB" sz="1200" dirty="0" smtClean="0">
              <a:solidFill>
                <a:srgbClr val="194568"/>
              </a:solidFill>
            </a:endParaRPr>
          </a:p>
          <a:p>
            <a:pPr algn="ctr">
              <a:lnSpc>
                <a:spcPts val="1300"/>
              </a:lnSpc>
            </a:pPr>
            <a:r>
              <a:rPr lang="en-GB" sz="1200" dirty="0" smtClean="0">
                <a:solidFill>
                  <a:srgbClr val="194568"/>
                </a:solidFill>
              </a:rPr>
              <a:t>Usage </a:t>
            </a:r>
            <a:r>
              <a:rPr lang="en-GB" sz="1200" dirty="0">
                <a:solidFill>
                  <a:srgbClr val="194568"/>
                </a:solidFill>
              </a:rPr>
              <a:t>of the product or service is designed and achieves appropriate levels </a:t>
            </a:r>
            <a:r>
              <a:rPr lang="en-GB" sz="1200" dirty="0" smtClean="0">
                <a:solidFill>
                  <a:srgbClr val="194568"/>
                </a:solidFill>
              </a:rPr>
              <a:t>of </a:t>
            </a:r>
            <a:r>
              <a:rPr lang="en-GB" sz="1200" dirty="0">
                <a:solidFill>
                  <a:srgbClr val="194568"/>
                </a:solidFill>
              </a:rPr>
              <a:t>satisfaction</a:t>
            </a:r>
            <a:endParaRPr lang="en-US" sz="1200" dirty="0">
              <a:solidFill>
                <a:srgbClr val="194568"/>
              </a:solidFill>
            </a:endParaRPr>
          </a:p>
        </p:txBody>
      </p:sp>
      <p:sp>
        <p:nvSpPr>
          <p:cNvPr id="10" name="Rectangle 9"/>
          <p:cNvSpPr/>
          <p:nvPr/>
        </p:nvSpPr>
        <p:spPr>
          <a:xfrm>
            <a:off x="3754972" y="3417160"/>
            <a:ext cx="1618716" cy="180291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lnSpc>
                <a:spcPts val="1300"/>
              </a:lnSpc>
            </a:pPr>
            <a:endParaRPr lang="en-GB" sz="1200" dirty="0" smtClean="0">
              <a:solidFill>
                <a:srgbClr val="194568"/>
              </a:solidFill>
            </a:endParaRPr>
          </a:p>
          <a:p>
            <a:pPr algn="ctr">
              <a:lnSpc>
                <a:spcPts val="1300"/>
              </a:lnSpc>
            </a:pPr>
            <a:r>
              <a:rPr lang="en-GB" sz="1200" dirty="0" smtClean="0">
                <a:solidFill>
                  <a:srgbClr val="194568"/>
                </a:solidFill>
              </a:rPr>
              <a:t>Evidence </a:t>
            </a:r>
            <a:r>
              <a:rPr lang="en-GB" sz="1200" dirty="0">
                <a:solidFill>
                  <a:srgbClr val="194568"/>
                </a:solidFill>
              </a:rPr>
              <a:t>that the product or service </a:t>
            </a:r>
            <a:r>
              <a:rPr lang="en-GB" sz="1200" dirty="0" smtClean="0">
                <a:solidFill>
                  <a:srgbClr val="194568"/>
                </a:solidFill>
              </a:rPr>
              <a:t>is </a:t>
            </a:r>
            <a:r>
              <a:rPr lang="en-GB" sz="1200" dirty="0">
                <a:solidFill>
                  <a:srgbClr val="194568"/>
                </a:solidFill>
              </a:rPr>
              <a:t>shifting or influencing leading indicators and/or evidence of a </a:t>
            </a:r>
          </a:p>
          <a:p>
            <a:pPr algn="ctr">
              <a:lnSpc>
                <a:spcPts val="1300"/>
              </a:lnSpc>
            </a:pPr>
            <a:r>
              <a:rPr lang="en-GB" sz="1200" dirty="0">
                <a:solidFill>
                  <a:srgbClr val="194568"/>
                </a:solidFill>
              </a:rPr>
              <a:t>relation to outcomes</a:t>
            </a:r>
            <a:endParaRPr lang="en-US" sz="1200" dirty="0">
              <a:solidFill>
                <a:srgbClr val="194568"/>
              </a:solidFill>
            </a:endParaRPr>
          </a:p>
        </p:txBody>
      </p:sp>
      <p:sp>
        <p:nvSpPr>
          <p:cNvPr id="11" name="Rectangle 10"/>
          <p:cNvSpPr/>
          <p:nvPr/>
        </p:nvSpPr>
        <p:spPr>
          <a:xfrm>
            <a:off x="5373687" y="3417160"/>
            <a:ext cx="1627187" cy="180291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lnSpc>
                <a:spcPts val="1300"/>
              </a:lnSpc>
            </a:pPr>
            <a:endParaRPr lang="en-GB" sz="1200" dirty="0" smtClean="0">
              <a:solidFill>
                <a:srgbClr val="194568"/>
              </a:solidFill>
            </a:endParaRPr>
          </a:p>
          <a:p>
            <a:pPr algn="ctr">
              <a:lnSpc>
                <a:spcPts val="1300"/>
              </a:lnSpc>
            </a:pPr>
            <a:r>
              <a:rPr lang="en-GB" sz="1200" dirty="0" smtClean="0">
                <a:solidFill>
                  <a:srgbClr val="194568"/>
                </a:solidFill>
              </a:rPr>
              <a:t>Evidence </a:t>
            </a:r>
            <a:r>
              <a:rPr lang="en-GB" sz="1200" dirty="0">
                <a:solidFill>
                  <a:srgbClr val="194568"/>
                </a:solidFill>
              </a:rPr>
              <a:t>isolates the impact of the product or service on the target outcome(s) with educational and statistical significance</a:t>
            </a:r>
            <a:endParaRPr lang="en-US" sz="1200" dirty="0">
              <a:solidFill>
                <a:srgbClr val="194568"/>
              </a:solidFill>
            </a:endParaRPr>
          </a:p>
        </p:txBody>
      </p:sp>
      <p:sp>
        <p:nvSpPr>
          <p:cNvPr id="12" name="Rectangle 11"/>
          <p:cNvSpPr/>
          <p:nvPr/>
        </p:nvSpPr>
        <p:spPr>
          <a:xfrm>
            <a:off x="7000874" y="3417160"/>
            <a:ext cx="1611313" cy="180291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lnSpc>
                <a:spcPts val="1300"/>
              </a:lnSpc>
            </a:pPr>
            <a:endParaRPr lang="en-GB" sz="1200" dirty="0" smtClean="0">
              <a:solidFill>
                <a:srgbClr val="194568"/>
              </a:solidFill>
            </a:endParaRPr>
          </a:p>
          <a:p>
            <a:pPr algn="ctr">
              <a:lnSpc>
                <a:spcPts val="1300"/>
              </a:lnSpc>
            </a:pPr>
            <a:r>
              <a:rPr lang="en-GB" sz="1200" dirty="0" smtClean="0">
                <a:solidFill>
                  <a:srgbClr val="194568"/>
                </a:solidFill>
              </a:rPr>
              <a:t>Evidence </a:t>
            </a:r>
            <a:r>
              <a:rPr lang="en-GB" sz="1200" dirty="0">
                <a:solidFill>
                  <a:srgbClr val="194568"/>
                </a:solidFill>
              </a:rPr>
              <a:t>that the impact of the product or service on the target outcome(s) </a:t>
            </a:r>
          </a:p>
          <a:p>
            <a:pPr algn="ctr">
              <a:lnSpc>
                <a:spcPts val="1300"/>
              </a:lnSpc>
            </a:pPr>
            <a:r>
              <a:rPr lang="en-GB" sz="1200" dirty="0">
                <a:solidFill>
                  <a:srgbClr val="194568"/>
                </a:solidFill>
              </a:rPr>
              <a:t>is replicated in multiple situations</a:t>
            </a:r>
            <a:endParaRPr lang="en-US" sz="1200" dirty="0">
              <a:solidFill>
                <a:srgbClr val="194568"/>
              </a:solidFill>
            </a:endParaRPr>
          </a:p>
        </p:txBody>
      </p:sp>
      <p:sp>
        <p:nvSpPr>
          <p:cNvPr id="19" name="Rectangle 18"/>
          <p:cNvSpPr/>
          <p:nvPr/>
        </p:nvSpPr>
        <p:spPr>
          <a:xfrm>
            <a:off x="498474" y="2916169"/>
            <a:ext cx="1627188" cy="29256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ts val="1300"/>
              </a:lnSpc>
            </a:pPr>
            <a:r>
              <a:rPr lang="en-GB" sz="1200" b="1" dirty="0" smtClean="0">
                <a:solidFill>
                  <a:srgbClr val="194568"/>
                </a:solidFill>
              </a:rPr>
              <a:t>JUSTIFY</a:t>
            </a:r>
            <a:endParaRPr lang="en-US" sz="1200" b="1" dirty="0">
              <a:solidFill>
                <a:srgbClr val="194568"/>
              </a:solidFill>
            </a:endParaRPr>
          </a:p>
        </p:txBody>
      </p:sp>
      <p:sp>
        <p:nvSpPr>
          <p:cNvPr id="20" name="Rectangle 19"/>
          <p:cNvSpPr/>
          <p:nvPr/>
        </p:nvSpPr>
        <p:spPr>
          <a:xfrm>
            <a:off x="2125662" y="2916169"/>
            <a:ext cx="1617229" cy="29256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ts val="1300"/>
              </a:lnSpc>
            </a:pPr>
            <a:r>
              <a:rPr lang="en-GB" sz="1200" b="1" dirty="0" smtClean="0">
                <a:solidFill>
                  <a:srgbClr val="194568"/>
                </a:solidFill>
              </a:rPr>
              <a:t>ENGAGE</a:t>
            </a:r>
            <a:endParaRPr lang="en-US" sz="1200" b="1" dirty="0">
              <a:solidFill>
                <a:srgbClr val="194568"/>
              </a:solidFill>
            </a:endParaRPr>
          </a:p>
        </p:txBody>
      </p:sp>
      <p:sp>
        <p:nvSpPr>
          <p:cNvPr id="21" name="Rectangle 20"/>
          <p:cNvSpPr/>
          <p:nvPr/>
        </p:nvSpPr>
        <p:spPr>
          <a:xfrm>
            <a:off x="3754972" y="2916169"/>
            <a:ext cx="1618716" cy="29256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ts val="1300"/>
              </a:lnSpc>
            </a:pPr>
            <a:r>
              <a:rPr lang="en-GB" sz="1200" b="1" dirty="0" smtClean="0">
                <a:solidFill>
                  <a:srgbClr val="194568"/>
                </a:solidFill>
              </a:rPr>
              <a:t>CORRELATE</a:t>
            </a:r>
            <a:endParaRPr lang="en-US" sz="1200" b="1" dirty="0">
              <a:solidFill>
                <a:srgbClr val="194568"/>
              </a:solidFill>
            </a:endParaRPr>
          </a:p>
        </p:txBody>
      </p:sp>
      <p:sp>
        <p:nvSpPr>
          <p:cNvPr id="22" name="Rectangle 21"/>
          <p:cNvSpPr/>
          <p:nvPr/>
        </p:nvSpPr>
        <p:spPr>
          <a:xfrm>
            <a:off x="5373687" y="2916169"/>
            <a:ext cx="1627187" cy="29256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ts val="1300"/>
              </a:lnSpc>
            </a:pPr>
            <a:r>
              <a:rPr lang="en-GB" sz="1200" b="1" dirty="0" smtClean="0">
                <a:solidFill>
                  <a:srgbClr val="194568"/>
                </a:solidFill>
              </a:rPr>
              <a:t>CAUSE</a:t>
            </a:r>
            <a:endParaRPr lang="en-US" sz="1200" b="1" dirty="0">
              <a:solidFill>
                <a:srgbClr val="194568"/>
              </a:solidFill>
            </a:endParaRPr>
          </a:p>
        </p:txBody>
      </p:sp>
      <p:sp>
        <p:nvSpPr>
          <p:cNvPr id="23" name="Rectangle 22"/>
          <p:cNvSpPr/>
          <p:nvPr/>
        </p:nvSpPr>
        <p:spPr>
          <a:xfrm>
            <a:off x="7000874" y="2916169"/>
            <a:ext cx="1611313" cy="29256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ts val="1300"/>
              </a:lnSpc>
            </a:pPr>
            <a:r>
              <a:rPr lang="en-GB" sz="1200" b="1" dirty="0" smtClean="0">
                <a:solidFill>
                  <a:srgbClr val="194568"/>
                </a:solidFill>
              </a:rPr>
              <a:t>EXPLAIN</a:t>
            </a:r>
            <a:endParaRPr lang="en-US" sz="1200" b="1" dirty="0">
              <a:solidFill>
                <a:srgbClr val="194568"/>
              </a:solidFill>
            </a:endParaRPr>
          </a:p>
        </p:txBody>
      </p:sp>
      <p:sp>
        <p:nvSpPr>
          <p:cNvPr id="2" name="Title 1"/>
          <p:cNvSpPr>
            <a:spLocks noGrp="1"/>
          </p:cNvSpPr>
          <p:nvPr>
            <p:ph type="title"/>
          </p:nvPr>
        </p:nvSpPr>
        <p:spPr/>
        <p:txBody>
          <a:bodyPr>
            <a:normAutofit/>
          </a:bodyPr>
          <a:lstStyle/>
          <a:p>
            <a:r>
              <a:rPr lang="en-GB" sz="3600" dirty="0" smtClean="0">
                <a:latin typeface="Arial Rounded MT Bold" panose="020F0704030504030204" pitchFamily="34" charset="0"/>
              </a:rPr>
              <a:t>How much impact?</a:t>
            </a:r>
            <a:endParaRPr lang="en-US" sz="3600" dirty="0">
              <a:latin typeface="Arial Rounded MT Bold" panose="020F0704030504030204" pitchFamily="34" charset="0"/>
            </a:endParaRPr>
          </a:p>
        </p:txBody>
      </p:sp>
      <p:sp>
        <p:nvSpPr>
          <p:cNvPr id="3" name="Text Placeholder 2"/>
          <p:cNvSpPr>
            <a:spLocks noGrp="1"/>
          </p:cNvSpPr>
          <p:nvPr>
            <p:ph type="body" sz="quarter" idx="10"/>
          </p:nvPr>
        </p:nvSpPr>
        <p:spPr>
          <a:xfrm>
            <a:off x="498474" y="1399796"/>
            <a:ext cx="8113713" cy="1383745"/>
          </a:xfrm>
        </p:spPr>
        <p:txBody>
          <a:bodyPr/>
          <a:lstStyle/>
          <a:p>
            <a:pPr>
              <a:lnSpc>
                <a:spcPct val="150000"/>
              </a:lnSpc>
            </a:pPr>
            <a:r>
              <a:rPr lang="en-GB" sz="2000" b="1" dirty="0">
                <a:solidFill>
                  <a:schemeClr val="tx2"/>
                </a:solidFill>
              </a:rPr>
              <a:t>The Pearson Levels of Evidence</a:t>
            </a:r>
            <a:r>
              <a:rPr lang="en-GB" sz="2000" b="1" baseline="30000" dirty="0">
                <a:solidFill>
                  <a:schemeClr val="tx2"/>
                </a:solidFill>
              </a:rPr>
              <a:t>1</a:t>
            </a:r>
            <a:r>
              <a:rPr lang="en-GB" sz="2000" b="1" dirty="0">
                <a:solidFill>
                  <a:schemeClr val="tx2"/>
                </a:solidFill>
              </a:rPr>
              <a:t> allow us to apply </a:t>
            </a:r>
            <a:r>
              <a:rPr lang="en-GB" sz="2000" b="1" dirty="0" smtClean="0">
                <a:solidFill>
                  <a:schemeClr val="tx2"/>
                </a:solidFill>
              </a:rPr>
              <a:t>rigour                     to </a:t>
            </a:r>
            <a:r>
              <a:rPr lang="en-GB" sz="2000" b="1" dirty="0">
                <a:solidFill>
                  <a:schemeClr val="tx2"/>
                </a:solidFill>
              </a:rPr>
              <a:t>evaluating our </a:t>
            </a:r>
            <a:r>
              <a:rPr lang="en-GB" sz="2000" b="1" dirty="0" smtClean="0">
                <a:solidFill>
                  <a:schemeClr val="tx2"/>
                </a:solidFill>
              </a:rPr>
              <a:t>impact on </a:t>
            </a:r>
            <a:r>
              <a:rPr lang="en-GB" sz="2000" b="1" dirty="0">
                <a:solidFill>
                  <a:schemeClr val="tx2"/>
                </a:solidFill>
              </a:rPr>
              <a:t>improving learner outcomes.</a:t>
            </a:r>
            <a:endParaRPr lang="en-US" sz="2000" b="1" dirty="0">
              <a:solidFill>
                <a:schemeClr val="tx2"/>
              </a:solidFill>
            </a:endParaRPr>
          </a:p>
        </p:txBody>
      </p:sp>
      <p:sp>
        <p:nvSpPr>
          <p:cNvPr id="5" name="Rectangle 4"/>
          <p:cNvSpPr/>
          <p:nvPr/>
        </p:nvSpPr>
        <p:spPr>
          <a:xfrm>
            <a:off x="498474" y="2684295"/>
            <a:ext cx="8113713" cy="244800"/>
          </a:xfrm>
          <a:prstGeom prst="rect">
            <a:avLst/>
          </a:prstGeom>
          <a:solidFill>
            <a:srgbClr val="005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t>LEVEL</a:t>
            </a:r>
            <a:endParaRPr lang="en-US" sz="1000" b="1" dirty="0"/>
          </a:p>
        </p:txBody>
      </p:sp>
      <p:sp>
        <p:nvSpPr>
          <p:cNvPr id="6" name="Rectangle 5"/>
          <p:cNvSpPr/>
          <p:nvPr/>
        </p:nvSpPr>
        <p:spPr>
          <a:xfrm>
            <a:off x="498474" y="3186783"/>
            <a:ext cx="8113713" cy="243821"/>
          </a:xfrm>
          <a:prstGeom prst="rect">
            <a:avLst/>
          </a:prstGeom>
          <a:solidFill>
            <a:srgbClr val="005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t>EVIDENCE</a:t>
            </a:r>
            <a:endParaRPr lang="en-US" sz="1000" b="1" dirty="0"/>
          </a:p>
        </p:txBody>
      </p:sp>
      <p:cxnSp>
        <p:nvCxnSpPr>
          <p:cNvPr id="41" name="Straight Connector 40"/>
          <p:cNvCxnSpPr/>
          <p:nvPr/>
        </p:nvCxnSpPr>
        <p:spPr>
          <a:xfrm>
            <a:off x="2125662" y="2785147"/>
            <a:ext cx="0" cy="2434923"/>
          </a:xfrm>
          <a:prstGeom prst="line">
            <a:avLst/>
          </a:prstGeom>
          <a:ln w="3175">
            <a:solidFill>
              <a:srgbClr val="005A7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46291" y="2785147"/>
            <a:ext cx="8681" cy="2434923"/>
          </a:xfrm>
          <a:prstGeom prst="line">
            <a:avLst/>
          </a:prstGeom>
          <a:ln w="3175">
            <a:solidFill>
              <a:srgbClr val="005A7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64087" y="2785147"/>
            <a:ext cx="9600" cy="2434923"/>
          </a:xfrm>
          <a:prstGeom prst="line">
            <a:avLst/>
          </a:prstGeom>
          <a:ln w="3175">
            <a:solidFill>
              <a:srgbClr val="005A7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93375" y="2785147"/>
            <a:ext cx="7499" cy="2434923"/>
          </a:xfrm>
          <a:prstGeom prst="line">
            <a:avLst/>
          </a:prstGeom>
          <a:ln w="3175">
            <a:solidFill>
              <a:srgbClr val="005A70"/>
            </a:solidFill>
          </a:ln>
        </p:spPr>
        <p:style>
          <a:lnRef idx="1">
            <a:schemeClr val="accent1"/>
          </a:lnRef>
          <a:fillRef idx="0">
            <a:schemeClr val="accent1"/>
          </a:fillRef>
          <a:effectRef idx="0">
            <a:schemeClr val="accent1"/>
          </a:effectRef>
          <a:fontRef idx="minor">
            <a:schemeClr val="tx1"/>
          </a:fontRef>
        </p:style>
      </p:cxnSp>
      <p:sp>
        <p:nvSpPr>
          <p:cNvPr id="45" name="Slide Number Placeholder 44"/>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5</a:t>
            </a:fld>
            <a:endParaRPr lang="en-GB" dirty="0"/>
          </a:p>
        </p:txBody>
      </p:sp>
      <p:sp>
        <p:nvSpPr>
          <p:cNvPr id="46"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a:t>Making </a:t>
            </a:r>
            <a:r>
              <a:rPr lang="en-GB" spc="0" smtClean="0"/>
              <a:t>progress</a:t>
            </a:r>
            <a:endParaRPr lang="en-US" spc="0" dirty="0"/>
          </a:p>
        </p:txBody>
      </p:sp>
      <p:sp>
        <p:nvSpPr>
          <p:cNvPr id="48" name="TextBox 47"/>
          <p:cNvSpPr txBox="1"/>
          <p:nvPr/>
        </p:nvSpPr>
        <p:spPr>
          <a:xfrm>
            <a:off x="5309015" y="6209944"/>
            <a:ext cx="3303172" cy="256480"/>
          </a:xfrm>
          <a:prstGeom prst="rect">
            <a:avLst/>
          </a:prstGeom>
          <a:noFill/>
        </p:spPr>
        <p:txBody>
          <a:bodyPr wrap="square" lIns="0" tIns="0" rIns="0" bIns="0" rtlCol="0">
            <a:spAutoFit/>
          </a:bodyPr>
          <a:lstStyle/>
          <a:p>
            <a:pPr algn="r">
              <a:lnSpc>
                <a:spcPts val="1000"/>
              </a:lnSpc>
            </a:pPr>
            <a:r>
              <a:rPr lang="en-US" sz="1000" baseline="30000" dirty="0" smtClean="0">
                <a:solidFill>
                  <a:schemeClr val="tx2"/>
                </a:solidFill>
              </a:rPr>
              <a:t>1</a:t>
            </a:r>
            <a:r>
              <a:rPr lang="en-US" sz="1000" dirty="0" smtClean="0">
                <a:solidFill>
                  <a:schemeClr val="tx2"/>
                </a:solidFill>
              </a:rPr>
              <a:t>Based </a:t>
            </a:r>
            <a:r>
              <a:rPr lang="en-US" sz="1000" dirty="0">
                <a:solidFill>
                  <a:schemeClr val="tx2"/>
                </a:solidFill>
              </a:rPr>
              <a:t>on </a:t>
            </a:r>
            <a:r>
              <a:rPr lang="en-US" sz="1000" dirty="0" err="1" smtClean="0">
                <a:solidFill>
                  <a:schemeClr val="tx2"/>
                </a:solidFill>
              </a:rPr>
              <a:t>nesta.org.uk</a:t>
            </a:r>
            <a:r>
              <a:rPr lang="en-US" sz="1000" dirty="0" smtClean="0">
                <a:solidFill>
                  <a:schemeClr val="tx2"/>
                </a:solidFill>
              </a:rPr>
              <a:t>/sites/</a:t>
            </a:r>
            <a:br>
              <a:rPr lang="en-US" sz="1000" dirty="0" smtClean="0">
                <a:solidFill>
                  <a:schemeClr val="tx2"/>
                </a:solidFill>
              </a:rPr>
            </a:br>
            <a:r>
              <a:rPr lang="en-US" sz="1000" dirty="0" smtClean="0">
                <a:solidFill>
                  <a:schemeClr val="tx2"/>
                </a:solidFill>
              </a:rPr>
              <a:t>default/files/standards_of_evidence.pdf </a:t>
            </a:r>
            <a:endParaRPr lang="en-US" sz="1000" dirty="0">
              <a:solidFill>
                <a:schemeClr val="tx2"/>
              </a:solidFill>
            </a:endParaRPr>
          </a:p>
        </p:txBody>
      </p:sp>
    </p:spTree>
    <p:extLst>
      <p:ext uri="{BB962C8B-B14F-4D97-AF65-F5344CB8AC3E}">
        <p14:creationId xmlns:p14="http://schemas.microsoft.com/office/powerpoint/2010/main" val="339598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0"/>
            <a:ext cx="8212757" cy="486889"/>
          </a:xfrm>
        </p:spPr>
        <p:txBody>
          <a:bodyPr>
            <a:noAutofit/>
          </a:bodyPr>
          <a:lstStyle/>
          <a:p>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Benefits</a:t>
            </a:r>
            <a:endParaRPr lang="en-US" sz="3600" dirty="0">
              <a:latin typeface="Arial Rounded MT Bold" panose="020F0704030504030204" pitchFamily="34" charset="0"/>
            </a:endParaRPr>
          </a:p>
        </p:txBody>
      </p:sp>
      <p:sp>
        <p:nvSpPr>
          <p:cNvPr id="3" name="Text Placeholder 2"/>
          <p:cNvSpPr>
            <a:spLocks noGrp="1"/>
          </p:cNvSpPr>
          <p:nvPr>
            <p:ph type="body" sz="quarter" idx="10"/>
          </p:nvPr>
        </p:nvSpPr>
        <p:spPr>
          <a:xfrm>
            <a:off x="285008" y="-889000"/>
            <a:ext cx="9099612" cy="5765800"/>
          </a:xfrm>
        </p:spPr>
        <p:txBody>
          <a:bodyPr/>
          <a:lstStyle/>
          <a:p>
            <a:pPr>
              <a:lnSpc>
                <a:spcPct val="100000"/>
              </a:lnSpc>
              <a:spcAft>
                <a:spcPts val="600"/>
              </a:spcAft>
            </a:pPr>
            <a:r>
              <a:rPr lang="en-US" sz="1800" b="1" dirty="0" smtClean="0">
                <a:solidFill>
                  <a:schemeClr val="tx2"/>
                </a:solidFill>
              </a:rPr>
              <a:t>Research on learning in schools enables us to:</a:t>
            </a:r>
          </a:p>
          <a:p>
            <a:pPr marL="285750" indent="-285750">
              <a:lnSpc>
                <a:spcPct val="100000"/>
              </a:lnSpc>
              <a:spcAft>
                <a:spcPts val="600"/>
              </a:spcAft>
              <a:buFont typeface="Arial" charset="0"/>
              <a:buChar char="•"/>
            </a:pPr>
            <a:r>
              <a:rPr lang="en-US" sz="1800" b="1" dirty="0" smtClean="0">
                <a:solidFill>
                  <a:schemeClr val="tx2"/>
                </a:solidFill>
              </a:rPr>
              <a:t>Improve our </a:t>
            </a:r>
            <a:r>
              <a:rPr lang="en-GB" sz="1800" b="1" dirty="0" smtClean="0">
                <a:solidFill>
                  <a:schemeClr val="tx2"/>
                </a:solidFill>
              </a:rPr>
              <a:t>services by bringing </a:t>
            </a:r>
            <a:r>
              <a:rPr lang="en-GB" sz="1800" b="1" dirty="0">
                <a:solidFill>
                  <a:schemeClr val="tx2"/>
                </a:solidFill>
              </a:rPr>
              <a:t>in real data from the end </a:t>
            </a:r>
            <a:r>
              <a:rPr lang="en-GB" sz="1800" b="1" dirty="0" smtClean="0">
                <a:solidFill>
                  <a:schemeClr val="tx2"/>
                </a:solidFill>
              </a:rPr>
              <a:t>users</a:t>
            </a:r>
            <a:endParaRPr lang="en-US" sz="1800" b="1" dirty="0" smtClean="0">
              <a:solidFill>
                <a:schemeClr val="tx2"/>
              </a:solidFill>
            </a:endParaRPr>
          </a:p>
          <a:p>
            <a:pPr marL="285750" indent="-285750">
              <a:lnSpc>
                <a:spcPct val="100000"/>
              </a:lnSpc>
              <a:spcAft>
                <a:spcPts val="600"/>
              </a:spcAft>
              <a:buFont typeface="Arial" charset="0"/>
              <a:buChar char="•"/>
            </a:pPr>
            <a:r>
              <a:rPr lang="en-US" sz="1800" b="1" dirty="0" smtClean="0">
                <a:solidFill>
                  <a:schemeClr val="tx2"/>
                </a:solidFill>
              </a:rPr>
              <a:t>Measure the impact of services and qualifications on learners</a:t>
            </a:r>
          </a:p>
          <a:p>
            <a:pPr marL="285750" indent="-285750">
              <a:lnSpc>
                <a:spcPct val="100000"/>
              </a:lnSpc>
              <a:spcAft>
                <a:spcPts val="600"/>
              </a:spcAft>
              <a:buFont typeface="Arial" charset="0"/>
              <a:buChar char="•"/>
            </a:pPr>
            <a:r>
              <a:rPr lang="en-US" sz="1800" b="1" dirty="0" smtClean="0">
                <a:solidFill>
                  <a:schemeClr val="tx2"/>
                </a:solidFill>
              </a:rPr>
              <a:t>Have learner and teacher voices at the </a:t>
            </a:r>
            <a:r>
              <a:rPr lang="en-US" sz="1800" b="1" dirty="0" err="1" smtClean="0">
                <a:solidFill>
                  <a:schemeClr val="tx2"/>
                </a:solidFill>
              </a:rPr>
              <a:t>centre</a:t>
            </a:r>
            <a:r>
              <a:rPr lang="en-US" sz="1800" b="1" dirty="0" smtClean="0">
                <a:solidFill>
                  <a:schemeClr val="tx2"/>
                </a:solidFill>
              </a:rPr>
              <a:t> of our work</a:t>
            </a:r>
          </a:p>
          <a:p>
            <a:pPr marL="285750" indent="-285750">
              <a:lnSpc>
                <a:spcPct val="100000"/>
              </a:lnSpc>
              <a:spcAft>
                <a:spcPts val="600"/>
              </a:spcAft>
              <a:buFont typeface="Arial" charset="0"/>
              <a:buChar char="•"/>
            </a:pPr>
            <a:r>
              <a:rPr lang="en-US" sz="1800" b="1" dirty="0" smtClean="0">
                <a:solidFill>
                  <a:schemeClr val="tx2"/>
                </a:solidFill>
              </a:rPr>
              <a:t>Evaluate and understand implementation / classroom processes</a:t>
            </a:r>
          </a:p>
          <a:p>
            <a:pPr marL="285750" indent="-285750">
              <a:lnSpc>
                <a:spcPct val="100000"/>
              </a:lnSpc>
              <a:spcAft>
                <a:spcPts val="600"/>
              </a:spcAft>
              <a:buFont typeface="Arial" charset="0"/>
              <a:buChar char="•"/>
            </a:pPr>
            <a:r>
              <a:rPr lang="en-US" sz="1800" b="1" dirty="0" smtClean="0">
                <a:solidFill>
                  <a:schemeClr val="tx2"/>
                </a:solidFill>
              </a:rPr>
              <a:t>Understand the complexities of learning in the school context</a:t>
            </a:r>
          </a:p>
          <a:p>
            <a:pPr>
              <a:lnSpc>
                <a:spcPct val="100000"/>
              </a:lnSpc>
              <a:spcAft>
                <a:spcPts val="600"/>
              </a:spcAft>
            </a:pPr>
            <a:r>
              <a:rPr lang="en-US" sz="2000" b="1" dirty="0" smtClean="0">
                <a:solidFill>
                  <a:schemeClr val="tx1"/>
                </a:solidFill>
              </a:rPr>
              <a:t> </a:t>
            </a:r>
            <a:endParaRPr lang="en-US" sz="2000" b="1" dirty="0">
              <a:solidFill>
                <a:schemeClr val="tx1"/>
              </a:solidFill>
            </a:endParaRPr>
          </a:p>
        </p:txBody>
      </p:sp>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solidFill>
                  <a:srgbClr val="003057"/>
                </a:solidFill>
                <a:latin typeface="Arial"/>
              </a:rPr>
              <a:pPr/>
              <a:t>6</a:t>
            </a:fld>
            <a:endParaRPr lang="en-GB" dirty="0">
              <a:solidFill>
                <a:srgbClr val="003057"/>
              </a:solidFill>
              <a:latin typeface="Arial"/>
            </a:endParaRPr>
          </a:p>
        </p:txBody>
      </p:sp>
      <p:pic>
        <p:nvPicPr>
          <p:cNvPr id="5" name="Shape 254" descr="SyriaKids.jpg"/>
          <p:cNvPicPr preferRelativeResize="0"/>
          <p:nvPr/>
        </p:nvPicPr>
        <p:blipFill>
          <a:blip r:embed="rId2">
            <a:alphaModFix/>
          </a:blip>
          <a:stretch>
            <a:fillRect/>
          </a:stretch>
        </p:blipFill>
        <p:spPr>
          <a:xfrm>
            <a:off x="1284860" y="2915836"/>
            <a:ext cx="5435537" cy="3360677"/>
          </a:xfrm>
          <a:prstGeom prst="rect">
            <a:avLst/>
          </a:prstGeom>
          <a:noFill/>
          <a:ln>
            <a:noFill/>
          </a:ln>
        </p:spPr>
      </p:pic>
    </p:spTree>
    <p:extLst>
      <p:ext uri="{BB962C8B-B14F-4D97-AF65-F5344CB8AC3E}">
        <p14:creationId xmlns:p14="http://schemas.microsoft.com/office/powerpoint/2010/main" val="1847147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1050" y="1873405"/>
            <a:ext cx="4284000" cy="2428772"/>
          </a:xfrm>
        </p:spPr>
        <p:txBody>
          <a:bodyPr>
            <a:normAutofit/>
          </a:bodyPr>
          <a:lstStyle/>
          <a:p>
            <a:pPr lvl="0"/>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Assessment to support mathematical problem-solving</a:t>
            </a:r>
            <a:endParaRPr lang="en-US" i="1" dirty="0"/>
          </a:p>
        </p:txBody>
      </p:sp>
    </p:spTree>
    <p:extLst>
      <p:ext uri="{BB962C8B-B14F-4D97-AF65-F5344CB8AC3E}">
        <p14:creationId xmlns:p14="http://schemas.microsoft.com/office/powerpoint/2010/main" val="606156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003057"/>
                </a:solidFill>
                <a:latin typeface="Arial"/>
                <a:ea typeface="Arial"/>
                <a:cs typeface="Arial"/>
                <a:sym typeface="Arial"/>
              </a:rPr>
              <a:t>8</a:t>
            </a:fld>
            <a:endParaRPr sz="800" b="1" i="0" u="none" strike="noStrike" cap="none">
              <a:solidFill>
                <a:srgbClr val="003057"/>
              </a:solidFill>
              <a:latin typeface="Arial"/>
              <a:ea typeface="Arial"/>
              <a:cs typeface="Arial"/>
              <a:sym typeface="Arial"/>
            </a:endParaRPr>
          </a:p>
        </p:txBody>
      </p:sp>
      <p:sp>
        <p:nvSpPr>
          <p:cNvPr id="10" name="Rectangle 9"/>
          <p:cNvSpPr/>
          <p:nvPr/>
        </p:nvSpPr>
        <p:spPr>
          <a:xfrm>
            <a:off x="8648" y="971349"/>
            <a:ext cx="7186814" cy="5224352"/>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268183"/>
            <a:ext cx="4271059" cy="523220"/>
          </a:xfrm>
          <a:prstGeom prst="rect">
            <a:avLst/>
          </a:prstGeom>
          <a:noFill/>
        </p:spPr>
        <p:txBody>
          <a:bodyPr wrap="square" rtlCol="0">
            <a:spAutoFit/>
          </a:bodyPr>
          <a:lstStyle/>
          <a:p>
            <a:r>
              <a:rPr lang="en-GB" sz="2800" b="1" dirty="0">
                <a:solidFill>
                  <a:srgbClr val="002060"/>
                </a:solidFill>
                <a:latin typeface="Arial Rounded MT Bold" panose="020F0704030504030204" pitchFamily="34" charset="0"/>
              </a:rPr>
              <a:t>The policy context </a:t>
            </a:r>
          </a:p>
        </p:txBody>
      </p:sp>
      <p:sp>
        <p:nvSpPr>
          <p:cNvPr id="215" name="Shape 215"/>
          <p:cNvSpPr txBox="1"/>
          <p:nvPr/>
        </p:nvSpPr>
        <p:spPr>
          <a:xfrm>
            <a:off x="59794" y="971349"/>
            <a:ext cx="7075874" cy="4896051"/>
          </a:xfrm>
          <a:prstGeom prst="rect">
            <a:avLst/>
          </a:prstGeom>
          <a:noFill/>
          <a:ln>
            <a:noFill/>
          </a:ln>
        </p:spPr>
        <p:txBody>
          <a:bodyPr spcFirstLastPara="1" wrap="square" lIns="0" tIns="0" rIns="0" bIns="0" anchor="t" anchorCtr="0">
            <a:noAutofit/>
          </a:bodyPr>
          <a:lstStyle/>
          <a:p>
            <a:pPr lvl="0">
              <a:buClrTx/>
              <a:buSzPts val="2800"/>
            </a:pPr>
            <a:endParaRPr lang="en-US" sz="1800" dirty="0">
              <a:latin typeface="Arial" panose="020B0604020202020204" pitchFamily="34" charset="0"/>
              <a:cs typeface="Arial" panose="020B0604020202020204" pitchFamily="34" charset="0"/>
            </a:endParaRPr>
          </a:p>
          <a:p>
            <a:pPr marL="342900" lvl="0" indent="-342900">
              <a:buClrTx/>
              <a:buSzPts val="2800"/>
              <a:buFont typeface="Arial" panose="020B0604020202020204" pitchFamily="34" charset="0"/>
              <a:buChar char="•"/>
            </a:pPr>
            <a:r>
              <a:rPr lang="en-US" sz="1800" dirty="0">
                <a:latin typeface="Arial" panose="020B0604020202020204" pitchFamily="34" charset="0"/>
                <a:cs typeface="Arial" panose="020B0604020202020204" pitchFamily="34" charset="0"/>
              </a:rPr>
              <a:t>R</a:t>
            </a:r>
            <a:r>
              <a:rPr lang="en-US" sz="1800" dirty="0" smtClean="0">
                <a:latin typeface="Arial" panose="020B0604020202020204" pitchFamily="34" charset="0"/>
                <a:cs typeface="Arial" panose="020B0604020202020204" pitchFamily="34" charset="0"/>
              </a:rPr>
              <a:t>ecent </a:t>
            </a:r>
            <a:r>
              <a:rPr lang="en-US" sz="1800" dirty="0">
                <a:latin typeface="Arial" panose="020B0604020202020204" pitchFamily="34" charset="0"/>
                <a:cs typeface="Arial" panose="020B0604020202020204" pitchFamily="34" charset="0"/>
              </a:rPr>
              <a:t>curriculum changes in England  </a:t>
            </a:r>
            <a:r>
              <a:rPr lang="en-US" sz="1800" dirty="0" smtClean="0">
                <a:latin typeface="Arial" panose="020B0604020202020204" pitchFamily="34" charset="0"/>
                <a:cs typeface="Arial" panose="020B0604020202020204" pitchFamily="34" charset="0"/>
              </a:rPr>
              <a:t>- </a:t>
            </a:r>
            <a:r>
              <a:rPr lang="en-US" sz="1800" b="1" i="1" dirty="0" smtClean="0">
                <a:latin typeface="Arial" panose="020B0604020202020204" pitchFamily="34" charset="0"/>
                <a:cs typeface="Arial" panose="020B0604020202020204" pitchFamily="34" charset="0"/>
              </a:rPr>
              <a:t>renewed </a:t>
            </a:r>
            <a:r>
              <a:rPr lang="en-US" sz="1800" b="1" i="1" dirty="0">
                <a:latin typeface="Arial" panose="020B0604020202020204" pitchFamily="34" charset="0"/>
                <a:cs typeface="Arial" panose="020B0604020202020204" pitchFamily="34" charset="0"/>
              </a:rPr>
              <a:t>focus </a:t>
            </a:r>
            <a:r>
              <a:rPr lang="en-US" sz="1800" dirty="0">
                <a:latin typeface="Arial" panose="020B0604020202020204" pitchFamily="34" charset="0"/>
                <a:cs typeface="Arial" panose="020B0604020202020204" pitchFamily="34" charset="0"/>
              </a:rPr>
              <a:t>on mathematical reasoning and problem solving. </a:t>
            </a:r>
          </a:p>
          <a:p>
            <a:pPr marL="342900" lvl="0" indent="-342900">
              <a:buClrTx/>
              <a:buSzPts val="2800"/>
              <a:buFont typeface="Arial" panose="020B0604020202020204" pitchFamily="34" charset="0"/>
              <a:buChar char="•"/>
            </a:pPr>
            <a:endPar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lvl="0" indent="-342900">
              <a:buClrTx/>
              <a:buSzPts val="2800"/>
              <a:buFont typeface="Arial" panose="020B0604020202020204" pitchFamily="34" charset="0"/>
              <a:buChar char="•"/>
            </a:pP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New curricula for 5-16 year olds rolled out from </a:t>
            </a: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2014:</a:t>
            </a:r>
          </a:p>
          <a:p>
            <a:pPr lvl="0">
              <a:buClrTx/>
              <a:buSzPts val="2800"/>
            </a:pP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	first ‘</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GCSE</a:t>
            </a: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 </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assessment for all </a:t>
            </a: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16-year-olds in 2017  </a:t>
            </a:r>
          </a:p>
          <a:p>
            <a:pPr lvl="0">
              <a:buClrTx/>
              <a:buSzPts val="2800"/>
            </a:pP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	first large scale A-level assessment for new curriculum- 2019</a:t>
            </a:r>
            <a:endPar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lvl="0" indent="-342900">
              <a:buClrTx/>
              <a:buSzPts val="2800"/>
              <a:buFont typeface="Arial" panose="020B0604020202020204" pitchFamily="34" charset="0"/>
              <a:buChar char="•"/>
            </a:pPr>
            <a:endPar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lvl="0" indent="-342900">
              <a:buClrTx/>
              <a:buSzPts val="2800"/>
              <a:buFont typeface="Arial" panose="020B0604020202020204" pitchFamily="34" charset="0"/>
              <a:buChar char="•"/>
            </a:pP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GCSE and A-level assessment are </a:t>
            </a:r>
            <a:r>
              <a:rPr lang="en-US" sz="1800" b="1" i="1" dirty="0">
                <a:solidFill>
                  <a:schemeClr val="tx1"/>
                </a:solidFill>
                <a:latin typeface="Arial" panose="020B0604020202020204" pitchFamily="34" charset="0"/>
                <a:ea typeface="Open Sans" panose="020B0606030504020204" pitchFamily="34" charset="0"/>
                <a:cs typeface="Arial" panose="020B0604020202020204" pitchFamily="34" charset="0"/>
              </a:rPr>
              <a:t>high stakes </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and via </a:t>
            </a: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four Awarding </a:t>
            </a:r>
            <a:r>
              <a:rPr lang="en-US" sz="1800" dirty="0" err="1">
                <a:solidFill>
                  <a:schemeClr val="tx1"/>
                </a:solidFill>
                <a:latin typeface="Arial" panose="020B0604020202020204" pitchFamily="34" charset="0"/>
                <a:ea typeface="Open Sans" panose="020B0606030504020204" pitchFamily="34" charset="0"/>
                <a:cs typeface="Arial" panose="020B0604020202020204" pitchFamily="34" charset="0"/>
              </a:rPr>
              <a:t>Organisations</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 including Pearson. </a:t>
            </a:r>
            <a:b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br>
            <a:endPar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marR="0" lvl="0" indent="-342900" algn="l" rtl="0">
              <a:spcBef>
                <a:spcPts val="0"/>
              </a:spcBef>
              <a:spcAft>
                <a:spcPts val="0"/>
              </a:spcAft>
              <a:buClrTx/>
              <a:buSzPts val="2800"/>
              <a:buFont typeface="Arial" panose="020B0604020202020204" pitchFamily="34" charset="0"/>
              <a:buChar char="•"/>
            </a:pP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A </a:t>
            </a:r>
            <a:r>
              <a:rPr lang="en-US" sz="1800" b="1" dirty="0">
                <a:solidFill>
                  <a:schemeClr val="tx1"/>
                </a:solidFill>
                <a:latin typeface="Arial" panose="020B0604020202020204" pitchFamily="34" charset="0"/>
                <a:ea typeface="Open Sans" panose="020B0606030504020204" pitchFamily="34" charset="0"/>
                <a:cs typeface="Arial" panose="020B0604020202020204" pitchFamily="34" charset="0"/>
              </a:rPr>
              <a:t>coherent curriculum offer  (</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Schmidt and </a:t>
            </a:r>
            <a:r>
              <a:rPr lang="en-US" sz="1800" dirty="0" err="1">
                <a:solidFill>
                  <a:schemeClr val="tx1"/>
                </a:solidFill>
                <a:latin typeface="Arial" panose="020B0604020202020204" pitchFamily="34" charset="0"/>
                <a:ea typeface="Open Sans" panose="020B0606030504020204" pitchFamily="34" charset="0"/>
                <a:cs typeface="Arial" panose="020B0604020202020204" pitchFamily="34" charset="0"/>
              </a:rPr>
              <a:t>Prawat</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  2006) depends on achieved alignment across the system: </a:t>
            </a: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                         enacted </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curriculum, resources, assessments and teacher </a:t>
            </a: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CPD / capacity </a:t>
            </a:r>
            <a:r>
              <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rPr>
              <a:t>to </a:t>
            </a: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deliver.</a:t>
            </a:r>
          </a:p>
          <a:p>
            <a:pPr marL="342900" marR="0" lvl="0" indent="-342900" algn="l" rtl="0">
              <a:spcBef>
                <a:spcPts val="0"/>
              </a:spcBef>
              <a:spcAft>
                <a:spcPts val="0"/>
              </a:spcAft>
              <a:buClrTx/>
              <a:buSzPts val="2800"/>
              <a:buFont typeface="Arial" panose="020B0604020202020204" pitchFamily="34" charset="0"/>
              <a:buChar char="•"/>
            </a:pPr>
            <a:endPar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marR="0" lvl="0" indent="-342900" algn="l" rtl="0">
              <a:spcBef>
                <a:spcPts val="0"/>
              </a:spcBef>
              <a:spcAft>
                <a:spcPts val="0"/>
              </a:spcAft>
              <a:buClrTx/>
              <a:buSzPts val="2800"/>
              <a:buFont typeface="Arial" panose="020B0604020202020204" pitchFamily="34" charset="0"/>
              <a:buChar char="•"/>
            </a:pPr>
            <a:r>
              <a:rPr lang="en-US" sz="1800" dirty="0" smtClean="0">
                <a:solidFill>
                  <a:schemeClr val="tx1"/>
                </a:solidFill>
                <a:latin typeface="Arial" panose="020B0604020202020204" pitchFamily="34" charset="0"/>
                <a:ea typeface="Open Sans" panose="020B0606030504020204" pitchFamily="34" charset="0"/>
                <a:cs typeface="Arial" panose="020B0604020202020204" pitchFamily="34" charset="0"/>
              </a:rPr>
              <a:t>Pearson offers resources, assessment and teacher CPD.</a:t>
            </a:r>
            <a:endParaRPr lang="en-US" sz="18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342900" marR="0" lvl="0" indent="-342900" algn="l" rtl="0">
              <a:spcBef>
                <a:spcPts val="0"/>
              </a:spcBef>
              <a:spcAft>
                <a:spcPts val="0"/>
              </a:spcAft>
              <a:buClrTx/>
              <a:buSzPts val="2800"/>
              <a:buFont typeface="Arial" panose="020B0604020202020204" pitchFamily="34" charset="0"/>
              <a:buChar char="•"/>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R="0" lvl="0" algn="l" rtl="0">
              <a:spcBef>
                <a:spcPts val="0"/>
              </a:spcBef>
              <a:spcAft>
                <a:spcPts val="0"/>
              </a:spcAft>
              <a:buClrTx/>
              <a:buSzPts val="2800"/>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r>
            <a:b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485900" marR="0" lvl="2" indent="-393700" algn="l" rtl="0">
              <a:spcBef>
                <a:spcPts val="0"/>
              </a:spcBef>
              <a:spcAft>
                <a:spcPts val="0"/>
              </a:spcAft>
              <a:buClr>
                <a:schemeClr val="dk1"/>
              </a:buClr>
              <a:buSzPts val="2800"/>
              <a:buFont typeface="Times New Roman"/>
              <a:buNone/>
            </a:pPr>
            <a:r>
              <a:rPr lang="en-GB" sz="2800" b="0" i="0" u="none" strike="noStrike" cap="none" dirty="0" smtClean="0">
                <a:solidFill>
                  <a:srgbClr val="007FA3"/>
                </a:solidFill>
                <a:latin typeface="Arial"/>
                <a:ea typeface="Arial"/>
                <a:cs typeface="Arial"/>
                <a:sym typeface="Arial"/>
              </a:rPr>
              <a:t>.</a:t>
            </a:r>
            <a:endParaRPr sz="2800" b="0" i="0" u="none" strike="noStrike" cap="none" dirty="0">
              <a:solidFill>
                <a:srgbClr val="007FA3"/>
              </a:solidFill>
              <a:latin typeface="Arial"/>
              <a:ea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462" y="5051284"/>
            <a:ext cx="1847583" cy="1847583"/>
          </a:xfrm>
          <a:prstGeom prst="rect">
            <a:avLst/>
          </a:prstGeom>
        </p:spPr>
      </p:pic>
      <p:pic>
        <p:nvPicPr>
          <p:cNvPr id="12" name="Picture 11">
            <a:extLst>
              <a:ext uri="{FF2B5EF4-FFF2-40B4-BE49-F238E27FC236}">
                <a16:creationId xmlns:a16="http://schemas.microsoft.com/office/drawing/2014/main" xmlns="" id="{2AD08112-C107-457F-917D-E8D6F497E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094896" y="3162667"/>
            <a:ext cx="2048714" cy="20867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5" name="Rectangle 4"/>
          <p:cNvSpPr/>
          <p:nvPr/>
        </p:nvSpPr>
        <p:spPr>
          <a:xfrm>
            <a:off x="180109" y="1457349"/>
            <a:ext cx="8750794" cy="3677851"/>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Shape 27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9</a:t>
            </a:fld>
            <a:endParaRPr sz="800" b="1">
              <a:solidFill>
                <a:srgbClr val="003057"/>
              </a:solidFill>
              <a:latin typeface="Arial"/>
              <a:ea typeface="Arial"/>
              <a:cs typeface="Arial"/>
              <a:sym typeface="Arial"/>
            </a:endParaRPr>
          </a:p>
        </p:txBody>
      </p:sp>
      <p:sp>
        <p:nvSpPr>
          <p:cNvPr id="271" name="Shape 271"/>
          <p:cNvSpPr txBox="1"/>
          <p:nvPr/>
        </p:nvSpPr>
        <p:spPr>
          <a:xfrm>
            <a:off x="180109" y="1132227"/>
            <a:ext cx="8750794" cy="4212877"/>
          </a:xfrm>
          <a:prstGeom prst="rect">
            <a:avLst/>
          </a:prstGeom>
          <a:noFill/>
          <a:ln>
            <a:noFill/>
          </a:ln>
        </p:spPr>
        <p:txBody>
          <a:bodyPr spcFirstLastPara="1" wrap="square" lIns="0" tIns="0" rIns="0" bIns="0" anchor="t" anchorCtr="0">
            <a:noAutofit/>
          </a:bodyPr>
          <a:lstStyle/>
          <a:p>
            <a:pPr marL="457200" marR="0" lvl="1" indent="0" algn="l" rtl="0">
              <a:spcBef>
                <a:spcPts val="0"/>
              </a:spcBef>
              <a:spcAft>
                <a:spcPts val="0"/>
              </a:spcAft>
              <a:buNone/>
            </a:pPr>
            <a:endParaRPr sz="1400" b="0" i="1" u="none" strike="noStrike" cap="none" dirty="0">
              <a:solidFill>
                <a:schemeClr val="dk1"/>
              </a:solidFill>
              <a:latin typeface="Arial"/>
              <a:ea typeface="Arial"/>
              <a:cs typeface="Arial"/>
              <a:sym typeface="Arial"/>
            </a:endParaRPr>
          </a:p>
          <a:p>
            <a:pPr marL="742950" marR="0" lvl="1" indent="-285750" algn="l" rtl="0">
              <a:spcBef>
                <a:spcPts val="0"/>
              </a:spcBef>
              <a:spcAft>
                <a:spcPts val="0"/>
              </a:spcAft>
              <a:buFont typeface="Arial" panose="020B0604020202020204" pitchFamily="34" charset="0"/>
              <a:buChar char="•"/>
            </a:pPr>
            <a:endParaRPr sz="1400" b="0" i="1" u="none" strike="noStrike" cap="none" dirty="0">
              <a:solidFill>
                <a:srgbClr val="007FA3"/>
              </a:solidFill>
              <a:latin typeface="Arial"/>
              <a:ea typeface="Arial"/>
              <a:cs typeface="Arial"/>
              <a:sym typeface="Arial"/>
            </a:endParaRPr>
          </a:p>
          <a:p>
            <a:pPr marL="0" marR="0" lvl="0" indent="0" algn="l" rtl="0">
              <a:spcBef>
                <a:spcPts val="0"/>
              </a:spcBef>
              <a:spcAft>
                <a:spcPts val="0"/>
              </a:spcAft>
              <a:buNone/>
            </a:pPr>
            <a:endParaRPr lang="en-GB" sz="2800" dirty="0">
              <a:solidFill>
                <a:srgbClr val="007FA3"/>
              </a:solidFill>
              <a:latin typeface="Arial"/>
              <a:ea typeface="Arial"/>
              <a:cs typeface="Arial"/>
              <a:sym typeface="Arial"/>
            </a:endParaRPr>
          </a:p>
          <a:p>
            <a:pPr lvl="0"/>
            <a:r>
              <a:rPr lang="en-US" sz="2000" dirty="0" smtClean="0">
                <a:latin typeface="Open Sans" panose="020B0606030504020204"/>
              </a:rPr>
              <a:t>We asked how </a:t>
            </a:r>
            <a:r>
              <a:rPr lang="en-US" sz="2000" dirty="0">
                <a:latin typeface="Open Sans" panose="020B0606030504020204"/>
              </a:rPr>
              <a:t>the resources and assessments produced </a:t>
            </a:r>
            <a:r>
              <a:rPr lang="en-US" sz="2000" dirty="0" smtClean="0">
                <a:latin typeface="Open Sans" panose="020B0606030504020204"/>
              </a:rPr>
              <a:t>by Pearson impacted </a:t>
            </a:r>
            <a:r>
              <a:rPr lang="en-US" sz="2000" dirty="0">
                <a:latin typeface="Open Sans" panose="020B0606030504020204"/>
              </a:rPr>
              <a:t>student and teacher </a:t>
            </a:r>
            <a:r>
              <a:rPr lang="en-US" sz="2000" dirty="0" smtClean="0">
                <a:latin typeface="Open Sans" panose="020B0606030504020204"/>
              </a:rPr>
              <a:t>experiences for the range </a:t>
            </a:r>
            <a:r>
              <a:rPr lang="en-US" sz="2000" dirty="0">
                <a:latin typeface="Open Sans" panose="020B0606030504020204"/>
              </a:rPr>
              <a:t>of student outcomes. In </a:t>
            </a:r>
            <a:r>
              <a:rPr lang="en-US" sz="2000" dirty="0" smtClean="0">
                <a:latin typeface="Open Sans" panose="020B0606030504020204"/>
              </a:rPr>
              <a:t>particular: </a:t>
            </a:r>
            <a:endParaRPr sz="2800" dirty="0">
              <a:solidFill>
                <a:srgbClr val="007FA3"/>
              </a:solidFill>
              <a:latin typeface="Arial"/>
              <a:ea typeface="Arial"/>
              <a:cs typeface="Arial"/>
              <a:sym typeface="Arial"/>
            </a:endParaRPr>
          </a:p>
          <a:p>
            <a:pPr marL="342900" lvl="0" indent="-342900">
              <a:lnSpc>
                <a:spcPct val="150000"/>
              </a:lnSpc>
              <a:buFont typeface="Arial" panose="020B0604020202020204" pitchFamily="34" charset="0"/>
              <a:buChar char="•"/>
            </a:pPr>
            <a:r>
              <a:rPr lang="en-US" sz="2000" i="1" dirty="0">
                <a:latin typeface="Open Sans"/>
              </a:rPr>
              <a:t>How is mathematical problem-solving being enacted in </a:t>
            </a:r>
            <a:r>
              <a:rPr lang="en-US" sz="2000" i="1" dirty="0" smtClean="0">
                <a:latin typeface="Open Sans"/>
              </a:rPr>
              <a:t>classrooms</a:t>
            </a:r>
            <a:r>
              <a:rPr lang="en-US" sz="2000" i="1" dirty="0">
                <a:latin typeface="Open Sans"/>
              </a:rPr>
              <a:t>?</a:t>
            </a:r>
            <a:r>
              <a:rPr lang="en-US" sz="2000" i="1" dirty="0" smtClean="0">
                <a:latin typeface="Open Sans"/>
              </a:rPr>
              <a:t> </a:t>
            </a:r>
            <a:endParaRPr lang="en-GB" sz="2000" dirty="0">
              <a:latin typeface="Open Sans"/>
            </a:endParaRPr>
          </a:p>
          <a:p>
            <a:pPr marL="342900" lvl="0" indent="-342900">
              <a:lnSpc>
                <a:spcPct val="150000"/>
              </a:lnSpc>
              <a:buFont typeface="Arial" panose="020B0604020202020204" pitchFamily="34" charset="0"/>
              <a:buChar char="•"/>
            </a:pPr>
            <a:r>
              <a:rPr lang="en-US" sz="2000" i="1" dirty="0" smtClean="0">
                <a:latin typeface="Open Sans"/>
              </a:rPr>
              <a:t>How do the issues </a:t>
            </a:r>
            <a:r>
              <a:rPr lang="en-US" sz="2000" i="1" dirty="0">
                <a:latin typeface="Open Sans"/>
              </a:rPr>
              <a:t>of teacher capacity, </a:t>
            </a:r>
            <a:r>
              <a:rPr lang="en-US" sz="2000" i="1" dirty="0" smtClean="0">
                <a:latin typeface="Open Sans"/>
              </a:rPr>
              <a:t>resources</a:t>
            </a:r>
            <a:r>
              <a:rPr lang="en-US" sz="2000" i="1" dirty="0">
                <a:latin typeface="Open Sans"/>
              </a:rPr>
              <a:t>, and </a:t>
            </a:r>
            <a:r>
              <a:rPr lang="en-US" sz="2000" i="1" dirty="0" smtClean="0">
                <a:latin typeface="Open Sans"/>
              </a:rPr>
              <a:t>assessments affect the teaching of problem solving?</a:t>
            </a:r>
            <a:endParaRPr lang="en-GB" sz="2000" dirty="0">
              <a:latin typeface="Open Sans"/>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248858" y="503243"/>
            <a:ext cx="8362710" cy="523220"/>
          </a:xfrm>
          <a:prstGeom prst="rect">
            <a:avLst/>
          </a:prstGeom>
        </p:spPr>
        <p:txBody>
          <a:bodyPr wrap="square">
            <a:spAutoFit/>
          </a:bodyPr>
          <a:lstStyle/>
          <a:p>
            <a:pPr marL="457200" lvl="1"/>
            <a:r>
              <a:rPr lang="en-GB" sz="2800" b="1" dirty="0">
                <a:solidFill>
                  <a:srgbClr val="002060"/>
                </a:solidFill>
                <a:latin typeface="Arial Rounded MT Bold" panose="020F0704030504030204" pitchFamily="34" charset="0"/>
              </a:rPr>
              <a:t>Research </a:t>
            </a:r>
            <a:r>
              <a:rPr lang="en-GB" sz="2800" b="1" dirty="0" smtClean="0">
                <a:solidFill>
                  <a:srgbClr val="002060"/>
                </a:solidFill>
                <a:latin typeface="Arial Rounded MT Bold" panose="020F0704030504030204" pitchFamily="34" charset="0"/>
              </a:rPr>
              <a:t>questions</a:t>
            </a:r>
            <a:endParaRPr lang="en-GB" sz="2400" b="1" dirty="0">
              <a:solidFill>
                <a:srgbClr val="002060"/>
              </a:solidFill>
              <a:latin typeface="Arial Rounded MT Bold" panose="020F07040305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129" y="4466323"/>
            <a:ext cx="2307963" cy="23079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32804" y="6210122"/>
            <a:ext cx="462627" cy="4858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65080" y="5959166"/>
            <a:ext cx="273303" cy="4594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967740" y="6309421"/>
            <a:ext cx="490323" cy="48584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056833" y="5938088"/>
            <a:ext cx="260706" cy="47387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2015" y="5412597"/>
            <a:ext cx="1139748" cy="113974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6686" y="5882565"/>
            <a:ext cx="853711" cy="8537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1366</TotalTime>
  <Words>3825</Words>
  <Application>Microsoft Office PowerPoint</Application>
  <PresentationFormat>On-screen Show (4:3)</PresentationFormat>
  <Paragraphs>423</Paragraphs>
  <Slides>22</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Rounded MT Bold</vt:lpstr>
      <vt:lpstr>Calibri</vt:lpstr>
      <vt:lpstr>Calibri Light</vt:lpstr>
      <vt:lpstr>Cambria Math</vt:lpstr>
      <vt:lpstr>Lato Light</vt:lpstr>
      <vt:lpstr>Lato Medium</vt:lpstr>
      <vt:lpstr>Open Sans</vt:lpstr>
      <vt:lpstr>Times New Roman</vt:lpstr>
      <vt:lpstr>Office Theme</vt:lpstr>
      <vt:lpstr>Assessment to support                          the development of  problem-solving goals in mathematics curricula 5-16    </vt:lpstr>
      <vt:lpstr> Pearson:  The Efficacy Agenda  evaluating the impact on improving lives through learning </vt:lpstr>
      <vt:lpstr>Delivering what we promise</vt:lpstr>
      <vt:lpstr>Defining our outcomes</vt:lpstr>
      <vt:lpstr>How much impact?</vt:lpstr>
      <vt:lpstr> Benefits</vt:lpstr>
      <vt:lpstr> Assessment to support mathematical problem-solving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this problem solving?</vt:lpstr>
      <vt:lpstr>Is this problem solving? </vt:lpstr>
      <vt:lpstr>Is this problem solving? </vt:lpstr>
      <vt:lpstr>PowerPoint Presentation</vt:lpstr>
      <vt:lpstr>Evidence from the classroom</vt:lpstr>
      <vt:lpstr>Evidence from the classroom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Maths Qualification and Free Surround Efficacy Study From ‘jump off a cliff’ to ‘it was pretty good’: tier entry decisions pre- and post- Mathematics GCSE 9-1</dc:title>
  <dc:creator>Barrow, Ellen</dc:creator>
  <cp:lastModifiedBy>Grima, Grace</cp:lastModifiedBy>
  <cp:revision>149</cp:revision>
  <dcterms:modified xsi:type="dcterms:W3CDTF">2018-10-16T11:46:44Z</dcterms:modified>
</cp:coreProperties>
</file>