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6" r:id="rId3"/>
    <p:sldId id="291" r:id="rId4"/>
    <p:sldId id="289" r:id="rId5"/>
    <p:sldId id="290" r:id="rId6"/>
    <p:sldId id="278" r:id="rId7"/>
    <p:sldId id="272" r:id="rId8"/>
    <p:sldId id="294" r:id="rId9"/>
    <p:sldId id="279" r:id="rId10"/>
    <p:sldId id="258" r:id="rId11"/>
    <p:sldId id="280" r:id="rId12"/>
    <p:sldId id="277" r:id="rId13"/>
    <p:sldId id="282" r:id="rId14"/>
    <p:sldId id="263" r:id="rId15"/>
    <p:sldId id="293" r:id="rId16"/>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7190" autoAdjust="0"/>
  </p:normalViewPr>
  <p:slideViewPr>
    <p:cSldViewPr snapToGrid="0">
      <p:cViewPr varScale="1">
        <p:scale>
          <a:sx n="53" d="100"/>
          <a:sy n="53" d="100"/>
        </p:scale>
        <p:origin x="1100" y="-668"/>
      </p:cViewPr>
      <p:guideLst/>
    </p:cSldViewPr>
  </p:slideViewPr>
  <p:notesTextViewPr>
    <p:cViewPr>
      <p:scale>
        <a:sx n="150" d="100"/>
        <a:sy n="150" d="100"/>
      </p:scale>
      <p:origin x="0" y="0"/>
    </p:cViewPr>
  </p:notesTextViewPr>
  <p:notesViewPr>
    <p:cSldViewPr snapToGrid="0">
      <p:cViewPr varScale="1">
        <p:scale>
          <a:sx n="38" d="100"/>
          <a:sy n="38" d="100"/>
        </p:scale>
        <p:origin x="301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9110" y="0"/>
            <a:ext cx="2975240" cy="478701"/>
          </a:xfrm>
          <a:prstGeom prst="rect">
            <a:avLst/>
          </a:prstGeom>
        </p:spPr>
        <p:txBody>
          <a:bodyPr vert="horz" lIns="91440" tIns="45720" rIns="91440" bIns="45720" rtlCol="0"/>
          <a:lstStyle>
            <a:lvl1pPr algn="r">
              <a:defRPr sz="1200"/>
            </a:lvl1pPr>
          </a:lstStyle>
          <a:p>
            <a:fld id="{FEE28763-0DDF-4218-B0D8-5AF50A317225}" type="datetimeFigureOut">
              <a:rPr lang="en-GB" smtClean="0"/>
              <a:t>12/08/2019</a:t>
            </a:fld>
            <a:endParaRPr lang="en-GB"/>
          </a:p>
        </p:txBody>
      </p:sp>
      <p:sp>
        <p:nvSpPr>
          <p:cNvPr id="4" name="Slide Image Placeholder 3"/>
          <p:cNvSpPr>
            <a:spLocks noGrp="1" noRot="1" noChangeAspect="1"/>
          </p:cNvSpPr>
          <p:nvPr>
            <p:ph type="sldImg" idx="2"/>
          </p:nvPr>
        </p:nvSpPr>
        <p:spPr>
          <a:xfrm>
            <a:off x="569913" y="1192213"/>
            <a:ext cx="5726112" cy="3221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6595" y="4591547"/>
            <a:ext cx="5492750" cy="375671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062177"/>
            <a:ext cx="2975240" cy="4787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9110" y="9062177"/>
            <a:ext cx="2975240" cy="478700"/>
          </a:xfrm>
          <a:prstGeom prst="rect">
            <a:avLst/>
          </a:prstGeom>
        </p:spPr>
        <p:txBody>
          <a:bodyPr vert="horz" lIns="91440" tIns="45720" rIns="91440" bIns="45720" rtlCol="0" anchor="b"/>
          <a:lstStyle>
            <a:lvl1pPr algn="r">
              <a:defRPr sz="1200"/>
            </a:lvl1pPr>
          </a:lstStyle>
          <a:p>
            <a:fld id="{93D6D099-3E21-4355-93D0-68690390279D}" type="slidenum">
              <a:rPr lang="en-GB" smtClean="0"/>
              <a:t>‹#›</a:t>
            </a:fld>
            <a:endParaRPr lang="en-GB"/>
          </a:p>
        </p:txBody>
      </p:sp>
    </p:spTree>
    <p:extLst>
      <p:ext uri="{BB962C8B-B14F-4D97-AF65-F5344CB8AC3E}">
        <p14:creationId xmlns:p14="http://schemas.microsoft.com/office/powerpoint/2010/main" val="188503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aigfees.com/ro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ettrust.org.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before,</a:t>
            </a:r>
            <a:r>
              <a:rPr lang="en-GB" baseline="0" dirty="0" smtClean="0"/>
              <a:t> I start, just a steer on c</a:t>
            </a:r>
            <a:r>
              <a:rPr lang="en-GB" dirty="0" smtClean="0"/>
              <a:t>ontent</a:t>
            </a:r>
            <a:r>
              <a:rPr lang="en-GB" baseline="0" dirty="0" smtClean="0"/>
              <a:t> - I will not be going into any specific detail of instances, but I do make passing reference to distressing or disturbing experiences such as violent acts, harm and abuse including sexual abuse, so you are of course free to leave the room at any moment if you need to.</a:t>
            </a:r>
          </a:p>
          <a:p>
            <a:endParaRPr lang="en-GB" baseline="0" dirty="0" smtClean="0"/>
          </a:p>
          <a:p>
            <a:r>
              <a:rPr lang="en-GB" baseline="0" dirty="0" smtClean="0"/>
              <a:t>And also a disclaimer – these are my emergent thoughts, this is actually my first attempt and ordering my thoughts and putting the reading I’ve been doing together in a structured way, so this is very much a work in progress that I am presenting to you today.</a:t>
            </a:r>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1</a:t>
            </a:fld>
            <a:endParaRPr lang="en-GB"/>
          </a:p>
        </p:txBody>
      </p:sp>
    </p:spTree>
    <p:extLst>
      <p:ext uri="{BB962C8B-B14F-4D97-AF65-F5344CB8AC3E}">
        <p14:creationId xmlns:p14="http://schemas.microsoft.com/office/powerpoint/2010/main" val="11469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Balance between system, structure, process</a:t>
            </a:r>
            <a:r>
              <a:rPr lang="en-GB" baseline="0" dirty="0" smtClean="0"/>
              <a:t> and skills</a:t>
            </a:r>
            <a:endParaRPr lang="en-GB" dirty="0" smtClean="0"/>
          </a:p>
          <a:p>
            <a:r>
              <a:rPr lang="en-GB" dirty="0" smtClean="0"/>
              <a:t>The</a:t>
            </a:r>
            <a:r>
              <a:rPr lang="en-GB" baseline="0" dirty="0" smtClean="0"/>
              <a:t> rest are person-centred skills, often called soft skills which annoys the hell out of me because they are the hardest skills to acquire.</a:t>
            </a:r>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10</a:t>
            </a:fld>
            <a:endParaRPr lang="en-GB"/>
          </a:p>
        </p:txBody>
      </p:sp>
    </p:spTree>
    <p:extLst>
      <p:ext uri="{BB962C8B-B14F-4D97-AF65-F5344CB8AC3E}">
        <p14:creationId xmlns:p14="http://schemas.microsoft.com/office/powerpoint/2010/main" val="207756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11</a:t>
            </a:fld>
            <a:endParaRPr lang="en-GB"/>
          </a:p>
        </p:txBody>
      </p:sp>
    </p:spTree>
    <p:extLst>
      <p:ext uri="{BB962C8B-B14F-4D97-AF65-F5344CB8AC3E}">
        <p14:creationId xmlns:p14="http://schemas.microsoft.com/office/powerpoint/2010/main" val="147572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12</a:t>
            </a:fld>
            <a:endParaRPr lang="en-GB"/>
          </a:p>
        </p:txBody>
      </p:sp>
    </p:spTree>
    <p:extLst>
      <p:ext uri="{BB962C8B-B14F-4D97-AF65-F5344CB8AC3E}">
        <p14:creationId xmlns:p14="http://schemas.microsoft.com/office/powerpoint/2010/main" val="31603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absolutely relate back to the threads in Craig’s description of his approach</a:t>
            </a:r>
            <a:r>
              <a:rPr lang="en-GB" dirty="0" smtClean="0"/>
              <a:t>….</a:t>
            </a:r>
          </a:p>
          <a:p>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13</a:t>
            </a:fld>
            <a:endParaRPr lang="en-GB"/>
          </a:p>
        </p:txBody>
      </p:sp>
    </p:spTree>
    <p:extLst>
      <p:ext uri="{BB962C8B-B14F-4D97-AF65-F5344CB8AC3E}">
        <p14:creationId xmlns:p14="http://schemas.microsoft.com/office/powerpoint/2010/main" val="551485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14</a:t>
            </a:fld>
            <a:endParaRPr lang="en-GB"/>
          </a:p>
        </p:txBody>
      </p:sp>
    </p:spTree>
    <p:extLst>
      <p:ext uri="{BB962C8B-B14F-4D97-AF65-F5344CB8AC3E}">
        <p14:creationId xmlns:p14="http://schemas.microsoft.com/office/powerpoint/2010/main" val="238060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D6D099-3E21-4355-93D0-68690390279D}" type="slidenum">
              <a:rPr lang="en-GB" smtClean="0"/>
              <a:t>15</a:t>
            </a:fld>
            <a:endParaRPr lang="en-GB"/>
          </a:p>
        </p:txBody>
      </p:sp>
    </p:spTree>
    <p:extLst>
      <p:ext uri="{BB962C8B-B14F-4D97-AF65-F5344CB8AC3E}">
        <p14:creationId xmlns:p14="http://schemas.microsoft.com/office/powerpoint/2010/main" val="203522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So I am going to start with a simple statement on what </a:t>
            </a:r>
            <a:r>
              <a:rPr lang="en-GB" sz="1200" b="0" i="0" kern="1200" baseline="0" dirty="0" smtClean="0">
                <a:solidFill>
                  <a:schemeClr val="tx1"/>
                </a:solidFill>
                <a:effectLst/>
                <a:latin typeface="+mn-lt"/>
                <a:ea typeface="+mn-ea"/>
                <a:cs typeface="+mn-cs"/>
              </a:rPr>
              <a:t>trauma is. And I am going to suggest that trauma is the result of a deeply disturbing or distressing experience.</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And then I am going to build on that a little by suggesting that trauma can sometimes be singular….</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So there are instances of records that act as representations of distressing or disturbing experience</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6D099-3E21-4355-93D0-68690390279D}" type="slidenum">
              <a:rPr lang="en-GB" smtClean="0"/>
              <a:t>2</a:t>
            </a:fld>
            <a:endParaRPr lang="en-GB"/>
          </a:p>
        </p:txBody>
      </p:sp>
    </p:spTree>
    <p:extLst>
      <p:ext uri="{BB962C8B-B14F-4D97-AF65-F5344CB8AC3E}">
        <p14:creationId xmlns:p14="http://schemas.microsoft.com/office/powerpoint/2010/main" val="37364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thinking further about how we might define what traumatic records are, I</a:t>
            </a:r>
            <a:r>
              <a:rPr lang="en-GB" sz="1200" b="0" i="0" kern="1200" dirty="0" smtClean="0">
                <a:solidFill>
                  <a:schemeClr val="tx1"/>
                </a:solidFill>
                <a:effectLst/>
                <a:latin typeface="+mn-lt"/>
                <a:ea typeface="+mn-ea"/>
                <a:cs typeface="+mn-cs"/>
              </a:rPr>
              <a:t> find Jonathan Furner’s concept of ‘record potentiality’ useful here (which</a:t>
            </a:r>
            <a:r>
              <a:rPr lang="en-GB" sz="1200" b="0" i="0" kern="1200" baseline="0" dirty="0" smtClean="0">
                <a:solidFill>
                  <a:schemeClr val="tx1"/>
                </a:solidFill>
                <a:effectLst/>
                <a:latin typeface="+mn-lt"/>
                <a:ea typeface="+mn-ea"/>
                <a:cs typeface="+mn-cs"/>
              </a:rPr>
              <a:t> I rediscovered recently thanks to an article by </a:t>
            </a:r>
            <a:r>
              <a:rPr lang="en-GB" sz="1200" b="0" i="0" kern="1200" baseline="0" smtClean="0">
                <a:solidFill>
                  <a:schemeClr val="tx1"/>
                </a:solidFill>
                <a:effectLst/>
                <a:latin typeface="+mn-lt"/>
                <a:ea typeface="+mn-ea"/>
                <a:cs typeface="+mn-cs"/>
              </a:rPr>
              <a:t>Michelle Caswell)</a:t>
            </a:r>
            <a:r>
              <a:rPr lang="en-GB" sz="1200" b="0" i="0" kern="1200" smtClean="0">
                <a:solidFill>
                  <a:schemeClr val="tx1"/>
                </a:solidFill>
                <a:effectLst/>
                <a:latin typeface="+mn-lt"/>
                <a:ea typeface="+mn-ea"/>
                <a:cs typeface="+mn-cs"/>
              </a:rPr>
              <a:t>.</a:t>
            </a:r>
            <a:r>
              <a:rPr lang="en-GB" sz="1200" b="0" i="0" kern="1200" baseline="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H</a:t>
            </a:r>
            <a:r>
              <a:rPr lang="en-GB" sz="1200" b="0" i="0" kern="1200" dirty="0" smtClean="0">
                <a:solidFill>
                  <a:schemeClr val="tx1"/>
                </a:solidFill>
                <a:effectLst/>
                <a:latin typeface="+mn-lt"/>
                <a:ea typeface="+mn-ea"/>
                <a:cs typeface="+mn-cs"/>
              </a:rPr>
              <a:t>e developed it in the context of talking about the</a:t>
            </a:r>
            <a:r>
              <a:rPr lang="en-GB" sz="1200" b="0" i="0" kern="1200" baseline="0" dirty="0" smtClean="0">
                <a:solidFill>
                  <a:schemeClr val="tx1"/>
                </a:solidFill>
                <a:effectLst/>
                <a:latin typeface="+mn-lt"/>
                <a:ea typeface="+mn-ea"/>
                <a:cs typeface="+mn-cs"/>
              </a:rPr>
              <a:t> relationship between the record and evidence and clarifies that records are not necessarily evidence in and of themselves, but are defined by the potentiality to act as evidence. In a similar vein, records that document traumatic experience also carry what you could call ‘traumatic potentiality’ and that ‘potentiality’ can be heightened or lessened depending on the individual’s relationship to the experience being documented.  Trauma, is of course, an embodied experience and so what I am seeking to highlight in this talk is that records in our care have the potential to trigger deep and painful psychological, emotional and physical responses in an encounter with them.</a:t>
            </a:r>
          </a:p>
          <a:p>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On the surface, it may appear obvious to suggest which types of records may be likely to trigger a traumatic encounter – records that are directly linked to clear cut acts of violence or abuse or harm, for example. But drawing on Sutherland’s scholarship around the concept of the ‘</a:t>
            </a:r>
            <a:r>
              <a:rPr lang="en-GB" sz="1200" b="0" i="0" kern="1200" baseline="0" dirty="0" err="1" smtClean="0">
                <a:solidFill>
                  <a:schemeClr val="tx1"/>
                </a:solidFill>
                <a:effectLst/>
                <a:latin typeface="+mn-lt"/>
                <a:ea typeface="+mn-ea"/>
                <a:cs typeface="+mn-cs"/>
              </a:rPr>
              <a:t>carceral</a:t>
            </a:r>
            <a:r>
              <a:rPr lang="en-GB" sz="1200" b="0" i="0" kern="1200" baseline="0" dirty="0" smtClean="0">
                <a:solidFill>
                  <a:schemeClr val="tx1"/>
                </a:solidFill>
                <a:effectLst/>
                <a:latin typeface="+mn-lt"/>
                <a:ea typeface="+mn-ea"/>
                <a:cs typeface="+mn-cs"/>
              </a:rPr>
              <a:t> archive’ which describes how institutional and government archives function as instruments of state power, and how violence is perpetuated through process of dehumanization and exclusion which are then codified, reinforced, </a:t>
            </a:r>
            <a:r>
              <a:rPr lang="en-GB" sz="1200" b="0" i="0" kern="1200" baseline="0" dirty="0" err="1" smtClean="0">
                <a:solidFill>
                  <a:schemeClr val="tx1"/>
                </a:solidFill>
                <a:effectLst/>
                <a:latin typeface="+mn-lt"/>
                <a:ea typeface="+mn-ea"/>
                <a:cs typeface="+mn-cs"/>
              </a:rPr>
              <a:t>reinscribed</a:t>
            </a:r>
            <a:r>
              <a:rPr lang="en-GB" sz="1200" b="0" i="0" kern="1200" baseline="0" dirty="0" smtClean="0">
                <a:solidFill>
                  <a:schemeClr val="tx1"/>
                </a:solidFill>
                <a:effectLst/>
                <a:latin typeface="+mn-lt"/>
                <a:ea typeface="+mn-ea"/>
                <a:cs typeface="+mn-cs"/>
              </a:rPr>
              <a:t> and reified in the documentary record. These types of records also very much carry traumatic potentiality.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Which leads me to suggest that any record </a:t>
            </a:r>
            <a:r>
              <a:rPr lang="en-GB" sz="1200" dirty="0" smtClean="0"/>
              <a:t>which documents power of an individual</a:t>
            </a:r>
            <a:r>
              <a:rPr lang="en-GB" sz="1200" baseline="0" dirty="0" smtClean="0"/>
              <a:t> or a group over another individual or group carries traumatic potential – so I’m not talking about just a niche subset of records.  ‘Traumatic potentiality’ exists in many of the records held in institutional archival spaces.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6D099-3E21-4355-93D0-68690390279D}" type="slidenum">
              <a:rPr lang="en-GB" smtClean="0"/>
              <a:t>3</a:t>
            </a:fld>
            <a:endParaRPr lang="en-GB"/>
          </a:p>
        </p:txBody>
      </p:sp>
    </p:spTree>
    <p:extLst>
      <p:ext uri="{BB962C8B-B14F-4D97-AF65-F5344CB8AC3E}">
        <p14:creationId xmlns:p14="http://schemas.microsoft.com/office/powerpoint/2010/main" val="37016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a:t>
            </a:r>
            <a:r>
              <a:rPr lang="en-GB" sz="1200" kern="1200" baseline="0" dirty="0" smtClean="0">
                <a:solidFill>
                  <a:schemeClr val="tx1"/>
                </a:solidFill>
                <a:effectLst/>
                <a:latin typeface="+mn-lt"/>
                <a:ea typeface="+mn-ea"/>
                <a:cs typeface="+mn-cs"/>
              </a:rPr>
              <a:t> lets just dwell just for a few moments more on ‘trauma’ as a concept before we move on.</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 firstly, this definition by two therapists rooted in a psychoanalytic tradition who give a definition of ‘psychological trauma’ as…………</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An inability</a:t>
            </a:r>
            <a:r>
              <a:rPr lang="en-GB" sz="1200" baseline="0" dirty="0" smtClean="0"/>
              <a:t> </a:t>
            </a:r>
            <a:r>
              <a:rPr lang="en-GB" sz="1200" dirty="0" smtClean="0"/>
              <a:t>to stay present, understand what is happening, integrate the feelings, and make sense of the experience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 if we think of a records potential to traumatise, at the extreme end we are talking about when the experience is utterly overwhelming and deeply threatening…</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 do think it is important to note that probably many of us have experienced an encounter with a record that has left us shaken </a:t>
            </a:r>
            <a:r>
              <a:rPr lang="en-GB" sz="1200" kern="1200" dirty="0" smtClean="0">
                <a:solidFill>
                  <a:schemeClr val="tx1"/>
                </a:solidFill>
                <a:effectLst/>
                <a:latin typeface="+mn-lt"/>
                <a:ea typeface="+mn-ea"/>
                <a:cs typeface="+mn-cs"/>
              </a:rPr>
              <a:t>by</a:t>
            </a:r>
            <a:r>
              <a:rPr lang="en-GB" sz="1200" kern="1200" baseline="0" dirty="0" smtClean="0">
                <a:solidFill>
                  <a:schemeClr val="tx1"/>
                </a:solidFill>
                <a:effectLst/>
                <a:latin typeface="+mn-lt"/>
                <a:ea typeface="+mn-ea"/>
                <a:cs typeface="+mn-cs"/>
              </a:rPr>
              <a:t> the experience, because it has triggered an emotional response and has left us distressed or angry, and it has taken a while for us to process both the record’s contents, </a:t>
            </a:r>
            <a:r>
              <a:rPr lang="en-GB" sz="1200" i="1" kern="1200" baseline="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our experience of the record. </a:t>
            </a: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6D099-3E21-4355-93D0-68690390279D}" type="slidenum">
              <a:rPr lang="en-GB" smtClean="0"/>
              <a:t>4</a:t>
            </a:fld>
            <a:endParaRPr lang="en-GB"/>
          </a:p>
        </p:txBody>
      </p:sp>
    </p:spTree>
    <p:extLst>
      <p:ext uri="{BB962C8B-B14F-4D97-AF65-F5344CB8AC3E}">
        <p14:creationId xmlns:p14="http://schemas.microsoft.com/office/powerpoint/2010/main" val="32099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I want to balance that definition of trauma with this one which is generated from a survivor/mad studies perspective which makes two vitally important points. One is that although trauma is subjective and embodied it is the result of external events which are real, brutal and harmful, so that reality and exteriority should not be lost in the discourse of subjective response. </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And the other is the </a:t>
            </a:r>
            <a:r>
              <a:rPr lang="en-GB" sz="1200" kern="1200" baseline="0" dirty="0" err="1" smtClean="0">
                <a:solidFill>
                  <a:schemeClr val="tx1"/>
                </a:solidFill>
                <a:effectLst/>
                <a:latin typeface="+mn-lt"/>
                <a:ea typeface="+mn-ea"/>
                <a:cs typeface="+mn-cs"/>
              </a:rPr>
              <a:t>janus</a:t>
            </a:r>
            <a:r>
              <a:rPr lang="en-GB" sz="1200" kern="1200" baseline="0" dirty="0" smtClean="0">
                <a:solidFill>
                  <a:schemeClr val="tx1"/>
                </a:solidFill>
                <a:effectLst/>
                <a:latin typeface="+mn-lt"/>
                <a:ea typeface="+mn-ea"/>
                <a:cs typeface="+mn-cs"/>
              </a:rPr>
              <a:t> faced nature of trauma and healing because where we have ‘traumatic potentiality’ at one end of the scale in relation to the record, we have ‘reparative potentiality’ at the other, and an individual’s experience of the record can be both, or may flip between those states or may shift more strongly towards one over time. </a:t>
            </a:r>
            <a:r>
              <a:rPr lang="en-GB" baseline="0" dirty="0" smtClean="0"/>
              <a:t>And so the process of working through the affect of the record, and the nature of its contents, is often a long and complex process.</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6D099-3E21-4355-93D0-68690390279D}" type="slidenum">
              <a:rPr lang="en-GB" smtClean="0"/>
              <a:t>5</a:t>
            </a:fld>
            <a:endParaRPr lang="en-GB"/>
          </a:p>
        </p:txBody>
      </p:sp>
    </p:spTree>
    <p:extLst>
      <p:ext uri="{BB962C8B-B14F-4D97-AF65-F5344CB8AC3E}">
        <p14:creationId xmlns:p14="http://schemas.microsoft.com/office/powerpoint/2010/main" val="161597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my own research and practice has rubbed up against documenting</a:t>
            </a:r>
            <a:r>
              <a:rPr lang="en-GB" baseline="0" dirty="0" smtClean="0"/>
              <a:t> trauma and providing access to records with ‘traumatic potentiality’ in many different</a:t>
            </a:r>
            <a:r>
              <a:rPr lang="en-GB" dirty="0" smtClean="0"/>
              <a:t> ways, as a local authority archivist when I was entrusted to care for asylum records, coroner’s records, magistrate</a:t>
            </a:r>
            <a:r>
              <a:rPr lang="en-GB" baseline="0" dirty="0" smtClean="0"/>
              <a:t> court records all of which carry ‘traumatic potentiality’, an issue which I was totally unequipped to think about or deal with through my own professional archival training. Then when I did my PhD, and I worked with a group of co-producer’s who were survivors of the UK mental health system, and we were building an archive to represent their individual experiences and you are looking at two screenshots from the archive we built together, where I had to think very carefully about what it means to work alongside and facilitate a process for an individual to document their experience of neglect, sexual abuse, violence, social isolation, stigma and mental disturbance and where the boundaries around my role lie.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6</a:t>
            </a:fld>
            <a:endParaRPr lang="en-GB"/>
          </a:p>
        </p:txBody>
      </p:sp>
    </p:spTree>
    <p:extLst>
      <p:ext uri="{BB962C8B-B14F-4D97-AF65-F5344CB8AC3E}">
        <p14:creationId xmlns:p14="http://schemas.microsoft.com/office/powerpoint/2010/main" val="112194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also the research I have done with care leavers, seeking to understand their experiences of seeking access to their social care records has also made me very alive to these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And that research has highlighted for me how there is the trauma inherent in the direct encounter with the record, but that trauma can be reinforced, compounded and added to by having to </a:t>
            </a:r>
            <a:r>
              <a:rPr lang="en-GB" baseline="0" dirty="0" smtClean="0"/>
              <a:t>navigate a legally and instrumentally driven system around the record, rather than a human centred one. This leads me to say that, recordkeeping systems and processes as well as records have ‘traumatic potentiality’.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93D6D099-3E21-4355-93D0-68690390279D}" type="slidenum">
              <a:rPr lang="en-GB" smtClean="0"/>
              <a:t>7</a:t>
            </a:fld>
            <a:endParaRPr lang="en-GB"/>
          </a:p>
        </p:txBody>
      </p:sp>
    </p:spTree>
    <p:extLst>
      <p:ext uri="{BB962C8B-B14F-4D97-AF65-F5344CB8AC3E}">
        <p14:creationId xmlns:p14="http://schemas.microsoft.com/office/powerpoint/2010/main" val="352884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Layers of traumatic potentiality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of course also, when undertaking these roles, there has to be an acknowledgement of the deepness of the emotional labour attached to what we do as record-keepers, and that vicarious trauma which can occur through empathetic engagement both with the record and the individual - is something we need to surface, and that we need to be equipping </a:t>
            </a:r>
            <a:r>
              <a:rPr lang="en-GB" baseline="0" dirty="0" err="1" smtClean="0"/>
              <a:t>recordkeeper’s</a:t>
            </a:r>
            <a:r>
              <a:rPr lang="en-GB" baseline="0" dirty="0" smtClean="0"/>
              <a:t> to be able to deal with, which mean finding ways of properly skilling, sustaining and supporting each other.</a:t>
            </a: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6D099-3E21-4355-93D0-68690390279D}" type="slidenum">
              <a:rPr lang="en-GB" smtClean="0"/>
              <a:t>8</a:t>
            </a:fld>
            <a:endParaRPr lang="en-GB"/>
          </a:p>
        </p:txBody>
      </p:sp>
    </p:spTree>
    <p:extLst>
      <p:ext uri="{BB962C8B-B14F-4D97-AF65-F5344CB8AC3E}">
        <p14:creationId xmlns:p14="http://schemas.microsoft.com/office/powerpoint/2010/main" val="20903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effectLst/>
              </a:rPr>
              <a:t>So </a:t>
            </a:r>
            <a:r>
              <a:rPr lang="en-GB" i="1" baseline="0" dirty="0" smtClean="0">
                <a:effectLst/>
              </a:rPr>
              <a:t>how can our practice be trauma-informed if you like and what principles, </a:t>
            </a:r>
            <a:r>
              <a:rPr lang="en-GB" i="1" baseline="0" dirty="0" err="1" smtClean="0">
                <a:effectLst/>
              </a:rPr>
              <a:t>mindset</a:t>
            </a:r>
            <a:r>
              <a:rPr lang="en-GB" i="1" baseline="0" dirty="0" smtClean="0">
                <a:effectLst/>
              </a:rPr>
              <a:t>, skills, do I need to help my students develop to be responsible record keepers- </a:t>
            </a:r>
            <a:r>
              <a:rPr lang="en-GB" i="1" dirty="0" smtClean="0">
                <a:effectLst/>
              </a:rPr>
              <a:t>This post is written by </a:t>
            </a:r>
            <a:r>
              <a:rPr lang="en-GB" i="1" dirty="0" smtClean="0">
                <a:effectLst/>
                <a:hlinkClick r:id="rId3"/>
              </a:rPr>
              <a:t>Craig Fees</a:t>
            </a:r>
            <a:r>
              <a:rPr lang="en-GB" i="1" dirty="0" smtClean="0">
                <a:effectLst/>
              </a:rPr>
              <a:t>, archivist at the </a:t>
            </a:r>
            <a:r>
              <a:rPr lang="en-GB" i="1" dirty="0" smtClean="0">
                <a:effectLst/>
                <a:hlinkClick r:id="rId4"/>
              </a:rPr>
              <a:t>Planned Environment Therapy Trust Archive and Study Centre</a:t>
            </a:r>
            <a:r>
              <a:rPr lang="en-GB" i="1" dirty="0" smtClean="0">
                <a:effectLst/>
              </a:rPr>
              <a:t>, 1988-2018.</a:t>
            </a:r>
          </a:p>
          <a:p>
            <a:endParaRPr lang="en-GB" i="1" dirty="0" smtClean="0">
              <a:effectLst/>
            </a:endParaRPr>
          </a:p>
          <a:p>
            <a:r>
              <a:rPr lang="en-GB" b="1" dirty="0" smtClean="0"/>
              <a:t>The Planned Environment Therapy Archive</a:t>
            </a:r>
            <a:r>
              <a:rPr lang="en-GB" dirty="0" smtClean="0"/>
              <a:t> holds substantial collections on the history of adult, prison and children’s therapeutic communities and environments including children’s homes and schools offering alternative education. And so Craig</a:t>
            </a:r>
            <a:r>
              <a:rPr lang="en-GB" baseline="0" dirty="0" smtClean="0"/>
              <a:t> dealt with many requests from individuals wanting access to their case files and had to find ways to sensitively negotiate the ‘traumatic’ and ‘reparative’ potentiality in the records that he was gatekeeping.</a:t>
            </a:r>
          </a:p>
          <a:p>
            <a:endParaRPr lang="en-GB" baseline="0" dirty="0" smtClean="0"/>
          </a:p>
          <a:p>
            <a:r>
              <a:rPr lang="en-GB" baseline="0" dirty="0" smtClean="0"/>
              <a:t>Abridged version in the interest of time.</a:t>
            </a:r>
            <a:endParaRPr lang="en-GB" dirty="0" smtClean="0"/>
          </a:p>
          <a:p>
            <a:r>
              <a:rPr lang="en-GB" i="1" dirty="0" smtClean="0">
                <a:effectLst/>
              </a:rPr>
              <a:t> </a:t>
            </a:r>
            <a:endParaRPr lang="en-GB" dirty="0" smtClean="0">
              <a:effectLst/>
            </a:endParaRPr>
          </a:p>
          <a:p>
            <a:r>
              <a:rPr lang="en-GB" dirty="0" smtClean="0">
                <a:effectLst/>
              </a:rPr>
              <a:t>The phone rings. Out of the blue: A former child in residential care, from a place whose archives we hold. He’s heard we may have his file. We do. Can he come to see it? He can. He’s partly disabled; he will take the train to a nearby station – we have a small rural one I recommend. Can I recommend a taxi firm? No, I will pick him up (and take him back!). We have onsite accommodation if he wanted to stay overnight. No, he wants to come up and go back on the same day. This first conversation lasts the better part of an hour.</a:t>
            </a:r>
            <a:r>
              <a:rPr lang="en-GB" baseline="0" dirty="0" smtClean="0">
                <a:effectLst/>
              </a:rPr>
              <a:t> H</a:t>
            </a:r>
            <a:r>
              <a:rPr lang="en-GB" dirty="0" smtClean="0">
                <a:effectLst/>
              </a:rPr>
              <a:t>e wants to talk to someone for whom the place is important and has meaning….I want him to know that he and his experience are important.</a:t>
            </a:r>
          </a:p>
          <a:p>
            <a:r>
              <a:rPr lang="en-GB" dirty="0" smtClean="0">
                <a:effectLst/>
              </a:rPr>
              <a:t>We talk about what I will do to make the file available to him: I explain the legal parameters guiding redaction</a:t>
            </a:r>
            <a:r>
              <a:rPr lang="en-GB" baseline="0" dirty="0" smtClean="0">
                <a:effectLst/>
              </a:rPr>
              <a:t> and that </a:t>
            </a:r>
            <a:r>
              <a:rPr lang="en-GB" dirty="0" smtClean="0">
                <a:effectLst/>
              </a:rPr>
              <a:t>I will not redact anything unless it is absolutely legally necessary, because the more detailed and complete the record I can put into his hands, the more value it is likely to have for him. I ask him for three things before I start: some proof that he is who he says he is, so that I don’t release information to someone I shouldn’t; any information he can share about who I might encounter in the file, and formal permission to go through his file. Of course he is unlikely to say no to the latter; we both understand that. But it is important to me that he is the one who makes the decision, and gives the permission for this stranger to go into his intimate childhood. It is not just a formality. </a:t>
            </a:r>
          </a:p>
          <a:p>
            <a:r>
              <a:rPr lang="en-GB" dirty="0" smtClean="0">
                <a:effectLst/>
              </a:rPr>
              <a:t>I meet him at the station. We readjust the car to meet his physical situation. We talk: it’s beautiful countryside; he’s come from London. He asks about me, about my background and where I’m coming from, so we talk about that. I tell him I have set up my office with his file, and am happy to be in there with him, or to shut the door and let him have it to himself. He won’t be disturbed if he doesn’t want to be. When we arrive I make coffee and biscuits. I explain the very few redactions I’ve made, how he will know when he comes across them, and what they mean.</a:t>
            </a:r>
          </a:p>
          <a:p>
            <a:r>
              <a:rPr lang="en-GB" dirty="0" smtClean="0">
                <a:effectLst/>
              </a:rPr>
              <a:t>He elects to be alone with his file. The phone is unplugged, there are no limits on time, and there are no other visitors expected. I will be somewhere around if he needs me. Eventually, he emerges and we talk. He shares his views on his file, and his child’s eye view of its depictions. There are factual inaccuracies in it. Some things have fallen into place for him. </a:t>
            </a:r>
          </a:p>
          <a:p>
            <a:r>
              <a:rPr lang="en-GB" dirty="0" smtClean="0">
                <a:effectLst/>
              </a:rPr>
              <a:t>Each request is unique, comes differently, and unfolds in its own particular way. But if done well the underlying philosophy of welcome, of being at the service and disposal of, of adapting to, of making possible, of conveying the meaning and significance of, of learning about and from should be consciously or unconsciously experienced by every person seeking their file, as is a sense of sharing responsibility and of working together. We need to be are of the potential of traumatic experience to spring surprises, including the surprise of having no bearing at all; the knowledge that archivists are not therapists, but people; and with a fundamental understanding that whatever the emotional dynamics of the encounter with their records, that experience is theirs, and not ours. We are guests in their lives, and our role is to provide an environment which is welcoming, informed, and safe.</a:t>
            </a:r>
          </a:p>
          <a:p>
            <a:endParaRPr lang="en-GB" dirty="0"/>
          </a:p>
        </p:txBody>
      </p:sp>
      <p:sp>
        <p:nvSpPr>
          <p:cNvPr id="4" name="Slide Number Placeholder 3"/>
          <p:cNvSpPr>
            <a:spLocks noGrp="1"/>
          </p:cNvSpPr>
          <p:nvPr>
            <p:ph type="sldNum" sz="quarter" idx="10"/>
          </p:nvPr>
        </p:nvSpPr>
        <p:spPr/>
        <p:txBody>
          <a:bodyPr/>
          <a:lstStyle/>
          <a:p>
            <a:fld id="{93D6D099-3E21-4355-93D0-68690390279D}" type="slidenum">
              <a:rPr lang="en-GB" smtClean="0"/>
              <a:t>9</a:t>
            </a:fld>
            <a:endParaRPr lang="en-GB"/>
          </a:p>
        </p:txBody>
      </p:sp>
    </p:spTree>
    <p:extLst>
      <p:ext uri="{BB962C8B-B14F-4D97-AF65-F5344CB8AC3E}">
        <p14:creationId xmlns:p14="http://schemas.microsoft.com/office/powerpoint/2010/main" val="404344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224519-4BD2-4178-9232-A6ACE623103F}"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295384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24519-4BD2-4178-9232-A6ACE623103F}"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406096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24519-4BD2-4178-9232-A6ACE623103F}"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202516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24519-4BD2-4178-9232-A6ACE623103F}"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304055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24519-4BD2-4178-9232-A6ACE623103F}"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372432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224519-4BD2-4178-9232-A6ACE623103F}"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139650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224519-4BD2-4178-9232-A6ACE623103F}" type="datetimeFigureOut">
              <a:rPr lang="en-GB" smtClean="0"/>
              <a:t>12/08/2019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400685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224519-4BD2-4178-9232-A6ACE623103F}" type="datetimeFigureOut">
              <a:rPr lang="en-GB" smtClean="0"/>
              <a:t>12/08/2019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49420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24519-4BD2-4178-9232-A6ACE623103F}" type="datetimeFigureOut">
              <a:rPr lang="en-GB" smtClean="0"/>
              <a:t>12/08/2019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2011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224519-4BD2-4178-9232-A6ACE623103F}"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222915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224519-4BD2-4178-9232-A6ACE623103F}"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B243B-50FE-4BDB-9371-E32C7BD82F96}" type="slidenum">
              <a:rPr lang="en-GB" smtClean="0"/>
              <a:t>‹#›</a:t>
            </a:fld>
            <a:endParaRPr lang="en-GB"/>
          </a:p>
        </p:txBody>
      </p:sp>
    </p:spTree>
    <p:extLst>
      <p:ext uri="{BB962C8B-B14F-4D97-AF65-F5344CB8AC3E}">
        <p14:creationId xmlns:p14="http://schemas.microsoft.com/office/powerpoint/2010/main" val="208963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4519-4BD2-4178-9232-A6ACE623103F}" type="datetimeFigureOut">
              <a:rPr lang="en-GB" smtClean="0"/>
              <a:t>12/08/2019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B243B-50FE-4BDB-9371-E32C7BD82F96}" type="slidenum">
              <a:rPr lang="en-GB" smtClean="0"/>
              <a:t>‹#›</a:t>
            </a:fld>
            <a:endParaRPr lang="en-GB"/>
          </a:p>
        </p:txBody>
      </p:sp>
    </p:spTree>
    <p:extLst>
      <p:ext uri="{BB962C8B-B14F-4D97-AF65-F5344CB8AC3E}">
        <p14:creationId xmlns:p14="http://schemas.microsoft.com/office/powerpoint/2010/main" val="91575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a.sexton.11@uc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4737" y="393763"/>
            <a:ext cx="8337884" cy="6955750"/>
          </a:xfrm>
          <a:prstGeom prst="rect">
            <a:avLst/>
          </a:prstGeom>
          <a:noFill/>
        </p:spPr>
        <p:txBody>
          <a:bodyPr wrap="square" rtlCol="0">
            <a:spAutoFit/>
          </a:bodyPr>
          <a:lstStyle/>
          <a:p>
            <a:pPr algn="ctr"/>
            <a:endParaRPr lang="en-GB" sz="2400" b="1" dirty="0" smtClean="0"/>
          </a:p>
          <a:p>
            <a:pPr algn="ctr"/>
            <a:endParaRPr lang="en-GB" sz="2400" b="1" dirty="0" smtClean="0"/>
          </a:p>
          <a:p>
            <a:pPr algn="ctr"/>
            <a:r>
              <a:rPr lang="en-GB" sz="4000" b="1" dirty="0"/>
              <a:t>Working with traumatic records: how should we train, prepare and support record-keepers?</a:t>
            </a:r>
            <a:endParaRPr lang="en-GB" sz="4000" dirty="0"/>
          </a:p>
          <a:p>
            <a:pPr algn="ctr"/>
            <a:endParaRPr lang="en-GB" sz="3200" dirty="0" smtClean="0"/>
          </a:p>
          <a:p>
            <a:pPr algn="ctr"/>
            <a:r>
              <a:rPr lang="en-GB" sz="3200" dirty="0" smtClean="0"/>
              <a:t>Dr Anna Sexton</a:t>
            </a:r>
          </a:p>
          <a:p>
            <a:pPr algn="ctr"/>
            <a:r>
              <a:rPr lang="en-GB" sz="3200" dirty="0" smtClean="0"/>
              <a:t>Department of Information Studies</a:t>
            </a:r>
          </a:p>
          <a:p>
            <a:pPr algn="ctr"/>
            <a:r>
              <a:rPr lang="en-GB" sz="3200" dirty="0" smtClean="0"/>
              <a:t>UCL</a:t>
            </a:r>
          </a:p>
          <a:p>
            <a:pPr algn="ctr"/>
            <a:endParaRPr lang="en-GB" sz="3200" dirty="0"/>
          </a:p>
          <a:p>
            <a:pPr algn="ctr"/>
            <a:r>
              <a:rPr lang="en-GB" sz="3200" dirty="0" smtClean="0"/>
              <a:t>AERI 2019</a:t>
            </a:r>
          </a:p>
          <a:p>
            <a:pPr algn="ctr"/>
            <a:endParaRPr lang="en-GB" sz="3200" dirty="0"/>
          </a:p>
          <a:p>
            <a:endParaRPr lang="en-GB" dirty="0" smtClean="0"/>
          </a:p>
          <a:p>
            <a:endParaRPr lang="en-GB" dirty="0"/>
          </a:p>
          <a:p>
            <a:endParaRPr lang="en-GB" dirty="0" smtClean="0"/>
          </a:p>
        </p:txBody>
      </p:sp>
    </p:spTree>
    <p:extLst>
      <p:ext uri="{BB962C8B-B14F-4D97-AF65-F5344CB8AC3E}">
        <p14:creationId xmlns:p14="http://schemas.microsoft.com/office/powerpoint/2010/main" val="700007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505326" y="1763486"/>
            <a:ext cx="10696075" cy="5724644"/>
          </a:xfrm>
          <a:prstGeom prst="rect">
            <a:avLst/>
          </a:prstGeom>
          <a:noFill/>
        </p:spPr>
        <p:txBody>
          <a:bodyPr wrap="square" rtlCol="0">
            <a:spAutoFit/>
          </a:bodyPr>
          <a:lstStyle/>
          <a:p>
            <a:r>
              <a:rPr lang="en-GB" sz="2400" dirty="0" smtClean="0"/>
              <a:t>Threads in Craig’s reflection</a:t>
            </a:r>
          </a:p>
          <a:p>
            <a:endParaRPr lang="en-GB" sz="2400" dirty="0"/>
          </a:p>
          <a:p>
            <a:pPr marL="285750" indent="-285750">
              <a:buFont typeface="Arial" panose="020B0604020202020204" pitchFamily="34" charset="0"/>
              <a:buChar char="•"/>
            </a:pPr>
            <a:r>
              <a:rPr lang="en-GB" sz="2800" dirty="0"/>
              <a:t>Flexibility in relation to access arrangements, individualised approach</a:t>
            </a:r>
          </a:p>
          <a:p>
            <a:pPr marL="285750" indent="-285750">
              <a:buFont typeface="Arial" panose="020B0604020202020204" pitchFamily="34" charset="0"/>
              <a:buChar char="•"/>
            </a:pPr>
            <a:r>
              <a:rPr lang="en-GB" sz="2800" dirty="0" smtClean="0"/>
              <a:t>Sensitively negotiating a power dynamic between archivist and requester and the broader context of institutional power</a:t>
            </a:r>
          </a:p>
          <a:p>
            <a:pPr marL="285750" indent="-285750">
              <a:buFont typeface="Arial" panose="020B0604020202020204" pitchFamily="34" charset="0"/>
              <a:buChar char="•"/>
            </a:pPr>
            <a:r>
              <a:rPr lang="en-GB" sz="2800" dirty="0" smtClean="0"/>
              <a:t>Clearly communicating from initial contact onwards</a:t>
            </a:r>
          </a:p>
          <a:p>
            <a:pPr marL="285750" indent="-285750">
              <a:buFont typeface="Arial" panose="020B0604020202020204" pitchFamily="34" charset="0"/>
              <a:buChar char="•"/>
            </a:pPr>
            <a:r>
              <a:rPr lang="en-GB" sz="2800" dirty="0" smtClean="0"/>
              <a:t>Listening, acknowledging, being present to the extent that is desired, needed, welcomed</a:t>
            </a:r>
          </a:p>
          <a:p>
            <a:pPr marL="285750" indent="-285750">
              <a:buFont typeface="Arial" panose="020B0604020202020204" pitchFamily="34" charset="0"/>
              <a:buChar char="•"/>
            </a:pPr>
            <a:r>
              <a:rPr lang="en-GB" sz="2800" dirty="0" smtClean="0"/>
              <a:t>Judging when to withdraw</a:t>
            </a:r>
          </a:p>
          <a:p>
            <a:pPr marL="285750" indent="-285750">
              <a:buFont typeface="Arial" panose="020B0604020202020204" pitchFamily="34" charset="0"/>
              <a:buChar char="•"/>
            </a:pPr>
            <a:r>
              <a:rPr lang="en-GB" sz="2800" dirty="0" smtClean="0"/>
              <a:t>Carefully considering boundaries and the limits of expertise and offer – ‘we are archivists, not therapists or counsellors’</a:t>
            </a:r>
          </a:p>
          <a:p>
            <a:pPr marL="285750" indent="-285750">
              <a:buFont typeface="Arial" panose="020B0604020202020204" pitchFamily="34" charset="0"/>
              <a:buChar char="•"/>
            </a:pPr>
            <a:endParaRPr lang="en-GB" sz="2400" dirty="0"/>
          </a:p>
          <a:p>
            <a:endParaRPr lang="en-GB" sz="2400" dirty="0" smtClean="0"/>
          </a:p>
          <a:p>
            <a:endParaRPr lang="en-GB" dirty="0"/>
          </a:p>
        </p:txBody>
      </p:sp>
    </p:spTree>
    <p:extLst>
      <p:ext uri="{BB962C8B-B14F-4D97-AF65-F5344CB8AC3E}">
        <p14:creationId xmlns:p14="http://schemas.microsoft.com/office/powerpoint/2010/main" val="1506629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745957" y="1173938"/>
            <a:ext cx="10467473" cy="5909310"/>
          </a:xfrm>
          <a:prstGeom prst="rect">
            <a:avLst/>
          </a:prstGeom>
          <a:noFill/>
        </p:spPr>
        <p:txBody>
          <a:bodyPr wrap="square" rtlCol="0">
            <a:spAutoFit/>
          </a:bodyPr>
          <a:lstStyle/>
          <a:p>
            <a:r>
              <a:rPr lang="en-GB" sz="2400" dirty="0" smtClean="0"/>
              <a:t>Questions:</a:t>
            </a:r>
          </a:p>
          <a:p>
            <a:endParaRPr lang="en-GB" sz="2400" dirty="0"/>
          </a:p>
          <a:p>
            <a:pPr marL="285750" indent="-285750">
              <a:buFont typeface="Arial" panose="020B0604020202020204" pitchFamily="34" charset="0"/>
              <a:buChar char="•"/>
            </a:pPr>
            <a:r>
              <a:rPr lang="en-GB" sz="2400" dirty="0"/>
              <a:t>H</a:t>
            </a:r>
            <a:r>
              <a:rPr lang="en-GB" sz="2400" dirty="0" smtClean="0"/>
              <a:t>ow </a:t>
            </a:r>
            <a:r>
              <a:rPr lang="en-GB" sz="2400" dirty="0"/>
              <a:t>best to theoretically and conceptually ground the teaching to enable students to develop an appropriate </a:t>
            </a:r>
            <a:r>
              <a:rPr lang="en-GB" sz="2400" dirty="0" err="1" smtClean="0"/>
              <a:t>mindset</a:t>
            </a:r>
            <a:r>
              <a:rPr lang="en-GB" sz="2400" dirty="0" smtClean="0"/>
              <a:t>?</a:t>
            </a:r>
          </a:p>
          <a:p>
            <a:pPr marL="285750" indent="-285750">
              <a:buFont typeface="Arial" panose="020B0604020202020204" pitchFamily="34" charset="0"/>
              <a:buChar char="•"/>
            </a:pPr>
            <a:r>
              <a:rPr lang="en-GB" sz="2400" dirty="0" smtClean="0"/>
              <a:t>What practical </a:t>
            </a:r>
            <a:r>
              <a:rPr lang="en-GB" sz="2400" dirty="0"/>
              <a:t>skillset </a:t>
            </a:r>
            <a:r>
              <a:rPr lang="en-GB" sz="2400" dirty="0" smtClean="0"/>
              <a:t>do record-keepers </a:t>
            </a:r>
            <a:r>
              <a:rPr lang="en-GB" sz="2400" dirty="0"/>
              <a:t>need to develop in order to become adept practitioners around records with traumatising content, including the effective management of their personal </a:t>
            </a:r>
            <a:r>
              <a:rPr lang="en-GB" sz="2400" dirty="0" smtClean="0"/>
              <a:t>wellbeing?</a:t>
            </a:r>
          </a:p>
          <a:p>
            <a:pPr marL="285750" indent="-285750">
              <a:buFont typeface="Arial" panose="020B0604020202020204" pitchFamily="34" charset="0"/>
              <a:buChar char="•"/>
            </a:pPr>
            <a:r>
              <a:rPr lang="en-GB" sz="2400" dirty="0"/>
              <a:t>W</a:t>
            </a:r>
            <a:r>
              <a:rPr lang="en-GB" sz="2400" dirty="0" smtClean="0"/>
              <a:t>hat </a:t>
            </a:r>
            <a:r>
              <a:rPr lang="en-GB" sz="2400" dirty="0"/>
              <a:t>teaching methods should be employed to support student development of an appropriate </a:t>
            </a:r>
            <a:r>
              <a:rPr lang="en-GB" sz="2400" dirty="0" smtClean="0"/>
              <a:t>skillset?</a:t>
            </a:r>
          </a:p>
          <a:p>
            <a:pPr marL="285750" indent="-285750">
              <a:buFont typeface="Arial" panose="020B0604020202020204" pitchFamily="34" charset="0"/>
              <a:buChar char="•"/>
            </a:pPr>
            <a:r>
              <a:rPr lang="en-GB" sz="2400" dirty="0" smtClean="0"/>
              <a:t>Who should </a:t>
            </a:r>
            <a:r>
              <a:rPr lang="en-GB" sz="2400" dirty="0"/>
              <a:t>be involved in equipping and teaching our students, and </a:t>
            </a:r>
            <a:r>
              <a:rPr lang="en-GB" sz="2400" dirty="0" smtClean="0"/>
              <a:t>to </a:t>
            </a:r>
            <a:r>
              <a:rPr lang="en-GB" sz="2400" dirty="0"/>
              <a:t>what extent it is possible to involve survivors of trauma who may be subjects in the records we care for, in recordkeeping education around traumatic </a:t>
            </a:r>
            <a:r>
              <a:rPr lang="en-GB" sz="2400" dirty="0" smtClean="0"/>
              <a:t>records?</a:t>
            </a:r>
          </a:p>
          <a:p>
            <a:pPr marL="285750" indent="-285750">
              <a:buFont typeface="Arial" panose="020B0604020202020204" pitchFamily="34" charset="0"/>
              <a:buChar char="•"/>
            </a:pPr>
            <a:r>
              <a:rPr lang="en-GB" sz="2400" dirty="0" smtClean="0"/>
              <a:t>What responsibilities do we </a:t>
            </a:r>
            <a:r>
              <a:rPr lang="en-GB" sz="2400" dirty="0"/>
              <a:t>have as a field to develop broader training and peer networks to ensure that </a:t>
            </a:r>
            <a:r>
              <a:rPr lang="en-GB" sz="2400" dirty="0" smtClean="0"/>
              <a:t>record-keepers </a:t>
            </a:r>
            <a:r>
              <a:rPr lang="en-GB" sz="2400" dirty="0"/>
              <a:t>working in this area remain equipped, supported and sustained in the long </a:t>
            </a:r>
            <a:r>
              <a:rPr lang="en-GB" sz="2400" dirty="0" smtClean="0"/>
              <a:t>term?</a:t>
            </a:r>
            <a:endParaRPr lang="en-GB" sz="2400" dirty="0"/>
          </a:p>
          <a:p>
            <a:endParaRPr lang="en-GB" dirty="0"/>
          </a:p>
        </p:txBody>
      </p:sp>
    </p:spTree>
    <p:extLst>
      <p:ext uri="{BB962C8B-B14F-4D97-AF65-F5344CB8AC3E}">
        <p14:creationId xmlns:p14="http://schemas.microsoft.com/office/powerpoint/2010/main" val="262617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806116" y="1763487"/>
            <a:ext cx="10178716" cy="4739759"/>
          </a:xfrm>
          <a:prstGeom prst="rect">
            <a:avLst/>
          </a:prstGeom>
          <a:noFill/>
        </p:spPr>
        <p:txBody>
          <a:bodyPr wrap="square" rtlCol="0">
            <a:spAutoFit/>
          </a:bodyPr>
          <a:lstStyle/>
          <a:p>
            <a:r>
              <a:rPr lang="en-GB" sz="2800" dirty="0" smtClean="0"/>
              <a:t>Helpful starting points from inside our field:</a:t>
            </a:r>
          </a:p>
          <a:p>
            <a:endParaRPr lang="en-GB" sz="2800" i="1" dirty="0"/>
          </a:p>
          <a:p>
            <a:r>
              <a:rPr lang="en-GB" sz="2800" i="1" dirty="0" smtClean="0"/>
              <a:t>Radical </a:t>
            </a:r>
            <a:r>
              <a:rPr lang="en-GB" sz="2800" i="1" dirty="0"/>
              <a:t>e</a:t>
            </a:r>
            <a:r>
              <a:rPr lang="en-GB" sz="2800" i="1" dirty="0" smtClean="0"/>
              <a:t>mpathy and an ethics of care:</a:t>
            </a:r>
          </a:p>
          <a:p>
            <a:endParaRPr lang="en-GB" sz="2800" i="1" dirty="0"/>
          </a:p>
          <a:p>
            <a:r>
              <a:rPr lang="en-GB" sz="2800" dirty="0" smtClean="0"/>
              <a:t>“Archivists </a:t>
            </a:r>
            <a:r>
              <a:rPr lang="en-GB" sz="2800" dirty="0"/>
              <a:t>are seen as caregivers, bound to records creators, subjects, users, and communities through a web of mutual affective </a:t>
            </a:r>
            <a:r>
              <a:rPr lang="en-GB" sz="2800" dirty="0" smtClean="0"/>
              <a:t>responsibility”</a:t>
            </a:r>
          </a:p>
          <a:p>
            <a:endParaRPr lang="en-GB" sz="2800" i="1" dirty="0"/>
          </a:p>
          <a:p>
            <a:r>
              <a:rPr lang="en-GB" sz="2000" dirty="0" smtClean="0"/>
              <a:t>Caswell &amp; </a:t>
            </a:r>
            <a:r>
              <a:rPr lang="en-GB" sz="2000" dirty="0" err="1" smtClean="0"/>
              <a:t>Cifor</a:t>
            </a:r>
            <a:r>
              <a:rPr lang="en-GB" sz="2000" dirty="0" smtClean="0"/>
              <a:t> (2016) From </a:t>
            </a:r>
            <a:r>
              <a:rPr lang="en-GB" sz="2000" dirty="0"/>
              <a:t>Human Rights to Feminist Ethics</a:t>
            </a:r>
            <a:r>
              <a:rPr lang="en-GB" sz="2000" dirty="0" smtClean="0"/>
              <a:t>: Radical </a:t>
            </a:r>
            <a:r>
              <a:rPr lang="en-GB" sz="2000" dirty="0"/>
              <a:t>Empathy in the </a:t>
            </a:r>
            <a:r>
              <a:rPr lang="en-GB" sz="2000" dirty="0" smtClean="0"/>
              <a:t>Archives, </a:t>
            </a:r>
            <a:r>
              <a:rPr lang="en-GB" sz="2000" i="1" dirty="0" err="1" smtClean="0"/>
              <a:t>Archivaria</a:t>
            </a:r>
            <a:r>
              <a:rPr lang="en-GB" sz="2000" i="1" dirty="0" smtClean="0"/>
              <a:t>, </a:t>
            </a:r>
            <a:r>
              <a:rPr lang="nl-NL" sz="2000" dirty="0"/>
              <a:t> vol. 81, 2016, pp. 23-43.</a:t>
            </a:r>
            <a:endParaRPr lang="en-GB" sz="2000" i="1" dirty="0"/>
          </a:p>
          <a:p>
            <a:endParaRPr lang="en-GB" sz="2000" i="1" dirty="0" smtClean="0"/>
          </a:p>
          <a:p>
            <a:endParaRPr lang="en-GB" dirty="0"/>
          </a:p>
        </p:txBody>
      </p:sp>
    </p:spTree>
    <p:extLst>
      <p:ext uri="{BB962C8B-B14F-4D97-AF65-F5344CB8AC3E}">
        <p14:creationId xmlns:p14="http://schemas.microsoft.com/office/powerpoint/2010/main" val="10449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757990" y="1294256"/>
            <a:ext cx="10178716" cy="6848029"/>
          </a:xfrm>
          <a:prstGeom prst="rect">
            <a:avLst/>
          </a:prstGeom>
          <a:noFill/>
        </p:spPr>
        <p:txBody>
          <a:bodyPr wrap="square" rtlCol="0">
            <a:spAutoFit/>
          </a:bodyPr>
          <a:lstStyle/>
          <a:p>
            <a:r>
              <a:rPr lang="en-GB" sz="2000" i="1" dirty="0" smtClean="0"/>
              <a:t>Helpful starting points from outside our field:</a:t>
            </a:r>
          </a:p>
          <a:p>
            <a:endParaRPr lang="en-GB" sz="2000" dirty="0"/>
          </a:p>
          <a:p>
            <a:r>
              <a:rPr lang="en-GB" sz="2400" dirty="0" smtClean="0"/>
              <a:t>Discourses around Trauma Informed Care (emerging from both survivor and therapeutic perspectives)</a:t>
            </a:r>
          </a:p>
          <a:p>
            <a:endParaRPr lang="en-GB" sz="1600" i="1" dirty="0" smtClean="0"/>
          </a:p>
          <a:p>
            <a:r>
              <a:rPr lang="en-GB" sz="2400" i="1" dirty="0" smtClean="0"/>
              <a:t>Five principles:</a:t>
            </a:r>
          </a:p>
          <a:p>
            <a:endParaRPr lang="en-GB" sz="900" i="1" dirty="0"/>
          </a:p>
          <a:p>
            <a:pPr marL="742950" lvl="1" indent="-285750">
              <a:buFont typeface="Arial" panose="020B0604020202020204" pitchFamily="34" charset="0"/>
              <a:buChar char="•"/>
            </a:pPr>
            <a:r>
              <a:rPr lang="en-GB" sz="2400" dirty="0" smtClean="0"/>
              <a:t>Safety…..</a:t>
            </a:r>
          </a:p>
          <a:p>
            <a:pPr lvl="1"/>
            <a:endParaRPr lang="en-GB" sz="2400" dirty="0"/>
          </a:p>
          <a:p>
            <a:pPr marL="742950" lvl="1" indent="-285750">
              <a:buFont typeface="Arial" panose="020B0604020202020204" pitchFamily="34" charset="0"/>
              <a:buChar char="•"/>
            </a:pPr>
            <a:r>
              <a:rPr lang="en-GB" sz="2400" dirty="0"/>
              <a:t>Transparency and Trustworthiness. ... </a:t>
            </a:r>
            <a:endParaRPr lang="en-GB" sz="2400" dirty="0" smtClean="0"/>
          </a:p>
          <a:p>
            <a:pPr lvl="1"/>
            <a:endParaRPr lang="en-GB" sz="2400" dirty="0"/>
          </a:p>
          <a:p>
            <a:pPr marL="742950" lvl="1" indent="-285750">
              <a:buFont typeface="Arial" panose="020B0604020202020204" pitchFamily="34" charset="0"/>
              <a:buChar char="•"/>
            </a:pPr>
            <a:r>
              <a:rPr lang="en-GB" sz="2400" dirty="0"/>
              <a:t>Choice. ... </a:t>
            </a:r>
            <a:endParaRPr lang="en-GB" sz="2400" dirty="0" smtClean="0"/>
          </a:p>
          <a:p>
            <a:pPr lvl="1"/>
            <a:endParaRPr lang="en-GB" sz="2400" dirty="0"/>
          </a:p>
          <a:p>
            <a:pPr marL="742950" lvl="1" indent="-285750">
              <a:buFont typeface="Arial" panose="020B0604020202020204" pitchFamily="34" charset="0"/>
              <a:buChar char="•"/>
            </a:pPr>
            <a:r>
              <a:rPr lang="en-GB" sz="2400" dirty="0"/>
              <a:t>Collaboration and Mutuality. ... </a:t>
            </a:r>
            <a:endParaRPr lang="en-GB" sz="2400" dirty="0" smtClean="0"/>
          </a:p>
          <a:p>
            <a:pPr lvl="1"/>
            <a:endParaRPr lang="en-GB" sz="2400" dirty="0"/>
          </a:p>
          <a:p>
            <a:pPr marL="742950" lvl="1" indent="-285750">
              <a:buFont typeface="Arial" panose="020B0604020202020204" pitchFamily="34" charset="0"/>
              <a:buChar char="•"/>
            </a:pPr>
            <a:r>
              <a:rPr lang="en-GB" sz="2400" dirty="0" smtClean="0"/>
              <a:t>Empowerment……</a:t>
            </a:r>
            <a:endParaRPr lang="en-GB" sz="2400" dirty="0"/>
          </a:p>
          <a:p>
            <a:endParaRPr lang="en-GB" sz="2000" i="1" dirty="0" smtClean="0"/>
          </a:p>
          <a:p>
            <a:endParaRPr lang="en-GB" sz="2000" i="1" dirty="0"/>
          </a:p>
          <a:p>
            <a:endParaRPr lang="en-GB" sz="2000" i="1" dirty="0" smtClean="0"/>
          </a:p>
          <a:p>
            <a:endParaRPr lang="en-GB" dirty="0"/>
          </a:p>
        </p:txBody>
      </p:sp>
    </p:spTree>
    <p:extLst>
      <p:ext uri="{BB962C8B-B14F-4D97-AF65-F5344CB8AC3E}">
        <p14:creationId xmlns:p14="http://schemas.microsoft.com/office/powerpoint/2010/main" val="3410603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3" name="TextBox 2"/>
          <p:cNvSpPr txBox="1"/>
          <p:nvPr/>
        </p:nvSpPr>
        <p:spPr>
          <a:xfrm>
            <a:off x="6662057" y="1998617"/>
            <a:ext cx="4872446" cy="738664"/>
          </a:xfrm>
          <a:prstGeom prst="rect">
            <a:avLst/>
          </a:prstGeom>
          <a:noFill/>
        </p:spPr>
        <p:txBody>
          <a:bodyPr wrap="square" rtlCol="0">
            <a:spAutoFit/>
          </a:bodyPr>
          <a:lstStyle/>
          <a:p>
            <a:endParaRPr lang="en-GB" sz="2400" dirty="0"/>
          </a:p>
          <a:p>
            <a:endParaRPr lang="en-GB" dirty="0"/>
          </a:p>
        </p:txBody>
      </p:sp>
      <p:sp>
        <p:nvSpPr>
          <p:cNvPr id="6" name="TextBox 5"/>
          <p:cNvSpPr txBox="1"/>
          <p:nvPr/>
        </p:nvSpPr>
        <p:spPr>
          <a:xfrm>
            <a:off x="640080" y="2220686"/>
            <a:ext cx="11168743" cy="1200329"/>
          </a:xfrm>
          <a:prstGeom prst="rect">
            <a:avLst/>
          </a:prstGeom>
          <a:noFill/>
        </p:spPr>
        <p:txBody>
          <a:bodyPr wrap="square" rtlCol="0">
            <a:spAutoFit/>
          </a:bodyPr>
          <a:lstStyle/>
          <a:p>
            <a:endParaRPr lang="en-GB" dirty="0" smtClean="0"/>
          </a:p>
          <a:p>
            <a:endParaRPr lang="en-GB" dirty="0" smtClean="0"/>
          </a:p>
          <a:p>
            <a:endParaRPr lang="en-GB" dirty="0"/>
          </a:p>
          <a:p>
            <a:endParaRPr lang="en-GB" dirty="0" smtClean="0"/>
          </a:p>
        </p:txBody>
      </p:sp>
      <p:sp>
        <p:nvSpPr>
          <p:cNvPr id="4" name="TextBox 3"/>
          <p:cNvSpPr txBox="1"/>
          <p:nvPr/>
        </p:nvSpPr>
        <p:spPr>
          <a:xfrm>
            <a:off x="0" y="1298095"/>
            <a:ext cx="10535883" cy="923330"/>
          </a:xfrm>
          <a:prstGeom prst="rect">
            <a:avLst/>
          </a:prstGeom>
          <a:noFill/>
        </p:spPr>
        <p:txBody>
          <a:bodyPr wrap="square" rtlCol="0">
            <a:spAutoFit/>
          </a:bodyPr>
          <a:lstStyle/>
          <a:p>
            <a:r>
              <a:rPr lang="en-GB" dirty="0" smtClean="0"/>
              <a:t>Emerging map for a ‘trauma-informed’ approach to record-keeping teaching:</a:t>
            </a:r>
          </a:p>
          <a:p>
            <a:endParaRPr lang="en-GB" dirty="0"/>
          </a:p>
          <a:p>
            <a:endParaRPr lang="en-GB" dirty="0" smtClean="0"/>
          </a:p>
        </p:txBody>
      </p:sp>
      <p:sp>
        <p:nvSpPr>
          <p:cNvPr id="5" name="Oval 4"/>
          <p:cNvSpPr/>
          <p:nvPr/>
        </p:nvSpPr>
        <p:spPr>
          <a:xfrm>
            <a:off x="300789" y="3431963"/>
            <a:ext cx="1928832" cy="15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Record-keeper</a:t>
            </a:r>
            <a:endParaRPr lang="en-GB" dirty="0"/>
          </a:p>
        </p:txBody>
      </p:sp>
      <p:sp>
        <p:nvSpPr>
          <p:cNvPr id="7" name="Oval 6"/>
          <p:cNvSpPr/>
          <p:nvPr/>
        </p:nvSpPr>
        <p:spPr>
          <a:xfrm>
            <a:off x="300789" y="1796529"/>
            <a:ext cx="1815737" cy="1460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Individual/Community</a:t>
            </a:r>
          </a:p>
          <a:p>
            <a:pPr algn="ctr"/>
            <a:r>
              <a:rPr lang="en-GB" dirty="0" smtClean="0"/>
              <a:t>Experience of the record </a:t>
            </a:r>
            <a:endParaRPr lang="en-GB" dirty="0"/>
          </a:p>
        </p:txBody>
      </p:sp>
      <p:sp>
        <p:nvSpPr>
          <p:cNvPr id="9" name="Oval 8"/>
          <p:cNvSpPr/>
          <p:nvPr/>
        </p:nvSpPr>
        <p:spPr>
          <a:xfrm>
            <a:off x="300789" y="5196495"/>
            <a:ext cx="1960115" cy="1322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Record</a:t>
            </a:r>
            <a:endParaRPr lang="en-GB" dirty="0"/>
          </a:p>
        </p:txBody>
      </p:sp>
      <p:sp>
        <p:nvSpPr>
          <p:cNvPr id="10" name="TextBox 9"/>
          <p:cNvSpPr txBox="1"/>
          <p:nvPr/>
        </p:nvSpPr>
        <p:spPr>
          <a:xfrm>
            <a:off x="10226842" y="2112598"/>
            <a:ext cx="2019587" cy="1754326"/>
          </a:xfrm>
          <a:prstGeom prst="rect">
            <a:avLst/>
          </a:prstGeom>
          <a:noFill/>
        </p:spPr>
        <p:txBody>
          <a:bodyPr wrap="square" rtlCol="0">
            <a:spAutoFit/>
          </a:bodyPr>
          <a:lstStyle/>
          <a:p>
            <a:r>
              <a:rPr lang="en-GB" dirty="0" smtClean="0"/>
              <a:t>-Valuing experiential knowledge</a:t>
            </a:r>
          </a:p>
          <a:p>
            <a:r>
              <a:rPr lang="en-GB" dirty="0" smtClean="0"/>
              <a:t>-Including experts by experience in delivery</a:t>
            </a:r>
          </a:p>
        </p:txBody>
      </p:sp>
      <p:sp>
        <p:nvSpPr>
          <p:cNvPr id="11" name="TextBox 10"/>
          <p:cNvSpPr txBox="1"/>
          <p:nvPr/>
        </p:nvSpPr>
        <p:spPr>
          <a:xfrm>
            <a:off x="10226842" y="3882000"/>
            <a:ext cx="2995864" cy="369332"/>
          </a:xfrm>
          <a:prstGeom prst="rect">
            <a:avLst/>
          </a:prstGeom>
          <a:noFill/>
        </p:spPr>
        <p:txBody>
          <a:bodyPr wrap="square" rtlCol="0">
            <a:spAutoFit/>
          </a:bodyPr>
          <a:lstStyle/>
          <a:p>
            <a:r>
              <a:rPr lang="en-GB" dirty="0" smtClean="0"/>
              <a:t>-Role-play</a:t>
            </a:r>
            <a:endParaRPr lang="en-GB" dirty="0"/>
          </a:p>
        </p:txBody>
      </p:sp>
      <p:sp>
        <p:nvSpPr>
          <p:cNvPr id="12" name="TextBox 11"/>
          <p:cNvSpPr txBox="1"/>
          <p:nvPr/>
        </p:nvSpPr>
        <p:spPr>
          <a:xfrm>
            <a:off x="4537877" y="2135675"/>
            <a:ext cx="2079793" cy="4524315"/>
          </a:xfrm>
          <a:prstGeom prst="rect">
            <a:avLst/>
          </a:prstGeom>
          <a:noFill/>
        </p:spPr>
        <p:txBody>
          <a:bodyPr wrap="square" rtlCol="0">
            <a:spAutoFit/>
          </a:bodyPr>
          <a:lstStyle/>
          <a:p>
            <a:r>
              <a:rPr lang="en-GB" dirty="0" smtClean="0"/>
              <a:t>Required interpersonal skills:</a:t>
            </a:r>
          </a:p>
          <a:p>
            <a:r>
              <a:rPr lang="en-GB" dirty="0" smtClean="0"/>
              <a:t>-listening</a:t>
            </a:r>
          </a:p>
          <a:p>
            <a:r>
              <a:rPr lang="en-GB" dirty="0" smtClean="0"/>
              <a:t>-communicating</a:t>
            </a:r>
          </a:p>
          <a:p>
            <a:r>
              <a:rPr lang="en-GB" dirty="0" smtClean="0"/>
              <a:t>-acknowledging</a:t>
            </a:r>
          </a:p>
          <a:p>
            <a:r>
              <a:rPr lang="en-GB" dirty="0" smtClean="0"/>
              <a:t>-balancing</a:t>
            </a:r>
          </a:p>
          <a:p>
            <a:r>
              <a:rPr lang="en-GB" dirty="0" smtClean="0"/>
              <a:t>-perceiving</a:t>
            </a:r>
          </a:p>
          <a:p>
            <a:r>
              <a:rPr lang="en-GB" dirty="0" smtClean="0"/>
              <a:t>-empathising</a:t>
            </a:r>
          </a:p>
          <a:p>
            <a:r>
              <a:rPr lang="en-GB" dirty="0" smtClean="0"/>
              <a:t>-cultural competence</a:t>
            </a:r>
          </a:p>
          <a:p>
            <a:r>
              <a:rPr lang="en-GB" dirty="0" smtClean="0"/>
              <a:t>-prioritising work-life balance</a:t>
            </a:r>
          </a:p>
          <a:p>
            <a:r>
              <a:rPr lang="en-GB" dirty="0" smtClean="0"/>
              <a:t>-ability to understand/ set boundaries around self and other</a:t>
            </a:r>
            <a:endParaRPr lang="en-GB" dirty="0"/>
          </a:p>
        </p:txBody>
      </p:sp>
      <p:cxnSp>
        <p:nvCxnSpPr>
          <p:cNvPr id="17" name="Straight Arrow Connector 16"/>
          <p:cNvCxnSpPr/>
          <p:nvPr/>
        </p:nvCxnSpPr>
        <p:spPr>
          <a:xfrm>
            <a:off x="2260904" y="6519328"/>
            <a:ext cx="9722549" cy="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68832" y="1720957"/>
            <a:ext cx="890337" cy="369332"/>
          </a:xfrm>
          <a:prstGeom prst="rect">
            <a:avLst/>
          </a:prstGeom>
          <a:noFill/>
        </p:spPr>
        <p:txBody>
          <a:bodyPr wrap="square" rtlCol="0">
            <a:spAutoFit/>
          </a:bodyPr>
          <a:lstStyle/>
          <a:p>
            <a:r>
              <a:rPr lang="en-GB" b="1" dirty="0" smtClean="0"/>
              <a:t>Skills</a:t>
            </a:r>
            <a:endParaRPr lang="en-GB" b="1" dirty="0"/>
          </a:p>
        </p:txBody>
      </p:sp>
      <p:sp>
        <p:nvSpPr>
          <p:cNvPr id="20" name="TextBox 19"/>
          <p:cNvSpPr txBox="1"/>
          <p:nvPr/>
        </p:nvSpPr>
        <p:spPr>
          <a:xfrm>
            <a:off x="10250229" y="1748147"/>
            <a:ext cx="2101631" cy="369332"/>
          </a:xfrm>
          <a:prstGeom prst="rect">
            <a:avLst/>
          </a:prstGeom>
          <a:noFill/>
        </p:spPr>
        <p:txBody>
          <a:bodyPr wrap="square" rtlCol="0">
            <a:spAutoFit/>
          </a:bodyPr>
          <a:lstStyle/>
          <a:p>
            <a:r>
              <a:rPr lang="en-GB" b="1" dirty="0" smtClean="0"/>
              <a:t>Teaching methods</a:t>
            </a:r>
            <a:endParaRPr lang="en-GB" b="1" dirty="0"/>
          </a:p>
        </p:txBody>
      </p:sp>
      <p:sp>
        <p:nvSpPr>
          <p:cNvPr id="22" name="TextBox 21"/>
          <p:cNvSpPr txBox="1"/>
          <p:nvPr/>
        </p:nvSpPr>
        <p:spPr>
          <a:xfrm>
            <a:off x="6255434" y="1738931"/>
            <a:ext cx="4132529" cy="369332"/>
          </a:xfrm>
          <a:prstGeom prst="rect">
            <a:avLst/>
          </a:prstGeom>
          <a:noFill/>
        </p:spPr>
        <p:txBody>
          <a:bodyPr wrap="square" rtlCol="0">
            <a:spAutoFit/>
          </a:bodyPr>
          <a:lstStyle/>
          <a:p>
            <a:r>
              <a:rPr lang="en-GB" b="1" dirty="0" smtClean="0"/>
              <a:t>Theories/concepts/models/frameworks</a:t>
            </a:r>
            <a:endParaRPr lang="en-GB" b="1" dirty="0"/>
          </a:p>
        </p:txBody>
      </p:sp>
      <p:sp>
        <p:nvSpPr>
          <p:cNvPr id="24" name="TextBox 23"/>
          <p:cNvSpPr txBox="1"/>
          <p:nvPr/>
        </p:nvSpPr>
        <p:spPr>
          <a:xfrm>
            <a:off x="2331827" y="1657879"/>
            <a:ext cx="923480" cy="369332"/>
          </a:xfrm>
          <a:prstGeom prst="rect">
            <a:avLst/>
          </a:prstGeom>
          <a:noFill/>
        </p:spPr>
        <p:txBody>
          <a:bodyPr wrap="square" rtlCol="0">
            <a:spAutoFit/>
          </a:bodyPr>
          <a:lstStyle/>
          <a:p>
            <a:r>
              <a:rPr lang="en-GB" b="1" dirty="0" smtClean="0"/>
              <a:t>Issues</a:t>
            </a:r>
            <a:endParaRPr lang="en-GB" b="1" dirty="0"/>
          </a:p>
        </p:txBody>
      </p:sp>
      <p:sp>
        <p:nvSpPr>
          <p:cNvPr id="25" name="Rectangle 24"/>
          <p:cNvSpPr/>
          <p:nvPr/>
        </p:nvSpPr>
        <p:spPr>
          <a:xfrm>
            <a:off x="2271470" y="3215845"/>
            <a:ext cx="1550811" cy="1754326"/>
          </a:xfrm>
          <a:prstGeom prst="rect">
            <a:avLst/>
          </a:prstGeom>
        </p:spPr>
        <p:txBody>
          <a:bodyPr wrap="square">
            <a:spAutoFit/>
          </a:bodyPr>
          <a:lstStyle/>
          <a:p>
            <a:r>
              <a:rPr lang="en-GB" dirty="0" smtClean="0"/>
              <a:t>-Vicarious trauma</a:t>
            </a:r>
          </a:p>
          <a:p>
            <a:r>
              <a:rPr lang="en-GB" dirty="0" smtClean="0"/>
              <a:t>-Emotional labour</a:t>
            </a:r>
          </a:p>
          <a:p>
            <a:r>
              <a:rPr lang="en-GB" dirty="0" smtClean="0"/>
              <a:t>-Meaningful practice</a:t>
            </a:r>
            <a:endParaRPr lang="en-GB" dirty="0"/>
          </a:p>
        </p:txBody>
      </p:sp>
      <p:sp>
        <p:nvSpPr>
          <p:cNvPr id="26" name="Rectangle 25"/>
          <p:cNvSpPr/>
          <p:nvPr/>
        </p:nvSpPr>
        <p:spPr>
          <a:xfrm>
            <a:off x="2260904" y="1923084"/>
            <a:ext cx="2263550" cy="1200329"/>
          </a:xfrm>
          <a:prstGeom prst="rect">
            <a:avLst/>
          </a:prstGeom>
        </p:spPr>
        <p:txBody>
          <a:bodyPr wrap="square">
            <a:spAutoFit/>
          </a:bodyPr>
          <a:lstStyle/>
          <a:p>
            <a:r>
              <a:rPr lang="en-GB" dirty="0" smtClean="0"/>
              <a:t>-Trauma or healing?</a:t>
            </a:r>
          </a:p>
          <a:p>
            <a:r>
              <a:rPr lang="en-GB" dirty="0" smtClean="0"/>
              <a:t>-Reinforced oppression or</a:t>
            </a:r>
          </a:p>
          <a:p>
            <a:r>
              <a:rPr lang="en-GB" dirty="0" smtClean="0"/>
              <a:t>reparation/liberation?</a:t>
            </a:r>
            <a:endParaRPr lang="en-GB" dirty="0"/>
          </a:p>
        </p:txBody>
      </p:sp>
      <p:sp>
        <p:nvSpPr>
          <p:cNvPr id="29" name="Rectangle 28"/>
          <p:cNvSpPr/>
          <p:nvPr/>
        </p:nvSpPr>
        <p:spPr>
          <a:xfrm>
            <a:off x="10226842" y="4261919"/>
            <a:ext cx="1121846" cy="1754326"/>
          </a:xfrm>
          <a:prstGeom prst="rect">
            <a:avLst/>
          </a:prstGeom>
        </p:spPr>
        <p:txBody>
          <a:bodyPr wrap="square">
            <a:spAutoFit/>
          </a:bodyPr>
          <a:lstStyle/>
          <a:p>
            <a:r>
              <a:rPr lang="en-GB" dirty="0" smtClean="0"/>
              <a:t>-Case study approach – real world examples</a:t>
            </a:r>
            <a:endParaRPr lang="en-GB" dirty="0"/>
          </a:p>
        </p:txBody>
      </p:sp>
      <p:sp>
        <p:nvSpPr>
          <p:cNvPr id="30" name="Rectangle 29"/>
          <p:cNvSpPr/>
          <p:nvPr/>
        </p:nvSpPr>
        <p:spPr>
          <a:xfrm>
            <a:off x="2229621" y="4849855"/>
            <a:ext cx="1877992" cy="2585323"/>
          </a:xfrm>
          <a:prstGeom prst="rect">
            <a:avLst/>
          </a:prstGeom>
        </p:spPr>
        <p:txBody>
          <a:bodyPr wrap="square">
            <a:spAutoFit/>
          </a:bodyPr>
          <a:lstStyle/>
          <a:p>
            <a:r>
              <a:rPr lang="en-GB" dirty="0" smtClean="0"/>
              <a:t>-STEEPLE conditions around the record</a:t>
            </a:r>
          </a:p>
          <a:p>
            <a:r>
              <a:rPr lang="en-GB" dirty="0" smtClean="0"/>
              <a:t>-Recordkeeping structures and processes that hinder/enable</a:t>
            </a:r>
          </a:p>
          <a:p>
            <a:endParaRPr lang="en-GB" dirty="0" smtClean="0"/>
          </a:p>
          <a:p>
            <a:endParaRPr lang="en-GB" dirty="0"/>
          </a:p>
        </p:txBody>
      </p:sp>
      <p:sp>
        <p:nvSpPr>
          <p:cNvPr id="31" name="TextBox 30"/>
          <p:cNvSpPr txBox="1"/>
          <p:nvPr/>
        </p:nvSpPr>
        <p:spPr>
          <a:xfrm>
            <a:off x="6662057" y="2192919"/>
            <a:ext cx="3319285" cy="4524315"/>
          </a:xfrm>
          <a:prstGeom prst="rect">
            <a:avLst/>
          </a:prstGeom>
          <a:noFill/>
        </p:spPr>
        <p:txBody>
          <a:bodyPr wrap="square" rtlCol="0">
            <a:spAutoFit/>
          </a:bodyPr>
          <a:lstStyle/>
          <a:p>
            <a:r>
              <a:rPr lang="en-GB" dirty="0" smtClean="0"/>
              <a:t>Within our field:</a:t>
            </a:r>
          </a:p>
          <a:p>
            <a:r>
              <a:rPr lang="en-GB" dirty="0" smtClean="0"/>
              <a:t>-Critical Archival Studies</a:t>
            </a:r>
          </a:p>
          <a:p>
            <a:r>
              <a:rPr lang="en-GB" dirty="0" smtClean="0"/>
              <a:t>-Social Justice</a:t>
            </a:r>
          </a:p>
          <a:p>
            <a:r>
              <a:rPr lang="en-GB" dirty="0" smtClean="0"/>
              <a:t>-Radical Empathy</a:t>
            </a:r>
          </a:p>
          <a:p>
            <a:r>
              <a:rPr lang="en-GB" dirty="0" smtClean="0"/>
              <a:t>-Affect of Records</a:t>
            </a:r>
          </a:p>
          <a:p>
            <a:r>
              <a:rPr lang="en-GB" dirty="0" smtClean="0"/>
              <a:t>-Ethics of Care</a:t>
            </a:r>
          </a:p>
          <a:p>
            <a:r>
              <a:rPr lang="en-GB" dirty="0" smtClean="0"/>
              <a:t>-</a:t>
            </a:r>
            <a:r>
              <a:rPr lang="en-GB" dirty="0" err="1" smtClean="0"/>
              <a:t>Liberatory</a:t>
            </a:r>
            <a:r>
              <a:rPr lang="en-GB" dirty="0" smtClean="0"/>
              <a:t>/</a:t>
            </a:r>
            <a:r>
              <a:rPr lang="en-GB" dirty="0" err="1" smtClean="0"/>
              <a:t>Carceral</a:t>
            </a:r>
            <a:r>
              <a:rPr lang="en-GB" dirty="0" smtClean="0"/>
              <a:t> Archives</a:t>
            </a:r>
          </a:p>
          <a:p>
            <a:endParaRPr lang="en-GB" dirty="0"/>
          </a:p>
          <a:p>
            <a:r>
              <a:rPr lang="en-GB" dirty="0" smtClean="0"/>
              <a:t>Beyond our field:</a:t>
            </a:r>
          </a:p>
          <a:p>
            <a:r>
              <a:rPr lang="en-GB" dirty="0"/>
              <a:t>-Survivor generated </a:t>
            </a:r>
            <a:r>
              <a:rPr lang="en-GB" dirty="0" smtClean="0"/>
              <a:t>knowledge</a:t>
            </a:r>
          </a:p>
          <a:p>
            <a:r>
              <a:rPr lang="en-GB" dirty="0" smtClean="0"/>
              <a:t>-Trauma studies</a:t>
            </a:r>
          </a:p>
          <a:p>
            <a:r>
              <a:rPr lang="en-GB" dirty="0"/>
              <a:t>-Trauma-informed </a:t>
            </a:r>
            <a:r>
              <a:rPr lang="en-GB" dirty="0" smtClean="0"/>
              <a:t>approaches</a:t>
            </a:r>
          </a:p>
          <a:p>
            <a:r>
              <a:rPr lang="en-GB" dirty="0" smtClean="0"/>
              <a:t>-Well-being frameworks</a:t>
            </a:r>
          </a:p>
          <a:p>
            <a:r>
              <a:rPr lang="en-GB" dirty="0" smtClean="0"/>
              <a:t>-Reflective Practitioner Frameworks</a:t>
            </a:r>
          </a:p>
          <a:p>
            <a:endParaRPr lang="en-GB" dirty="0" smtClean="0"/>
          </a:p>
        </p:txBody>
      </p:sp>
    </p:spTree>
    <p:extLst>
      <p:ext uri="{BB962C8B-B14F-4D97-AF65-F5344CB8AC3E}">
        <p14:creationId xmlns:p14="http://schemas.microsoft.com/office/powerpoint/2010/main" val="633356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3" name="TextBox 2"/>
          <p:cNvSpPr txBox="1"/>
          <p:nvPr/>
        </p:nvSpPr>
        <p:spPr>
          <a:xfrm>
            <a:off x="6662057" y="1998617"/>
            <a:ext cx="4872446" cy="738664"/>
          </a:xfrm>
          <a:prstGeom prst="rect">
            <a:avLst/>
          </a:prstGeom>
          <a:noFill/>
        </p:spPr>
        <p:txBody>
          <a:bodyPr wrap="square" rtlCol="0">
            <a:spAutoFit/>
          </a:bodyPr>
          <a:lstStyle/>
          <a:p>
            <a:endParaRPr lang="en-GB" sz="2400" dirty="0"/>
          </a:p>
          <a:p>
            <a:endParaRPr lang="en-GB" dirty="0"/>
          </a:p>
        </p:txBody>
      </p:sp>
      <p:sp>
        <p:nvSpPr>
          <p:cNvPr id="6" name="TextBox 5"/>
          <p:cNvSpPr txBox="1"/>
          <p:nvPr/>
        </p:nvSpPr>
        <p:spPr>
          <a:xfrm>
            <a:off x="640080" y="2220686"/>
            <a:ext cx="11168743" cy="1200329"/>
          </a:xfrm>
          <a:prstGeom prst="rect">
            <a:avLst/>
          </a:prstGeom>
          <a:noFill/>
        </p:spPr>
        <p:txBody>
          <a:bodyPr wrap="square" rtlCol="0">
            <a:spAutoFit/>
          </a:bodyPr>
          <a:lstStyle/>
          <a:p>
            <a:endParaRPr lang="en-GB" dirty="0" smtClean="0"/>
          </a:p>
          <a:p>
            <a:endParaRPr lang="en-GB" dirty="0" smtClean="0"/>
          </a:p>
          <a:p>
            <a:endParaRPr lang="en-GB" dirty="0"/>
          </a:p>
          <a:p>
            <a:endParaRPr lang="en-GB" dirty="0" smtClean="0"/>
          </a:p>
        </p:txBody>
      </p:sp>
      <p:sp>
        <p:nvSpPr>
          <p:cNvPr id="4" name="TextBox 3"/>
          <p:cNvSpPr txBox="1"/>
          <p:nvPr/>
        </p:nvSpPr>
        <p:spPr>
          <a:xfrm>
            <a:off x="950496" y="1897520"/>
            <a:ext cx="10584008" cy="2862322"/>
          </a:xfrm>
          <a:prstGeom prst="rect">
            <a:avLst/>
          </a:prstGeom>
          <a:noFill/>
        </p:spPr>
        <p:txBody>
          <a:bodyPr wrap="square" rtlCol="0">
            <a:spAutoFit/>
          </a:bodyPr>
          <a:lstStyle/>
          <a:p>
            <a:r>
              <a:rPr lang="en-GB" dirty="0" smtClean="0"/>
              <a:t>Dr Anna Sexton</a:t>
            </a:r>
          </a:p>
          <a:p>
            <a:r>
              <a:rPr lang="en-GB" dirty="0" smtClean="0"/>
              <a:t>Department of Information Studies</a:t>
            </a:r>
          </a:p>
          <a:p>
            <a:r>
              <a:rPr lang="en-GB" dirty="0" smtClean="0"/>
              <a:t>Gower Street</a:t>
            </a:r>
          </a:p>
          <a:p>
            <a:r>
              <a:rPr lang="en-GB" dirty="0" smtClean="0"/>
              <a:t>London </a:t>
            </a:r>
          </a:p>
          <a:p>
            <a:r>
              <a:rPr lang="en-GB" dirty="0" smtClean="0"/>
              <a:t>WC1E 6BT</a:t>
            </a:r>
          </a:p>
          <a:p>
            <a:endParaRPr lang="en-GB" dirty="0"/>
          </a:p>
          <a:p>
            <a:r>
              <a:rPr lang="en-GB" dirty="0" smtClean="0">
                <a:hlinkClick r:id="rId4"/>
              </a:rPr>
              <a:t>a.sexton.11@ucl.ac.uk</a:t>
            </a:r>
            <a:endParaRPr lang="en-GB" dirty="0" smtClean="0"/>
          </a:p>
          <a:p>
            <a:endParaRPr lang="en-GB" dirty="0" smtClean="0"/>
          </a:p>
          <a:p>
            <a:r>
              <a:rPr lang="en-GB" dirty="0" smtClean="0"/>
              <a:t>@annasexton100</a:t>
            </a:r>
          </a:p>
          <a:p>
            <a:endParaRPr lang="en-GB" dirty="0"/>
          </a:p>
        </p:txBody>
      </p:sp>
    </p:spTree>
    <p:extLst>
      <p:ext uri="{BB962C8B-B14F-4D97-AF65-F5344CB8AC3E}">
        <p14:creationId xmlns:p14="http://schemas.microsoft.com/office/powerpoint/2010/main" val="109484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409073" y="1306286"/>
            <a:ext cx="11622506" cy="8186857"/>
          </a:xfrm>
          <a:prstGeom prst="rect">
            <a:avLst/>
          </a:prstGeom>
          <a:noFill/>
        </p:spPr>
        <p:txBody>
          <a:bodyPr wrap="square" rtlCol="0">
            <a:spAutoFit/>
          </a:bodyPr>
          <a:lstStyle/>
          <a:p>
            <a:r>
              <a:rPr lang="en-GB" sz="2400" dirty="0" smtClean="0"/>
              <a:t>Starting points:</a:t>
            </a:r>
          </a:p>
          <a:p>
            <a:endParaRPr lang="en-GB" sz="2400" dirty="0" smtClean="0"/>
          </a:p>
          <a:p>
            <a:r>
              <a:rPr lang="en-GB" sz="2400" dirty="0" smtClean="0"/>
              <a:t>Trauma is the result of a deeply disturbing or distressing experience</a:t>
            </a:r>
          </a:p>
          <a:p>
            <a:endParaRPr lang="en-GB" sz="2400" dirty="0" smtClean="0"/>
          </a:p>
          <a:p>
            <a:r>
              <a:rPr lang="en-GB" sz="2400" dirty="0" smtClean="0"/>
              <a:t>Trauma can be:</a:t>
            </a:r>
          </a:p>
          <a:p>
            <a:endParaRPr lang="en-GB" sz="2400" dirty="0"/>
          </a:p>
          <a:p>
            <a:r>
              <a:rPr lang="en-GB" sz="2400" dirty="0" smtClean="0"/>
              <a:t>Singular– a traumatic event</a:t>
            </a:r>
            <a:endParaRPr lang="en-GB" sz="2400" dirty="0"/>
          </a:p>
          <a:p>
            <a:endParaRPr lang="en-GB" sz="2400" dirty="0"/>
          </a:p>
          <a:p>
            <a:r>
              <a:rPr lang="en-GB" sz="2400" dirty="0" smtClean="0"/>
              <a:t>Ongoing – related to repeated </a:t>
            </a:r>
            <a:r>
              <a:rPr lang="en-GB" sz="2400" dirty="0"/>
              <a:t>and prolonged </a:t>
            </a:r>
            <a:r>
              <a:rPr lang="en-GB" sz="2400" dirty="0" smtClean="0"/>
              <a:t>traumatic experience</a:t>
            </a:r>
            <a:endParaRPr lang="en-GB" sz="2400" dirty="0"/>
          </a:p>
          <a:p>
            <a:endParaRPr lang="en-GB" sz="2400" dirty="0"/>
          </a:p>
          <a:p>
            <a:r>
              <a:rPr lang="en-GB" sz="2400" dirty="0"/>
              <a:t>Complex </a:t>
            </a:r>
            <a:r>
              <a:rPr lang="en-GB" sz="2400" dirty="0" smtClean="0"/>
              <a:t>– related to exposure </a:t>
            </a:r>
            <a:r>
              <a:rPr lang="en-GB" sz="2400" dirty="0"/>
              <a:t>to varied and multiple traumatic events, often of an invasive, interpersonal </a:t>
            </a:r>
            <a:r>
              <a:rPr lang="en-GB" sz="2400" dirty="0" smtClean="0"/>
              <a:t>nature</a:t>
            </a:r>
          </a:p>
          <a:p>
            <a:endParaRPr lang="en-GB" sz="2400" dirty="0" smtClean="0"/>
          </a:p>
          <a:p>
            <a:r>
              <a:rPr lang="en-GB" sz="2400" dirty="0" smtClean="0"/>
              <a:t>There are instances of records that act as representations of disturbing or distressing experience</a:t>
            </a:r>
            <a:endParaRPr lang="en-GB" sz="2400" dirty="0"/>
          </a:p>
          <a:p>
            <a:endParaRPr lang="en-GB" sz="2400" dirty="0" smtClean="0"/>
          </a:p>
          <a:p>
            <a:endParaRPr lang="en-GB" sz="2400" dirty="0"/>
          </a:p>
          <a:p>
            <a:r>
              <a:rPr lang="en-GB" sz="2400" dirty="0" smtClean="0"/>
              <a:t>  </a:t>
            </a:r>
          </a:p>
          <a:p>
            <a:endParaRPr lang="en-GB" sz="2800" dirty="0" smtClean="0"/>
          </a:p>
          <a:p>
            <a:pPr marL="285750" indent="-285750">
              <a:buFont typeface="Arial" panose="020B0604020202020204" pitchFamily="34" charset="0"/>
              <a:buChar char="•"/>
            </a:pPr>
            <a:endParaRPr lang="en-GB" sz="2400" dirty="0"/>
          </a:p>
          <a:p>
            <a:endParaRPr lang="en-GB" sz="2400" dirty="0" smtClean="0"/>
          </a:p>
          <a:p>
            <a:endParaRPr lang="en-GB" dirty="0"/>
          </a:p>
        </p:txBody>
      </p:sp>
    </p:spTree>
    <p:extLst>
      <p:ext uri="{BB962C8B-B14F-4D97-AF65-F5344CB8AC3E}">
        <p14:creationId xmlns:p14="http://schemas.microsoft.com/office/powerpoint/2010/main" val="300217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409073" y="1306286"/>
            <a:ext cx="11622506" cy="8063746"/>
          </a:xfrm>
          <a:prstGeom prst="rect">
            <a:avLst/>
          </a:prstGeom>
          <a:noFill/>
        </p:spPr>
        <p:txBody>
          <a:bodyPr wrap="square" rtlCol="0">
            <a:spAutoFit/>
          </a:bodyPr>
          <a:lstStyle/>
          <a:p>
            <a:r>
              <a:rPr lang="en-GB" sz="2400" dirty="0" smtClean="0"/>
              <a:t>Starting points:</a:t>
            </a:r>
          </a:p>
          <a:p>
            <a:endParaRPr lang="en-GB" sz="2400" dirty="0" smtClean="0"/>
          </a:p>
          <a:p>
            <a:endParaRPr lang="en-GB" sz="2400" dirty="0" smtClean="0"/>
          </a:p>
          <a:p>
            <a:r>
              <a:rPr lang="en-GB" sz="2400" dirty="0"/>
              <a:t>Documents and other </a:t>
            </a:r>
            <a:r>
              <a:rPr lang="en-GB" sz="2400" dirty="0" err="1"/>
              <a:t>artifacts</a:t>
            </a:r>
            <a:r>
              <a:rPr lang="en-GB" sz="2400" dirty="0"/>
              <a:t> stored in archives are often considered as potential evidence (or potential sources of evidence) of events that occurred in the past. Such </a:t>
            </a:r>
            <a:r>
              <a:rPr lang="en-GB" sz="2400" dirty="0" err="1"/>
              <a:t>artifacts</a:t>
            </a:r>
            <a:r>
              <a:rPr lang="en-GB" sz="2400" dirty="0"/>
              <a:t> are known as records in virtue of this </a:t>
            </a:r>
            <a:r>
              <a:rPr lang="en-GB" sz="2400" dirty="0" smtClean="0"/>
              <a:t>potentiality</a:t>
            </a:r>
          </a:p>
          <a:p>
            <a:endParaRPr lang="en-GB" sz="2400" dirty="0"/>
          </a:p>
          <a:p>
            <a:r>
              <a:rPr lang="en-GB" sz="2000" dirty="0"/>
              <a:t>Furner, J </a:t>
            </a:r>
            <a:r>
              <a:rPr lang="en-GB" sz="2000" dirty="0" smtClean="0"/>
              <a:t>(2004) </a:t>
            </a:r>
            <a:r>
              <a:rPr lang="en-GB" sz="2000" dirty="0"/>
              <a:t>Conceptual Analysis: A Method for Understanding Information as Evidence, and Evidence as </a:t>
            </a:r>
            <a:r>
              <a:rPr lang="en-GB" sz="2000" dirty="0" smtClean="0"/>
              <a:t>Information, Archival Science, </a:t>
            </a:r>
            <a:r>
              <a:rPr lang="en-GB" i="1" dirty="0" smtClean="0"/>
              <a:t>4 </a:t>
            </a:r>
            <a:r>
              <a:rPr lang="en-GB" dirty="0" smtClean="0"/>
              <a:t>(</a:t>
            </a:r>
            <a:r>
              <a:rPr lang="en-GB" dirty="0"/>
              <a:t>3-4), </a:t>
            </a:r>
            <a:r>
              <a:rPr lang="en-GB" dirty="0" smtClean="0"/>
              <a:t>pp.233-265.</a:t>
            </a:r>
            <a:endParaRPr lang="en-GB" sz="2000" dirty="0"/>
          </a:p>
          <a:p>
            <a:endParaRPr lang="en-GB" sz="2400" dirty="0"/>
          </a:p>
          <a:p>
            <a:endParaRPr lang="en-GB" sz="2400" dirty="0" smtClean="0"/>
          </a:p>
          <a:p>
            <a:r>
              <a:rPr lang="en-GB" sz="2400" dirty="0" smtClean="0"/>
              <a:t>In a similar vein to Furner’s concept of ‘potentiality’ we might say that records carry ‘traumatic potentiality’</a:t>
            </a:r>
          </a:p>
          <a:p>
            <a:endParaRPr lang="en-GB" sz="2400" dirty="0" smtClean="0"/>
          </a:p>
          <a:p>
            <a:endParaRPr lang="en-GB" sz="2400" dirty="0" smtClean="0"/>
          </a:p>
          <a:p>
            <a:endParaRPr lang="en-GB" sz="2400" dirty="0" smtClean="0"/>
          </a:p>
          <a:p>
            <a:endParaRPr lang="en-GB" sz="2400" dirty="0"/>
          </a:p>
          <a:p>
            <a:r>
              <a:rPr lang="en-GB" sz="2400" dirty="0" smtClean="0"/>
              <a:t>  </a:t>
            </a:r>
          </a:p>
          <a:p>
            <a:endParaRPr lang="en-GB" sz="2800" dirty="0" smtClean="0"/>
          </a:p>
          <a:p>
            <a:pPr marL="285750" indent="-285750">
              <a:buFont typeface="Arial" panose="020B0604020202020204" pitchFamily="34" charset="0"/>
              <a:buChar char="•"/>
            </a:pPr>
            <a:endParaRPr lang="en-GB" sz="2400" dirty="0"/>
          </a:p>
          <a:p>
            <a:endParaRPr lang="en-GB" sz="2400" dirty="0" smtClean="0"/>
          </a:p>
          <a:p>
            <a:endParaRPr lang="en-GB" dirty="0"/>
          </a:p>
        </p:txBody>
      </p:sp>
    </p:spTree>
    <p:extLst>
      <p:ext uri="{BB962C8B-B14F-4D97-AF65-F5344CB8AC3E}">
        <p14:creationId xmlns:p14="http://schemas.microsoft.com/office/powerpoint/2010/main" val="397697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204537" y="1287244"/>
            <a:ext cx="11297652" cy="5570756"/>
          </a:xfrm>
          <a:prstGeom prst="rect">
            <a:avLst/>
          </a:prstGeom>
          <a:noFill/>
        </p:spPr>
        <p:txBody>
          <a:bodyPr wrap="square" rtlCol="0">
            <a:spAutoFit/>
          </a:bodyPr>
          <a:lstStyle/>
          <a:p>
            <a:pPr fontAlgn="base"/>
            <a:r>
              <a:rPr lang="en-GB" sz="3200" b="1" dirty="0" smtClean="0"/>
              <a:t>What is trauma?</a:t>
            </a:r>
          </a:p>
          <a:p>
            <a:pPr fontAlgn="base"/>
            <a:endParaRPr lang="en-GB" b="1" dirty="0"/>
          </a:p>
          <a:p>
            <a:pPr fontAlgn="base"/>
            <a:r>
              <a:rPr lang="en-GB" sz="2800" dirty="0" smtClean="0"/>
              <a:t>Psychological </a:t>
            </a:r>
            <a:r>
              <a:rPr lang="en-GB" sz="2800" dirty="0"/>
              <a:t>trauma is the unique individual experience of an event or of enduring conditions in which the individual’s ability to integrate </a:t>
            </a:r>
            <a:r>
              <a:rPr lang="en-GB" sz="2800" dirty="0" smtClean="0"/>
              <a:t>their emotional </a:t>
            </a:r>
            <a:r>
              <a:rPr lang="en-GB" sz="2800" dirty="0"/>
              <a:t>experience is overwhelmed </a:t>
            </a:r>
            <a:endParaRPr lang="en-GB" sz="2800" dirty="0" smtClean="0"/>
          </a:p>
          <a:p>
            <a:pPr fontAlgn="base"/>
            <a:endParaRPr lang="en-GB" sz="2800" dirty="0" smtClean="0"/>
          </a:p>
          <a:p>
            <a:pPr fontAlgn="base"/>
            <a:r>
              <a:rPr lang="en-GB" sz="2800" dirty="0" smtClean="0"/>
              <a:t>(</a:t>
            </a:r>
            <a:r>
              <a:rPr lang="en-GB" sz="2800" dirty="0"/>
              <a:t>Pearlman &amp; </a:t>
            </a:r>
            <a:r>
              <a:rPr lang="en-GB" sz="2800" dirty="0" err="1"/>
              <a:t>Saakvitne</a:t>
            </a:r>
            <a:r>
              <a:rPr lang="en-GB" sz="2800" dirty="0"/>
              <a:t>, 1995, p. 60</a:t>
            </a:r>
            <a:r>
              <a:rPr lang="en-GB" sz="2800" dirty="0" smtClean="0"/>
              <a:t>)</a:t>
            </a:r>
            <a:endParaRPr lang="en-GB" sz="2400" dirty="0"/>
          </a:p>
          <a:p>
            <a:endParaRPr lang="en-GB" sz="2400" dirty="0" smtClean="0"/>
          </a:p>
          <a:p>
            <a:endParaRPr lang="en-GB" sz="2400" dirty="0"/>
          </a:p>
          <a:p>
            <a:r>
              <a:rPr lang="en-GB" sz="2400" dirty="0" smtClean="0"/>
              <a:t>  </a:t>
            </a:r>
          </a:p>
          <a:p>
            <a:endParaRPr lang="en-GB" sz="2800" dirty="0" smtClean="0"/>
          </a:p>
          <a:p>
            <a:pPr marL="285750" indent="-285750">
              <a:buFont typeface="Arial" panose="020B0604020202020204" pitchFamily="34" charset="0"/>
              <a:buChar char="•"/>
            </a:pPr>
            <a:endParaRPr lang="en-GB" sz="2400" dirty="0"/>
          </a:p>
          <a:p>
            <a:endParaRPr lang="en-GB" sz="2400" dirty="0" smtClean="0"/>
          </a:p>
          <a:p>
            <a:endParaRPr lang="en-GB" dirty="0"/>
          </a:p>
        </p:txBody>
      </p:sp>
    </p:spTree>
    <p:extLst>
      <p:ext uri="{BB962C8B-B14F-4D97-AF65-F5344CB8AC3E}">
        <p14:creationId xmlns:p14="http://schemas.microsoft.com/office/powerpoint/2010/main" val="364363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204537" y="1094874"/>
            <a:ext cx="11297652" cy="7571303"/>
          </a:xfrm>
          <a:prstGeom prst="rect">
            <a:avLst/>
          </a:prstGeom>
          <a:noFill/>
        </p:spPr>
        <p:txBody>
          <a:bodyPr wrap="square" rtlCol="0">
            <a:spAutoFit/>
          </a:bodyPr>
          <a:lstStyle/>
          <a:p>
            <a:pPr fontAlgn="base"/>
            <a:endParaRPr lang="en-GB" b="1" dirty="0" smtClean="0"/>
          </a:p>
          <a:p>
            <a:pPr fontAlgn="base"/>
            <a:endParaRPr lang="en-GB" b="1" dirty="0"/>
          </a:p>
          <a:p>
            <a:pPr fontAlgn="base"/>
            <a:endParaRPr lang="en-GB" sz="2800" b="1" dirty="0" smtClean="0"/>
          </a:p>
          <a:p>
            <a:pPr fontAlgn="base"/>
            <a:endParaRPr lang="en-GB" sz="2800" b="1" dirty="0" smtClean="0"/>
          </a:p>
          <a:p>
            <a:pPr fontAlgn="base"/>
            <a:r>
              <a:rPr lang="en-GB" sz="2800" dirty="0" smtClean="0"/>
              <a:t>Trauma is:</a:t>
            </a:r>
          </a:p>
          <a:p>
            <a:pPr marL="457200" indent="-457200" fontAlgn="base">
              <a:buFont typeface="Arial" panose="020B0604020202020204" pitchFamily="34" charset="0"/>
              <a:buChar char="•"/>
            </a:pPr>
            <a:r>
              <a:rPr lang="en-GB" sz="2800" dirty="0" smtClean="0"/>
              <a:t>An external event. No one traumatises themselves.</a:t>
            </a:r>
          </a:p>
          <a:p>
            <a:pPr marL="457200" indent="-457200" fontAlgn="base">
              <a:buFont typeface="Arial" panose="020B0604020202020204" pitchFamily="34" charset="0"/>
              <a:buChar char="•"/>
            </a:pPr>
            <a:r>
              <a:rPr lang="en-GB" sz="2800" dirty="0" smtClean="0"/>
              <a:t>It is subjective. Only the person can say what haunts her.</a:t>
            </a:r>
          </a:p>
          <a:p>
            <a:pPr marL="457200" indent="-457200" fontAlgn="base">
              <a:buFont typeface="Arial" panose="020B0604020202020204" pitchFamily="34" charset="0"/>
              <a:buChar char="•"/>
            </a:pPr>
            <a:r>
              <a:rPr lang="en-GB" sz="2800" dirty="0" smtClean="0"/>
              <a:t>It is pervasive, inhabiting every corner of one’s life.</a:t>
            </a:r>
          </a:p>
          <a:p>
            <a:pPr marL="457200" indent="-457200" fontAlgn="base">
              <a:buFont typeface="Arial" panose="020B0604020202020204" pitchFamily="34" charset="0"/>
              <a:buChar char="•"/>
            </a:pPr>
            <a:r>
              <a:rPr lang="en-GB" sz="2800" dirty="0" smtClean="0"/>
              <a:t>Healing happens. The haunting can end</a:t>
            </a:r>
            <a:r>
              <a:rPr lang="en-GB" sz="2800" b="1" dirty="0" smtClean="0"/>
              <a:t>.</a:t>
            </a:r>
          </a:p>
          <a:p>
            <a:pPr marL="457200" indent="-457200" fontAlgn="base">
              <a:buFont typeface="Arial" panose="020B0604020202020204" pitchFamily="34" charset="0"/>
              <a:buChar char="•"/>
            </a:pPr>
            <a:endParaRPr lang="en-GB" sz="2800" b="1" dirty="0"/>
          </a:p>
          <a:p>
            <a:pPr fontAlgn="base"/>
            <a:r>
              <a:rPr lang="en-GB" dirty="0" err="1" smtClean="0"/>
              <a:t>Filson</a:t>
            </a:r>
            <a:r>
              <a:rPr lang="en-GB" dirty="0" smtClean="0"/>
              <a:t>, B (2016) The haunting can end: trauma-informed approaches in healing from abuse and adversity in Russo, J and Sweeney, A ‘Searching for a Rose Garden: Challenging psychiatry, fostering mad studies, London: PCCS Books</a:t>
            </a:r>
            <a:endParaRPr lang="en-GB" dirty="0"/>
          </a:p>
          <a:p>
            <a:endParaRPr lang="en-GB" sz="2400" dirty="0"/>
          </a:p>
          <a:p>
            <a:endParaRPr lang="en-GB" sz="2400" dirty="0" smtClean="0"/>
          </a:p>
          <a:p>
            <a:endParaRPr lang="en-GB" sz="2400" dirty="0"/>
          </a:p>
          <a:p>
            <a:r>
              <a:rPr lang="en-GB" sz="2400" dirty="0" smtClean="0"/>
              <a:t>  </a:t>
            </a:r>
          </a:p>
          <a:p>
            <a:endParaRPr lang="en-GB" sz="2800" dirty="0" smtClean="0"/>
          </a:p>
          <a:p>
            <a:pPr marL="285750" indent="-285750">
              <a:buFont typeface="Arial" panose="020B0604020202020204" pitchFamily="34" charset="0"/>
              <a:buChar char="•"/>
            </a:pPr>
            <a:endParaRPr lang="en-GB" sz="2400" dirty="0"/>
          </a:p>
          <a:p>
            <a:endParaRPr lang="en-GB" sz="2400" dirty="0" smtClean="0"/>
          </a:p>
          <a:p>
            <a:endParaRPr lang="en-GB" dirty="0"/>
          </a:p>
        </p:txBody>
      </p:sp>
    </p:spTree>
    <p:extLst>
      <p:ext uri="{BB962C8B-B14F-4D97-AF65-F5344CB8AC3E}">
        <p14:creationId xmlns:p14="http://schemas.microsoft.com/office/powerpoint/2010/main" val="212965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0431378" cy="6948939"/>
          </a:xfrm>
          <a:prstGeom prst="rect">
            <a:avLst/>
          </a:prstGeom>
        </p:spPr>
      </p:pic>
      <p:pic>
        <p:nvPicPr>
          <p:cNvPr id="3" name="Picture 2"/>
          <p:cNvPicPr>
            <a:picLocks noChangeAspect="1"/>
          </p:cNvPicPr>
          <p:nvPr/>
        </p:nvPicPr>
        <p:blipFill>
          <a:blip r:embed="rId4"/>
          <a:stretch>
            <a:fillRect/>
          </a:stretch>
        </p:blipFill>
        <p:spPr>
          <a:xfrm>
            <a:off x="5736389" y="2953252"/>
            <a:ext cx="6455611" cy="3904748"/>
          </a:xfrm>
          <a:prstGeom prst="rect">
            <a:avLst/>
          </a:prstGeom>
        </p:spPr>
      </p:pic>
    </p:spTree>
    <p:extLst>
      <p:ext uri="{BB962C8B-B14F-4D97-AF65-F5344CB8AC3E}">
        <p14:creationId xmlns:p14="http://schemas.microsoft.com/office/powerpoint/2010/main" val="223913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08485" y="-205328"/>
            <a:ext cx="8758988" cy="9755519"/>
          </a:xfrm>
          <a:prstGeom prst="rect">
            <a:avLst/>
          </a:prstGeom>
        </p:spPr>
      </p:pic>
    </p:spTree>
    <p:extLst>
      <p:ext uri="{BB962C8B-B14F-4D97-AF65-F5344CB8AC3E}">
        <p14:creationId xmlns:p14="http://schemas.microsoft.com/office/powerpoint/2010/main" val="3166334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14"/>
            <a:ext cx="12192000" cy="2286000"/>
          </a:xfrm>
          <a:prstGeom prst="rect">
            <a:avLst/>
          </a:prstGeom>
        </p:spPr>
      </p:pic>
      <p:sp>
        <p:nvSpPr>
          <p:cNvPr id="5" name="TextBox 4"/>
          <p:cNvSpPr txBox="1"/>
          <p:nvPr/>
        </p:nvSpPr>
        <p:spPr>
          <a:xfrm>
            <a:off x="447174" y="938464"/>
            <a:ext cx="11297652" cy="4585871"/>
          </a:xfrm>
          <a:prstGeom prst="rect">
            <a:avLst/>
          </a:prstGeom>
          <a:noFill/>
        </p:spPr>
        <p:txBody>
          <a:bodyPr wrap="square" rtlCol="0">
            <a:spAutoFit/>
          </a:bodyPr>
          <a:lstStyle/>
          <a:p>
            <a:pPr fontAlgn="base"/>
            <a:endParaRPr lang="en-GB" b="1" dirty="0" smtClean="0"/>
          </a:p>
          <a:p>
            <a:pPr fontAlgn="base"/>
            <a:r>
              <a:rPr lang="en-GB" sz="2800" b="1" dirty="0" smtClean="0"/>
              <a:t>Layers of traumatic potentiality</a:t>
            </a:r>
            <a:endParaRPr lang="en-GB" sz="2800" b="1" dirty="0"/>
          </a:p>
          <a:p>
            <a:pPr fontAlgn="base"/>
            <a:endParaRPr lang="en-GB" sz="2800" b="1" dirty="0" smtClean="0"/>
          </a:p>
          <a:p>
            <a:pPr fontAlgn="base"/>
            <a:endParaRPr lang="en-GB" sz="2800" b="1" dirty="0" smtClean="0"/>
          </a:p>
          <a:p>
            <a:endParaRPr lang="en-GB" sz="2400" dirty="0"/>
          </a:p>
          <a:p>
            <a:endParaRPr lang="en-GB" sz="2400" dirty="0" smtClean="0"/>
          </a:p>
          <a:p>
            <a:endParaRPr lang="en-GB" sz="2400" dirty="0"/>
          </a:p>
          <a:p>
            <a:r>
              <a:rPr lang="en-GB" sz="2400" dirty="0" smtClean="0"/>
              <a:t>  </a:t>
            </a:r>
          </a:p>
          <a:p>
            <a:endParaRPr lang="en-GB" sz="2800" dirty="0" smtClean="0"/>
          </a:p>
          <a:p>
            <a:pPr marL="285750" indent="-285750">
              <a:buFont typeface="Arial" panose="020B0604020202020204" pitchFamily="34" charset="0"/>
              <a:buChar char="•"/>
            </a:pPr>
            <a:endParaRPr lang="en-GB" sz="2400" dirty="0"/>
          </a:p>
          <a:p>
            <a:endParaRPr lang="en-GB" sz="2400" dirty="0" smtClean="0"/>
          </a:p>
          <a:p>
            <a:endParaRPr lang="en-GB" dirty="0"/>
          </a:p>
        </p:txBody>
      </p:sp>
      <p:sp>
        <p:nvSpPr>
          <p:cNvPr id="3" name="Oval 2"/>
          <p:cNvSpPr/>
          <p:nvPr/>
        </p:nvSpPr>
        <p:spPr>
          <a:xfrm>
            <a:off x="2583782" y="1588169"/>
            <a:ext cx="6256421" cy="5173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p:cNvSpPr/>
          <p:nvPr/>
        </p:nvSpPr>
        <p:spPr>
          <a:xfrm>
            <a:off x="3717758" y="2743200"/>
            <a:ext cx="4090737" cy="3248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174957" y="3966323"/>
            <a:ext cx="3176337" cy="979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Traumatic Experience/Traumatic Memory</a:t>
            </a:r>
            <a:endParaRPr lang="en-GB" dirty="0"/>
          </a:p>
        </p:txBody>
      </p:sp>
      <p:sp>
        <p:nvSpPr>
          <p:cNvPr id="7" name="TextBox 6"/>
          <p:cNvSpPr txBox="1"/>
          <p:nvPr/>
        </p:nvSpPr>
        <p:spPr>
          <a:xfrm>
            <a:off x="4455945" y="2914144"/>
            <a:ext cx="2494046" cy="923330"/>
          </a:xfrm>
          <a:prstGeom prst="rect">
            <a:avLst/>
          </a:prstGeom>
          <a:noFill/>
        </p:spPr>
        <p:txBody>
          <a:bodyPr wrap="square" rtlCol="0">
            <a:spAutoFit/>
          </a:bodyPr>
          <a:lstStyle/>
          <a:p>
            <a:pPr algn="ctr"/>
            <a:r>
              <a:rPr lang="en-GB" dirty="0" smtClean="0">
                <a:solidFill>
                  <a:schemeClr val="bg1"/>
                </a:solidFill>
              </a:rPr>
              <a:t>Trauma through representation of experience in the record</a:t>
            </a:r>
            <a:endParaRPr lang="en-GB" dirty="0">
              <a:solidFill>
                <a:schemeClr val="bg1"/>
              </a:solidFill>
            </a:endParaRPr>
          </a:p>
        </p:txBody>
      </p:sp>
      <p:sp>
        <p:nvSpPr>
          <p:cNvPr id="10" name="TextBox 9"/>
          <p:cNvSpPr txBox="1"/>
          <p:nvPr/>
        </p:nvSpPr>
        <p:spPr>
          <a:xfrm>
            <a:off x="4114801" y="1812935"/>
            <a:ext cx="3092116" cy="923330"/>
          </a:xfrm>
          <a:prstGeom prst="rect">
            <a:avLst/>
          </a:prstGeom>
          <a:noFill/>
        </p:spPr>
        <p:txBody>
          <a:bodyPr wrap="square" rtlCol="0">
            <a:spAutoFit/>
          </a:bodyPr>
          <a:lstStyle/>
          <a:p>
            <a:pPr algn="ctr"/>
            <a:r>
              <a:rPr lang="en-GB" dirty="0" smtClean="0">
                <a:solidFill>
                  <a:schemeClr val="bg1"/>
                </a:solidFill>
              </a:rPr>
              <a:t>Trauma through recordkeeping </a:t>
            </a:r>
            <a:r>
              <a:rPr lang="en-GB" dirty="0" err="1" smtClean="0">
                <a:solidFill>
                  <a:schemeClr val="bg1"/>
                </a:solidFill>
              </a:rPr>
              <a:t>sytem</a:t>
            </a:r>
            <a:r>
              <a:rPr lang="en-GB" dirty="0" smtClean="0">
                <a:solidFill>
                  <a:schemeClr val="bg1"/>
                </a:solidFill>
              </a:rPr>
              <a:t>/processes – e.g. description, access </a:t>
            </a:r>
            <a:r>
              <a:rPr lang="en-GB" dirty="0" err="1" smtClean="0">
                <a:solidFill>
                  <a:schemeClr val="bg1"/>
                </a:solidFill>
              </a:rPr>
              <a:t>etc</a:t>
            </a:r>
            <a:endParaRPr lang="en-GB" dirty="0">
              <a:solidFill>
                <a:schemeClr val="bg1"/>
              </a:solidFill>
            </a:endParaRPr>
          </a:p>
        </p:txBody>
      </p:sp>
    </p:spTree>
    <p:extLst>
      <p:ext uri="{BB962C8B-B14F-4D97-AF65-F5344CB8AC3E}">
        <p14:creationId xmlns:p14="http://schemas.microsoft.com/office/powerpoint/2010/main" val="280956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3605"/>
            <a:ext cx="14782800" cy="8064082"/>
          </a:xfrm>
          <a:prstGeom prst="rect">
            <a:avLst/>
          </a:prstGeom>
        </p:spPr>
      </p:pic>
    </p:spTree>
    <p:extLst>
      <p:ext uri="{BB962C8B-B14F-4D97-AF65-F5344CB8AC3E}">
        <p14:creationId xmlns:p14="http://schemas.microsoft.com/office/powerpoint/2010/main" val="329566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49807</TotalTime>
  <Words>2171</Words>
  <Application>Microsoft Office PowerPoint</Application>
  <PresentationFormat>Widescreen</PresentationFormat>
  <Paragraphs>246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Hoyle</dc:creator>
  <cp:lastModifiedBy>Sexton, Anna</cp:lastModifiedBy>
  <cp:revision>179</cp:revision>
  <cp:lastPrinted>2019-07-05T14:12:46Z</cp:lastPrinted>
  <dcterms:created xsi:type="dcterms:W3CDTF">2018-08-16T13:37:35Z</dcterms:created>
  <dcterms:modified xsi:type="dcterms:W3CDTF">2019-09-10T09:37:38Z</dcterms:modified>
</cp:coreProperties>
</file>