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3670" r:id="rId3"/>
    <p:sldMasterId id="2147483674" r:id="rId4"/>
    <p:sldMasterId id="2147483680" r:id="rId5"/>
  </p:sldMasterIdLst>
  <p:notesMasterIdLst>
    <p:notesMasterId r:id="rId27"/>
  </p:notesMasterIdLst>
  <p:sldIdLst>
    <p:sldId id="275" r:id="rId6"/>
    <p:sldId id="286" r:id="rId7"/>
    <p:sldId id="496" r:id="rId8"/>
    <p:sldId id="442" r:id="rId9"/>
    <p:sldId id="436" r:id="rId10"/>
    <p:sldId id="439" r:id="rId11"/>
    <p:sldId id="487" r:id="rId12"/>
    <p:sldId id="493" r:id="rId13"/>
    <p:sldId id="485" r:id="rId14"/>
    <p:sldId id="441" r:id="rId15"/>
    <p:sldId id="438" r:id="rId16"/>
    <p:sldId id="494" r:id="rId17"/>
    <p:sldId id="492" r:id="rId18"/>
    <p:sldId id="490" r:id="rId19"/>
    <p:sldId id="491" r:id="rId20"/>
    <p:sldId id="470" r:id="rId21"/>
    <p:sldId id="483" r:id="rId22"/>
    <p:sldId id="472" r:id="rId23"/>
    <p:sldId id="484" r:id="rId24"/>
    <p:sldId id="437" r:id="rId25"/>
    <p:sldId id="4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8163"/>
  </p:normalViewPr>
  <p:slideViewPr>
    <p:cSldViewPr snapToGrid="0" snapToObjects="1">
      <p:cViewPr varScale="1">
        <p:scale>
          <a:sx n="112" d="100"/>
          <a:sy n="112" d="100"/>
        </p:scale>
        <p:origin x="11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3.xml.rels><?xml version="1.0" encoding="UTF-8" standalone="yes"?>
<Relationships xmlns="http://schemas.openxmlformats.org/package/2006/relationships"><Relationship Id="rId1" Type="http://schemas.openxmlformats.org/officeDocument/2006/relationships/image" Target="../media/image21.pn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6.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8963A-D6A1-4868-BAFC-3CACBED2CE7E}"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7DD0E7DA-55D3-46D8-AD3B-470DA473E72C}">
      <dgm:prSet phldrT="[Text]" custT="1"/>
      <dgm:spPr>
        <a:solidFill>
          <a:srgbClr val="00B0F0"/>
        </a:solidFill>
        <a:ln>
          <a:solidFill>
            <a:srgbClr val="0070C0"/>
          </a:solidFill>
        </a:ln>
      </dgm:spPr>
      <dgm:t>
        <a:bodyPr/>
        <a:lstStyle/>
        <a:p>
          <a:r>
            <a:rPr lang="en-US" sz="2600" dirty="0"/>
            <a:t>What is Sickle Cell Disease?</a:t>
          </a:r>
        </a:p>
      </dgm:t>
    </dgm:pt>
    <dgm:pt modelId="{08CE2854-2517-46D7-A1F5-5D809D8F0C83}" type="parTrans" cxnId="{ECFDBE76-9F09-44D8-AE49-C59B3B142391}">
      <dgm:prSet/>
      <dgm:spPr/>
      <dgm:t>
        <a:bodyPr/>
        <a:lstStyle/>
        <a:p>
          <a:endParaRPr lang="en-US"/>
        </a:p>
      </dgm:t>
    </dgm:pt>
    <dgm:pt modelId="{F8612AC9-ACED-42DB-B36C-10117A740C73}" type="sibTrans" cxnId="{ECFDBE76-9F09-44D8-AE49-C59B3B142391}">
      <dgm:prSet/>
      <dgm:spPr/>
      <dgm:t>
        <a:bodyPr/>
        <a:lstStyle/>
        <a:p>
          <a:endParaRPr lang="en-US"/>
        </a:p>
      </dgm:t>
    </dgm:pt>
    <dgm:pt modelId="{1DE72958-40A8-4E35-9FA3-7F69513785D3}">
      <dgm:prSet phldrT="[Text]" custT="1"/>
      <dgm:spPr/>
      <dgm:t>
        <a:bodyPr/>
        <a:lstStyle/>
        <a:p>
          <a:r>
            <a:rPr lang="en-US" sz="2600" dirty="0"/>
            <a:t>It’s in the Genes</a:t>
          </a:r>
        </a:p>
      </dgm:t>
    </dgm:pt>
    <dgm:pt modelId="{A8F7D318-3019-4725-8B04-E5D40A6DC19C}" type="parTrans" cxnId="{3445375C-87D5-49A5-AAB4-ABC7BE2573B2}">
      <dgm:prSet/>
      <dgm:spPr/>
      <dgm:t>
        <a:bodyPr/>
        <a:lstStyle/>
        <a:p>
          <a:endParaRPr lang="en-US"/>
        </a:p>
      </dgm:t>
    </dgm:pt>
    <dgm:pt modelId="{88E27853-3E48-4F3A-AB40-9A797C17059D}" type="sibTrans" cxnId="{3445375C-87D5-49A5-AAB4-ABC7BE2573B2}">
      <dgm:prSet/>
      <dgm:spPr/>
      <dgm:t>
        <a:bodyPr/>
        <a:lstStyle/>
        <a:p>
          <a:endParaRPr lang="en-US"/>
        </a:p>
      </dgm:t>
    </dgm:pt>
    <dgm:pt modelId="{8D5A1760-01E7-44A7-8112-1FE1DB153826}">
      <dgm:prSet phldrT="[Text]" custT="1"/>
      <dgm:spPr/>
      <dgm:t>
        <a:bodyPr/>
        <a:lstStyle/>
        <a:p>
          <a:r>
            <a:rPr lang="en-US" sz="2600" dirty="0"/>
            <a:t>SCD Complications</a:t>
          </a:r>
        </a:p>
      </dgm:t>
    </dgm:pt>
    <dgm:pt modelId="{0E391CD2-94EF-4365-AE03-64067C46A0E4}" type="parTrans" cxnId="{B3CB4EA1-A465-4905-8853-D870D6301221}">
      <dgm:prSet/>
      <dgm:spPr/>
      <dgm:t>
        <a:bodyPr/>
        <a:lstStyle/>
        <a:p>
          <a:endParaRPr lang="en-US"/>
        </a:p>
      </dgm:t>
    </dgm:pt>
    <dgm:pt modelId="{7B90FB70-129E-4D06-BDD4-4D809D855A32}" type="sibTrans" cxnId="{B3CB4EA1-A465-4905-8853-D870D6301221}">
      <dgm:prSet/>
      <dgm:spPr/>
      <dgm:t>
        <a:bodyPr/>
        <a:lstStyle/>
        <a:p>
          <a:endParaRPr lang="en-US"/>
        </a:p>
      </dgm:t>
    </dgm:pt>
    <dgm:pt modelId="{D2936719-0C54-4E9F-8B1A-51D526D1E453}" type="pres">
      <dgm:prSet presAssocID="{6CD8963A-D6A1-4868-BAFC-3CACBED2CE7E}" presName="linear" presStyleCnt="0">
        <dgm:presLayoutVars>
          <dgm:dir/>
          <dgm:resizeHandles val="exact"/>
        </dgm:presLayoutVars>
      </dgm:prSet>
      <dgm:spPr/>
    </dgm:pt>
    <dgm:pt modelId="{9F1ED72A-45B4-4CD5-8679-75E87FA5955D}" type="pres">
      <dgm:prSet presAssocID="{7DD0E7DA-55D3-46D8-AD3B-470DA473E72C}" presName="comp" presStyleCnt="0"/>
      <dgm:spPr/>
    </dgm:pt>
    <dgm:pt modelId="{5A2D83FB-0B4A-44B4-B8EA-5EB94F609270}" type="pres">
      <dgm:prSet presAssocID="{7DD0E7DA-55D3-46D8-AD3B-470DA473E72C}" presName="box" presStyleLbl="node1" presStyleIdx="0" presStyleCnt="3" custLinFactNeighborY="4106"/>
      <dgm:spPr/>
    </dgm:pt>
    <dgm:pt modelId="{F6093953-4699-4E1A-9444-14D76AFC3FF0}" type="pres">
      <dgm:prSet presAssocID="{7DD0E7DA-55D3-46D8-AD3B-470DA473E72C}" presName="img" presStyleLbl="fgImgPlace1" presStyleIdx="0" presStyleCnt="3"/>
      <dgm:spPr>
        <a:blipFill rotWithShape="1">
          <a:blip xmlns:r="http://schemas.openxmlformats.org/officeDocument/2006/relationships" r:embed="rId1"/>
          <a:stretch>
            <a:fillRect/>
          </a:stretch>
        </a:blipFill>
      </dgm:spPr>
    </dgm:pt>
    <dgm:pt modelId="{FED9202C-F63C-45D7-9376-BC4AD2EF3240}" type="pres">
      <dgm:prSet presAssocID="{7DD0E7DA-55D3-46D8-AD3B-470DA473E72C}" presName="text" presStyleLbl="node1" presStyleIdx="0" presStyleCnt="3">
        <dgm:presLayoutVars>
          <dgm:bulletEnabled val="1"/>
        </dgm:presLayoutVars>
      </dgm:prSet>
      <dgm:spPr/>
    </dgm:pt>
    <dgm:pt modelId="{6470981B-C279-42E6-A3C1-1F9F53F95203}" type="pres">
      <dgm:prSet presAssocID="{F8612AC9-ACED-42DB-B36C-10117A740C73}" presName="spacer" presStyleCnt="0"/>
      <dgm:spPr/>
    </dgm:pt>
    <dgm:pt modelId="{0F31CDE8-8063-4DE0-9A89-458DE42059A8}" type="pres">
      <dgm:prSet presAssocID="{1DE72958-40A8-4E35-9FA3-7F69513785D3}" presName="comp" presStyleCnt="0"/>
      <dgm:spPr/>
    </dgm:pt>
    <dgm:pt modelId="{79011521-A479-4834-A25A-3119013970E7}" type="pres">
      <dgm:prSet presAssocID="{1DE72958-40A8-4E35-9FA3-7F69513785D3}" presName="box" presStyleLbl="node1" presStyleIdx="1" presStyleCnt="3"/>
      <dgm:spPr/>
    </dgm:pt>
    <dgm:pt modelId="{575792FF-5FD7-4614-8EC0-CDF7EFB36A98}" type="pres">
      <dgm:prSet presAssocID="{1DE72958-40A8-4E35-9FA3-7F69513785D3}" presName="img" presStyleLbl="fgImgPlace1" presStyleIdx="1" presStyleCnt="3"/>
      <dgm:spPr>
        <a:blipFill rotWithShape="1">
          <a:blip xmlns:r="http://schemas.openxmlformats.org/officeDocument/2006/relationships" r:embed="rId2"/>
          <a:stretch>
            <a:fillRect/>
          </a:stretch>
        </a:blipFill>
      </dgm:spPr>
    </dgm:pt>
    <dgm:pt modelId="{C196A124-B6C2-4FB6-A92B-ABC6C2580CD8}" type="pres">
      <dgm:prSet presAssocID="{1DE72958-40A8-4E35-9FA3-7F69513785D3}" presName="text" presStyleLbl="node1" presStyleIdx="1" presStyleCnt="3">
        <dgm:presLayoutVars>
          <dgm:bulletEnabled val="1"/>
        </dgm:presLayoutVars>
      </dgm:prSet>
      <dgm:spPr/>
    </dgm:pt>
    <dgm:pt modelId="{6CB57FC8-E5F7-47B4-B1A5-714B7277B77A}" type="pres">
      <dgm:prSet presAssocID="{88E27853-3E48-4F3A-AB40-9A797C17059D}" presName="spacer" presStyleCnt="0"/>
      <dgm:spPr/>
    </dgm:pt>
    <dgm:pt modelId="{D4FF7CF8-F7F5-40D8-AA57-CA9D785743EE}" type="pres">
      <dgm:prSet presAssocID="{8D5A1760-01E7-44A7-8112-1FE1DB153826}" presName="comp" presStyleCnt="0"/>
      <dgm:spPr/>
    </dgm:pt>
    <dgm:pt modelId="{EB82D5C0-DD6D-4690-BE16-AEBF63C970C3}" type="pres">
      <dgm:prSet presAssocID="{8D5A1760-01E7-44A7-8112-1FE1DB153826}" presName="box" presStyleLbl="node1" presStyleIdx="2" presStyleCnt="3"/>
      <dgm:spPr/>
    </dgm:pt>
    <dgm:pt modelId="{791776B4-5B3F-4010-A71C-68ABEFE3D0F5}" type="pres">
      <dgm:prSet presAssocID="{8D5A1760-01E7-44A7-8112-1FE1DB153826}" presName="img" presStyleLbl="fgImgPlace1" presStyleIdx="2" presStyleCnt="3"/>
      <dgm:spPr>
        <a:blipFill rotWithShape="1">
          <a:blip xmlns:r="http://schemas.openxmlformats.org/officeDocument/2006/relationships" r:embed="rId3"/>
          <a:stretch>
            <a:fillRect/>
          </a:stretch>
        </a:blipFill>
      </dgm:spPr>
    </dgm:pt>
    <dgm:pt modelId="{5FFEB5EF-A17C-4ADE-AEC5-B55EFE36D7AC}" type="pres">
      <dgm:prSet presAssocID="{8D5A1760-01E7-44A7-8112-1FE1DB153826}" presName="text" presStyleLbl="node1" presStyleIdx="2" presStyleCnt="3">
        <dgm:presLayoutVars>
          <dgm:bulletEnabled val="1"/>
        </dgm:presLayoutVars>
      </dgm:prSet>
      <dgm:spPr/>
    </dgm:pt>
  </dgm:ptLst>
  <dgm:cxnLst>
    <dgm:cxn modelId="{DC01340A-E466-45F6-AE27-C08697F41D36}" type="presOf" srcId="{7DD0E7DA-55D3-46D8-AD3B-470DA473E72C}" destId="{5A2D83FB-0B4A-44B4-B8EA-5EB94F609270}" srcOrd="0" destOrd="0" presId="urn:microsoft.com/office/officeart/2005/8/layout/vList4"/>
    <dgm:cxn modelId="{6541251B-E1E3-4637-AA30-80C0251A4064}" type="presOf" srcId="{8D5A1760-01E7-44A7-8112-1FE1DB153826}" destId="{EB82D5C0-DD6D-4690-BE16-AEBF63C970C3}" srcOrd="0" destOrd="0" presId="urn:microsoft.com/office/officeart/2005/8/layout/vList4"/>
    <dgm:cxn modelId="{161A591E-C6EB-4E26-B1B2-5CB39C828CCA}" type="presOf" srcId="{6CD8963A-D6A1-4868-BAFC-3CACBED2CE7E}" destId="{D2936719-0C54-4E9F-8B1A-51D526D1E453}" srcOrd="0" destOrd="0" presId="urn:microsoft.com/office/officeart/2005/8/layout/vList4"/>
    <dgm:cxn modelId="{D8ABBC55-FE00-4D84-AA3C-CC1C4DB505A2}" type="presOf" srcId="{8D5A1760-01E7-44A7-8112-1FE1DB153826}" destId="{5FFEB5EF-A17C-4ADE-AEC5-B55EFE36D7AC}" srcOrd="1" destOrd="0" presId="urn:microsoft.com/office/officeart/2005/8/layout/vList4"/>
    <dgm:cxn modelId="{3445375C-87D5-49A5-AAB4-ABC7BE2573B2}" srcId="{6CD8963A-D6A1-4868-BAFC-3CACBED2CE7E}" destId="{1DE72958-40A8-4E35-9FA3-7F69513785D3}" srcOrd="1" destOrd="0" parTransId="{A8F7D318-3019-4725-8B04-E5D40A6DC19C}" sibTransId="{88E27853-3E48-4F3A-AB40-9A797C17059D}"/>
    <dgm:cxn modelId="{ECFDBE76-9F09-44D8-AE49-C59B3B142391}" srcId="{6CD8963A-D6A1-4868-BAFC-3CACBED2CE7E}" destId="{7DD0E7DA-55D3-46D8-AD3B-470DA473E72C}" srcOrd="0" destOrd="0" parTransId="{08CE2854-2517-46D7-A1F5-5D809D8F0C83}" sibTransId="{F8612AC9-ACED-42DB-B36C-10117A740C73}"/>
    <dgm:cxn modelId="{88308B90-02CD-4A48-A251-25D4B765A5D5}" type="presOf" srcId="{1DE72958-40A8-4E35-9FA3-7F69513785D3}" destId="{C196A124-B6C2-4FB6-A92B-ABC6C2580CD8}" srcOrd="1" destOrd="0" presId="urn:microsoft.com/office/officeart/2005/8/layout/vList4"/>
    <dgm:cxn modelId="{B3CB4EA1-A465-4905-8853-D870D6301221}" srcId="{6CD8963A-D6A1-4868-BAFC-3CACBED2CE7E}" destId="{8D5A1760-01E7-44A7-8112-1FE1DB153826}" srcOrd="2" destOrd="0" parTransId="{0E391CD2-94EF-4365-AE03-64067C46A0E4}" sibTransId="{7B90FB70-129E-4D06-BDD4-4D809D855A32}"/>
    <dgm:cxn modelId="{A2CB67AA-18E7-4035-85C6-5DA358EC9774}" type="presOf" srcId="{7DD0E7DA-55D3-46D8-AD3B-470DA473E72C}" destId="{FED9202C-F63C-45D7-9376-BC4AD2EF3240}" srcOrd="1" destOrd="0" presId="urn:microsoft.com/office/officeart/2005/8/layout/vList4"/>
    <dgm:cxn modelId="{85EADEB5-F7DB-4F6B-8702-06EF040764BC}" type="presOf" srcId="{1DE72958-40A8-4E35-9FA3-7F69513785D3}" destId="{79011521-A479-4834-A25A-3119013970E7}" srcOrd="0" destOrd="0" presId="urn:microsoft.com/office/officeart/2005/8/layout/vList4"/>
    <dgm:cxn modelId="{A4CB73EB-5453-448B-98F0-B1E237914EEA}" type="presParOf" srcId="{D2936719-0C54-4E9F-8B1A-51D526D1E453}" destId="{9F1ED72A-45B4-4CD5-8679-75E87FA5955D}" srcOrd="0" destOrd="0" presId="urn:microsoft.com/office/officeart/2005/8/layout/vList4"/>
    <dgm:cxn modelId="{385C56E2-C650-4C11-9964-95C697E0E028}" type="presParOf" srcId="{9F1ED72A-45B4-4CD5-8679-75E87FA5955D}" destId="{5A2D83FB-0B4A-44B4-B8EA-5EB94F609270}" srcOrd="0" destOrd="0" presId="urn:microsoft.com/office/officeart/2005/8/layout/vList4"/>
    <dgm:cxn modelId="{032C0E27-23A6-402D-9991-03533D24537A}" type="presParOf" srcId="{9F1ED72A-45B4-4CD5-8679-75E87FA5955D}" destId="{F6093953-4699-4E1A-9444-14D76AFC3FF0}" srcOrd="1" destOrd="0" presId="urn:microsoft.com/office/officeart/2005/8/layout/vList4"/>
    <dgm:cxn modelId="{7355E472-F6BA-4DB3-9C10-4B589A338918}" type="presParOf" srcId="{9F1ED72A-45B4-4CD5-8679-75E87FA5955D}" destId="{FED9202C-F63C-45D7-9376-BC4AD2EF3240}" srcOrd="2" destOrd="0" presId="urn:microsoft.com/office/officeart/2005/8/layout/vList4"/>
    <dgm:cxn modelId="{481BD795-832F-4479-AA31-83F404250294}" type="presParOf" srcId="{D2936719-0C54-4E9F-8B1A-51D526D1E453}" destId="{6470981B-C279-42E6-A3C1-1F9F53F95203}" srcOrd="1" destOrd="0" presId="urn:microsoft.com/office/officeart/2005/8/layout/vList4"/>
    <dgm:cxn modelId="{3DDA13C5-0E65-4A08-9A8B-EB7FA9DC829A}" type="presParOf" srcId="{D2936719-0C54-4E9F-8B1A-51D526D1E453}" destId="{0F31CDE8-8063-4DE0-9A89-458DE42059A8}" srcOrd="2" destOrd="0" presId="urn:microsoft.com/office/officeart/2005/8/layout/vList4"/>
    <dgm:cxn modelId="{F1B5D0D8-A473-4ED4-B024-F8E735A9C081}" type="presParOf" srcId="{0F31CDE8-8063-4DE0-9A89-458DE42059A8}" destId="{79011521-A479-4834-A25A-3119013970E7}" srcOrd="0" destOrd="0" presId="urn:microsoft.com/office/officeart/2005/8/layout/vList4"/>
    <dgm:cxn modelId="{0ABAF86D-20D8-493D-961C-0C34336120A6}" type="presParOf" srcId="{0F31CDE8-8063-4DE0-9A89-458DE42059A8}" destId="{575792FF-5FD7-4614-8EC0-CDF7EFB36A98}" srcOrd="1" destOrd="0" presId="urn:microsoft.com/office/officeart/2005/8/layout/vList4"/>
    <dgm:cxn modelId="{D6BC3682-CFDE-409F-A37F-ED77993EA8A7}" type="presParOf" srcId="{0F31CDE8-8063-4DE0-9A89-458DE42059A8}" destId="{C196A124-B6C2-4FB6-A92B-ABC6C2580CD8}" srcOrd="2" destOrd="0" presId="urn:microsoft.com/office/officeart/2005/8/layout/vList4"/>
    <dgm:cxn modelId="{7DF85CC0-55D8-45D4-98DB-8F552703D000}" type="presParOf" srcId="{D2936719-0C54-4E9F-8B1A-51D526D1E453}" destId="{6CB57FC8-E5F7-47B4-B1A5-714B7277B77A}" srcOrd="3" destOrd="0" presId="urn:microsoft.com/office/officeart/2005/8/layout/vList4"/>
    <dgm:cxn modelId="{5983DE08-F892-4464-AD26-9F3EA9F3A696}" type="presParOf" srcId="{D2936719-0C54-4E9F-8B1A-51D526D1E453}" destId="{D4FF7CF8-F7F5-40D8-AA57-CA9D785743EE}" srcOrd="4" destOrd="0" presId="urn:microsoft.com/office/officeart/2005/8/layout/vList4"/>
    <dgm:cxn modelId="{4DA5240F-C944-4FFA-8FF1-2C6D4EBA9077}" type="presParOf" srcId="{D4FF7CF8-F7F5-40D8-AA57-CA9D785743EE}" destId="{EB82D5C0-DD6D-4690-BE16-AEBF63C970C3}" srcOrd="0" destOrd="0" presId="urn:microsoft.com/office/officeart/2005/8/layout/vList4"/>
    <dgm:cxn modelId="{D42D43F8-4979-4A85-BB93-D35C84079103}" type="presParOf" srcId="{D4FF7CF8-F7F5-40D8-AA57-CA9D785743EE}" destId="{791776B4-5B3F-4010-A71C-68ABEFE3D0F5}" srcOrd="1" destOrd="0" presId="urn:microsoft.com/office/officeart/2005/8/layout/vList4"/>
    <dgm:cxn modelId="{406B8CAB-B0AB-4160-80D2-B4A64DF8A0E8}" type="presParOf" srcId="{D4FF7CF8-F7F5-40D8-AA57-CA9D785743EE}" destId="{5FFEB5EF-A17C-4ADE-AEC5-B55EFE36D7A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D8963A-D6A1-4868-BAFC-3CACBED2CE7E}"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7DD0E7DA-55D3-46D8-AD3B-470DA473E72C}">
      <dgm:prSet phldrT="[Text]" custT="1"/>
      <dgm:spPr>
        <a:solidFill>
          <a:srgbClr val="00B0F0"/>
        </a:solidFill>
        <a:ln>
          <a:solidFill>
            <a:srgbClr val="0070C0"/>
          </a:solidFill>
        </a:ln>
      </dgm:spPr>
      <dgm:t>
        <a:bodyPr/>
        <a:lstStyle/>
        <a:p>
          <a:r>
            <a:rPr lang="en-US" sz="2600" dirty="0"/>
            <a:t>Treatments for SCD</a:t>
          </a:r>
        </a:p>
      </dgm:t>
    </dgm:pt>
    <dgm:pt modelId="{08CE2854-2517-46D7-A1F5-5D809D8F0C83}" type="parTrans" cxnId="{ECFDBE76-9F09-44D8-AE49-C59B3B142391}">
      <dgm:prSet/>
      <dgm:spPr/>
      <dgm:t>
        <a:bodyPr/>
        <a:lstStyle/>
        <a:p>
          <a:endParaRPr lang="en-US"/>
        </a:p>
      </dgm:t>
    </dgm:pt>
    <dgm:pt modelId="{F8612AC9-ACED-42DB-B36C-10117A740C73}" type="sibTrans" cxnId="{ECFDBE76-9F09-44D8-AE49-C59B3B142391}">
      <dgm:prSet/>
      <dgm:spPr/>
      <dgm:t>
        <a:bodyPr/>
        <a:lstStyle/>
        <a:p>
          <a:endParaRPr lang="en-US"/>
        </a:p>
      </dgm:t>
    </dgm:pt>
    <dgm:pt modelId="{1DE72958-40A8-4E35-9FA3-7F69513785D3}">
      <dgm:prSet phldrT="[Text]" custT="1"/>
      <dgm:spPr/>
      <dgm:t>
        <a:bodyPr/>
        <a:lstStyle/>
        <a:p>
          <a:r>
            <a:rPr lang="en-US" sz="2600" dirty="0"/>
            <a:t>Healthy Living with SCD</a:t>
          </a:r>
        </a:p>
      </dgm:t>
    </dgm:pt>
    <dgm:pt modelId="{A8F7D318-3019-4725-8B04-E5D40A6DC19C}" type="parTrans" cxnId="{3445375C-87D5-49A5-AAB4-ABC7BE2573B2}">
      <dgm:prSet/>
      <dgm:spPr/>
      <dgm:t>
        <a:bodyPr/>
        <a:lstStyle/>
        <a:p>
          <a:endParaRPr lang="en-US"/>
        </a:p>
      </dgm:t>
    </dgm:pt>
    <dgm:pt modelId="{88E27853-3E48-4F3A-AB40-9A797C17059D}" type="sibTrans" cxnId="{3445375C-87D5-49A5-AAB4-ABC7BE2573B2}">
      <dgm:prSet/>
      <dgm:spPr/>
      <dgm:t>
        <a:bodyPr/>
        <a:lstStyle/>
        <a:p>
          <a:endParaRPr lang="en-US"/>
        </a:p>
      </dgm:t>
    </dgm:pt>
    <dgm:pt modelId="{8D5A1760-01E7-44A7-8112-1FE1DB153826}">
      <dgm:prSet phldrT="[Text]" custT="1"/>
      <dgm:spPr/>
      <dgm:t>
        <a:bodyPr/>
        <a:lstStyle/>
        <a:p>
          <a:r>
            <a:rPr lang="en-US" sz="2600" dirty="0"/>
            <a:t>Navigating Health Insurance</a:t>
          </a:r>
        </a:p>
      </dgm:t>
    </dgm:pt>
    <dgm:pt modelId="{0E391CD2-94EF-4365-AE03-64067C46A0E4}" type="parTrans" cxnId="{B3CB4EA1-A465-4905-8853-D870D6301221}">
      <dgm:prSet/>
      <dgm:spPr/>
      <dgm:t>
        <a:bodyPr/>
        <a:lstStyle/>
        <a:p>
          <a:endParaRPr lang="en-US"/>
        </a:p>
      </dgm:t>
    </dgm:pt>
    <dgm:pt modelId="{7B90FB70-129E-4D06-BDD4-4D809D855A32}" type="sibTrans" cxnId="{B3CB4EA1-A465-4905-8853-D870D6301221}">
      <dgm:prSet/>
      <dgm:spPr/>
      <dgm:t>
        <a:bodyPr/>
        <a:lstStyle/>
        <a:p>
          <a:endParaRPr lang="en-US"/>
        </a:p>
      </dgm:t>
    </dgm:pt>
    <dgm:pt modelId="{D2936719-0C54-4E9F-8B1A-51D526D1E453}" type="pres">
      <dgm:prSet presAssocID="{6CD8963A-D6A1-4868-BAFC-3CACBED2CE7E}" presName="linear" presStyleCnt="0">
        <dgm:presLayoutVars>
          <dgm:dir/>
          <dgm:resizeHandles val="exact"/>
        </dgm:presLayoutVars>
      </dgm:prSet>
      <dgm:spPr/>
    </dgm:pt>
    <dgm:pt modelId="{9F1ED72A-45B4-4CD5-8679-75E87FA5955D}" type="pres">
      <dgm:prSet presAssocID="{7DD0E7DA-55D3-46D8-AD3B-470DA473E72C}" presName="comp" presStyleCnt="0"/>
      <dgm:spPr/>
    </dgm:pt>
    <dgm:pt modelId="{5A2D83FB-0B4A-44B4-B8EA-5EB94F609270}" type="pres">
      <dgm:prSet presAssocID="{7DD0E7DA-55D3-46D8-AD3B-470DA473E72C}" presName="box" presStyleLbl="node1" presStyleIdx="0" presStyleCnt="3"/>
      <dgm:spPr/>
    </dgm:pt>
    <dgm:pt modelId="{F6093953-4699-4E1A-9444-14D76AFC3FF0}" type="pres">
      <dgm:prSet presAssocID="{7DD0E7DA-55D3-46D8-AD3B-470DA473E72C}" presName="img" presStyleLbl="fgImgPlace1" presStyleIdx="0" presStyleCnt="3"/>
      <dgm:spPr>
        <a:blipFill rotWithShape="1">
          <a:blip xmlns:r="http://schemas.openxmlformats.org/officeDocument/2006/relationships" r:embed="rId1"/>
          <a:stretch>
            <a:fillRect/>
          </a:stretch>
        </a:blipFill>
      </dgm:spPr>
    </dgm:pt>
    <dgm:pt modelId="{FED9202C-F63C-45D7-9376-BC4AD2EF3240}" type="pres">
      <dgm:prSet presAssocID="{7DD0E7DA-55D3-46D8-AD3B-470DA473E72C}" presName="text" presStyleLbl="node1" presStyleIdx="0" presStyleCnt="3">
        <dgm:presLayoutVars>
          <dgm:bulletEnabled val="1"/>
        </dgm:presLayoutVars>
      </dgm:prSet>
      <dgm:spPr/>
    </dgm:pt>
    <dgm:pt modelId="{6470981B-C279-42E6-A3C1-1F9F53F95203}" type="pres">
      <dgm:prSet presAssocID="{F8612AC9-ACED-42DB-B36C-10117A740C73}" presName="spacer" presStyleCnt="0"/>
      <dgm:spPr/>
    </dgm:pt>
    <dgm:pt modelId="{0F31CDE8-8063-4DE0-9A89-458DE42059A8}" type="pres">
      <dgm:prSet presAssocID="{1DE72958-40A8-4E35-9FA3-7F69513785D3}" presName="comp" presStyleCnt="0"/>
      <dgm:spPr/>
    </dgm:pt>
    <dgm:pt modelId="{79011521-A479-4834-A25A-3119013970E7}" type="pres">
      <dgm:prSet presAssocID="{1DE72958-40A8-4E35-9FA3-7F69513785D3}" presName="box" presStyleLbl="node1" presStyleIdx="1" presStyleCnt="3"/>
      <dgm:spPr/>
    </dgm:pt>
    <dgm:pt modelId="{575792FF-5FD7-4614-8EC0-CDF7EFB36A98}" type="pres">
      <dgm:prSet presAssocID="{1DE72958-40A8-4E35-9FA3-7F69513785D3}" presName="img" presStyleLbl="fgImgPlace1" presStyleIdx="1" presStyleCnt="3"/>
      <dgm:spPr>
        <a:blipFill rotWithShape="1">
          <a:blip xmlns:r="http://schemas.openxmlformats.org/officeDocument/2006/relationships" r:embed="rId2"/>
          <a:stretch>
            <a:fillRect/>
          </a:stretch>
        </a:blipFill>
      </dgm:spPr>
    </dgm:pt>
    <dgm:pt modelId="{C196A124-B6C2-4FB6-A92B-ABC6C2580CD8}" type="pres">
      <dgm:prSet presAssocID="{1DE72958-40A8-4E35-9FA3-7F69513785D3}" presName="text" presStyleLbl="node1" presStyleIdx="1" presStyleCnt="3">
        <dgm:presLayoutVars>
          <dgm:bulletEnabled val="1"/>
        </dgm:presLayoutVars>
      </dgm:prSet>
      <dgm:spPr/>
    </dgm:pt>
    <dgm:pt modelId="{6CB57FC8-E5F7-47B4-B1A5-714B7277B77A}" type="pres">
      <dgm:prSet presAssocID="{88E27853-3E48-4F3A-AB40-9A797C17059D}" presName="spacer" presStyleCnt="0"/>
      <dgm:spPr/>
    </dgm:pt>
    <dgm:pt modelId="{D4FF7CF8-F7F5-40D8-AA57-CA9D785743EE}" type="pres">
      <dgm:prSet presAssocID="{8D5A1760-01E7-44A7-8112-1FE1DB153826}" presName="comp" presStyleCnt="0"/>
      <dgm:spPr/>
    </dgm:pt>
    <dgm:pt modelId="{EB82D5C0-DD6D-4690-BE16-AEBF63C970C3}" type="pres">
      <dgm:prSet presAssocID="{8D5A1760-01E7-44A7-8112-1FE1DB153826}" presName="box" presStyleLbl="node1" presStyleIdx="2" presStyleCnt="3"/>
      <dgm:spPr/>
    </dgm:pt>
    <dgm:pt modelId="{791776B4-5B3F-4010-A71C-68ABEFE3D0F5}" type="pres">
      <dgm:prSet presAssocID="{8D5A1760-01E7-44A7-8112-1FE1DB153826}" presName="img" presStyleLbl="fgImgPlace1" presStyleIdx="2" presStyleCnt="3"/>
      <dgm:spPr>
        <a:blipFill rotWithShape="1">
          <a:blip xmlns:r="http://schemas.openxmlformats.org/officeDocument/2006/relationships" r:embed="rId3"/>
          <a:stretch>
            <a:fillRect/>
          </a:stretch>
        </a:blipFill>
      </dgm:spPr>
    </dgm:pt>
    <dgm:pt modelId="{5FFEB5EF-A17C-4ADE-AEC5-B55EFE36D7AC}" type="pres">
      <dgm:prSet presAssocID="{8D5A1760-01E7-44A7-8112-1FE1DB153826}" presName="text" presStyleLbl="node1" presStyleIdx="2" presStyleCnt="3">
        <dgm:presLayoutVars>
          <dgm:bulletEnabled val="1"/>
        </dgm:presLayoutVars>
      </dgm:prSet>
      <dgm:spPr/>
    </dgm:pt>
  </dgm:ptLst>
  <dgm:cxnLst>
    <dgm:cxn modelId="{46DE2C0A-B6EE-489E-BBE4-F8325B74D7D1}" type="presOf" srcId="{1DE72958-40A8-4E35-9FA3-7F69513785D3}" destId="{79011521-A479-4834-A25A-3119013970E7}" srcOrd="0" destOrd="0" presId="urn:microsoft.com/office/officeart/2005/8/layout/vList4"/>
    <dgm:cxn modelId="{3445375C-87D5-49A5-AAB4-ABC7BE2573B2}" srcId="{6CD8963A-D6A1-4868-BAFC-3CACBED2CE7E}" destId="{1DE72958-40A8-4E35-9FA3-7F69513785D3}" srcOrd="1" destOrd="0" parTransId="{A8F7D318-3019-4725-8B04-E5D40A6DC19C}" sibTransId="{88E27853-3E48-4F3A-AB40-9A797C17059D}"/>
    <dgm:cxn modelId="{AB693069-6DBF-43A4-882A-5865729C38B7}" type="presOf" srcId="{8D5A1760-01E7-44A7-8112-1FE1DB153826}" destId="{5FFEB5EF-A17C-4ADE-AEC5-B55EFE36D7AC}" srcOrd="1" destOrd="0" presId="urn:microsoft.com/office/officeart/2005/8/layout/vList4"/>
    <dgm:cxn modelId="{ECFDBE76-9F09-44D8-AE49-C59B3B142391}" srcId="{6CD8963A-D6A1-4868-BAFC-3CACBED2CE7E}" destId="{7DD0E7DA-55D3-46D8-AD3B-470DA473E72C}" srcOrd="0" destOrd="0" parTransId="{08CE2854-2517-46D7-A1F5-5D809D8F0C83}" sibTransId="{F8612AC9-ACED-42DB-B36C-10117A740C73}"/>
    <dgm:cxn modelId="{A7DD247D-36DE-44FE-BD42-DF43EEBD7F17}" type="presOf" srcId="{6CD8963A-D6A1-4868-BAFC-3CACBED2CE7E}" destId="{D2936719-0C54-4E9F-8B1A-51D526D1E453}" srcOrd="0" destOrd="0" presId="urn:microsoft.com/office/officeart/2005/8/layout/vList4"/>
    <dgm:cxn modelId="{B3CB4EA1-A465-4905-8853-D870D6301221}" srcId="{6CD8963A-D6A1-4868-BAFC-3CACBED2CE7E}" destId="{8D5A1760-01E7-44A7-8112-1FE1DB153826}" srcOrd="2" destOrd="0" parTransId="{0E391CD2-94EF-4365-AE03-64067C46A0E4}" sibTransId="{7B90FB70-129E-4D06-BDD4-4D809D855A32}"/>
    <dgm:cxn modelId="{40DC57A5-467F-4466-8BC8-271493DC38C2}" type="presOf" srcId="{7DD0E7DA-55D3-46D8-AD3B-470DA473E72C}" destId="{FED9202C-F63C-45D7-9376-BC4AD2EF3240}" srcOrd="1" destOrd="0" presId="urn:microsoft.com/office/officeart/2005/8/layout/vList4"/>
    <dgm:cxn modelId="{0DAB03B6-0E4A-4947-8BAA-B493C9671AEB}" type="presOf" srcId="{7DD0E7DA-55D3-46D8-AD3B-470DA473E72C}" destId="{5A2D83FB-0B4A-44B4-B8EA-5EB94F609270}" srcOrd="0" destOrd="0" presId="urn:microsoft.com/office/officeart/2005/8/layout/vList4"/>
    <dgm:cxn modelId="{B50B8AD2-D1B9-45C1-971A-4F6438FE5024}" type="presOf" srcId="{1DE72958-40A8-4E35-9FA3-7F69513785D3}" destId="{C196A124-B6C2-4FB6-A92B-ABC6C2580CD8}" srcOrd="1" destOrd="0" presId="urn:microsoft.com/office/officeart/2005/8/layout/vList4"/>
    <dgm:cxn modelId="{F833CEE4-7517-411D-9CF0-3844FE1E8A3B}" type="presOf" srcId="{8D5A1760-01E7-44A7-8112-1FE1DB153826}" destId="{EB82D5C0-DD6D-4690-BE16-AEBF63C970C3}" srcOrd="0" destOrd="0" presId="urn:microsoft.com/office/officeart/2005/8/layout/vList4"/>
    <dgm:cxn modelId="{1B198F93-18D6-4FD6-9BD8-9CEEE51DCC45}" type="presParOf" srcId="{D2936719-0C54-4E9F-8B1A-51D526D1E453}" destId="{9F1ED72A-45B4-4CD5-8679-75E87FA5955D}" srcOrd="0" destOrd="0" presId="urn:microsoft.com/office/officeart/2005/8/layout/vList4"/>
    <dgm:cxn modelId="{6288BC53-820A-4480-9281-F7418273F30D}" type="presParOf" srcId="{9F1ED72A-45B4-4CD5-8679-75E87FA5955D}" destId="{5A2D83FB-0B4A-44B4-B8EA-5EB94F609270}" srcOrd="0" destOrd="0" presId="urn:microsoft.com/office/officeart/2005/8/layout/vList4"/>
    <dgm:cxn modelId="{9FC8966D-CF28-4282-AE19-26E91A5FD92C}" type="presParOf" srcId="{9F1ED72A-45B4-4CD5-8679-75E87FA5955D}" destId="{F6093953-4699-4E1A-9444-14D76AFC3FF0}" srcOrd="1" destOrd="0" presId="urn:microsoft.com/office/officeart/2005/8/layout/vList4"/>
    <dgm:cxn modelId="{AA31E838-B108-413A-969C-545F2177DE27}" type="presParOf" srcId="{9F1ED72A-45B4-4CD5-8679-75E87FA5955D}" destId="{FED9202C-F63C-45D7-9376-BC4AD2EF3240}" srcOrd="2" destOrd="0" presId="urn:microsoft.com/office/officeart/2005/8/layout/vList4"/>
    <dgm:cxn modelId="{F740D178-A418-4E53-9F5D-CAF2D4382FA4}" type="presParOf" srcId="{D2936719-0C54-4E9F-8B1A-51D526D1E453}" destId="{6470981B-C279-42E6-A3C1-1F9F53F95203}" srcOrd="1" destOrd="0" presId="urn:microsoft.com/office/officeart/2005/8/layout/vList4"/>
    <dgm:cxn modelId="{2565B19E-78B2-4D6B-8FF9-28128A9964AA}" type="presParOf" srcId="{D2936719-0C54-4E9F-8B1A-51D526D1E453}" destId="{0F31CDE8-8063-4DE0-9A89-458DE42059A8}" srcOrd="2" destOrd="0" presId="urn:microsoft.com/office/officeart/2005/8/layout/vList4"/>
    <dgm:cxn modelId="{63D86E79-8BF9-439F-BB37-967C15F7330A}" type="presParOf" srcId="{0F31CDE8-8063-4DE0-9A89-458DE42059A8}" destId="{79011521-A479-4834-A25A-3119013970E7}" srcOrd="0" destOrd="0" presId="urn:microsoft.com/office/officeart/2005/8/layout/vList4"/>
    <dgm:cxn modelId="{5371C644-03AF-414C-90C8-F59D6BAA0643}" type="presParOf" srcId="{0F31CDE8-8063-4DE0-9A89-458DE42059A8}" destId="{575792FF-5FD7-4614-8EC0-CDF7EFB36A98}" srcOrd="1" destOrd="0" presId="urn:microsoft.com/office/officeart/2005/8/layout/vList4"/>
    <dgm:cxn modelId="{726D1BAB-F1BE-466E-B0AA-209D772D4820}" type="presParOf" srcId="{0F31CDE8-8063-4DE0-9A89-458DE42059A8}" destId="{C196A124-B6C2-4FB6-A92B-ABC6C2580CD8}" srcOrd="2" destOrd="0" presId="urn:microsoft.com/office/officeart/2005/8/layout/vList4"/>
    <dgm:cxn modelId="{6B8451CB-7F6B-4F63-BD72-CED6826FD04F}" type="presParOf" srcId="{D2936719-0C54-4E9F-8B1A-51D526D1E453}" destId="{6CB57FC8-E5F7-47B4-B1A5-714B7277B77A}" srcOrd="3" destOrd="0" presId="urn:microsoft.com/office/officeart/2005/8/layout/vList4"/>
    <dgm:cxn modelId="{D85F5BB8-C4B1-4AA0-B629-BE91CB02BCC5}" type="presParOf" srcId="{D2936719-0C54-4E9F-8B1A-51D526D1E453}" destId="{D4FF7CF8-F7F5-40D8-AA57-CA9D785743EE}" srcOrd="4" destOrd="0" presId="urn:microsoft.com/office/officeart/2005/8/layout/vList4"/>
    <dgm:cxn modelId="{2DD0E221-157F-415D-B609-7D8DB2B04B23}" type="presParOf" srcId="{D4FF7CF8-F7F5-40D8-AA57-CA9D785743EE}" destId="{EB82D5C0-DD6D-4690-BE16-AEBF63C970C3}" srcOrd="0" destOrd="0" presId="urn:microsoft.com/office/officeart/2005/8/layout/vList4"/>
    <dgm:cxn modelId="{1A137E90-839A-449F-8A4E-6D30FA04B11B}" type="presParOf" srcId="{D4FF7CF8-F7F5-40D8-AA57-CA9D785743EE}" destId="{791776B4-5B3F-4010-A71C-68ABEFE3D0F5}" srcOrd="1" destOrd="0" presId="urn:microsoft.com/office/officeart/2005/8/layout/vList4"/>
    <dgm:cxn modelId="{C0CD2803-E8E0-46C4-A09B-E251DF0FB1A4}" type="presParOf" srcId="{D4FF7CF8-F7F5-40D8-AA57-CA9D785743EE}" destId="{5FFEB5EF-A17C-4ADE-AEC5-B55EFE36D7AC}"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6EBBD3-C18B-4FF6-AE98-5BB7DDA2D2D9}" type="doc">
      <dgm:prSet loTypeId="urn:microsoft.com/office/officeart/2005/8/layout/vList4" loCatId="list" qsTypeId="urn:microsoft.com/office/officeart/2005/8/quickstyle/simple1" qsCatId="simple" csTypeId="urn:microsoft.com/office/officeart/2005/8/colors/accent6_4" csCatId="accent6" phldr="1"/>
      <dgm:spPr/>
      <dgm:t>
        <a:bodyPr/>
        <a:lstStyle/>
        <a:p>
          <a:endParaRPr lang="en-US"/>
        </a:p>
      </dgm:t>
    </dgm:pt>
    <dgm:pt modelId="{7A485733-6F92-445E-9D05-3B1DE22C011A}">
      <dgm:prSet phldrT="[Text]" custT="1"/>
      <dgm:spPr/>
      <dgm:t>
        <a:bodyPr/>
        <a:lstStyle/>
        <a:p>
          <a:r>
            <a:rPr lang="en-US" sz="2700" dirty="0"/>
            <a:t>Booster Session</a:t>
          </a:r>
        </a:p>
      </dgm:t>
    </dgm:pt>
    <dgm:pt modelId="{8EA6D75E-B706-495B-A826-96DA5966B3EA}" type="parTrans" cxnId="{4385A71C-2D02-4957-B6DE-AC86EC142963}">
      <dgm:prSet/>
      <dgm:spPr/>
      <dgm:t>
        <a:bodyPr/>
        <a:lstStyle/>
        <a:p>
          <a:endParaRPr lang="en-US"/>
        </a:p>
      </dgm:t>
    </dgm:pt>
    <dgm:pt modelId="{D21891BE-11B3-48FD-BB4A-5FC4B8471B21}" type="sibTrans" cxnId="{4385A71C-2D02-4957-B6DE-AC86EC142963}">
      <dgm:prSet/>
      <dgm:spPr/>
      <dgm:t>
        <a:bodyPr/>
        <a:lstStyle/>
        <a:p>
          <a:endParaRPr lang="en-US"/>
        </a:p>
      </dgm:t>
    </dgm:pt>
    <dgm:pt modelId="{4982D035-DC84-4012-BDD2-5711B2DE45A4}">
      <dgm:prSet phldrT="[Text]" custT="1"/>
      <dgm:spPr/>
      <dgm:t>
        <a:bodyPr/>
        <a:lstStyle/>
        <a:p>
          <a:r>
            <a:rPr lang="en-US" sz="1600" dirty="0"/>
            <a:t>Review and ACA, Insurance</a:t>
          </a:r>
        </a:p>
      </dgm:t>
    </dgm:pt>
    <dgm:pt modelId="{ACD52B2F-4E51-4748-BA12-DDBC864A3505}" type="parTrans" cxnId="{8D05F795-192B-4962-803B-1FEBBBEC12AC}">
      <dgm:prSet/>
      <dgm:spPr/>
      <dgm:t>
        <a:bodyPr/>
        <a:lstStyle/>
        <a:p>
          <a:endParaRPr lang="en-US"/>
        </a:p>
      </dgm:t>
    </dgm:pt>
    <dgm:pt modelId="{526F95E2-463F-475A-BF83-8A7F546D225E}" type="sibTrans" cxnId="{8D05F795-192B-4962-803B-1FEBBBEC12AC}">
      <dgm:prSet/>
      <dgm:spPr/>
      <dgm:t>
        <a:bodyPr/>
        <a:lstStyle/>
        <a:p>
          <a:endParaRPr lang="en-US"/>
        </a:p>
      </dgm:t>
    </dgm:pt>
    <dgm:pt modelId="{AA28FE04-E65D-4DEE-AA5D-F10B9928DA59}" type="pres">
      <dgm:prSet presAssocID="{C36EBBD3-C18B-4FF6-AE98-5BB7DDA2D2D9}" presName="linear" presStyleCnt="0">
        <dgm:presLayoutVars>
          <dgm:dir/>
          <dgm:resizeHandles val="exact"/>
        </dgm:presLayoutVars>
      </dgm:prSet>
      <dgm:spPr/>
    </dgm:pt>
    <dgm:pt modelId="{9FBBF7B1-2160-488C-8440-05E964942781}" type="pres">
      <dgm:prSet presAssocID="{7A485733-6F92-445E-9D05-3B1DE22C011A}" presName="comp" presStyleCnt="0"/>
      <dgm:spPr/>
    </dgm:pt>
    <dgm:pt modelId="{278CD70D-4FD2-41B6-88B8-DC37BA0889D0}" type="pres">
      <dgm:prSet presAssocID="{7A485733-6F92-445E-9D05-3B1DE22C011A}" presName="box" presStyleLbl="node1" presStyleIdx="0" presStyleCnt="1" custLinFactY="-100000" custLinFactNeighborX="10786" custLinFactNeighborY="-113951"/>
      <dgm:spPr/>
    </dgm:pt>
    <dgm:pt modelId="{231CDD4B-E821-4D9A-A993-7E2FD3FC553D}" type="pres">
      <dgm:prSet presAssocID="{7A485733-6F92-445E-9D05-3B1DE22C011A}" presName="img" presStyleLbl="fgImgPlace1" presStyleIdx="0" presStyleCnt="1"/>
      <dgm:spPr>
        <a:blipFill rotWithShape="1">
          <a:blip xmlns:r="http://schemas.openxmlformats.org/officeDocument/2006/relationships" r:embed="rId1"/>
          <a:stretch>
            <a:fillRect/>
          </a:stretch>
        </a:blipFill>
      </dgm:spPr>
    </dgm:pt>
    <dgm:pt modelId="{704B110E-70D0-424E-90F6-9D8237D0A0B4}" type="pres">
      <dgm:prSet presAssocID="{7A485733-6F92-445E-9D05-3B1DE22C011A}" presName="text" presStyleLbl="node1" presStyleIdx="0" presStyleCnt="1">
        <dgm:presLayoutVars>
          <dgm:bulletEnabled val="1"/>
        </dgm:presLayoutVars>
      </dgm:prSet>
      <dgm:spPr/>
    </dgm:pt>
  </dgm:ptLst>
  <dgm:cxnLst>
    <dgm:cxn modelId="{4385A71C-2D02-4957-B6DE-AC86EC142963}" srcId="{C36EBBD3-C18B-4FF6-AE98-5BB7DDA2D2D9}" destId="{7A485733-6F92-445E-9D05-3B1DE22C011A}" srcOrd="0" destOrd="0" parTransId="{8EA6D75E-B706-495B-A826-96DA5966B3EA}" sibTransId="{D21891BE-11B3-48FD-BB4A-5FC4B8471B21}"/>
    <dgm:cxn modelId="{D6CD5233-02B6-496A-9BE3-EA71B319C475}" type="presOf" srcId="{4982D035-DC84-4012-BDD2-5711B2DE45A4}" destId="{278CD70D-4FD2-41B6-88B8-DC37BA0889D0}" srcOrd="0" destOrd="1" presId="urn:microsoft.com/office/officeart/2005/8/layout/vList4"/>
    <dgm:cxn modelId="{DD103576-79D5-4A8D-80D4-78944A83AC76}" type="presOf" srcId="{4982D035-DC84-4012-BDD2-5711B2DE45A4}" destId="{704B110E-70D0-424E-90F6-9D8237D0A0B4}" srcOrd="1" destOrd="1" presId="urn:microsoft.com/office/officeart/2005/8/layout/vList4"/>
    <dgm:cxn modelId="{8D05F795-192B-4962-803B-1FEBBBEC12AC}" srcId="{7A485733-6F92-445E-9D05-3B1DE22C011A}" destId="{4982D035-DC84-4012-BDD2-5711B2DE45A4}" srcOrd="0" destOrd="0" parTransId="{ACD52B2F-4E51-4748-BA12-DDBC864A3505}" sibTransId="{526F95E2-463F-475A-BF83-8A7F546D225E}"/>
    <dgm:cxn modelId="{D5731BC7-31AE-454E-9D04-E71CC84FCF55}" type="presOf" srcId="{7A485733-6F92-445E-9D05-3B1DE22C011A}" destId="{704B110E-70D0-424E-90F6-9D8237D0A0B4}" srcOrd="1" destOrd="0" presId="urn:microsoft.com/office/officeart/2005/8/layout/vList4"/>
    <dgm:cxn modelId="{957876D8-0657-4515-B98D-54DEE8865794}" type="presOf" srcId="{7A485733-6F92-445E-9D05-3B1DE22C011A}" destId="{278CD70D-4FD2-41B6-88B8-DC37BA0889D0}" srcOrd="0" destOrd="0" presId="urn:microsoft.com/office/officeart/2005/8/layout/vList4"/>
    <dgm:cxn modelId="{623811F0-1E42-42D0-8103-CDDF82981563}" type="presOf" srcId="{C36EBBD3-C18B-4FF6-AE98-5BB7DDA2D2D9}" destId="{AA28FE04-E65D-4DEE-AA5D-F10B9928DA59}" srcOrd="0" destOrd="0" presId="urn:microsoft.com/office/officeart/2005/8/layout/vList4"/>
    <dgm:cxn modelId="{2FFB09D6-559C-4DDF-8BBE-DD3B9D24F7BE}" type="presParOf" srcId="{AA28FE04-E65D-4DEE-AA5D-F10B9928DA59}" destId="{9FBBF7B1-2160-488C-8440-05E964942781}" srcOrd="0" destOrd="0" presId="urn:microsoft.com/office/officeart/2005/8/layout/vList4"/>
    <dgm:cxn modelId="{4275F2F3-AAEC-427D-9BE5-2C22E84E579D}" type="presParOf" srcId="{9FBBF7B1-2160-488C-8440-05E964942781}" destId="{278CD70D-4FD2-41B6-88B8-DC37BA0889D0}" srcOrd="0" destOrd="0" presId="urn:microsoft.com/office/officeart/2005/8/layout/vList4"/>
    <dgm:cxn modelId="{F9A89217-6D49-432B-95DE-4B4B3C98C3D0}" type="presParOf" srcId="{9FBBF7B1-2160-488C-8440-05E964942781}" destId="{231CDD4B-E821-4D9A-A993-7E2FD3FC553D}" srcOrd="1" destOrd="0" presId="urn:microsoft.com/office/officeart/2005/8/layout/vList4"/>
    <dgm:cxn modelId="{7B0C76D3-4991-4C63-9C04-437377D8A6E2}" type="presParOf" srcId="{9FBBF7B1-2160-488C-8440-05E964942781}" destId="{704B110E-70D0-424E-90F6-9D8237D0A0B4}" srcOrd="2" destOrd="0" presId="urn:microsoft.com/office/officeart/2005/8/layout/vLis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D8963A-D6A1-4868-BAFC-3CACBED2CE7E}"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7DD0E7DA-55D3-46D8-AD3B-470DA473E72C}">
      <dgm:prSet phldrT="[Text]" custT="1"/>
      <dgm:spPr>
        <a:solidFill>
          <a:srgbClr val="00B0F0"/>
        </a:solidFill>
        <a:ln>
          <a:solidFill>
            <a:srgbClr val="0070C0"/>
          </a:solidFill>
        </a:ln>
      </dgm:spPr>
      <dgm:t>
        <a:bodyPr/>
        <a:lstStyle/>
        <a:p>
          <a:r>
            <a:rPr lang="en-US" sz="2600" dirty="0"/>
            <a:t>Sickle Cell Disease 101</a:t>
          </a:r>
        </a:p>
      </dgm:t>
    </dgm:pt>
    <dgm:pt modelId="{08CE2854-2517-46D7-A1F5-5D809D8F0C83}" type="parTrans" cxnId="{ECFDBE76-9F09-44D8-AE49-C59B3B142391}">
      <dgm:prSet/>
      <dgm:spPr/>
      <dgm:t>
        <a:bodyPr/>
        <a:lstStyle/>
        <a:p>
          <a:endParaRPr lang="en-US"/>
        </a:p>
      </dgm:t>
    </dgm:pt>
    <dgm:pt modelId="{F8612AC9-ACED-42DB-B36C-10117A740C73}" type="sibTrans" cxnId="{ECFDBE76-9F09-44D8-AE49-C59B3B142391}">
      <dgm:prSet/>
      <dgm:spPr/>
      <dgm:t>
        <a:bodyPr/>
        <a:lstStyle/>
        <a:p>
          <a:endParaRPr lang="en-US"/>
        </a:p>
      </dgm:t>
    </dgm:pt>
    <dgm:pt modelId="{1DE72958-40A8-4E35-9FA3-7F69513785D3}">
      <dgm:prSet phldrT="[Text]" custT="1"/>
      <dgm:spPr/>
      <dgm:t>
        <a:bodyPr/>
        <a:lstStyle/>
        <a:p>
          <a:r>
            <a:rPr lang="en-US" sz="2600" dirty="0"/>
            <a:t>Communication &amp; </a:t>
          </a:r>
        </a:p>
        <a:p>
          <a:r>
            <a:rPr lang="en-US" sz="2600" dirty="0"/>
            <a:t>Problem Solving</a:t>
          </a:r>
        </a:p>
      </dgm:t>
    </dgm:pt>
    <dgm:pt modelId="{A8F7D318-3019-4725-8B04-E5D40A6DC19C}" type="parTrans" cxnId="{3445375C-87D5-49A5-AAB4-ABC7BE2573B2}">
      <dgm:prSet/>
      <dgm:spPr/>
      <dgm:t>
        <a:bodyPr/>
        <a:lstStyle/>
        <a:p>
          <a:endParaRPr lang="en-US"/>
        </a:p>
      </dgm:t>
    </dgm:pt>
    <dgm:pt modelId="{88E27853-3E48-4F3A-AB40-9A797C17059D}" type="sibTrans" cxnId="{3445375C-87D5-49A5-AAB4-ABC7BE2573B2}">
      <dgm:prSet/>
      <dgm:spPr/>
      <dgm:t>
        <a:bodyPr/>
        <a:lstStyle/>
        <a:p>
          <a:endParaRPr lang="en-US"/>
        </a:p>
      </dgm:t>
    </dgm:pt>
    <dgm:pt modelId="{8D5A1760-01E7-44A7-8112-1FE1DB153826}">
      <dgm:prSet phldrT="[Text]" custT="1"/>
      <dgm:spPr/>
      <dgm:t>
        <a:bodyPr/>
        <a:lstStyle/>
        <a:p>
          <a:r>
            <a:rPr lang="en-US" sz="2600" dirty="0"/>
            <a:t>Pain &amp; Mood Management</a:t>
          </a:r>
        </a:p>
      </dgm:t>
    </dgm:pt>
    <dgm:pt modelId="{0E391CD2-94EF-4365-AE03-64067C46A0E4}" type="parTrans" cxnId="{B3CB4EA1-A465-4905-8853-D870D6301221}">
      <dgm:prSet/>
      <dgm:spPr/>
      <dgm:t>
        <a:bodyPr/>
        <a:lstStyle/>
        <a:p>
          <a:endParaRPr lang="en-US"/>
        </a:p>
      </dgm:t>
    </dgm:pt>
    <dgm:pt modelId="{7B90FB70-129E-4D06-BDD4-4D809D855A32}" type="sibTrans" cxnId="{B3CB4EA1-A465-4905-8853-D870D6301221}">
      <dgm:prSet/>
      <dgm:spPr/>
      <dgm:t>
        <a:bodyPr/>
        <a:lstStyle/>
        <a:p>
          <a:endParaRPr lang="en-US"/>
        </a:p>
      </dgm:t>
    </dgm:pt>
    <dgm:pt modelId="{D2936719-0C54-4E9F-8B1A-51D526D1E453}" type="pres">
      <dgm:prSet presAssocID="{6CD8963A-D6A1-4868-BAFC-3CACBED2CE7E}" presName="linear" presStyleCnt="0">
        <dgm:presLayoutVars>
          <dgm:dir/>
          <dgm:resizeHandles val="exact"/>
        </dgm:presLayoutVars>
      </dgm:prSet>
      <dgm:spPr/>
    </dgm:pt>
    <dgm:pt modelId="{9F1ED72A-45B4-4CD5-8679-75E87FA5955D}" type="pres">
      <dgm:prSet presAssocID="{7DD0E7DA-55D3-46D8-AD3B-470DA473E72C}" presName="comp" presStyleCnt="0"/>
      <dgm:spPr/>
    </dgm:pt>
    <dgm:pt modelId="{5A2D83FB-0B4A-44B4-B8EA-5EB94F609270}" type="pres">
      <dgm:prSet presAssocID="{7DD0E7DA-55D3-46D8-AD3B-470DA473E72C}" presName="box" presStyleLbl="node1" presStyleIdx="0" presStyleCnt="3"/>
      <dgm:spPr/>
    </dgm:pt>
    <dgm:pt modelId="{F6093953-4699-4E1A-9444-14D76AFC3FF0}" type="pres">
      <dgm:prSet presAssocID="{7DD0E7DA-55D3-46D8-AD3B-470DA473E72C}" presName="img" presStyleLbl="fgImgPlace1" presStyleIdx="0" presStyleCnt="3"/>
      <dgm:spPr>
        <a:blipFill rotWithShape="1">
          <a:blip xmlns:r="http://schemas.openxmlformats.org/officeDocument/2006/relationships" r:embed="rId1"/>
          <a:stretch>
            <a:fillRect/>
          </a:stretch>
        </a:blipFill>
      </dgm:spPr>
    </dgm:pt>
    <dgm:pt modelId="{FED9202C-F63C-45D7-9376-BC4AD2EF3240}" type="pres">
      <dgm:prSet presAssocID="{7DD0E7DA-55D3-46D8-AD3B-470DA473E72C}" presName="text" presStyleLbl="node1" presStyleIdx="0" presStyleCnt="3">
        <dgm:presLayoutVars>
          <dgm:bulletEnabled val="1"/>
        </dgm:presLayoutVars>
      </dgm:prSet>
      <dgm:spPr/>
    </dgm:pt>
    <dgm:pt modelId="{6470981B-C279-42E6-A3C1-1F9F53F95203}" type="pres">
      <dgm:prSet presAssocID="{F8612AC9-ACED-42DB-B36C-10117A740C73}" presName="spacer" presStyleCnt="0"/>
      <dgm:spPr/>
    </dgm:pt>
    <dgm:pt modelId="{0F31CDE8-8063-4DE0-9A89-458DE42059A8}" type="pres">
      <dgm:prSet presAssocID="{1DE72958-40A8-4E35-9FA3-7F69513785D3}" presName="comp" presStyleCnt="0"/>
      <dgm:spPr/>
    </dgm:pt>
    <dgm:pt modelId="{79011521-A479-4834-A25A-3119013970E7}" type="pres">
      <dgm:prSet presAssocID="{1DE72958-40A8-4E35-9FA3-7F69513785D3}" presName="box" presStyleLbl="node1" presStyleIdx="1" presStyleCnt="3"/>
      <dgm:spPr/>
    </dgm:pt>
    <dgm:pt modelId="{575792FF-5FD7-4614-8EC0-CDF7EFB36A98}" type="pres">
      <dgm:prSet presAssocID="{1DE72958-40A8-4E35-9FA3-7F69513785D3}" presName="img" presStyleLbl="fgImgPlace1" presStyleIdx="1" presStyleCnt="3" custLinFactNeighborX="3240" custLinFactNeighborY="2495"/>
      <dgm:spPr>
        <a:blipFill rotWithShape="1">
          <a:blip xmlns:r="http://schemas.openxmlformats.org/officeDocument/2006/relationships" r:embed="rId2"/>
          <a:stretch>
            <a:fillRect/>
          </a:stretch>
        </a:blipFill>
      </dgm:spPr>
    </dgm:pt>
    <dgm:pt modelId="{C196A124-B6C2-4FB6-A92B-ABC6C2580CD8}" type="pres">
      <dgm:prSet presAssocID="{1DE72958-40A8-4E35-9FA3-7F69513785D3}" presName="text" presStyleLbl="node1" presStyleIdx="1" presStyleCnt="3">
        <dgm:presLayoutVars>
          <dgm:bulletEnabled val="1"/>
        </dgm:presLayoutVars>
      </dgm:prSet>
      <dgm:spPr/>
    </dgm:pt>
    <dgm:pt modelId="{6CB57FC8-E5F7-47B4-B1A5-714B7277B77A}" type="pres">
      <dgm:prSet presAssocID="{88E27853-3E48-4F3A-AB40-9A797C17059D}" presName="spacer" presStyleCnt="0"/>
      <dgm:spPr/>
    </dgm:pt>
    <dgm:pt modelId="{D4FF7CF8-F7F5-40D8-AA57-CA9D785743EE}" type="pres">
      <dgm:prSet presAssocID="{8D5A1760-01E7-44A7-8112-1FE1DB153826}" presName="comp" presStyleCnt="0"/>
      <dgm:spPr/>
    </dgm:pt>
    <dgm:pt modelId="{EB82D5C0-DD6D-4690-BE16-AEBF63C970C3}" type="pres">
      <dgm:prSet presAssocID="{8D5A1760-01E7-44A7-8112-1FE1DB153826}" presName="box" presStyleLbl="node1" presStyleIdx="2" presStyleCnt="3"/>
      <dgm:spPr/>
    </dgm:pt>
    <dgm:pt modelId="{791776B4-5B3F-4010-A71C-68ABEFE3D0F5}" type="pres">
      <dgm:prSet presAssocID="{8D5A1760-01E7-44A7-8112-1FE1DB153826}" presName="img" presStyleLbl="fgImgPlace1" presStyleIdx="2" presStyleCnt="3"/>
      <dgm:spPr>
        <a:blipFill rotWithShape="1">
          <a:blip xmlns:r="http://schemas.openxmlformats.org/officeDocument/2006/relationships" r:embed="rId3"/>
          <a:stretch>
            <a:fillRect/>
          </a:stretch>
        </a:blipFill>
      </dgm:spPr>
    </dgm:pt>
    <dgm:pt modelId="{5FFEB5EF-A17C-4ADE-AEC5-B55EFE36D7AC}" type="pres">
      <dgm:prSet presAssocID="{8D5A1760-01E7-44A7-8112-1FE1DB153826}" presName="text" presStyleLbl="node1" presStyleIdx="2" presStyleCnt="3">
        <dgm:presLayoutVars>
          <dgm:bulletEnabled val="1"/>
        </dgm:presLayoutVars>
      </dgm:prSet>
      <dgm:spPr/>
    </dgm:pt>
  </dgm:ptLst>
  <dgm:cxnLst>
    <dgm:cxn modelId="{570F9C45-503F-465B-83C2-EAEF3A321CA0}" type="presOf" srcId="{7DD0E7DA-55D3-46D8-AD3B-470DA473E72C}" destId="{5A2D83FB-0B4A-44B4-B8EA-5EB94F609270}" srcOrd="0" destOrd="0" presId="urn:microsoft.com/office/officeart/2005/8/layout/vList4"/>
    <dgm:cxn modelId="{3445375C-87D5-49A5-AAB4-ABC7BE2573B2}" srcId="{6CD8963A-D6A1-4868-BAFC-3CACBED2CE7E}" destId="{1DE72958-40A8-4E35-9FA3-7F69513785D3}" srcOrd="1" destOrd="0" parTransId="{A8F7D318-3019-4725-8B04-E5D40A6DC19C}" sibTransId="{88E27853-3E48-4F3A-AB40-9A797C17059D}"/>
    <dgm:cxn modelId="{3A521168-17AF-43E3-8E7E-7DAC63679C91}" type="presOf" srcId="{8D5A1760-01E7-44A7-8112-1FE1DB153826}" destId="{EB82D5C0-DD6D-4690-BE16-AEBF63C970C3}" srcOrd="0" destOrd="0" presId="urn:microsoft.com/office/officeart/2005/8/layout/vList4"/>
    <dgm:cxn modelId="{ECFDBE76-9F09-44D8-AE49-C59B3B142391}" srcId="{6CD8963A-D6A1-4868-BAFC-3CACBED2CE7E}" destId="{7DD0E7DA-55D3-46D8-AD3B-470DA473E72C}" srcOrd="0" destOrd="0" parTransId="{08CE2854-2517-46D7-A1F5-5D809D8F0C83}" sibTransId="{F8612AC9-ACED-42DB-B36C-10117A740C73}"/>
    <dgm:cxn modelId="{6C00038D-A7C6-44F9-84F2-E36DD357F1BA}" type="presOf" srcId="{1DE72958-40A8-4E35-9FA3-7F69513785D3}" destId="{79011521-A479-4834-A25A-3119013970E7}" srcOrd="0" destOrd="0" presId="urn:microsoft.com/office/officeart/2005/8/layout/vList4"/>
    <dgm:cxn modelId="{A7D64B8F-909C-473C-B038-685A3A903159}" type="presOf" srcId="{8D5A1760-01E7-44A7-8112-1FE1DB153826}" destId="{5FFEB5EF-A17C-4ADE-AEC5-B55EFE36D7AC}" srcOrd="1" destOrd="0" presId="urn:microsoft.com/office/officeart/2005/8/layout/vList4"/>
    <dgm:cxn modelId="{B3CB4EA1-A465-4905-8853-D870D6301221}" srcId="{6CD8963A-D6A1-4868-BAFC-3CACBED2CE7E}" destId="{8D5A1760-01E7-44A7-8112-1FE1DB153826}" srcOrd="2" destOrd="0" parTransId="{0E391CD2-94EF-4365-AE03-64067C46A0E4}" sibTransId="{7B90FB70-129E-4D06-BDD4-4D809D855A32}"/>
    <dgm:cxn modelId="{B27246B1-E48D-4499-A470-0FCF844E6121}" type="presOf" srcId="{1DE72958-40A8-4E35-9FA3-7F69513785D3}" destId="{C196A124-B6C2-4FB6-A92B-ABC6C2580CD8}" srcOrd="1" destOrd="0" presId="urn:microsoft.com/office/officeart/2005/8/layout/vList4"/>
    <dgm:cxn modelId="{323C57C8-4382-437F-BA4F-378757A69D94}" type="presOf" srcId="{7DD0E7DA-55D3-46D8-AD3B-470DA473E72C}" destId="{FED9202C-F63C-45D7-9376-BC4AD2EF3240}" srcOrd="1" destOrd="0" presId="urn:microsoft.com/office/officeart/2005/8/layout/vList4"/>
    <dgm:cxn modelId="{86A834F9-2EE9-4C88-AA5D-218CD5A95CA7}" type="presOf" srcId="{6CD8963A-D6A1-4868-BAFC-3CACBED2CE7E}" destId="{D2936719-0C54-4E9F-8B1A-51D526D1E453}" srcOrd="0" destOrd="0" presId="urn:microsoft.com/office/officeart/2005/8/layout/vList4"/>
    <dgm:cxn modelId="{72471517-C0DF-478E-B7CC-5B46DBC899D7}" type="presParOf" srcId="{D2936719-0C54-4E9F-8B1A-51D526D1E453}" destId="{9F1ED72A-45B4-4CD5-8679-75E87FA5955D}" srcOrd="0" destOrd="0" presId="urn:microsoft.com/office/officeart/2005/8/layout/vList4"/>
    <dgm:cxn modelId="{99A42240-F68D-45E3-A2B7-EE383496A0C4}" type="presParOf" srcId="{9F1ED72A-45B4-4CD5-8679-75E87FA5955D}" destId="{5A2D83FB-0B4A-44B4-B8EA-5EB94F609270}" srcOrd="0" destOrd="0" presId="urn:microsoft.com/office/officeart/2005/8/layout/vList4"/>
    <dgm:cxn modelId="{E1FF1B85-033E-4314-B6BD-938AB19E98DB}" type="presParOf" srcId="{9F1ED72A-45B4-4CD5-8679-75E87FA5955D}" destId="{F6093953-4699-4E1A-9444-14D76AFC3FF0}" srcOrd="1" destOrd="0" presId="urn:microsoft.com/office/officeart/2005/8/layout/vList4"/>
    <dgm:cxn modelId="{EC58A362-212C-4618-9C08-2B667CFEDC4D}" type="presParOf" srcId="{9F1ED72A-45B4-4CD5-8679-75E87FA5955D}" destId="{FED9202C-F63C-45D7-9376-BC4AD2EF3240}" srcOrd="2" destOrd="0" presId="urn:microsoft.com/office/officeart/2005/8/layout/vList4"/>
    <dgm:cxn modelId="{8FDAEE94-5BBE-4CA7-A40A-1C5246029A25}" type="presParOf" srcId="{D2936719-0C54-4E9F-8B1A-51D526D1E453}" destId="{6470981B-C279-42E6-A3C1-1F9F53F95203}" srcOrd="1" destOrd="0" presId="urn:microsoft.com/office/officeart/2005/8/layout/vList4"/>
    <dgm:cxn modelId="{9B99AC80-4F33-4CF0-A96D-5DBAE9F64F49}" type="presParOf" srcId="{D2936719-0C54-4E9F-8B1A-51D526D1E453}" destId="{0F31CDE8-8063-4DE0-9A89-458DE42059A8}" srcOrd="2" destOrd="0" presId="urn:microsoft.com/office/officeart/2005/8/layout/vList4"/>
    <dgm:cxn modelId="{F5C7D725-769D-4A58-95FA-F018D1705CFE}" type="presParOf" srcId="{0F31CDE8-8063-4DE0-9A89-458DE42059A8}" destId="{79011521-A479-4834-A25A-3119013970E7}" srcOrd="0" destOrd="0" presId="urn:microsoft.com/office/officeart/2005/8/layout/vList4"/>
    <dgm:cxn modelId="{B6E36360-1736-40CC-B891-A55002628D45}" type="presParOf" srcId="{0F31CDE8-8063-4DE0-9A89-458DE42059A8}" destId="{575792FF-5FD7-4614-8EC0-CDF7EFB36A98}" srcOrd="1" destOrd="0" presId="urn:microsoft.com/office/officeart/2005/8/layout/vList4"/>
    <dgm:cxn modelId="{7F592368-2020-4F1A-8EF2-17C4EA54E144}" type="presParOf" srcId="{0F31CDE8-8063-4DE0-9A89-458DE42059A8}" destId="{C196A124-B6C2-4FB6-A92B-ABC6C2580CD8}" srcOrd="2" destOrd="0" presId="urn:microsoft.com/office/officeart/2005/8/layout/vList4"/>
    <dgm:cxn modelId="{9E90EC07-15C6-4EA1-8CC4-DE14EF667E9F}" type="presParOf" srcId="{D2936719-0C54-4E9F-8B1A-51D526D1E453}" destId="{6CB57FC8-E5F7-47B4-B1A5-714B7277B77A}" srcOrd="3" destOrd="0" presId="urn:microsoft.com/office/officeart/2005/8/layout/vList4"/>
    <dgm:cxn modelId="{9D5F7282-49D0-44E4-AE75-3DD6E635FE02}" type="presParOf" srcId="{D2936719-0C54-4E9F-8B1A-51D526D1E453}" destId="{D4FF7CF8-F7F5-40D8-AA57-CA9D785743EE}" srcOrd="4" destOrd="0" presId="urn:microsoft.com/office/officeart/2005/8/layout/vList4"/>
    <dgm:cxn modelId="{CFFD2BC3-57D1-4A23-BEEA-C3CA79E9546A}" type="presParOf" srcId="{D4FF7CF8-F7F5-40D8-AA57-CA9D785743EE}" destId="{EB82D5C0-DD6D-4690-BE16-AEBF63C970C3}" srcOrd="0" destOrd="0" presId="urn:microsoft.com/office/officeart/2005/8/layout/vList4"/>
    <dgm:cxn modelId="{54DDAC0A-0824-4FB4-81D7-D1A2E0151609}" type="presParOf" srcId="{D4FF7CF8-F7F5-40D8-AA57-CA9D785743EE}" destId="{791776B4-5B3F-4010-A71C-68ABEFE3D0F5}" srcOrd="1" destOrd="0" presId="urn:microsoft.com/office/officeart/2005/8/layout/vList4"/>
    <dgm:cxn modelId="{32E37917-89A5-4F2D-833A-72EA6337A56A}" type="presParOf" srcId="{D4FF7CF8-F7F5-40D8-AA57-CA9D785743EE}" destId="{5FFEB5EF-A17C-4ADE-AEC5-B55EFE36D7A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3F1A8D-D582-4E50-98DB-DD191AF6B7EA}"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86FB7EF1-753D-4240-8FF1-97911DD776EF}">
      <dgm:prSet phldrT="[Text]" custT="1"/>
      <dgm:spPr>
        <a:solidFill>
          <a:srgbClr val="00B0F0"/>
        </a:solidFill>
        <a:ln>
          <a:solidFill>
            <a:srgbClr val="00B0F0"/>
          </a:solidFill>
        </a:ln>
      </dgm:spPr>
      <dgm:t>
        <a:bodyPr/>
        <a:lstStyle/>
        <a:p>
          <a:r>
            <a:rPr lang="en-US" sz="2600" dirty="0"/>
            <a:t>Mind Management</a:t>
          </a:r>
        </a:p>
      </dgm:t>
    </dgm:pt>
    <dgm:pt modelId="{184553B7-D029-4E17-8927-2E738CCC4C9B}" type="parTrans" cxnId="{0696C53D-3AA7-4CAF-BB0F-065CFE70EDFD}">
      <dgm:prSet/>
      <dgm:spPr/>
      <dgm:t>
        <a:bodyPr/>
        <a:lstStyle/>
        <a:p>
          <a:endParaRPr lang="en-US"/>
        </a:p>
      </dgm:t>
    </dgm:pt>
    <dgm:pt modelId="{1231BA14-CBA6-4F4B-A29E-69DE1D2DB2B2}" type="sibTrans" cxnId="{0696C53D-3AA7-4CAF-BB0F-065CFE70EDFD}">
      <dgm:prSet/>
      <dgm:spPr/>
      <dgm:t>
        <a:bodyPr/>
        <a:lstStyle/>
        <a:p>
          <a:endParaRPr lang="en-US"/>
        </a:p>
      </dgm:t>
    </dgm:pt>
    <dgm:pt modelId="{EFF7C3C9-5E13-4842-AEDF-2B88F61869CD}">
      <dgm:prSet phldrT="[Text]" custT="1"/>
      <dgm:spPr/>
      <dgm:t>
        <a:bodyPr/>
        <a:lstStyle/>
        <a:p>
          <a:r>
            <a:rPr lang="en-US" sz="2600" dirty="0"/>
            <a:t>Health Management Part 1</a:t>
          </a:r>
        </a:p>
      </dgm:t>
    </dgm:pt>
    <dgm:pt modelId="{FF10CF4D-226A-4E04-ABD7-A1889B26ACAA}" type="parTrans" cxnId="{E4232932-F333-4285-BC98-4728EBC49C5A}">
      <dgm:prSet/>
      <dgm:spPr/>
      <dgm:t>
        <a:bodyPr/>
        <a:lstStyle/>
        <a:p>
          <a:endParaRPr lang="en-US"/>
        </a:p>
      </dgm:t>
    </dgm:pt>
    <dgm:pt modelId="{FA865602-AFDF-4CDB-A1CD-60E6F8139266}" type="sibTrans" cxnId="{E4232932-F333-4285-BC98-4728EBC49C5A}">
      <dgm:prSet/>
      <dgm:spPr/>
      <dgm:t>
        <a:bodyPr/>
        <a:lstStyle/>
        <a:p>
          <a:endParaRPr lang="en-US"/>
        </a:p>
      </dgm:t>
    </dgm:pt>
    <dgm:pt modelId="{E31DF6A5-DB2B-4274-B614-7A378957FA6D}">
      <dgm:prSet phldrT="[Text]"/>
      <dgm:spPr/>
      <dgm:t>
        <a:bodyPr/>
        <a:lstStyle/>
        <a:p>
          <a:r>
            <a:rPr lang="en-US" sz="2000" dirty="0"/>
            <a:t>Managing Emergencies</a:t>
          </a:r>
        </a:p>
      </dgm:t>
    </dgm:pt>
    <dgm:pt modelId="{543A9972-9017-400C-BAC0-E583C71B5453}" type="parTrans" cxnId="{8F866622-92E4-48CE-8813-C9BEE20D14FC}">
      <dgm:prSet/>
      <dgm:spPr/>
      <dgm:t>
        <a:bodyPr/>
        <a:lstStyle/>
        <a:p>
          <a:endParaRPr lang="en-US"/>
        </a:p>
      </dgm:t>
    </dgm:pt>
    <dgm:pt modelId="{E11255C1-AC91-477D-B7AE-B0FB3D2E9475}" type="sibTrans" cxnId="{8F866622-92E4-48CE-8813-C9BEE20D14FC}">
      <dgm:prSet/>
      <dgm:spPr/>
      <dgm:t>
        <a:bodyPr/>
        <a:lstStyle/>
        <a:p>
          <a:endParaRPr lang="en-US"/>
        </a:p>
      </dgm:t>
    </dgm:pt>
    <dgm:pt modelId="{812B72A1-1727-4D13-B28A-236A76B9C1D1}">
      <dgm:prSet phldrT="[Text]" custT="1"/>
      <dgm:spPr/>
      <dgm:t>
        <a:bodyPr/>
        <a:lstStyle/>
        <a:p>
          <a:r>
            <a:rPr lang="en-US" sz="2600" dirty="0"/>
            <a:t>Health Management Part 2</a:t>
          </a:r>
        </a:p>
      </dgm:t>
    </dgm:pt>
    <dgm:pt modelId="{73C2A974-C57D-45D8-9392-5523DF61B532}" type="parTrans" cxnId="{E8CD73A4-A0AD-48E0-B2F0-3F223C2DA47D}">
      <dgm:prSet/>
      <dgm:spPr/>
      <dgm:t>
        <a:bodyPr/>
        <a:lstStyle/>
        <a:p>
          <a:endParaRPr lang="en-US"/>
        </a:p>
      </dgm:t>
    </dgm:pt>
    <dgm:pt modelId="{F6A408BF-8D86-4697-B0D7-4527969E104E}" type="sibTrans" cxnId="{E8CD73A4-A0AD-48E0-B2F0-3F223C2DA47D}">
      <dgm:prSet/>
      <dgm:spPr/>
      <dgm:t>
        <a:bodyPr/>
        <a:lstStyle/>
        <a:p>
          <a:endParaRPr lang="en-US"/>
        </a:p>
      </dgm:t>
    </dgm:pt>
    <dgm:pt modelId="{F866F39D-1013-4291-BAB6-53F1AC03B729}">
      <dgm:prSet phldrT="[Text]"/>
      <dgm:spPr/>
      <dgm:t>
        <a:bodyPr/>
        <a:lstStyle/>
        <a:p>
          <a:r>
            <a:rPr lang="en-US" sz="2000" dirty="0"/>
            <a:t>Decision Making</a:t>
          </a:r>
        </a:p>
      </dgm:t>
    </dgm:pt>
    <dgm:pt modelId="{396E5CBD-9259-458B-84C5-BDC4D6315A3F}" type="parTrans" cxnId="{844D5898-9313-4C60-A91F-EADB76C3BE69}">
      <dgm:prSet/>
      <dgm:spPr/>
      <dgm:t>
        <a:bodyPr/>
        <a:lstStyle/>
        <a:p>
          <a:endParaRPr lang="en-US"/>
        </a:p>
      </dgm:t>
    </dgm:pt>
    <dgm:pt modelId="{4FEC29FD-4DD4-4BAD-B54E-BCF5C7DDF799}" type="sibTrans" cxnId="{844D5898-9313-4C60-A91F-EADB76C3BE69}">
      <dgm:prSet/>
      <dgm:spPr/>
      <dgm:t>
        <a:bodyPr/>
        <a:lstStyle/>
        <a:p>
          <a:endParaRPr lang="en-US"/>
        </a:p>
      </dgm:t>
    </dgm:pt>
    <dgm:pt modelId="{7308C753-6B97-47FF-AEEB-90C22E28655A}" type="pres">
      <dgm:prSet presAssocID="{243F1A8D-D582-4E50-98DB-DD191AF6B7EA}" presName="linear" presStyleCnt="0">
        <dgm:presLayoutVars>
          <dgm:dir/>
          <dgm:resizeHandles val="exact"/>
        </dgm:presLayoutVars>
      </dgm:prSet>
      <dgm:spPr/>
    </dgm:pt>
    <dgm:pt modelId="{08E7E4ED-2FEE-4CC4-A5EE-28BCB311AAEC}" type="pres">
      <dgm:prSet presAssocID="{86FB7EF1-753D-4240-8FF1-97911DD776EF}" presName="comp" presStyleCnt="0"/>
      <dgm:spPr/>
    </dgm:pt>
    <dgm:pt modelId="{53486561-97EA-4D30-9680-6C4632104B56}" type="pres">
      <dgm:prSet presAssocID="{86FB7EF1-753D-4240-8FF1-97911DD776EF}" presName="box" presStyleLbl="node1" presStyleIdx="0" presStyleCnt="3" custLinFactNeighborX="-2309"/>
      <dgm:spPr/>
    </dgm:pt>
    <dgm:pt modelId="{33848A88-9066-4FB0-B79B-D34C1B562471}" type="pres">
      <dgm:prSet presAssocID="{86FB7EF1-753D-4240-8FF1-97911DD776EF}" presName="img" presStyleLbl="fgImgPlace1" presStyleIdx="0" presStyleCnt="3"/>
      <dgm:spPr>
        <a:blipFill rotWithShape="1">
          <a:blip xmlns:r="http://schemas.openxmlformats.org/officeDocument/2006/relationships" r:embed="rId1"/>
          <a:stretch>
            <a:fillRect/>
          </a:stretch>
        </a:blipFill>
      </dgm:spPr>
    </dgm:pt>
    <dgm:pt modelId="{AD6F6546-ACB3-461E-9DDD-4C1F74E9EC93}" type="pres">
      <dgm:prSet presAssocID="{86FB7EF1-753D-4240-8FF1-97911DD776EF}" presName="text" presStyleLbl="node1" presStyleIdx="0" presStyleCnt="3">
        <dgm:presLayoutVars>
          <dgm:bulletEnabled val="1"/>
        </dgm:presLayoutVars>
      </dgm:prSet>
      <dgm:spPr/>
    </dgm:pt>
    <dgm:pt modelId="{17A97540-7669-4E3D-B052-06858857719B}" type="pres">
      <dgm:prSet presAssocID="{1231BA14-CBA6-4F4B-A29E-69DE1D2DB2B2}" presName="spacer" presStyleCnt="0"/>
      <dgm:spPr/>
    </dgm:pt>
    <dgm:pt modelId="{6F29E914-CBD2-4645-A759-A8264C579081}" type="pres">
      <dgm:prSet presAssocID="{EFF7C3C9-5E13-4842-AEDF-2B88F61869CD}" presName="comp" presStyleCnt="0"/>
      <dgm:spPr/>
    </dgm:pt>
    <dgm:pt modelId="{864CABF5-EF03-4451-B4D8-E933D04A48D9}" type="pres">
      <dgm:prSet presAssocID="{EFF7C3C9-5E13-4842-AEDF-2B88F61869CD}" presName="box" presStyleLbl="node1" presStyleIdx="1" presStyleCnt="3"/>
      <dgm:spPr/>
    </dgm:pt>
    <dgm:pt modelId="{525A053B-4D5F-4ED8-83FC-81F445E2F638}" type="pres">
      <dgm:prSet presAssocID="{EFF7C3C9-5E13-4842-AEDF-2B88F61869CD}" presName="img" presStyleLbl="fgImgPlace1" presStyleIdx="1" presStyleCnt="3"/>
      <dgm:spPr>
        <a:blipFill rotWithShape="1">
          <a:blip xmlns:r="http://schemas.openxmlformats.org/officeDocument/2006/relationships" r:embed="rId2"/>
          <a:stretch>
            <a:fillRect/>
          </a:stretch>
        </a:blipFill>
      </dgm:spPr>
    </dgm:pt>
    <dgm:pt modelId="{838BD47D-B045-48BE-A98E-F2157E0A747C}" type="pres">
      <dgm:prSet presAssocID="{EFF7C3C9-5E13-4842-AEDF-2B88F61869CD}" presName="text" presStyleLbl="node1" presStyleIdx="1" presStyleCnt="3">
        <dgm:presLayoutVars>
          <dgm:bulletEnabled val="1"/>
        </dgm:presLayoutVars>
      </dgm:prSet>
      <dgm:spPr/>
    </dgm:pt>
    <dgm:pt modelId="{14BFAA59-D0C4-4CB3-BE25-6B7A9EE057BC}" type="pres">
      <dgm:prSet presAssocID="{FA865602-AFDF-4CDB-A1CD-60E6F8139266}" presName="spacer" presStyleCnt="0"/>
      <dgm:spPr/>
    </dgm:pt>
    <dgm:pt modelId="{D0C0540E-2912-44B8-8D61-7E642C2EE39C}" type="pres">
      <dgm:prSet presAssocID="{812B72A1-1727-4D13-B28A-236A76B9C1D1}" presName="comp" presStyleCnt="0"/>
      <dgm:spPr/>
    </dgm:pt>
    <dgm:pt modelId="{2231FDC5-2387-4D63-BFB8-B64B0003DE00}" type="pres">
      <dgm:prSet presAssocID="{812B72A1-1727-4D13-B28A-236A76B9C1D1}" presName="box" presStyleLbl="node1" presStyleIdx="2" presStyleCnt="3"/>
      <dgm:spPr/>
    </dgm:pt>
    <dgm:pt modelId="{1BAF8A55-13A8-4C2E-AA7D-4D9D6EB3E2B4}" type="pres">
      <dgm:prSet presAssocID="{812B72A1-1727-4D13-B28A-236A76B9C1D1}" presName="img" presStyleLbl="fgImgPlace1" presStyleIdx="2" presStyleCnt="3"/>
      <dgm:spPr>
        <a:blipFill rotWithShape="1">
          <a:blip xmlns:r="http://schemas.openxmlformats.org/officeDocument/2006/relationships" r:embed="rId3"/>
          <a:stretch>
            <a:fillRect/>
          </a:stretch>
        </a:blipFill>
      </dgm:spPr>
    </dgm:pt>
    <dgm:pt modelId="{44FDA1DF-8422-402D-AC5C-BBCE1004F7C1}" type="pres">
      <dgm:prSet presAssocID="{812B72A1-1727-4D13-B28A-236A76B9C1D1}" presName="text" presStyleLbl="node1" presStyleIdx="2" presStyleCnt="3">
        <dgm:presLayoutVars>
          <dgm:bulletEnabled val="1"/>
        </dgm:presLayoutVars>
      </dgm:prSet>
      <dgm:spPr/>
    </dgm:pt>
  </dgm:ptLst>
  <dgm:cxnLst>
    <dgm:cxn modelId="{A3373E06-8C80-4C1A-8122-1EAAC24ADD92}" type="presOf" srcId="{EFF7C3C9-5E13-4842-AEDF-2B88F61869CD}" destId="{838BD47D-B045-48BE-A98E-F2157E0A747C}" srcOrd="1" destOrd="0" presId="urn:microsoft.com/office/officeart/2005/8/layout/vList4"/>
    <dgm:cxn modelId="{1130DF11-54EE-4333-A607-32A4BBEC53F9}" type="presOf" srcId="{E31DF6A5-DB2B-4274-B614-7A378957FA6D}" destId="{838BD47D-B045-48BE-A98E-F2157E0A747C}" srcOrd="1" destOrd="1" presId="urn:microsoft.com/office/officeart/2005/8/layout/vList4"/>
    <dgm:cxn modelId="{8F866622-92E4-48CE-8813-C9BEE20D14FC}" srcId="{EFF7C3C9-5E13-4842-AEDF-2B88F61869CD}" destId="{E31DF6A5-DB2B-4274-B614-7A378957FA6D}" srcOrd="0" destOrd="0" parTransId="{543A9972-9017-400C-BAC0-E583C71B5453}" sibTransId="{E11255C1-AC91-477D-B7AE-B0FB3D2E9475}"/>
    <dgm:cxn modelId="{E4232932-F333-4285-BC98-4728EBC49C5A}" srcId="{243F1A8D-D582-4E50-98DB-DD191AF6B7EA}" destId="{EFF7C3C9-5E13-4842-AEDF-2B88F61869CD}" srcOrd="1" destOrd="0" parTransId="{FF10CF4D-226A-4E04-ABD7-A1889B26ACAA}" sibTransId="{FA865602-AFDF-4CDB-A1CD-60E6F8139266}"/>
    <dgm:cxn modelId="{236E2233-5BF9-43C1-B6ED-4C01BD82E765}" type="presOf" srcId="{243F1A8D-D582-4E50-98DB-DD191AF6B7EA}" destId="{7308C753-6B97-47FF-AEEB-90C22E28655A}" srcOrd="0" destOrd="0" presId="urn:microsoft.com/office/officeart/2005/8/layout/vList4"/>
    <dgm:cxn modelId="{0696C53D-3AA7-4CAF-BB0F-065CFE70EDFD}" srcId="{243F1A8D-D582-4E50-98DB-DD191AF6B7EA}" destId="{86FB7EF1-753D-4240-8FF1-97911DD776EF}" srcOrd="0" destOrd="0" parTransId="{184553B7-D029-4E17-8927-2E738CCC4C9B}" sibTransId="{1231BA14-CBA6-4F4B-A29E-69DE1D2DB2B2}"/>
    <dgm:cxn modelId="{0485E053-CC57-4E14-808B-986658A330F4}" type="presOf" srcId="{E31DF6A5-DB2B-4274-B614-7A378957FA6D}" destId="{864CABF5-EF03-4451-B4D8-E933D04A48D9}" srcOrd="0" destOrd="1" presId="urn:microsoft.com/office/officeart/2005/8/layout/vList4"/>
    <dgm:cxn modelId="{215B1A6D-6AB0-4F98-96DE-DC8D06A60514}" type="presOf" srcId="{EFF7C3C9-5E13-4842-AEDF-2B88F61869CD}" destId="{864CABF5-EF03-4451-B4D8-E933D04A48D9}" srcOrd="0" destOrd="0" presId="urn:microsoft.com/office/officeart/2005/8/layout/vList4"/>
    <dgm:cxn modelId="{296FC888-0379-47E2-9183-180B17FB1EEB}" type="presOf" srcId="{F866F39D-1013-4291-BAB6-53F1AC03B729}" destId="{44FDA1DF-8422-402D-AC5C-BBCE1004F7C1}" srcOrd="1" destOrd="1" presId="urn:microsoft.com/office/officeart/2005/8/layout/vList4"/>
    <dgm:cxn modelId="{844D5898-9313-4C60-A91F-EADB76C3BE69}" srcId="{812B72A1-1727-4D13-B28A-236A76B9C1D1}" destId="{F866F39D-1013-4291-BAB6-53F1AC03B729}" srcOrd="0" destOrd="0" parTransId="{396E5CBD-9259-458B-84C5-BDC4D6315A3F}" sibTransId="{4FEC29FD-4DD4-4BAD-B54E-BCF5C7DDF799}"/>
    <dgm:cxn modelId="{0C79959E-6546-4A53-BC53-E0754ED6BE5B}" type="presOf" srcId="{812B72A1-1727-4D13-B28A-236A76B9C1D1}" destId="{2231FDC5-2387-4D63-BFB8-B64B0003DE00}" srcOrd="0" destOrd="0" presId="urn:microsoft.com/office/officeart/2005/8/layout/vList4"/>
    <dgm:cxn modelId="{E8CD73A4-A0AD-48E0-B2F0-3F223C2DA47D}" srcId="{243F1A8D-D582-4E50-98DB-DD191AF6B7EA}" destId="{812B72A1-1727-4D13-B28A-236A76B9C1D1}" srcOrd="2" destOrd="0" parTransId="{73C2A974-C57D-45D8-9392-5523DF61B532}" sibTransId="{F6A408BF-8D86-4697-B0D7-4527969E104E}"/>
    <dgm:cxn modelId="{64E816B4-9C82-47D4-A862-ACB62EC4886C}" type="presOf" srcId="{86FB7EF1-753D-4240-8FF1-97911DD776EF}" destId="{53486561-97EA-4D30-9680-6C4632104B56}" srcOrd="0" destOrd="0" presId="urn:microsoft.com/office/officeart/2005/8/layout/vList4"/>
    <dgm:cxn modelId="{AFD942D8-6E51-4914-9BFF-A3E2AB6C4F5F}" type="presOf" srcId="{86FB7EF1-753D-4240-8FF1-97911DD776EF}" destId="{AD6F6546-ACB3-461E-9DDD-4C1F74E9EC93}" srcOrd="1" destOrd="0" presId="urn:microsoft.com/office/officeart/2005/8/layout/vList4"/>
    <dgm:cxn modelId="{103832DB-9619-4175-956C-F91FD661C203}" type="presOf" srcId="{812B72A1-1727-4D13-B28A-236A76B9C1D1}" destId="{44FDA1DF-8422-402D-AC5C-BBCE1004F7C1}" srcOrd="1" destOrd="0" presId="urn:microsoft.com/office/officeart/2005/8/layout/vList4"/>
    <dgm:cxn modelId="{779A9BDC-FE45-4ECA-991F-C2208279AF67}" type="presOf" srcId="{F866F39D-1013-4291-BAB6-53F1AC03B729}" destId="{2231FDC5-2387-4D63-BFB8-B64B0003DE00}" srcOrd="0" destOrd="1" presId="urn:microsoft.com/office/officeart/2005/8/layout/vList4"/>
    <dgm:cxn modelId="{857D2BF7-5943-4290-B0F2-185BA4AE4B10}" type="presParOf" srcId="{7308C753-6B97-47FF-AEEB-90C22E28655A}" destId="{08E7E4ED-2FEE-4CC4-A5EE-28BCB311AAEC}" srcOrd="0" destOrd="0" presId="urn:microsoft.com/office/officeart/2005/8/layout/vList4"/>
    <dgm:cxn modelId="{92CDC2A1-1EF7-4C6C-B5FB-8EDDE4EC989E}" type="presParOf" srcId="{08E7E4ED-2FEE-4CC4-A5EE-28BCB311AAEC}" destId="{53486561-97EA-4D30-9680-6C4632104B56}" srcOrd="0" destOrd="0" presId="urn:microsoft.com/office/officeart/2005/8/layout/vList4"/>
    <dgm:cxn modelId="{980247AA-5E05-4017-A6CB-15072BB1A243}" type="presParOf" srcId="{08E7E4ED-2FEE-4CC4-A5EE-28BCB311AAEC}" destId="{33848A88-9066-4FB0-B79B-D34C1B562471}" srcOrd="1" destOrd="0" presId="urn:microsoft.com/office/officeart/2005/8/layout/vList4"/>
    <dgm:cxn modelId="{DED39E1E-9F57-4DF9-9A2E-5AB5DC605B34}" type="presParOf" srcId="{08E7E4ED-2FEE-4CC4-A5EE-28BCB311AAEC}" destId="{AD6F6546-ACB3-461E-9DDD-4C1F74E9EC93}" srcOrd="2" destOrd="0" presId="urn:microsoft.com/office/officeart/2005/8/layout/vList4"/>
    <dgm:cxn modelId="{9BA654DF-6A75-49E8-B39F-943776006EBD}" type="presParOf" srcId="{7308C753-6B97-47FF-AEEB-90C22E28655A}" destId="{17A97540-7669-4E3D-B052-06858857719B}" srcOrd="1" destOrd="0" presId="urn:microsoft.com/office/officeart/2005/8/layout/vList4"/>
    <dgm:cxn modelId="{E4379AE2-8964-4100-946F-0E88487C1D73}" type="presParOf" srcId="{7308C753-6B97-47FF-AEEB-90C22E28655A}" destId="{6F29E914-CBD2-4645-A759-A8264C579081}" srcOrd="2" destOrd="0" presId="urn:microsoft.com/office/officeart/2005/8/layout/vList4"/>
    <dgm:cxn modelId="{3BC21229-13B7-4F46-8B5D-B33B14B1D179}" type="presParOf" srcId="{6F29E914-CBD2-4645-A759-A8264C579081}" destId="{864CABF5-EF03-4451-B4D8-E933D04A48D9}" srcOrd="0" destOrd="0" presId="urn:microsoft.com/office/officeart/2005/8/layout/vList4"/>
    <dgm:cxn modelId="{3DB55344-CCAB-4364-88F6-CBBDA5FC36AC}" type="presParOf" srcId="{6F29E914-CBD2-4645-A759-A8264C579081}" destId="{525A053B-4D5F-4ED8-83FC-81F445E2F638}" srcOrd="1" destOrd="0" presId="urn:microsoft.com/office/officeart/2005/8/layout/vList4"/>
    <dgm:cxn modelId="{4ED03465-D59D-4121-B1CC-CA313FBD895A}" type="presParOf" srcId="{6F29E914-CBD2-4645-A759-A8264C579081}" destId="{838BD47D-B045-48BE-A98E-F2157E0A747C}" srcOrd="2" destOrd="0" presId="urn:microsoft.com/office/officeart/2005/8/layout/vList4"/>
    <dgm:cxn modelId="{DD7927DA-E3B1-47ED-8856-8C03DB962BF6}" type="presParOf" srcId="{7308C753-6B97-47FF-AEEB-90C22E28655A}" destId="{14BFAA59-D0C4-4CB3-BE25-6B7A9EE057BC}" srcOrd="3" destOrd="0" presId="urn:microsoft.com/office/officeart/2005/8/layout/vList4"/>
    <dgm:cxn modelId="{8B30BA51-702D-4BC4-8E27-771667FE9FA5}" type="presParOf" srcId="{7308C753-6B97-47FF-AEEB-90C22E28655A}" destId="{D0C0540E-2912-44B8-8D61-7E642C2EE39C}" srcOrd="4" destOrd="0" presId="urn:microsoft.com/office/officeart/2005/8/layout/vList4"/>
    <dgm:cxn modelId="{92AA1B9A-1CC2-4C22-A27A-8048892FB5D0}" type="presParOf" srcId="{D0C0540E-2912-44B8-8D61-7E642C2EE39C}" destId="{2231FDC5-2387-4D63-BFB8-B64B0003DE00}" srcOrd="0" destOrd="0" presId="urn:microsoft.com/office/officeart/2005/8/layout/vList4"/>
    <dgm:cxn modelId="{FADE72BA-8CE2-42EC-8F62-B3AFCA656CAF}" type="presParOf" srcId="{D0C0540E-2912-44B8-8D61-7E642C2EE39C}" destId="{1BAF8A55-13A8-4C2E-AA7D-4D9D6EB3E2B4}" srcOrd="1" destOrd="0" presId="urn:microsoft.com/office/officeart/2005/8/layout/vList4"/>
    <dgm:cxn modelId="{24390DC8-DD39-4B7C-B84B-30EDEFE265F8}" type="presParOf" srcId="{D0C0540E-2912-44B8-8D61-7E642C2EE39C}" destId="{44FDA1DF-8422-402D-AC5C-BBCE1004F7C1}"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6EBBD3-C18B-4FF6-AE98-5BB7DDA2D2D9}" type="doc">
      <dgm:prSet loTypeId="urn:microsoft.com/office/officeart/2005/8/layout/vList4" loCatId="list" qsTypeId="urn:microsoft.com/office/officeart/2005/8/quickstyle/simple1" qsCatId="simple" csTypeId="urn:microsoft.com/office/officeart/2005/8/colors/accent6_4" csCatId="accent6" phldr="1"/>
      <dgm:spPr/>
      <dgm:t>
        <a:bodyPr/>
        <a:lstStyle/>
        <a:p>
          <a:endParaRPr lang="en-US"/>
        </a:p>
      </dgm:t>
    </dgm:pt>
    <dgm:pt modelId="{7A485733-6F92-445E-9D05-3B1DE22C011A}">
      <dgm:prSet phldrT="[Text]" custT="1"/>
      <dgm:spPr/>
      <dgm:t>
        <a:bodyPr/>
        <a:lstStyle/>
        <a:p>
          <a:r>
            <a:rPr lang="en-US" sz="2700" dirty="0"/>
            <a:t>Booster Session</a:t>
          </a:r>
        </a:p>
      </dgm:t>
    </dgm:pt>
    <dgm:pt modelId="{8EA6D75E-B706-495B-A826-96DA5966B3EA}" type="parTrans" cxnId="{4385A71C-2D02-4957-B6DE-AC86EC142963}">
      <dgm:prSet/>
      <dgm:spPr/>
      <dgm:t>
        <a:bodyPr/>
        <a:lstStyle/>
        <a:p>
          <a:endParaRPr lang="en-US"/>
        </a:p>
      </dgm:t>
    </dgm:pt>
    <dgm:pt modelId="{D21891BE-11B3-48FD-BB4A-5FC4B8471B21}" type="sibTrans" cxnId="{4385A71C-2D02-4957-B6DE-AC86EC142963}">
      <dgm:prSet/>
      <dgm:spPr/>
      <dgm:t>
        <a:bodyPr/>
        <a:lstStyle/>
        <a:p>
          <a:endParaRPr lang="en-US"/>
        </a:p>
      </dgm:t>
    </dgm:pt>
    <dgm:pt modelId="{4982D035-DC84-4012-BDD2-5711B2DE45A4}">
      <dgm:prSet phldrT="[Text]" custT="1"/>
      <dgm:spPr/>
      <dgm:t>
        <a:bodyPr/>
        <a:lstStyle/>
        <a:p>
          <a:r>
            <a:rPr lang="en-US" sz="1600" dirty="0"/>
            <a:t>Planning for the Future</a:t>
          </a:r>
        </a:p>
      </dgm:t>
    </dgm:pt>
    <dgm:pt modelId="{ACD52B2F-4E51-4748-BA12-DDBC864A3505}" type="parTrans" cxnId="{8D05F795-192B-4962-803B-1FEBBBEC12AC}">
      <dgm:prSet/>
      <dgm:spPr/>
      <dgm:t>
        <a:bodyPr/>
        <a:lstStyle/>
        <a:p>
          <a:endParaRPr lang="en-US"/>
        </a:p>
      </dgm:t>
    </dgm:pt>
    <dgm:pt modelId="{526F95E2-463F-475A-BF83-8A7F546D225E}" type="sibTrans" cxnId="{8D05F795-192B-4962-803B-1FEBBBEC12AC}">
      <dgm:prSet/>
      <dgm:spPr/>
      <dgm:t>
        <a:bodyPr/>
        <a:lstStyle/>
        <a:p>
          <a:endParaRPr lang="en-US"/>
        </a:p>
      </dgm:t>
    </dgm:pt>
    <dgm:pt modelId="{AA28FE04-E65D-4DEE-AA5D-F10B9928DA59}" type="pres">
      <dgm:prSet presAssocID="{C36EBBD3-C18B-4FF6-AE98-5BB7DDA2D2D9}" presName="linear" presStyleCnt="0">
        <dgm:presLayoutVars>
          <dgm:dir/>
          <dgm:resizeHandles val="exact"/>
        </dgm:presLayoutVars>
      </dgm:prSet>
      <dgm:spPr/>
    </dgm:pt>
    <dgm:pt modelId="{9FBBF7B1-2160-488C-8440-05E964942781}" type="pres">
      <dgm:prSet presAssocID="{7A485733-6F92-445E-9D05-3B1DE22C011A}" presName="comp" presStyleCnt="0"/>
      <dgm:spPr/>
    </dgm:pt>
    <dgm:pt modelId="{278CD70D-4FD2-41B6-88B8-DC37BA0889D0}" type="pres">
      <dgm:prSet presAssocID="{7A485733-6F92-445E-9D05-3B1DE22C011A}" presName="box" presStyleLbl="node1" presStyleIdx="0" presStyleCnt="1" custLinFactY="-100000" custLinFactNeighborX="10786" custLinFactNeighborY="-113951"/>
      <dgm:spPr/>
    </dgm:pt>
    <dgm:pt modelId="{231CDD4B-E821-4D9A-A993-7E2FD3FC553D}" type="pres">
      <dgm:prSet presAssocID="{7A485733-6F92-445E-9D05-3B1DE22C011A}" presName="img" presStyleLbl="fgImgPlace1" presStyleIdx="0" presStyleCnt="1"/>
      <dgm:spPr>
        <a:blipFill rotWithShape="1">
          <a:blip xmlns:r="http://schemas.openxmlformats.org/officeDocument/2006/relationships" r:embed="rId1"/>
          <a:stretch>
            <a:fillRect/>
          </a:stretch>
        </a:blipFill>
      </dgm:spPr>
    </dgm:pt>
    <dgm:pt modelId="{704B110E-70D0-424E-90F6-9D8237D0A0B4}" type="pres">
      <dgm:prSet presAssocID="{7A485733-6F92-445E-9D05-3B1DE22C011A}" presName="text" presStyleLbl="node1" presStyleIdx="0" presStyleCnt="1">
        <dgm:presLayoutVars>
          <dgm:bulletEnabled val="1"/>
        </dgm:presLayoutVars>
      </dgm:prSet>
      <dgm:spPr/>
    </dgm:pt>
  </dgm:ptLst>
  <dgm:cxnLst>
    <dgm:cxn modelId="{4385A71C-2D02-4957-B6DE-AC86EC142963}" srcId="{C36EBBD3-C18B-4FF6-AE98-5BB7DDA2D2D9}" destId="{7A485733-6F92-445E-9D05-3B1DE22C011A}" srcOrd="0" destOrd="0" parTransId="{8EA6D75E-B706-495B-A826-96DA5966B3EA}" sibTransId="{D21891BE-11B3-48FD-BB4A-5FC4B8471B21}"/>
    <dgm:cxn modelId="{7C587824-FA7F-4779-95C7-DD22E677457A}" type="presOf" srcId="{7A485733-6F92-445E-9D05-3B1DE22C011A}" destId="{278CD70D-4FD2-41B6-88B8-DC37BA0889D0}" srcOrd="0" destOrd="0" presId="urn:microsoft.com/office/officeart/2005/8/layout/vList4"/>
    <dgm:cxn modelId="{A1F0FD75-6A95-44F1-8E51-D2B732CE82D0}" type="presOf" srcId="{4982D035-DC84-4012-BDD2-5711B2DE45A4}" destId="{704B110E-70D0-424E-90F6-9D8237D0A0B4}" srcOrd="1" destOrd="1" presId="urn:microsoft.com/office/officeart/2005/8/layout/vList4"/>
    <dgm:cxn modelId="{56450D86-2473-4261-B8D1-530E77720CC5}" type="presOf" srcId="{4982D035-DC84-4012-BDD2-5711B2DE45A4}" destId="{278CD70D-4FD2-41B6-88B8-DC37BA0889D0}" srcOrd="0" destOrd="1" presId="urn:microsoft.com/office/officeart/2005/8/layout/vList4"/>
    <dgm:cxn modelId="{8D05F795-192B-4962-803B-1FEBBBEC12AC}" srcId="{7A485733-6F92-445E-9D05-3B1DE22C011A}" destId="{4982D035-DC84-4012-BDD2-5711B2DE45A4}" srcOrd="0" destOrd="0" parTransId="{ACD52B2F-4E51-4748-BA12-DDBC864A3505}" sibTransId="{526F95E2-463F-475A-BF83-8A7F546D225E}"/>
    <dgm:cxn modelId="{FB56B896-8EF9-40CC-8879-99747E6E359A}" type="presOf" srcId="{C36EBBD3-C18B-4FF6-AE98-5BB7DDA2D2D9}" destId="{AA28FE04-E65D-4DEE-AA5D-F10B9928DA59}" srcOrd="0" destOrd="0" presId="urn:microsoft.com/office/officeart/2005/8/layout/vList4"/>
    <dgm:cxn modelId="{71D54DD8-0E4B-4CCD-AC25-721BF9F05569}" type="presOf" srcId="{7A485733-6F92-445E-9D05-3B1DE22C011A}" destId="{704B110E-70D0-424E-90F6-9D8237D0A0B4}" srcOrd="1" destOrd="0" presId="urn:microsoft.com/office/officeart/2005/8/layout/vList4"/>
    <dgm:cxn modelId="{896D0549-2C61-431E-9AD8-BBEB780D4ABA}" type="presParOf" srcId="{AA28FE04-E65D-4DEE-AA5D-F10B9928DA59}" destId="{9FBBF7B1-2160-488C-8440-05E964942781}" srcOrd="0" destOrd="0" presId="urn:microsoft.com/office/officeart/2005/8/layout/vList4"/>
    <dgm:cxn modelId="{35B0D6C4-EE4D-4F5C-B893-986AEBDD95CF}" type="presParOf" srcId="{9FBBF7B1-2160-488C-8440-05E964942781}" destId="{278CD70D-4FD2-41B6-88B8-DC37BA0889D0}" srcOrd="0" destOrd="0" presId="urn:microsoft.com/office/officeart/2005/8/layout/vList4"/>
    <dgm:cxn modelId="{68AE865C-664D-4FAE-B28A-362A7784FA7D}" type="presParOf" srcId="{9FBBF7B1-2160-488C-8440-05E964942781}" destId="{231CDD4B-E821-4D9A-A993-7E2FD3FC553D}" srcOrd="1" destOrd="0" presId="urn:microsoft.com/office/officeart/2005/8/layout/vList4"/>
    <dgm:cxn modelId="{7A932F23-36A5-4A7D-AFE7-7D4F12C65ACD}" type="presParOf" srcId="{9FBBF7B1-2160-488C-8440-05E964942781}" destId="{704B110E-70D0-424E-90F6-9D8237D0A0B4}" srcOrd="2" destOrd="0" presId="urn:microsoft.com/office/officeart/2005/8/layout/vLis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D83FB-0B4A-44B4-B8EA-5EB94F609270}">
      <dsp:nvSpPr>
        <dsp:cNvPr id="0" name=""/>
        <dsp:cNvSpPr/>
      </dsp:nvSpPr>
      <dsp:spPr>
        <a:xfrm>
          <a:off x="0" y="37956"/>
          <a:ext cx="5324669" cy="924419"/>
        </a:xfrm>
        <a:prstGeom prst="roundRect">
          <a:avLst>
            <a:gd name="adj" fmla="val 10000"/>
          </a:avLst>
        </a:prstGeom>
        <a:solidFill>
          <a:srgbClr val="00B0F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What is Sickle Cell Disease?</a:t>
          </a:r>
        </a:p>
      </dsp:txBody>
      <dsp:txXfrm>
        <a:off x="1157375" y="37956"/>
        <a:ext cx="4167293" cy="924419"/>
      </dsp:txXfrm>
    </dsp:sp>
    <dsp:sp modelId="{F6093953-4699-4E1A-9444-14D76AFC3FF0}">
      <dsp:nvSpPr>
        <dsp:cNvPr id="0" name=""/>
        <dsp:cNvSpPr/>
      </dsp:nvSpPr>
      <dsp:spPr>
        <a:xfrm>
          <a:off x="92441" y="92441"/>
          <a:ext cx="1064933" cy="73953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11521-A479-4834-A25A-3119013970E7}">
      <dsp:nvSpPr>
        <dsp:cNvPr id="0" name=""/>
        <dsp:cNvSpPr/>
      </dsp:nvSpPr>
      <dsp:spPr>
        <a:xfrm>
          <a:off x="0" y="1016860"/>
          <a:ext cx="5324669" cy="924419"/>
        </a:xfrm>
        <a:prstGeom prst="roundRect">
          <a:avLst>
            <a:gd name="adj" fmla="val 10000"/>
          </a:avLst>
        </a:prstGeom>
        <a:solidFill>
          <a:schemeClr val="accent5">
            <a:hueOff val="4240440"/>
            <a:satOff val="1958"/>
            <a:lumOff val="-4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It’s in the Genes</a:t>
          </a:r>
        </a:p>
      </dsp:txBody>
      <dsp:txXfrm>
        <a:off x="1157375" y="1016860"/>
        <a:ext cx="4167293" cy="924419"/>
      </dsp:txXfrm>
    </dsp:sp>
    <dsp:sp modelId="{575792FF-5FD7-4614-8EC0-CDF7EFB36A98}">
      <dsp:nvSpPr>
        <dsp:cNvPr id="0" name=""/>
        <dsp:cNvSpPr/>
      </dsp:nvSpPr>
      <dsp:spPr>
        <a:xfrm>
          <a:off x="92441" y="1109302"/>
          <a:ext cx="1064933" cy="73953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82D5C0-DD6D-4690-BE16-AEBF63C970C3}">
      <dsp:nvSpPr>
        <dsp:cNvPr id="0" name=""/>
        <dsp:cNvSpPr/>
      </dsp:nvSpPr>
      <dsp:spPr>
        <a:xfrm>
          <a:off x="0" y="2033721"/>
          <a:ext cx="5324669" cy="924419"/>
        </a:xfrm>
        <a:prstGeom prst="roundRect">
          <a:avLst>
            <a:gd name="adj" fmla="val 10000"/>
          </a:avLst>
        </a:prstGeom>
        <a:solidFill>
          <a:schemeClr val="accent5">
            <a:hueOff val="8480880"/>
            <a:satOff val="3917"/>
            <a:lumOff val="-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SCD Complications</a:t>
          </a:r>
        </a:p>
      </dsp:txBody>
      <dsp:txXfrm>
        <a:off x="1157375" y="2033721"/>
        <a:ext cx="4167293" cy="924419"/>
      </dsp:txXfrm>
    </dsp:sp>
    <dsp:sp modelId="{791776B4-5B3F-4010-A71C-68ABEFE3D0F5}">
      <dsp:nvSpPr>
        <dsp:cNvPr id="0" name=""/>
        <dsp:cNvSpPr/>
      </dsp:nvSpPr>
      <dsp:spPr>
        <a:xfrm>
          <a:off x="92441" y="2126163"/>
          <a:ext cx="1064933" cy="73953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D83FB-0B4A-44B4-B8EA-5EB94F609270}">
      <dsp:nvSpPr>
        <dsp:cNvPr id="0" name=""/>
        <dsp:cNvSpPr/>
      </dsp:nvSpPr>
      <dsp:spPr>
        <a:xfrm>
          <a:off x="0" y="0"/>
          <a:ext cx="5324669" cy="924419"/>
        </a:xfrm>
        <a:prstGeom prst="roundRect">
          <a:avLst>
            <a:gd name="adj" fmla="val 10000"/>
          </a:avLst>
        </a:prstGeom>
        <a:solidFill>
          <a:srgbClr val="00B0F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Treatments for SCD</a:t>
          </a:r>
        </a:p>
      </dsp:txBody>
      <dsp:txXfrm>
        <a:off x="1157375" y="0"/>
        <a:ext cx="4167293" cy="924419"/>
      </dsp:txXfrm>
    </dsp:sp>
    <dsp:sp modelId="{F6093953-4699-4E1A-9444-14D76AFC3FF0}">
      <dsp:nvSpPr>
        <dsp:cNvPr id="0" name=""/>
        <dsp:cNvSpPr/>
      </dsp:nvSpPr>
      <dsp:spPr>
        <a:xfrm>
          <a:off x="92441" y="92441"/>
          <a:ext cx="1064933" cy="73953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11521-A479-4834-A25A-3119013970E7}">
      <dsp:nvSpPr>
        <dsp:cNvPr id="0" name=""/>
        <dsp:cNvSpPr/>
      </dsp:nvSpPr>
      <dsp:spPr>
        <a:xfrm>
          <a:off x="0" y="1016860"/>
          <a:ext cx="5324669" cy="924419"/>
        </a:xfrm>
        <a:prstGeom prst="roundRect">
          <a:avLst>
            <a:gd name="adj" fmla="val 10000"/>
          </a:avLst>
        </a:prstGeom>
        <a:solidFill>
          <a:schemeClr val="accent5">
            <a:hueOff val="4240440"/>
            <a:satOff val="1958"/>
            <a:lumOff val="-4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Healthy Living with SCD</a:t>
          </a:r>
        </a:p>
      </dsp:txBody>
      <dsp:txXfrm>
        <a:off x="1157375" y="1016860"/>
        <a:ext cx="4167293" cy="924419"/>
      </dsp:txXfrm>
    </dsp:sp>
    <dsp:sp modelId="{575792FF-5FD7-4614-8EC0-CDF7EFB36A98}">
      <dsp:nvSpPr>
        <dsp:cNvPr id="0" name=""/>
        <dsp:cNvSpPr/>
      </dsp:nvSpPr>
      <dsp:spPr>
        <a:xfrm>
          <a:off x="92441" y="1109302"/>
          <a:ext cx="1064933" cy="73953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82D5C0-DD6D-4690-BE16-AEBF63C970C3}">
      <dsp:nvSpPr>
        <dsp:cNvPr id="0" name=""/>
        <dsp:cNvSpPr/>
      </dsp:nvSpPr>
      <dsp:spPr>
        <a:xfrm>
          <a:off x="0" y="2033721"/>
          <a:ext cx="5324669" cy="924419"/>
        </a:xfrm>
        <a:prstGeom prst="roundRect">
          <a:avLst>
            <a:gd name="adj" fmla="val 10000"/>
          </a:avLst>
        </a:prstGeom>
        <a:solidFill>
          <a:schemeClr val="accent5">
            <a:hueOff val="8480880"/>
            <a:satOff val="3917"/>
            <a:lumOff val="-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Navigating Health Insurance</a:t>
          </a:r>
        </a:p>
      </dsp:txBody>
      <dsp:txXfrm>
        <a:off x="1157375" y="2033721"/>
        <a:ext cx="4167293" cy="924419"/>
      </dsp:txXfrm>
    </dsp:sp>
    <dsp:sp modelId="{791776B4-5B3F-4010-A71C-68ABEFE3D0F5}">
      <dsp:nvSpPr>
        <dsp:cNvPr id="0" name=""/>
        <dsp:cNvSpPr/>
      </dsp:nvSpPr>
      <dsp:spPr>
        <a:xfrm>
          <a:off x="92441" y="2126163"/>
          <a:ext cx="1064933" cy="73953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CD70D-4FD2-41B6-88B8-DC37BA0889D0}">
      <dsp:nvSpPr>
        <dsp:cNvPr id="0" name=""/>
        <dsp:cNvSpPr/>
      </dsp:nvSpPr>
      <dsp:spPr>
        <a:xfrm>
          <a:off x="0" y="0"/>
          <a:ext cx="4959739" cy="1043110"/>
        </a:xfrm>
        <a:prstGeom prst="roundRect">
          <a:avLst>
            <a:gd name="adj" fmla="val 10000"/>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Booster Session</a:t>
          </a:r>
        </a:p>
        <a:p>
          <a:pPr marL="171450" lvl="1" indent="-171450" algn="l" defTabSz="711200">
            <a:lnSpc>
              <a:spcPct val="90000"/>
            </a:lnSpc>
            <a:spcBef>
              <a:spcPct val="0"/>
            </a:spcBef>
            <a:spcAft>
              <a:spcPct val="15000"/>
            </a:spcAft>
            <a:buChar char="•"/>
          </a:pPr>
          <a:r>
            <a:rPr lang="en-US" sz="1600" kern="1200" dirty="0"/>
            <a:t>Review and ACA, Insurance</a:t>
          </a:r>
        </a:p>
      </dsp:txBody>
      <dsp:txXfrm>
        <a:off x="1096258" y="0"/>
        <a:ext cx="3863480" cy="1043110"/>
      </dsp:txXfrm>
    </dsp:sp>
    <dsp:sp modelId="{231CDD4B-E821-4D9A-A993-7E2FD3FC553D}">
      <dsp:nvSpPr>
        <dsp:cNvPr id="0" name=""/>
        <dsp:cNvSpPr/>
      </dsp:nvSpPr>
      <dsp:spPr>
        <a:xfrm>
          <a:off x="104311" y="104311"/>
          <a:ext cx="991947" cy="83448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D83FB-0B4A-44B4-B8EA-5EB94F609270}">
      <dsp:nvSpPr>
        <dsp:cNvPr id="0" name=""/>
        <dsp:cNvSpPr/>
      </dsp:nvSpPr>
      <dsp:spPr>
        <a:xfrm>
          <a:off x="0" y="0"/>
          <a:ext cx="5324669" cy="924419"/>
        </a:xfrm>
        <a:prstGeom prst="roundRect">
          <a:avLst>
            <a:gd name="adj" fmla="val 10000"/>
          </a:avLst>
        </a:prstGeom>
        <a:solidFill>
          <a:srgbClr val="00B0F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Sickle Cell Disease 101</a:t>
          </a:r>
        </a:p>
      </dsp:txBody>
      <dsp:txXfrm>
        <a:off x="1157375" y="0"/>
        <a:ext cx="4167293" cy="924419"/>
      </dsp:txXfrm>
    </dsp:sp>
    <dsp:sp modelId="{F6093953-4699-4E1A-9444-14D76AFC3FF0}">
      <dsp:nvSpPr>
        <dsp:cNvPr id="0" name=""/>
        <dsp:cNvSpPr/>
      </dsp:nvSpPr>
      <dsp:spPr>
        <a:xfrm>
          <a:off x="92441" y="92441"/>
          <a:ext cx="1064933" cy="73953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11521-A479-4834-A25A-3119013970E7}">
      <dsp:nvSpPr>
        <dsp:cNvPr id="0" name=""/>
        <dsp:cNvSpPr/>
      </dsp:nvSpPr>
      <dsp:spPr>
        <a:xfrm>
          <a:off x="0" y="1016860"/>
          <a:ext cx="5324669" cy="924419"/>
        </a:xfrm>
        <a:prstGeom prst="roundRect">
          <a:avLst>
            <a:gd name="adj" fmla="val 10000"/>
          </a:avLst>
        </a:prstGeom>
        <a:solidFill>
          <a:schemeClr val="accent5">
            <a:hueOff val="4240440"/>
            <a:satOff val="1958"/>
            <a:lumOff val="-4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Communication &amp; </a:t>
          </a:r>
        </a:p>
        <a:p>
          <a:pPr marL="0" lvl="0" indent="0" algn="l" defTabSz="1155700">
            <a:lnSpc>
              <a:spcPct val="90000"/>
            </a:lnSpc>
            <a:spcBef>
              <a:spcPct val="0"/>
            </a:spcBef>
            <a:spcAft>
              <a:spcPct val="35000"/>
            </a:spcAft>
            <a:buNone/>
          </a:pPr>
          <a:r>
            <a:rPr lang="en-US" sz="2600" kern="1200" dirty="0"/>
            <a:t>Problem Solving</a:t>
          </a:r>
        </a:p>
      </dsp:txBody>
      <dsp:txXfrm>
        <a:off x="1157375" y="1016860"/>
        <a:ext cx="4167293" cy="924419"/>
      </dsp:txXfrm>
    </dsp:sp>
    <dsp:sp modelId="{575792FF-5FD7-4614-8EC0-CDF7EFB36A98}">
      <dsp:nvSpPr>
        <dsp:cNvPr id="0" name=""/>
        <dsp:cNvSpPr/>
      </dsp:nvSpPr>
      <dsp:spPr>
        <a:xfrm>
          <a:off x="126945" y="1127754"/>
          <a:ext cx="1064933" cy="73953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82D5C0-DD6D-4690-BE16-AEBF63C970C3}">
      <dsp:nvSpPr>
        <dsp:cNvPr id="0" name=""/>
        <dsp:cNvSpPr/>
      </dsp:nvSpPr>
      <dsp:spPr>
        <a:xfrm>
          <a:off x="0" y="2033721"/>
          <a:ext cx="5324669" cy="924419"/>
        </a:xfrm>
        <a:prstGeom prst="roundRect">
          <a:avLst>
            <a:gd name="adj" fmla="val 10000"/>
          </a:avLst>
        </a:prstGeom>
        <a:solidFill>
          <a:schemeClr val="accent5">
            <a:hueOff val="8480880"/>
            <a:satOff val="3917"/>
            <a:lumOff val="-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Pain &amp; Mood Management</a:t>
          </a:r>
        </a:p>
      </dsp:txBody>
      <dsp:txXfrm>
        <a:off x="1157375" y="2033721"/>
        <a:ext cx="4167293" cy="924419"/>
      </dsp:txXfrm>
    </dsp:sp>
    <dsp:sp modelId="{791776B4-5B3F-4010-A71C-68ABEFE3D0F5}">
      <dsp:nvSpPr>
        <dsp:cNvPr id="0" name=""/>
        <dsp:cNvSpPr/>
      </dsp:nvSpPr>
      <dsp:spPr>
        <a:xfrm>
          <a:off x="92441" y="2126163"/>
          <a:ext cx="1064933" cy="73953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86561-97EA-4D30-9680-6C4632104B56}">
      <dsp:nvSpPr>
        <dsp:cNvPr id="0" name=""/>
        <dsp:cNvSpPr/>
      </dsp:nvSpPr>
      <dsp:spPr>
        <a:xfrm>
          <a:off x="0" y="0"/>
          <a:ext cx="5343331" cy="924419"/>
        </a:xfrm>
        <a:prstGeom prst="roundRect">
          <a:avLst>
            <a:gd name="adj" fmla="val 10000"/>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Mind Management</a:t>
          </a:r>
        </a:p>
      </dsp:txBody>
      <dsp:txXfrm>
        <a:off x="1161108" y="0"/>
        <a:ext cx="4182222" cy="924419"/>
      </dsp:txXfrm>
    </dsp:sp>
    <dsp:sp modelId="{33848A88-9066-4FB0-B79B-D34C1B562471}">
      <dsp:nvSpPr>
        <dsp:cNvPr id="0" name=""/>
        <dsp:cNvSpPr/>
      </dsp:nvSpPr>
      <dsp:spPr>
        <a:xfrm>
          <a:off x="92441" y="92441"/>
          <a:ext cx="1068666" cy="73953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4CABF5-EF03-4451-B4D8-E933D04A48D9}">
      <dsp:nvSpPr>
        <dsp:cNvPr id="0" name=""/>
        <dsp:cNvSpPr/>
      </dsp:nvSpPr>
      <dsp:spPr>
        <a:xfrm>
          <a:off x="0" y="1016860"/>
          <a:ext cx="5343331" cy="924419"/>
        </a:xfrm>
        <a:prstGeom prst="roundRect">
          <a:avLst>
            <a:gd name="adj" fmla="val 10000"/>
          </a:avLst>
        </a:prstGeom>
        <a:solidFill>
          <a:schemeClr val="accent5">
            <a:hueOff val="4240440"/>
            <a:satOff val="1958"/>
            <a:lumOff val="-4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Health Management Part 1</a:t>
          </a:r>
        </a:p>
        <a:p>
          <a:pPr marL="228600" lvl="1" indent="-228600" algn="l" defTabSz="889000">
            <a:lnSpc>
              <a:spcPct val="90000"/>
            </a:lnSpc>
            <a:spcBef>
              <a:spcPct val="0"/>
            </a:spcBef>
            <a:spcAft>
              <a:spcPct val="15000"/>
            </a:spcAft>
            <a:buChar char="•"/>
          </a:pPr>
          <a:r>
            <a:rPr lang="en-US" sz="2000" kern="1200" dirty="0"/>
            <a:t>Managing Emergencies</a:t>
          </a:r>
        </a:p>
      </dsp:txBody>
      <dsp:txXfrm>
        <a:off x="1161108" y="1016860"/>
        <a:ext cx="4182222" cy="924419"/>
      </dsp:txXfrm>
    </dsp:sp>
    <dsp:sp modelId="{525A053B-4D5F-4ED8-83FC-81F445E2F638}">
      <dsp:nvSpPr>
        <dsp:cNvPr id="0" name=""/>
        <dsp:cNvSpPr/>
      </dsp:nvSpPr>
      <dsp:spPr>
        <a:xfrm>
          <a:off x="92441" y="1109302"/>
          <a:ext cx="1068666" cy="73953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31FDC5-2387-4D63-BFB8-B64B0003DE00}">
      <dsp:nvSpPr>
        <dsp:cNvPr id="0" name=""/>
        <dsp:cNvSpPr/>
      </dsp:nvSpPr>
      <dsp:spPr>
        <a:xfrm>
          <a:off x="0" y="2033721"/>
          <a:ext cx="5343331" cy="924419"/>
        </a:xfrm>
        <a:prstGeom prst="roundRect">
          <a:avLst>
            <a:gd name="adj" fmla="val 10000"/>
          </a:avLst>
        </a:prstGeom>
        <a:solidFill>
          <a:schemeClr val="accent5">
            <a:hueOff val="8480880"/>
            <a:satOff val="3917"/>
            <a:lumOff val="-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Health Management Part 2</a:t>
          </a:r>
        </a:p>
        <a:p>
          <a:pPr marL="228600" lvl="1" indent="-228600" algn="l" defTabSz="889000">
            <a:lnSpc>
              <a:spcPct val="90000"/>
            </a:lnSpc>
            <a:spcBef>
              <a:spcPct val="0"/>
            </a:spcBef>
            <a:spcAft>
              <a:spcPct val="15000"/>
            </a:spcAft>
            <a:buChar char="•"/>
          </a:pPr>
          <a:r>
            <a:rPr lang="en-US" sz="2000" kern="1200" dirty="0"/>
            <a:t>Decision Making</a:t>
          </a:r>
        </a:p>
      </dsp:txBody>
      <dsp:txXfrm>
        <a:off x="1161108" y="2033721"/>
        <a:ext cx="4182222" cy="924419"/>
      </dsp:txXfrm>
    </dsp:sp>
    <dsp:sp modelId="{1BAF8A55-13A8-4C2E-AA7D-4D9D6EB3E2B4}">
      <dsp:nvSpPr>
        <dsp:cNvPr id="0" name=""/>
        <dsp:cNvSpPr/>
      </dsp:nvSpPr>
      <dsp:spPr>
        <a:xfrm>
          <a:off x="92441" y="2126163"/>
          <a:ext cx="1068666" cy="73953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CD70D-4FD2-41B6-88B8-DC37BA0889D0}">
      <dsp:nvSpPr>
        <dsp:cNvPr id="0" name=""/>
        <dsp:cNvSpPr/>
      </dsp:nvSpPr>
      <dsp:spPr>
        <a:xfrm>
          <a:off x="0" y="0"/>
          <a:ext cx="4959739" cy="1043110"/>
        </a:xfrm>
        <a:prstGeom prst="roundRect">
          <a:avLst>
            <a:gd name="adj" fmla="val 10000"/>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Booster Session</a:t>
          </a:r>
        </a:p>
        <a:p>
          <a:pPr marL="171450" lvl="1" indent="-171450" algn="l" defTabSz="711200">
            <a:lnSpc>
              <a:spcPct val="90000"/>
            </a:lnSpc>
            <a:spcBef>
              <a:spcPct val="0"/>
            </a:spcBef>
            <a:spcAft>
              <a:spcPct val="15000"/>
            </a:spcAft>
            <a:buChar char="•"/>
          </a:pPr>
          <a:r>
            <a:rPr lang="en-US" sz="1600" kern="1200" dirty="0"/>
            <a:t>Planning for the Future</a:t>
          </a:r>
        </a:p>
      </dsp:txBody>
      <dsp:txXfrm>
        <a:off x="1096258" y="0"/>
        <a:ext cx="3863480" cy="1043110"/>
      </dsp:txXfrm>
    </dsp:sp>
    <dsp:sp modelId="{231CDD4B-E821-4D9A-A993-7E2FD3FC553D}">
      <dsp:nvSpPr>
        <dsp:cNvPr id="0" name=""/>
        <dsp:cNvSpPr/>
      </dsp:nvSpPr>
      <dsp:spPr>
        <a:xfrm>
          <a:off x="104311" y="104311"/>
          <a:ext cx="991947" cy="83448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2090E-01B4-3143-A0E9-FB1E59646DC6}" type="datetimeFigureOut">
              <a:rPr lang="en-US" smtClean="0"/>
              <a:t>3/30/19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5AAF0-2CB3-E248-A200-CEE8BD794AB2}" type="slidenum">
              <a:rPr lang="en-US" smtClean="0"/>
              <a:t>‹#›</a:t>
            </a:fld>
            <a:endParaRPr lang="en-US" dirty="0"/>
          </a:p>
        </p:txBody>
      </p:sp>
    </p:spTree>
    <p:extLst>
      <p:ext uri="{BB962C8B-B14F-4D97-AF65-F5344CB8AC3E}">
        <p14:creationId xmlns:p14="http://schemas.microsoft.com/office/powerpoint/2010/main" val="29856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Self-management</a:t>
            </a:r>
            <a:r>
              <a:rPr lang="en-US" baseline="0" dirty="0"/>
              <a:t> which has been identified as a critical concern for AYA with SCD.  As patients approach young adulthood, the disease worsens, their responsibility for managing the disease independently increases, and they must transition to the adult healthcare system. As a result, many AYA with SCD do not receive the preventive care they need and may not have developed the skills to independently manage what has become a more severe disease. This culminates in high rates of morbidity and mortality for these young adults.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FF4C8-5EEE-4D16-ACB2-0B08613A2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767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FF4C8-5EEE-4D16-ACB2-0B08613A2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95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a:t>
            </a:r>
            <a:r>
              <a:rPr lang="en-US" baseline="0" dirty="0"/>
              <a:t> a village to partner with AYA to improve self-management and here is mine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FF4C8-5EEE-4D16-ACB2-0B08613A2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92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call our study SCManage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FF4C8-5EEE-4D16-ACB2-0B08613A2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80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tested</a:t>
            </a:r>
            <a:r>
              <a:rPr lang="en-US" baseline="0" dirty="0"/>
              <a:t> the intervention in a randomized trial against an attention control condition which we call SCHealthED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FF4C8-5EEE-4D16-ACB2-0B08613A2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78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Stratifed on disease severity (e.g., stroke, ACS, pain) and age</a:t>
            </a:r>
          </a:p>
        </p:txBody>
      </p:sp>
      <p:sp>
        <p:nvSpPr>
          <p:cNvPr id="4" name="Slide Number Placeholder 3"/>
          <p:cNvSpPr>
            <a:spLocks noGrp="1"/>
          </p:cNvSpPr>
          <p:nvPr>
            <p:ph type="sldNum" sz="quarter" idx="5"/>
          </p:nvPr>
        </p:nvSpPr>
        <p:spPr/>
        <p:txBody>
          <a:bodyPr/>
          <a:lstStyle/>
          <a:p>
            <a:fld id="{9F35AAF0-2CB3-E248-A200-CEE8BD794AB2}" type="slidenum">
              <a:rPr lang="en-US" smtClean="0"/>
              <a:t>8</a:t>
            </a:fld>
            <a:endParaRPr lang="en-US" dirty="0"/>
          </a:p>
        </p:txBody>
      </p:sp>
    </p:spTree>
    <p:extLst>
      <p:ext uri="{BB962C8B-B14F-4D97-AF65-F5344CB8AC3E}">
        <p14:creationId xmlns:p14="http://schemas.microsoft.com/office/powerpoint/2010/main" val="92936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Self-management behaviors did not differ between the groups from baseline to posttreatment,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 &gt; .05.</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FF4C8-5EEE-4D16-ACB2-0B08613A2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91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SCHealthEd</a:t>
            </a:r>
            <a:r>
              <a:rPr lang="en-US" baseline="0" dirty="0"/>
              <a:t> are 7 individual phone calls where the interventionist provides health education information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FF4C8-5EEE-4D16-ACB2-0B08613A2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19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developed a 7 session intervention to teach AYA with SCD skills to manage their disease with the hopes that they would have a more successful transition to adult care and better health outcomes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FF4C8-5EEE-4D16-ACB2-0B08613A2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38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5AAF0-2CB3-E248-A200-CEE8BD794AB2}" type="slidenum">
              <a:rPr lang="en-US" smtClean="0"/>
              <a:t>13</a:t>
            </a:fld>
            <a:endParaRPr lang="en-US" dirty="0"/>
          </a:p>
        </p:txBody>
      </p:sp>
    </p:spTree>
    <p:extLst>
      <p:ext uri="{BB962C8B-B14F-4D97-AF65-F5344CB8AC3E}">
        <p14:creationId xmlns:p14="http://schemas.microsoft.com/office/powerpoint/2010/main" val="2420394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5AAF0-2CB3-E248-A200-CEE8BD794AB2}" type="slidenum">
              <a:rPr lang="en-US" smtClean="0"/>
              <a:t>14</a:t>
            </a:fld>
            <a:endParaRPr lang="en-US" dirty="0"/>
          </a:p>
        </p:txBody>
      </p:sp>
    </p:spTree>
    <p:extLst>
      <p:ext uri="{BB962C8B-B14F-4D97-AF65-F5344CB8AC3E}">
        <p14:creationId xmlns:p14="http://schemas.microsoft.com/office/powerpoint/2010/main" val="2944485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609600" y="3886200"/>
            <a:ext cx="8534400" cy="153480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solidFill>
                  <a:srgbClr val="565A5C">
                    <a:tint val="75000"/>
                  </a:srgbClr>
                </a:solidFill>
              </a:rPr>
              <a:pPr/>
              <a:t>3/30/19</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188467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3/30/19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826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410200" cy="4124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1"/>
            <a:ext cx="5410200" cy="4124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3/30/19</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68712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609600" y="3886200"/>
            <a:ext cx="8534400" cy="128839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3/30/19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841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3/30/19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41913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3/30/19</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32591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6B64AF-4F30-7449-A503-95C715193FA0}" type="datetimeFigureOut">
              <a:rPr lang="en-US" smtClean="0">
                <a:solidFill>
                  <a:srgbClr val="565A5C">
                    <a:tint val="75000"/>
                  </a:srgbClr>
                </a:solidFill>
              </a:rPr>
              <a:pPr/>
              <a:t>3/30/19</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
        <p:nvSpPr>
          <p:cNvPr id="6" name="Slide Number Placeholder 5"/>
          <p:cNvSpPr>
            <a:spLocks noGrp="1"/>
          </p:cNvSpPr>
          <p:nvPr>
            <p:ph type="sldNum" sz="quarter" idx="12"/>
          </p:nvPr>
        </p:nvSpPr>
        <p:spPr>
          <a:xfrm>
            <a:off x="6002977" y="6356350"/>
            <a:ext cx="2743200" cy="365125"/>
          </a:xfrm>
          <a:prstGeom prst="rect">
            <a:avLst/>
          </a:prstGeom>
        </p:spPr>
        <p:txBody>
          <a:bodyPr/>
          <a:lstStyle/>
          <a:p>
            <a:fld id="{62C887B4-0AE5-AB4B-98FD-2DD14B61BCEF}" type="slidenum">
              <a:rPr lang="en-US" smtClean="0">
                <a:solidFill>
                  <a:srgbClr val="565A5C">
                    <a:tint val="75000"/>
                  </a:srgbClr>
                </a:solidFill>
              </a:rPr>
              <a:pPr/>
              <a:t>‹#›</a:t>
            </a:fld>
            <a:endParaRPr lang="en-US" dirty="0">
              <a:solidFill>
                <a:srgbClr val="565A5C">
                  <a:tint val="75000"/>
                </a:srgbClr>
              </a:solidFill>
            </a:endParaRPr>
          </a:p>
        </p:txBody>
      </p:sp>
      <p:sp>
        <p:nvSpPr>
          <p:cNvPr id="7" name="Title 1"/>
          <p:cNvSpPr>
            <a:spLocks noGrp="1"/>
          </p:cNvSpPr>
          <p:nvPr>
            <p:ph type="ctrTitle"/>
          </p:nvPr>
        </p:nvSpPr>
        <p:spPr>
          <a:xfrm>
            <a:off x="838200" y="1371599"/>
            <a:ext cx="9144000" cy="2138363"/>
          </a:xfrm>
        </p:spPr>
        <p:txBody>
          <a:bodyPr anchor="b"/>
          <a:lstStyle>
            <a:lvl1pPr algn="l">
              <a:defRPr sz="6000"/>
            </a:lvl1pPr>
          </a:lstStyle>
          <a:p>
            <a:r>
              <a:rPr lang="en-US" dirty="0"/>
              <a:t>Click to edit Master title style</a:t>
            </a:r>
          </a:p>
        </p:txBody>
      </p:sp>
      <p:sp>
        <p:nvSpPr>
          <p:cNvPr id="8" name="Subtitle 2"/>
          <p:cNvSpPr>
            <a:spLocks noGrp="1"/>
          </p:cNvSpPr>
          <p:nvPr>
            <p:ph type="subTitle" idx="1"/>
          </p:nvPr>
        </p:nvSpPr>
        <p:spPr>
          <a:xfrm>
            <a:off x="8382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6453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6B64AF-4F30-7449-A503-95C715193FA0}" type="datetimeFigureOut">
              <a:rPr lang="en-US" smtClean="0">
                <a:solidFill>
                  <a:srgbClr val="565A5C">
                    <a:tint val="75000"/>
                  </a:srgbClr>
                </a:solidFill>
              </a:rPr>
              <a:pPr/>
              <a:t>3/30/19</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
        <p:nvSpPr>
          <p:cNvPr id="6" name="Slide Number Placeholder 5"/>
          <p:cNvSpPr>
            <a:spLocks noGrp="1"/>
          </p:cNvSpPr>
          <p:nvPr>
            <p:ph type="sldNum" sz="quarter" idx="12"/>
          </p:nvPr>
        </p:nvSpPr>
        <p:spPr>
          <a:xfrm>
            <a:off x="6002977" y="6356350"/>
            <a:ext cx="2743200" cy="365125"/>
          </a:xfrm>
          <a:prstGeom prst="rect">
            <a:avLst/>
          </a:prstGeom>
        </p:spPr>
        <p:txBody>
          <a:bodyPr/>
          <a:lstStyle/>
          <a:p>
            <a:fld id="{62C887B4-0AE5-AB4B-98FD-2DD14B61BCEF}" type="slidenum">
              <a:rPr lang="en-US" smtClean="0">
                <a:solidFill>
                  <a:srgbClr val="565A5C">
                    <a:tint val="75000"/>
                  </a:srgbClr>
                </a:solidFill>
              </a:rPr>
              <a:pPr/>
              <a:t>‹#›</a:t>
            </a:fld>
            <a:endParaRPr lang="en-US" dirty="0">
              <a:solidFill>
                <a:srgbClr val="565A5C">
                  <a:tint val="75000"/>
                </a:srgbClr>
              </a:solidFill>
            </a:endParaRPr>
          </a:p>
        </p:txBody>
      </p:sp>
      <p:sp>
        <p:nvSpPr>
          <p:cNvPr id="7" name="Title 1"/>
          <p:cNvSpPr>
            <a:spLocks noGrp="1"/>
          </p:cNvSpPr>
          <p:nvPr>
            <p:ph type="title"/>
          </p:nvPr>
        </p:nvSpPr>
        <p:spPr>
          <a:xfrm>
            <a:off x="963613" y="3866695"/>
            <a:ext cx="10363200" cy="1362075"/>
          </a:xfrm>
        </p:spPr>
        <p:txBody>
          <a:bodyPr anchor="t"/>
          <a:lstStyle>
            <a:lvl1pPr algn="l">
              <a:defRPr sz="4000" b="1" cap="all"/>
            </a:lvl1pPr>
          </a:lstStyle>
          <a:p>
            <a:r>
              <a:rPr lang="en-US" dirty="0"/>
              <a:t>Click to edit Master title style</a:t>
            </a:r>
          </a:p>
        </p:txBody>
      </p:sp>
      <p:sp>
        <p:nvSpPr>
          <p:cNvPr id="8" name="Text Placeholder 2"/>
          <p:cNvSpPr>
            <a:spLocks noGrp="1"/>
          </p:cNvSpPr>
          <p:nvPr>
            <p:ph type="body" idx="1"/>
          </p:nvPr>
        </p:nvSpPr>
        <p:spPr>
          <a:xfrm>
            <a:off x="963613" y="236650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87312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6B64AF-4F30-7449-A503-95C715193FA0}" type="datetimeFigureOut">
              <a:rPr lang="en-US" smtClean="0">
                <a:solidFill>
                  <a:srgbClr val="565A5C">
                    <a:tint val="75000"/>
                  </a:srgbClr>
                </a:solidFill>
              </a:rPr>
              <a:pPr/>
              <a:t>3/30/19</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
        <p:nvSpPr>
          <p:cNvPr id="6" name="Slide Number Placeholder 5"/>
          <p:cNvSpPr>
            <a:spLocks noGrp="1"/>
          </p:cNvSpPr>
          <p:nvPr>
            <p:ph type="sldNum" sz="quarter" idx="12"/>
          </p:nvPr>
        </p:nvSpPr>
        <p:spPr/>
        <p:txBody>
          <a:bodyPr/>
          <a:lstStyle/>
          <a:p>
            <a:fld id="{62C887B4-0AE5-AB4B-98FD-2DD14B61BCEF}" type="slidenum">
              <a:rPr lang="en-US" smtClean="0">
                <a:solidFill>
                  <a:srgbClr val="565A5C">
                    <a:tint val="75000"/>
                  </a:srgbClr>
                </a:solidFill>
              </a:rPr>
              <a:pPr/>
              <a:t>‹#›</a:t>
            </a:fld>
            <a:endParaRPr lang="en-US" dirty="0">
              <a:solidFill>
                <a:srgbClr val="565A5C">
                  <a:tint val="75000"/>
                </a:srgbClr>
              </a:solidFill>
            </a:endParaRPr>
          </a:p>
        </p:txBody>
      </p:sp>
      <p:sp>
        <p:nvSpPr>
          <p:cNvPr id="7" name="Title 1"/>
          <p:cNvSpPr>
            <a:spLocks noGrp="1"/>
          </p:cNvSpPr>
          <p:nvPr>
            <p:ph type="ctrTitle"/>
          </p:nvPr>
        </p:nvSpPr>
        <p:spPr>
          <a:xfrm>
            <a:off x="838200" y="1371599"/>
            <a:ext cx="9144000" cy="2138363"/>
          </a:xfrm>
        </p:spPr>
        <p:txBody>
          <a:bodyPr anchor="b"/>
          <a:lstStyle>
            <a:lvl1pPr algn="l">
              <a:defRPr sz="6000"/>
            </a:lvl1pPr>
          </a:lstStyle>
          <a:p>
            <a:r>
              <a:rPr lang="en-US" dirty="0"/>
              <a:t>Click to edit Master title style</a:t>
            </a:r>
          </a:p>
        </p:txBody>
      </p:sp>
      <p:sp>
        <p:nvSpPr>
          <p:cNvPr id="8" name="Subtitle 2"/>
          <p:cNvSpPr>
            <a:spLocks noGrp="1"/>
          </p:cNvSpPr>
          <p:nvPr>
            <p:ph type="subTitle" idx="1"/>
          </p:nvPr>
        </p:nvSpPr>
        <p:spPr>
          <a:xfrm>
            <a:off x="8382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942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6B64AF-4F30-7449-A503-95C715193FA0}" type="datetimeFigureOut">
              <a:rPr lang="en-US" smtClean="0">
                <a:solidFill>
                  <a:srgbClr val="565A5C">
                    <a:tint val="75000"/>
                  </a:srgbClr>
                </a:solidFill>
              </a:rPr>
              <a:pPr/>
              <a:t>3/30/19</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
        <p:nvSpPr>
          <p:cNvPr id="6" name="Slide Number Placeholder 5"/>
          <p:cNvSpPr>
            <a:spLocks noGrp="1"/>
          </p:cNvSpPr>
          <p:nvPr>
            <p:ph type="sldNum" sz="quarter" idx="12"/>
          </p:nvPr>
        </p:nvSpPr>
        <p:spPr/>
        <p:txBody>
          <a:bodyPr/>
          <a:lstStyle/>
          <a:p>
            <a:fld id="{62C887B4-0AE5-AB4B-98FD-2DD14B61BCEF}" type="slidenum">
              <a:rPr lang="en-US" smtClean="0">
                <a:solidFill>
                  <a:srgbClr val="565A5C">
                    <a:tint val="75000"/>
                  </a:srgbClr>
                </a:solidFill>
              </a:rPr>
              <a:pPr/>
              <a:t>‹#›</a:t>
            </a:fld>
            <a:endParaRPr lang="en-US" dirty="0">
              <a:solidFill>
                <a:srgbClr val="565A5C">
                  <a:tint val="75000"/>
                </a:srgbClr>
              </a:solidFill>
            </a:endParaRPr>
          </a:p>
        </p:txBody>
      </p:sp>
    </p:spTree>
    <p:extLst>
      <p:ext uri="{BB962C8B-B14F-4D97-AF65-F5344CB8AC3E}">
        <p14:creationId xmlns:p14="http://schemas.microsoft.com/office/powerpoint/2010/main" val="1880016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6B64AF-4F30-7449-A503-95C715193FA0}" type="datetimeFigureOut">
              <a:rPr lang="en-US" smtClean="0">
                <a:solidFill>
                  <a:srgbClr val="565A5C">
                    <a:tint val="75000"/>
                  </a:srgbClr>
                </a:solidFill>
              </a:rPr>
              <a:pPr/>
              <a:t>3/30/19</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
        <p:nvSpPr>
          <p:cNvPr id="6" name="Slide Number Placeholder 5"/>
          <p:cNvSpPr>
            <a:spLocks noGrp="1"/>
          </p:cNvSpPr>
          <p:nvPr>
            <p:ph type="sldNum" sz="quarter" idx="12"/>
          </p:nvPr>
        </p:nvSpPr>
        <p:spPr/>
        <p:txBody>
          <a:bodyPr/>
          <a:lstStyle/>
          <a:p>
            <a:fld id="{62C887B4-0AE5-AB4B-98FD-2DD14B61BCEF}" type="slidenum">
              <a:rPr lang="en-US" smtClean="0">
                <a:solidFill>
                  <a:srgbClr val="565A5C">
                    <a:tint val="75000"/>
                  </a:srgbClr>
                </a:solidFill>
              </a:rPr>
              <a:pPr/>
              <a:t>‹#›</a:t>
            </a:fld>
            <a:endParaRPr lang="en-US" dirty="0">
              <a:solidFill>
                <a:srgbClr val="565A5C">
                  <a:tint val="75000"/>
                </a:srgbClr>
              </a:solidFill>
            </a:endParaRPr>
          </a:p>
        </p:txBody>
      </p:sp>
      <p:sp>
        <p:nvSpPr>
          <p:cNvPr id="7" name="Title 1"/>
          <p:cNvSpPr>
            <a:spLocks noGrp="1"/>
          </p:cNvSpPr>
          <p:nvPr>
            <p:ph type="title"/>
          </p:nvPr>
        </p:nvSpPr>
        <p:spPr>
          <a:xfrm>
            <a:off x="963613" y="3866695"/>
            <a:ext cx="10363200" cy="1362075"/>
          </a:xfrm>
        </p:spPr>
        <p:txBody>
          <a:bodyPr anchor="t"/>
          <a:lstStyle>
            <a:lvl1pPr algn="l">
              <a:defRPr sz="4000" b="1" cap="all"/>
            </a:lvl1pPr>
          </a:lstStyle>
          <a:p>
            <a:r>
              <a:rPr lang="en-US" dirty="0"/>
              <a:t>Click to edit Master title style</a:t>
            </a:r>
          </a:p>
        </p:txBody>
      </p:sp>
      <p:sp>
        <p:nvSpPr>
          <p:cNvPr id="8" name="Text Placeholder 2"/>
          <p:cNvSpPr>
            <a:spLocks noGrp="1"/>
          </p:cNvSpPr>
          <p:nvPr>
            <p:ph type="body" idx="1"/>
          </p:nvPr>
        </p:nvSpPr>
        <p:spPr>
          <a:xfrm>
            <a:off x="963613" y="236650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2116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4" name="Date Placeholder 3"/>
          <p:cNvSpPr>
            <a:spLocks noGrp="1"/>
          </p:cNvSpPr>
          <p:nvPr>
            <p:ph type="dt" sz="half" idx="10"/>
          </p:nvPr>
        </p:nvSpPr>
        <p:spPr/>
        <p:txBody>
          <a:bodyPr/>
          <a:lstStyle/>
          <a:p>
            <a:fld id="{A04DB5D8-907B-5946-AAB2-6BF76B9AA4A9}" type="datetimeFigureOut">
              <a:rPr lang="en-US" smtClean="0">
                <a:solidFill>
                  <a:srgbClr val="565A5C">
                    <a:tint val="75000"/>
                  </a:srgbClr>
                </a:solidFill>
              </a:rPr>
              <a:pPr/>
              <a:t>3/30/19</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
        <p:nvSpPr>
          <p:cNvPr id="6" name="Subtitle 2"/>
          <p:cNvSpPr txBox="1">
            <a:spLocks/>
          </p:cNvSpPr>
          <p:nvPr userDrawn="1"/>
        </p:nvSpPr>
        <p:spPr>
          <a:xfrm>
            <a:off x="609600" y="3886200"/>
            <a:ext cx="8534400" cy="153480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rgbClr val="565A5C"/>
                </a:solidFill>
              </a:rPr>
              <a:t>Click to edit Master subtitle style</a:t>
            </a:r>
          </a:p>
        </p:txBody>
      </p:sp>
    </p:spTree>
    <p:extLst>
      <p:ext uri="{BB962C8B-B14F-4D97-AF65-F5344CB8AC3E}">
        <p14:creationId xmlns:p14="http://schemas.microsoft.com/office/powerpoint/2010/main" val="4134874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844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844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6B64AF-4F30-7449-A503-95C715193FA0}" type="datetimeFigureOut">
              <a:rPr lang="en-US" smtClean="0">
                <a:solidFill>
                  <a:srgbClr val="565A5C">
                    <a:tint val="75000"/>
                  </a:srgbClr>
                </a:solidFill>
              </a:rPr>
              <a:pPr/>
              <a:t>3/30/19</a:t>
            </a:fld>
            <a:endParaRPr lang="en-US" dirty="0">
              <a:solidFill>
                <a:srgbClr val="565A5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65A5C">
                  <a:tint val="75000"/>
                </a:srgbClr>
              </a:solidFill>
            </a:endParaRPr>
          </a:p>
        </p:txBody>
      </p:sp>
      <p:sp>
        <p:nvSpPr>
          <p:cNvPr id="7" name="Slide Number Placeholder 6"/>
          <p:cNvSpPr>
            <a:spLocks noGrp="1"/>
          </p:cNvSpPr>
          <p:nvPr>
            <p:ph type="sldNum" sz="quarter" idx="12"/>
          </p:nvPr>
        </p:nvSpPr>
        <p:spPr/>
        <p:txBody>
          <a:bodyPr/>
          <a:lstStyle/>
          <a:p>
            <a:fld id="{62C887B4-0AE5-AB4B-98FD-2DD14B61BCEF}" type="slidenum">
              <a:rPr lang="en-US" smtClean="0">
                <a:solidFill>
                  <a:srgbClr val="565A5C">
                    <a:tint val="75000"/>
                  </a:srgbClr>
                </a:solidFill>
              </a:rPr>
              <a:pPr/>
              <a:t>‹#›</a:t>
            </a:fld>
            <a:endParaRPr lang="en-US" dirty="0">
              <a:solidFill>
                <a:srgbClr val="565A5C">
                  <a:tint val="75000"/>
                </a:srgbClr>
              </a:solidFill>
            </a:endParaRPr>
          </a:p>
        </p:txBody>
      </p:sp>
    </p:spTree>
    <p:extLst>
      <p:ext uri="{BB962C8B-B14F-4D97-AF65-F5344CB8AC3E}">
        <p14:creationId xmlns:p14="http://schemas.microsoft.com/office/powerpoint/2010/main" val="195174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4" name="Date Placeholder 3"/>
          <p:cNvSpPr>
            <a:spLocks noGrp="1"/>
          </p:cNvSpPr>
          <p:nvPr>
            <p:ph type="dt" sz="half" idx="10"/>
          </p:nvPr>
        </p:nvSpPr>
        <p:spPr/>
        <p:txBody>
          <a:bodyPr/>
          <a:lstStyle/>
          <a:p>
            <a:fld id="{A04DB5D8-907B-5946-AAB2-6BF76B9AA4A9}" type="datetimeFigureOut">
              <a:rPr lang="en-US" smtClean="0">
                <a:solidFill>
                  <a:srgbClr val="565A5C">
                    <a:tint val="75000"/>
                  </a:srgbClr>
                </a:solidFill>
              </a:rPr>
              <a:pPr/>
              <a:t>3/30/19</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
        <p:nvSpPr>
          <p:cNvPr id="6" name="Subtitle 2"/>
          <p:cNvSpPr>
            <a:spLocks noGrp="1"/>
          </p:cNvSpPr>
          <p:nvPr>
            <p:ph type="subTitle" idx="1"/>
          </p:nvPr>
        </p:nvSpPr>
        <p:spPr>
          <a:xfrm>
            <a:off x="609600" y="3886200"/>
            <a:ext cx="8534400" cy="153480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8586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solidFill>
                  <a:srgbClr val="565A5C">
                    <a:tint val="75000"/>
                  </a:srgbClr>
                </a:solidFill>
              </a:rPr>
              <a:pPr/>
              <a:t>3/30/19</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127986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1335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1335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solidFill>
                  <a:srgbClr val="565A5C">
                    <a:tint val="75000"/>
                  </a:srgbClr>
                </a:solidFill>
              </a:rPr>
              <a:pPr/>
              <a:t>3/30/19</a:t>
            </a:fld>
            <a:endParaRPr lang="en-US" dirty="0">
              <a:solidFill>
                <a:srgbClr val="565A5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362909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609600" y="3886200"/>
            <a:ext cx="8534400" cy="127892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3/30/19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5683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3/30/19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5834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1146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1146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3/30/19</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6530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609600" y="3886200"/>
            <a:ext cx="8534400" cy="128839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3/30/19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03276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1335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786107"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A04DB5D8-907B-5946-AAB2-6BF76B9AA4A9}" type="datetimeFigureOut">
              <a:rPr lang="en-US" smtClean="0">
                <a:solidFill>
                  <a:srgbClr val="565A5C">
                    <a:tint val="75000"/>
                  </a:srgbClr>
                </a:solidFill>
              </a:rPr>
              <a:pPr/>
              <a:t>3/30/19</a:t>
            </a:fld>
            <a:endParaRPr lang="en-US" dirty="0">
              <a:solidFill>
                <a:srgbClr val="565A5C">
                  <a:tint val="75000"/>
                </a:srgb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t"/>
          <a:lstStyle>
            <a:lvl1pPr algn="ctr">
              <a:defRPr sz="1200">
                <a:solidFill>
                  <a:schemeClr val="tx1">
                    <a:tint val="75000"/>
                  </a:schemeClr>
                </a:solidFill>
              </a:defRPr>
            </a:lvl1pPr>
          </a:lstStyle>
          <a:p>
            <a:endParaRPr lang="en-US" dirty="0">
              <a:solidFill>
                <a:srgbClr val="565A5C">
                  <a:tint val="75000"/>
                </a:srgbClr>
              </a:solidFill>
            </a:endParaRPr>
          </a:p>
        </p:txBody>
      </p:sp>
    </p:spTree>
    <p:extLst>
      <p:ext uri="{BB962C8B-B14F-4D97-AF65-F5344CB8AC3E}">
        <p14:creationId xmlns:p14="http://schemas.microsoft.com/office/powerpoint/2010/main" val="1677478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0956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A04DB5D8-907B-5946-AAB2-6BF76B9AA4A9}" type="datetimeFigureOut">
              <a:rPr lang="en-US" smtClean="0"/>
              <a:t>3/30/19</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t"/>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749456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1335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DB5D8-907B-5946-AAB2-6BF76B9AA4A9}" type="datetimeFigureOut">
              <a:rPr lang="en-US" smtClean="0"/>
              <a:t>3/30/19</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89640310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8946708"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t"/>
          <a:lstStyle>
            <a:lvl1pPr algn="l">
              <a:lnSpc>
                <a:spcPct val="70000"/>
              </a:lnSpc>
              <a:defRPr sz="1200">
                <a:solidFill>
                  <a:schemeClr val="tx1">
                    <a:tint val="75000"/>
                  </a:schemeClr>
                </a:solidFill>
              </a:defRPr>
            </a:lvl1pPr>
          </a:lstStyle>
          <a:p>
            <a:fld id="{A04DB5D8-907B-5946-AAB2-6BF76B9AA4A9}" type="datetimeFigureOut">
              <a:rPr lang="en-US" smtClean="0"/>
              <a:pPr/>
              <a:t>3/30/19</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t"/>
          <a:lstStyle>
            <a:lvl1pPr algn="ctr">
              <a:lnSpc>
                <a:spcPct val="70000"/>
              </a:lnSpc>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9796861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00053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1813750"/>
            <a:ext cx="10515600" cy="38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10499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B64AF-4F30-7449-A503-95C715193FA0}" type="datetimeFigureOut">
              <a:rPr lang="en-US" smtClean="0">
                <a:solidFill>
                  <a:srgbClr val="565A5C">
                    <a:tint val="75000"/>
                  </a:srgbClr>
                </a:solidFill>
              </a:rPr>
              <a:pPr/>
              <a:t>3/30/19</a:t>
            </a:fld>
            <a:endParaRPr lang="en-US" dirty="0">
              <a:solidFill>
                <a:srgbClr val="565A5C">
                  <a:tint val="75000"/>
                </a:srgbClr>
              </a:solidFill>
            </a:endParaRPr>
          </a:p>
        </p:txBody>
      </p:sp>
      <p:sp>
        <p:nvSpPr>
          <p:cNvPr id="5" name="Footer Placeholder 4"/>
          <p:cNvSpPr>
            <a:spLocks noGrp="1"/>
          </p:cNvSpPr>
          <p:nvPr>
            <p:ph type="ftr" sz="quarter" idx="3"/>
          </p:nvPr>
        </p:nvSpPr>
        <p:spPr>
          <a:xfrm>
            <a:off x="188817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65A5C">
                  <a:tint val="75000"/>
                </a:srgbClr>
              </a:solidFill>
            </a:endParaRPr>
          </a:p>
        </p:txBody>
      </p:sp>
      <p:sp>
        <p:nvSpPr>
          <p:cNvPr id="6" name="Slide Number Placeholder 5"/>
          <p:cNvSpPr>
            <a:spLocks noGrp="1"/>
          </p:cNvSpPr>
          <p:nvPr>
            <p:ph type="sldNum" sz="quarter" idx="4"/>
          </p:nvPr>
        </p:nvSpPr>
        <p:spPr>
          <a:xfrm>
            <a:off x="6002977"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887B4-0AE5-AB4B-98FD-2DD14B61BCEF}" type="slidenum">
              <a:rPr lang="en-US" smtClean="0">
                <a:solidFill>
                  <a:srgbClr val="565A5C">
                    <a:tint val="75000"/>
                  </a:srgbClr>
                </a:solidFill>
              </a:rPr>
              <a:pPr/>
              <a:t>‹#›</a:t>
            </a:fld>
            <a:endParaRPr lang="en-US" dirty="0">
              <a:solidFill>
                <a:srgbClr val="565A5C">
                  <a:tint val="75000"/>
                </a:srgbClr>
              </a:solidFill>
            </a:endParaRPr>
          </a:p>
        </p:txBody>
      </p:sp>
    </p:spTree>
    <p:extLst>
      <p:ext uri="{BB962C8B-B14F-4D97-AF65-F5344CB8AC3E}">
        <p14:creationId xmlns:p14="http://schemas.microsoft.com/office/powerpoint/2010/main" val="281117458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7.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470" y="530224"/>
            <a:ext cx="10363200" cy="3004828"/>
          </a:xfrm>
        </p:spPr>
        <p:txBody>
          <a:bodyPr>
            <a:noAutofit/>
          </a:bodyPr>
          <a:lstStyle/>
          <a:p>
            <a:r>
              <a:rPr lang="en-US" sz="4800" dirty="0">
                <a:solidFill>
                  <a:schemeClr val="bg1"/>
                </a:solidFill>
              </a:rPr>
              <a:t>Self-Management Intervention Improves Behavioral Activation in Adolescents and Young Adults with Sickle Cell Disease</a:t>
            </a:r>
            <a:br>
              <a:rPr lang="en-US" sz="4800" dirty="0">
                <a:solidFill>
                  <a:schemeClr val="bg1"/>
                </a:solidFill>
              </a:rPr>
            </a:br>
            <a:br>
              <a:rPr lang="en-US" sz="4800" dirty="0">
                <a:solidFill>
                  <a:schemeClr val="bg1"/>
                </a:solidFill>
              </a:rPr>
            </a:br>
            <a:r>
              <a:rPr lang="en-US" sz="4800" dirty="0">
                <a:solidFill>
                  <a:schemeClr val="bg1"/>
                </a:solidFill>
                <a:cs typeface="Arial"/>
              </a:rPr>
              <a:t> </a:t>
            </a:r>
            <a:endParaRPr lang="en-US" dirty="0">
              <a:solidFill>
                <a:schemeClr val="bg1"/>
              </a:solidFill>
            </a:endParaRPr>
          </a:p>
        </p:txBody>
      </p:sp>
      <p:sp>
        <p:nvSpPr>
          <p:cNvPr id="3" name="Subtitle 2"/>
          <p:cNvSpPr>
            <a:spLocks noGrp="1"/>
          </p:cNvSpPr>
          <p:nvPr>
            <p:ph type="subTitle" idx="1"/>
          </p:nvPr>
        </p:nvSpPr>
        <p:spPr>
          <a:xfrm>
            <a:off x="1514475" y="3914775"/>
            <a:ext cx="10552670" cy="1535113"/>
          </a:xfrm>
        </p:spPr>
        <p:txBody>
          <a:bodyPr vert="horz" lIns="91440" tIns="45720" rIns="91440" bIns="45720" rtlCol="0" anchor="t">
            <a:normAutofit/>
          </a:bodyPr>
          <a:lstStyle/>
          <a:p>
            <a:r>
              <a:rPr lang="en-US" dirty="0">
                <a:solidFill>
                  <a:schemeClr val="bg1"/>
                </a:solidFill>
                <a:latin typeface="MyriadPro"/>
              </a:rPr>
              <a:t>Anna Hood PhD, Cara Nwankwo BA, Katie Kidwell PhD, Naomi Joffe PhD, Emily McTate PhD and Lori Crosby PsyD </a:t>
            </a:r>
            <a:endParaRPr lang="en-US" dirty="0">
              <a:solidFill>
                <a:schemeClr val="bg1"/>
              </a:solidFill>
            </a:endParaRPr>
          </a:p>
        </p:txBody>
      </p:sp>
    </p:spTree>
    <p:extLst>
      <p:ext uri="{BB962C8B-B14F-4D97-AF65-F5344CB8AC3E}">
        <p14:creationId xmlns:p14="http://schemas.microsoft.com/office/powerpoint/2010/main" val="530915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tx1">
                    <a:lumMod val="50000"/>
                  </a:schemeClr>
                </a:solidFill>
              </a:rPr>
              <a:t>SCHealthEducation</a:t>
            </a:r>
            <a:r>
              <a:rPr lang="en-US" dirty="0">
                <a:solidFill>
                  <a:schemeClr val="tx1">
                    <a:lumMod val="50000"/>
                  </a:schemeClr>
                </a:solidFill>
              </a:rPr>
              <a:t> </a:t>
            </a:r>
          </a:p>
        </p:txBody>
      </p:sp>
      <p:sp>
        <p:nvSpPr>
          <p:cNvPr id="3" name="Content Placeholder 2"/>
          <p:cNvSpPr>
            <a:spLocks noGrp="1"/>
          </p:cNvSpPr>
          <p:nvPr>
            <p:ph idx="1"/>
          </p:nvPr>
        </p:nvSpPr>
        <p:spPr>
          <a:xfrm>
            <a:off x="609600" y="1469200"/>
            <a:ext cx="10972800" cy="4095648"/>
          </a:xfrm>
        </p:spPr>
        <p:txBody>
          <a:bodyPr/>
          <a:lstStyle/>
          <a:p>
            <a:r>
              <a:rPr lang="en-US" dirty="0">
                <a:solidFill>
                  <a:schemeClr val="tx1">
                    <a:lumMod val="50000"/>
                  </a:schemeClr>
                </a:solidFill>
              </a:rPr>
              <a:t> 7 session</a:t>
            </a:r>
          </a:p>
          <a:p>
            <a:r>
              <a:rPr lang="en-US" dirty="0">
                <a:solidFill>
                  <a:schemeClr val="tx1">
                    <a:lumMod val="50000"/>
                  </a:schemeClr>
                </a:solidFill>
              </a:rPr>
              <a:t>Individual educational phone calls</a:t>
            </a:r>
          </a:p>
          <a:p>
            <a:endParaRPr lang="en-US" dirty="0"/>
          </a:p>
          <a:p>
            <a:pPr marL="0" indent="0">
              <a:buNone/>
            </a:pPr>
            <a:endParaRPr lang="en-US" dirty="0"/>
          </a:p>
        </p:txBody>
      </p:sp>
      <p:graphicFrame>
        <p:nvGraphicFramePr>
          <p:cNvPr id="9" name="Diagram 8"/>
          <p:cNvGraphicFramePr/>
          <p:nvPr>
            <p:extLst/>
          </p:nvPr>
        </p:nvGraphicFramePr>
        <p:xfrm>
          <a:off x="609600" y="3517024"/>
          <a:ext cx="5324669" cy="2958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nvPr>
        </p:nvGraphicFramePr>
        <p:xfrm>
          <a:off x="6363055" y="3517023"/>
          <a:ext cx="5324669" cy="29581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nvPr>
        </p:nvGraphicFramePr>
        <p:xfrm>
          <a:off x="6983445" y="199141"/>
          <a:ext cx="4959739" cy="10431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87098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tx1">
                    <a:lumMod val="50000"/>
                  </a:schemeClr>
                </a:solidFill>
              </a:rPr>
              <a:t>SCThrive</a:t>
            </a:r>
            <a:r>
              <a:rPr lang="en-US" dirty="0">
                <a:solidFill>
                  <a:schemeClr val="tx1">
                    <a:lumMod val="50000"/>
                  </a:schemeClr>
                </a:solidFill>
              </a:rPr>
              <a:t> </a:t>
            </a:r>
          </a:p>
        </p:txBody>
      </p:sp>
      <p:sp>
        <p:nvSpPr>
          <p:cNvPr id="3" name="Content Placeholder 2"/>
          <p:cNvSpPr>
            <a:spLocks noGrp="1"/>
          </p:cNvSpPr>
          <p:nvPr>
            <p:ph idx="1"/>
          </p:nvPr>
        </p:nvSpPr>
        <p:spPr>
          <a:xfrm>
            <a:off x="609600" y="1103531"/>
            <a:ext cx="10972800" cy="4095648"/>
          </a:xfrm>
        </p:spPr>
        <p:txBody>
          <a:bodyPr>
            <a:normAutofit/>
          </a:bodyPr>
          <a:lstStyle/>
          <a:p>
            <a:r>
              <a:rPr lang="en-US" dirty="0">
                <a:solidFill>
                  <a:schemeClr val="tx1">
                    <a:lumMod val="50000"/>
                  </a:schemeClr>
                </a:solidFill>
              </a:rPr>
              <a:t>7 session</a:t>
            </a:r>
          </a:p>
          <a:p>
            <a:r>
              <a:rPr lang="en-US" dirty="0">
                <a:solidFill>
                  <a:schemeClr val="tx1">
                    <a:lumMod val="50000"/>
                  </a:schemeClr>
                </a:solidFill>
              </a:rPr>
              <a:t>mixed online and in-person</a:t>
            </a:r>
          </a:p>
          <a:p>
            <a:r>
              <a:rPr lang="en-US" dirty="0">
                <a:solidFill>
                  <a:schemeClr val="tx1">
                    <a:lumMod val="50000"/>
                  </a:schemeClr>
                </a:solidFill>
              </a:rPr>
              <a:t> group self-management intervention</a:t>
            </a:r>
          </a:p>
          <a:p>
            <a:r>
              <a:rPr lang="en-US" dirty="0">
                <a:solidFill>
                  <a:schemeClr val="tx1">
                    <a:lumMod val="50000"/>
                  </a:schemeClr>
                </a:solidFill>
              </a:rPr>
              <a:t>complementary mobile app - iManage</a:t>
            </a:r>
          </a:p>
        </p:txBody>
      </p:sp>
      <p:graphicFrame>
        <p:nvGraphicFramePr>
          <p:cNvPr id="7" name="Diagram 6"/>
          <p:cNvGraphicFramePr/>
          <p:nvPr>
            <p:extLst/>
          </p:nvPr>
        </p:nvGraphicFramePr>
        <p:xfrm>
          <a:off x="609600" y="3555822"/>
          <a:ext cx="5324669" cy="2958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nvPr>
        </p:nvGraphicFramePr>
        <p:xfrm>
          <a:off x="6505509" y="3555822"/>
          <a:ext cx="5343331" cy="29581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nvPr>
        </p:nvGraphicFramePr>
        <p:xfrm>
          <a:off x="6983445" y="199141"/>
          <a:ext cx="4959739" cy="10431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894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3023799-97D0-3848-85C6-FF3D34A7B553}"/>
              </a:ext>
            </a:extLst>
          </p:cNvPr>
          <p:cNvGraphicFramePr>
            <a:graphicFrameLocks noGrp="1"/>
          </p:cNvGraphicFramePr>
          <p:nvPr>
            <p:extLst>
              <p:ext uri="{D42A27DB-BD31-4B8C-83A1-F6EECF244321}">
                <p14:modId xmlns:p14="http://schemas.microsoft.com/office/powerpoint/2010/main" val="675742992"/>
              </p:ext>
            </p:extLst>
          </p:nvPr>
        </p:nvGraphicFramePr>
        <p:xfrm>
          <a:off x="325289" y="1264257"/>
          <a:ext cx="11541422" cy="5200153"/>
        </p:xfrm>
        <a:graphic>
          <a:graphicData uri="http://schemas.openxmlformats.org/drawingml/2006/table">
            <a:tbl>
              <a:tblPr firstRow="1" firstCol="1" bandRow="1">
                <a:tableStyleId>{ED083AE6-46FA-4A59-8FB0-9F97EB10719F}</a:tableStyleId>
              </a:tblPr>
              <a:tblGrid>
                <a:gridCol w="1001374">
                  <a:extLst>
                    <a:ext uri="{9D8B030D-6E8A-4147-A177-3AD203B41FA5}">
                      <a16:colId xmlns:a16="http://schemas.microsoft.com/office/drawing/2014/main" val="2384660922"/>
                    </a:ext>
                  </a:extLst>
                </a:gridCol>
                <a:gridCol w="5035191">
                  <a:extLst>
                    <a:ext uri="{9D8B030D-6E8A-4147-A177-3AD203B41FA5}">
                      <a16:colId xmlns:a16="http://schemas.microsoft.com/office/drawing/2014/main" val="4142138501"/>
                    </a:ext>
                  </a:extLst>
                </a:gridCol>
                <a:gridCol w="3428189">
                  <a:extLst>
                    <a:ext uri="{9D8B030D-6E8A-4147-A177-3AD203B41FA5}">
                      <a16:colId xmlns:a16="http://schemas.microsoft.com/office/drawing/2014/main" val="3878353507"/>
                    </a:ext>
                  </a:extLst>
                </a:gridCol>
                <a:gridCol w="2076668">
                  <a:extLst>
                    <a:ext uri="{9D8B030D-6E8A-4147-A177-3AD203B41FA5}">
                      <a16:colId xmlns:a16="http://schemas.microsoft.com/office/drawing/2014/main" val="879927104"/>
                    </a:ext>
                  </a:extLst>
                </a:gridCol>
              </a:tblGrid>
              <a:tr h="321941">
                <a:tc>
                  <a:txBody>
                    <a:bodyPr/>
                    <a:lstStyle/>
                    <a:p>
                      <a:pPr algn="ctr">
                        <a:spcAft>
                          <a:spcPts val="0"/>
                        </a:spcAft>
                      </a:pPr>
                      <a:r>
                        <a:rPr lang="en-US" sz="1200" dirty="0">
                          <a:effectLst/>
                        </a:rPr>
                        <a:t>Week </a:t>
                      </a:r>
                    </a:p>
                    <a:p>
                      <a:pPr algn="ctr">
                        <a:spcAft>
                          <a:spcPts val="0"/>
                        </a:spcAft>
                      </a:pPr>
                      <a:r>
                        <a:rPr lang="en-US" sz="1200" dirty="0">
                          <a:effectLst/>
                        </a:rPr>
                        <a:t>(Location)</a:t>
                      </a:r>
                      <a:endParaRPr lang="en-US" sz="1200" dirty="0">
                        <a:effectLst/>
                        <a:latin typeface="Times New Roman" panose="02020603050405020304" pitchFamily="18" charset="0"/>
                        <a:cs typeface="Times New Roman" panose="02020603050405020304" pitchFamily="18" charset="0"/>
                      </a:endParaRPr>
                    </a:p>
                  </a:txBody>
                  <a:tcPr marL="106685" marR="106685" marT="0" marB="0" anchor="ctr"/>
                </a:tc>
                <a:tc>
                  <a:txBody>
                    <a:bodyPr/>
                    <a:lstStyle/>
                    <a:p>
                      <a:pPr algn="ctr">
                        <a:spcAft>
                          <a:spcPts val="0"/>
                        </a:spcAft>
                      </a:pPr>
                      <a:r>
                        <a:rPr lang="en-US" sz="1200" dirty="0">
                          <a:effectLst/>
                        </a:rPr>
                        <a:t>Agenda</a:t>
                      </a:r>
                      <a:endParaRPr lang="en-US" sz="1200" dirty="0">
                        <a:effectLst/>
                        <a:latin typeface="Times New Roman" panose="02020603050405020304" pitchFamily="18" charset="0"/>
                        <a:cs typeface="Times New Roman" panose="02020603050405020304" pitchFamily="18" charset="0"/>
                      </a:endParaRPr>
                    </a:p>
                  </a:txBody>
                  <a:tcPr marL="106685" marR="106685" marT="0" marB="0" anchor="ctr"/>
                </a:tc>
                <a:tc>
                  <a:txBody>
                    <a:bodyPr/>
                    <a:lstStyle/>
                    <a:p>
                      <a:pPr algn="ctr">
                        <a:spcAft>
                          <a:spcPts val="0"/>
                        </a:spcAft>
                      </a:pPr>
                      <a:r>
                        <a:rPr lang="en-US" sz="1200" dirty="0">
                          <a:effectLst/>
                        </a:rPr>
                        <a:t>Objectives</a:t>
                      </a:r>
                      <a:endParaRPr lang="en-US" sz="1200" dirty="0">
                        <a:effectLst/>
                        <a:latin typeface="Times New Roman" panose="02020603050405020304" pitchFamily="18" charset="0"/>
                        <a:cs typeface="Times New Roman" panose="02020603050405020304" pitchFamily="18" charset="0"/>
                      </a:endParaRPr>
                    </a:p>
                  </a:txBody>
                  <a:tcPr marL="106685" marR="106685" marT="0" marB="0" anchor="ctr"/>
                </a:tc>
                <a:tc>
                  <a:txBody>
                    <a:bodyPr/>
                    <a:lstStyle/>
                    <a:p>
                      <a:pPr algn="ctr">
                        <a:spcAft>
                          <a:spcPts val="0"/>
                        </a:spcAft>
                      </a:pPr>
                      <a:r>
                        <a:rPr lang="en-US" sz="1200" dirty="0">
                          <a:effectLst/>
                        </a:rPr>
                        <a:t>Behavioral Activation (BA)</a:t>
                      </a:r>
                      <a:endParaRPr lang="en-US" sz="1200" dirty="0">
                        <a:effectLst/>
                        <a:latin typeface="Times New Roman" panose="02020603050405020304" pitchFamily="18" charset="0"/>
                        <a:cs typeface="Times New Roman" panose="02020603050405020304" pitchFamily="18" charset="0"/>
                      </a:endParaRPr>
                    </a:p>
                  </a:txBody>
                  <a:tcPr marL="106685" marR="106685" marT="0" marB="0" anchor="ctr"/>
                </a:tc>
                <a:extLst>
                  <a:ext uri="{0D108BD9-81ED-4DB2-BD59-A6C34878D82A}">
                    <a16:rowId xmlns:a16="http://schemas.microsoft.com/office/drawing/2014/main" val="3489032699"/>
                  </a:ext>
                </a:extLst>
              </a:tr>
              <a:tr h="482910">
                <a:tc>
                  <a:txBody>
                    <a:bodyPr/>
                    <a:lstStyle/>
                    <a:p>
                      <a:pPr algn="ctr">
                        <a:spcAft>
                          <a:spcPts val="0"/>
                        </a:spcAft>
                      </a:pPr>
                      <a:r>
                        <a:rPr lang="en-US" sz="1200" dirty="0">
                          <a:effectLst/>
                        </a:rPr>
                        <a:t>1</a:t>
                      </a:r>
                    </a:p>
                    <a:p>
                      <a:pPr algn="ctr">
                        <a:spcAft>
                          <a:spcPts val="0"/>
                        </a:spcAft>
                      </a:pPr>
                      <a:r>
                        <a:rPr lang="en-US" sz="1200" dirty="0">
                          <a:effectLst/>
                        </a:rPr>
                        <a:t>(in-person)</a:t>
                      </a:r>
                      <a:endParaRPr lang="en-US" sz="1200" dirty="0">
                        <a:effectLst/>
                        <a:latin typeface="Times New Roman" panose="02020603050405020304" pitchFamily="18" charset="0"/>
                        <a:cs typeface="Times New Roman" panose="02020603050405020304" pitchFamily="18" charset="0"/>
                      </a:endParaRPr>
                    </a:p>
                  </a:txBody>
                  <a:tcPr marL="106685" marR="106685" marT="0" marB="0"/>
                </a:tc>
                <a:tc>
                  <a:txBody>
                    <a:bodyPr/>
                    <a:lstStyle/>
                    <a:p>
                      <a:pPr>
                        <a:spcAft>
                          <a:spcPts val="0"/>
                        </a:spcAft>
                      </a:pPr>
                      <a:r>
                        <a:rPr lang="en-US" sz="1200" dirty="0">
                          <a:effectLst/>
                        </a:rPr>
                        <a:t>Introduction to SC Thrive</a:t>
                      </a:r>
                    </a:p>
                    <a:p>
                      <a:pPr>
                        <a:spcAft>
                          <a:spcPts val="0"/>
                        </a:spcAft>
                      </a:pPr>
                      <a:r>
                        <a:rPr lang="en-US" sz="1200" dirty="0">
                          <a:effectLst/>
                        </a:rPr>
                        <a:t>SCD knowledge </a:t>
                      </a:r>
                    </a:p>
                  </a:txBody>
                  <a:tcPr marL="106685" marR="106685" marT="0" marB="0"/>
                </a:tc>
                <a:tc>
                  <a:txBody>
                    <a:bodyPr/>
                    <a:lstStyle/>
                    <a:p>
                      <a:pPr>
                        <a:spcAft>
                          <a:spcPts val="0"/>
                        </a:spcAft>
                      </a:pPr>
                      <a:r>
                        <a:rPr lang="en-US" sz="1200" dirty="0">
                          <a:effectLst/>
                        </a:rPr>
                        <a:t>Describe their role in managing SCD</a:t>
                      </a:r>
                      <a:br>
                        <a:rPr lang="en-US" sz="1200" dirty="0">
                          <a:effectLst/>
                        </a:rPr>
                      </a:br>
                      <a:r>
                        <a:rPr lang="en-US" sz="1200" dirty="0">
                          <a:effectLst/>
                        </a:rPr>
                        <a:t>Identify at least two SCD problems</a:t>
                      </a:r>
                      <a:br>
                        <a:rPr lang="en-US" sz="1200" dirty="0">
                          <a:effectLst/>
                        </a:rPr>
                      </a:br>
                      <a:r>
                        <a:rPr lang="en-US" sz="1200" dirty="0">
                          <a:effectLst/>
                        </a:rPr>
                        <a:t>2 self-management strategies</a:t>
                      </a:r>
                    </a:p>
                  </a:txBody>
                  <a:tcPr marL="106685" marR="106685" marT="0" marB="0"/>
                </a:tc>
                <a:tc>
                  <a:txBody>
                    <a:bodyPr/>
                    <a:lstStyle/>
                    <a:p>
                      <a:pPr>
                        <a:spcAft>
                          <a:spcPts val="0"/>
                        </a:spcAft>
                      </a:pPr>
                      <a:r>
                        <a:rPr lang="en-US" sz="1200" dirty="0">
                          <a:effectLst/>
                        </a:rPr>
                        <a:t>Knowledge, Self-Efficacy, Readiness for Change, Family/Social Support</a:t>
                      </a:r>
                      <a:endParaRPr lang="en-US" sz="1200" dirty="0">
                        <a:effectLst/>
                        <a:latin typeface="Times New Roman" panose="02020603050405020304" pitchFamily="18" charset="0"/>
                        <a:cs typeface="Times New Roman" panose="02020603050405020304" pitchFamily="18" charset="0"/>
                      </a:endParaRPr>
                    </a:p>
                  </a:txBody>
                  <a:tcPr marL="106685" marR="106685" marT="0" marB="0"/>
                </a:tc>
                <a:extLst>
                  <a:ext uri="{0D108BD9-81ED-4DB2-BD59-A6C34878D82A}">
                    <a16:rowId xmlns:a16="http://schemas.microsoft.com/office/drawing/2014/main" val="3303229153"/>
                  </a:ext>
                </a:extLst>
              </a:tr>
              <a:tr h="482910">
                <a:tc>
                  <a:txBody>
                    <a:bodyPr/>
                    <a:lstStyle/>
                    <a:p>
                      <a:pPr algn="ctr">
                        <a:spcAft>
                          <a:spcPts val="0"/>
                        </a:spcAft>
                      </a:pPr>
                      <a:r>
                        <a:rPr lang="en-US" sz="1200" dirty="0">
                          <a:effectLst/>
                        </a:rPr>
                        <a:t>2</a:t>
                      </a:r>
                    </a:p>
                    <a:p>
                      <a:pPr algn="ctr">
                        <a:spcAft>
                          <a:spcPts val="0"/>
                        </a:spcAft>
                      </a:pPr>
                      <a:r>
                        <a:rPr lang="en-US" sz="1200" dirty="0">
                          <a:effectLst/>
                        </a:rPr>
                        <a:t>(in-person)</a:t>
                      </a:r>
                      <a:endParaRPr lang="en-US" sz="1200" dirty="0">
                        <a:effectLst/>
                        <a:latin typeface="Times New Roman" panose="02020603050405020304" pitchFamily="18" charset="0"/>
                        <a:cs typeface="Times New Roman" panose="02020603050405020304" pitchFamily="18" charset="0"/>
                      </a:endParaRPr>
                    </a:p>
                  </a:txBody>
                  <a:tcPr marL="106685" marR="106685" marT="0" marB="0"/>
                </a:tc>
                <a:tc>
                  <a:txBody>
                    <a:bodyPr/>
                    <a:lstStyle/>
                    <a:p>
                      <a:pPr>
                        <a:spcAft>
                          <a:spcPts val="0"/>
                        </a:spcAft>
                      </a:pPr>
                      <a:r>
                        <a:rPr lang="en-US" sz="1200" dirty="0">
                          <a:effectLst/>
                        </a:rPr>
                        <a:t>My Team section of Patient Profile</a:t>
                      </a:r>
                      <a:br>
                        <a:rPr lang="en-US" sz="1200" dirty="0">
                          <a:effectLst/>
                        </a:rPr>
                      </a:br>
                      <a:r>
                        <a:rPr lang="en-US" sz="1200" dirty="0">
                          <a:effectLst/>
                        </a:rPr>
                        <a:t>Introduce and practice communication skills </a:t>
                      </a:r>
                    </a:p>
                    <a:p>
                      <a:pPr>
                        <a:spcAft>
                          <a:spcPts val="0"/>
                        </a:spcAft>
                      </a:pPr>
                      <a:r>
                        <a:rPr lang="en-US" sz="1200" dirty="0">
                          <a:effectLst/>
                        </a:rPr>
                        <a:t>Introduce and practice problem solving</a:t>
                      </a:r>
                      <a:endParaRPr lang="en-US" sz="1200" i="1" dirty="0">
                        <a:effectLst/>
                        <a:latin typeface="Times New Roman" panose="02020603050405020304" pitchFamily="18" charset="0"/>
                        <a:cs typeface="Times New Roman" panose="02020603050405020304" pitchFamily="18" charset="0"/>
                      </a:endParaRPr>
                    </a:p>
                  </a:txBody>
                  <a:tcPr marL="106685" marR="106685" marT="0" marB="0"/>
                </a:tc>
                <a:tc>
                  <a:txBody>
                    <a:bodyPr/>
                    <a:lstStyle/>
                    <a:p>
                      <a:pPr>
                        <a:spcAft>
                          <a:spcPts val="0"/>
                        </a:spcAft>
                      </a:pPr>
                      <a:r>
                        <a:rPr lang="en-US" sz="1200" dirty="0">
                          <a:effectLst/>
                        </a:rPr>
                        <a:t>Discuss ways to communicate about SCD to others</a:t>
                      </a:r>
                      <a:br>
                        <a:rPr lang="en-US" sz="1200" dirty="0">
                          <a:effectLst/>
                        </a:rPr>
                      </a:br>
                      <a:r>
                        <a:rPr lang="en-US" sz="1200" dirty="0">
                          <a:effectLst/>
                        </a:rPr>
                        <a:t>Describe the steps to problem solving</a:t>
                      </a:r>
                    </a:p>
                  </a:txBody>
                  <a:tcPr marL="106685" marR="106685" marT="0" marB="0"/>
                </a:tc>
                <a:tc>
                  <a:txBody>
                    <a:bodyPr/>
                    <a:lstStyle/>
                    <a:p>
                      <a:pPr>
                        <a:spcAft>
                          <a:spcPts val="0"/>
                        </a:spcAft>
                      </a:pPr>
                      <a:r>
                        <a:rPr lang="en-US" sz="1200" dirty="0">
                          <a:effectLst/>
                        </a:rPr>
                        <a:t>Skills, Self-Efficacy, Family/Social Support</a:t>
                      </a:r>
                      <a:endParaRPr lang="en-US" sz="1200" dirty="0">
                        <a:effectLst/>
                        <a:latin typeface="Times New Roman" panose="02020603050405020304" pitchFamily="18" charset="0"/>
                        <a:cs typeface="Times New Roman" panose="02020603050405020304" pitchFamily="18" charset="0"/>
                      </a:endParaRPr>
                    </a:p>
                  </a:txBody>
                  <a:tcPr marL="106685" marR="106685" marT="0" marB="0"/>
                </a:tc>
                <a:extLst>
                  <a:ext uri="{0D108BD9-81ED-4DB2-BD59-A6C34878D82A}">
                    <a16:rowId xmlns:a16="http://schemas.microsoft.com/office/drawing/2014/main" val="3267945443"/>
                  </a:ext>
                </a:extLst>
              </a:tr>
              <a:tr h="965821">
                <a:tc>
                  <a:txBody>
                    <a:bodyPr/>
                    <a:lstStyle/>
                    <a:p>
                      <a:pPr algn="ctr">
                        <a:spcAft>
                          <a:spcPts val="0"/>
                        </a:spcAft>
                      </a:pPr>
                      <a:r>
                        <a:rPr lang="en-US" sz="1200" dirty="0">
                          <a:effectLst/>
                        </a:rPr>
                        <a:t>3</a:t>
                      </a:r>
                    </a:p>
                    <a:p>
                      <a:pPr algn="ctr">
                        <a:spcAft>
                          <a:spcPts val="0"/>
                        </a:spcAft>
                      </a:pPr>
                      <a:r>
                        <a:rPr lang="en-US" sz="1200" dirty="0">
                          <a:effectLst/>
                        </a:rPr>
                        <a:t>(online)</a:t>
                      </a:r>
                      <a:endParaRPr lang="en-US" sz="1200" dirty="0">
                        <a:effectLst/>
                        <a:latin typeface="Times New Roman" panose="02020603050405020304" pitchFamily="18" charset="0"/>
                        <a:cs typeface="Times New Roman" panose="02020603050405020304" pitchFamily="18" charset="0"/>
                      </a:endParaRPr>
                    </a:p>
                  </a:txBody>
                  <a:tcPr marL="106685" marR="106685" marT="0" marB="0"/>
                </a:tc>
                <a:tc>
                  <a:txBody>
                    <a:bodyPr/>
                    <a:lstStyle/>
                    <a:p>
                      <a:pPr>
                        <a:spcAft>
                          <a:spcPts val="0"/>
                        </a:spcAft>
                      </a:pPr>
                      <a:r>
                        <a:rPr lang="en-US" sz="1200" dirty="0">
                          <a:effectLst/>
                        </a:rPr>
                        <a:t>Gate Control Theory of pain</a:t>
                      </a:r>
                      <a:br>
                        <a:rPr lang="en-US" sz="1200" dirty="0">
                          <a:effectLst/>
                        </a:rPr>
                      </a:br>
                      <a:r>
                        <a:rPr lang="en-US" sz="1200" dirty="0">
                          <a:effectLst/>
                        </a:rPr>
                        <a:t>My Pain section of the Patient Profile </a:t>
                      </a:r>
                    </a:p>
                    <a:p>
                      <a:pPr>
                        <a:spcAft>
                          <a:spcPts val="0"/>
                        </a:spcAft>
                      </a:pPr>
                      <a:r>
                        <a:rPr lang="en-US" sz="1200" dirty="0">
                          <a:effectLst/>
                        </a:rPr>
                        <a:t>Pain management – Progressive Muscle Relaxation (PMR) and abdominal breathing</a:t>
                      </a:r>
                      <a:br>
                        <a:rPr lang="en-US" sz="1200" dirty="0">
                          <a:effectLst/>
                        </a:rPr>
                      </a:br>
                      <a:r>
                        <a:rPr lang="en-US" sz="1200" dirty="0">
                          <a:effectLst/>
                        </a:rPr>
                        <a:t>Introduce pain diary</a:t>
                      </a:r>
                      <a:br>
                        <a:rPr lang="en-US" sz="1200" dirty="0">
                          <a:effectLst/>
                        </a:rPr>
                      </a:br>
                      <a:r>
                        <a:rPr lang="en-US" sz="1200" dirty="0">
                          <a:effectLst/>
                        </a:rPr>
                        <a:t>Mood management – pleasant activities and imagery</a:t>
                      </a:r>
                    </a:p>
                  </a:txBody>
                  <a:tcPr marL="106685" marR="106685" marT="0" marB="0"/>
                </a:tc>
                <a:tc>
                  <a:txBody>
                    <a:bodyPr/>
                    <a:lstStyle/>
                    <a:p>
                      <a:pPr>
                        <a:spcAft>
                          <a:spcPts val="0"/>
                        </a:spcAft>
                      </a:pPr>
                      <a:r>
                        <a:rPr lang="en-US" sz="1200" dirty="0">
                          <a:effectLst/>
                        </a:rPr>
                        <a:t>Discuss the gate control theory of pain</a:t>
                      </a:r>
                      <a:br>
                        <a:rPr lang="en-US" sz="1200" dirty="0">
                          <a:effectLst/>
                        </a:rPr>
                      </a:br>
                      <a:r>
                        <a:rPr lang="en-US" sz="1200" dirty="0">
                          <a:effectLst/>
                        </a:rPr>
                        <a:t>Describe ways to manage pain and fatigue</a:t>
                      </a:r>
                      <a:br>
                        <a:rPr lang="en-US" sz="1200" dirty="0">
                          <a:effectLst/>
                        </a:rPr>
                      </a:br>
                      <a:r>
                        <a:rPr lang="en-US" sz="1200" dirty="0">
                          <a:effectLst/>
                        </a:rPr>
                        <a:t>Describe ways to manage strong emotions </a:t>
                      </a:r>
                    </a:p>
                    <a:p>
                      <a:pPr>
                        <a:spcAft>
                          <a:spcPts val="0"/>
                        </a:spcAft>
                      </a:pPr>
                      <a:r>
                        <a:rPr lang="en-US" sz="1200" dirty="0">
                          <a:effectLst/>
                        </a:rPr>
                        <a:t>Make a weekly action plan </a:t>
                      </a:r>
                      <a:endParaRPr lang="en-US" sz="1200" dirty="0">
                        <a:effectLst/>
                        <a:latin typeface="Times New Roman" panose="02020603050405020304" pitchFamily="18" charset="0"/>
                        <a:cs typeface="Times New Roman" panose="02020603050405020304" pitchFamily="18" charset="0"/>
                      </a:endParaRPr>
                    </a:p>
                  </a:txBody>
                  <a:tcPr marL="106685" marR="106685" marT="0" marB="0"/>
                </a:tc>
                <a:tc>
                  <a:txBody>
                    <a:bodyPr/>
                    <a:lstStyle/>
                    <a:p>
                      <a:pPr>
                        <a:spcAft>
                          <a:spcPts val="0"/>
                        </a:spcAft>
                      </a:pPr>
                      <a:r>
                        <a:rPr lang="en-US" sz="1200" dirty="0">
                          <a:effectLst/>
                        </a:rPr>
                        <a:t>Mood, Self-Efficacy, Skills, Family/Social Support</a:t>
                      </a:r>
                      <a:endParaRPr lang="en-US" sz="1200" dirty="0">
                        <a:effectLst/>
                        <a:latin typeface="Times New Roman" panose="02020603050405020304" pitchFamily="18" charset="0"/>
                        <a:cs typeface="Times New Roman" panose="02020603050405020304" pitchFamily="18" charset="0"/>
                      </a:endParaRPr>
                    </a:p>
                  </a:txBody>
                  <a:tcPr marL="106685" marR="106685" marT="0" marB="0"/>
                </a:tc>
                <a:extLst>
                  <a:ext uri="{0D108BD9-81ED-4DB2-BD59-A6C34878D82A}">
                    <a16:rowId xmlns:a16="http://schemas.microsoft.com/office/drawing/2014/main" val="2127589284"/>
                  </a:ext>
                </a:extLst>
              </a:tr>
              <a:tr h="628153">
                <a:tc>
                  <a:txBody>
                    <a:bodyPr/>
                    <a:lstStyle/>
                    <a:p>
                      <a:pPr algn="ctr">
                        <a:spcAft>
                          <a:spcPts val="0"/>
                        </a:spcAft>
                      </a:pPr>
                      <a:r>
                        <a:rPr lang="en-US" sz="1200" dirty="0">
                          <a:effectLst/>
                        </a:rPr>
                        <a:t>4</a:t>
                      </a:r>
                    </a:p>
                    <a:p>
                      <a:pPr algn="ctr">
                        <a:spcAft>
                          <a:spcPts val="0"/>
                        </a:spcAft>
                      </a:pPr>
                      <a:r>
                        <a:rPr lang="en-US" sz="1200" dirty="0">
                          <a:effectLst/>
                        </a:rPr>
                        <a:t>(online)</a:t>
                      </a:r>
                      <a:endParaRPr lang="en-US" sz="1200" dirty="0">
                        <a:effectLst/>
                        <a:latin typeface="Times New Roman" panose="02020603050405020304" pitchFamily="18" charset="0"/>
                        <a:cs typeface="Times New Roman" panose="02020603050405020304" pitchFamily="18" charset="0"/>
                      </a:endParaRPr>
                    </a:p>
                  </a:txBody>
                  <a:tcPr marL="106685" marR="106685" marT="0" marB="0"/>
                </a:tc>
                <a:tc>
                  <a:txBody>
                    <a:bodyPr/>
                    <a:lstStyle/>
                    <a:p>
                      <a:pPr>
                        <a:spcAft>
                          <a:spcPts val="0"/>
                        </a:spcAft>
                      </a:pPr>
                      <a:r>
                        <a:rPr lang="en-US" sz="1200" dirty="0">
                          <a:effectLst/>
                        </a:rPr>
                        <a:t>Daily Life section of Patient Profile</a:t>
                      </a:r>
                    </a:p>
                    <a:p>
                      <a:pPr>
                        <a:spcAft>
                          <a:spcPts val="0"/>
                        </a:spcAft>
                      </a:pPr>
                      <a:r>
                        <a:rPr lang="en-US" sz="1200" dirty="0">
                          <a:effectLst/>
                        </a:rPr>
                        <a:t>Distraction techniques, Guided imagery</a:t>
                      </a:r>
                      <a:br>
                        <a:rPr lang="en-US" sz="1200" dirty="0">
                          <a:effectLst/>
                        </a:rPr>
                      </a:br>
                      <a:r>
                        <a:rPr lang="en-US" sz="1200" dirty="0">
                          <a:effectLst/>
                        </a:rPr>
                        <a:t>Positive thinking</a:t>
                      </a:r>
                    </a:p>
                  </a:txBody>
                  <a:tcPr marL="106685" marR="106685" marT="0" marB="0"/>
                </a:tc>
                <a:tc>
                  <a:txBody>
                    <a:bodyPr/>
                    <a:lstStyle/>
                    <a:p>
                      <a:pPr>
                        <a:spcAft>
                          <a:spcPts val="0"/>
                        </a:spcAft>
                      </a:pPr>
                      <a:r>
                        <a:rPr lang="en-US" sz="1200" dirty="0">
                          <a:effectLst/>
                        </a:rPr>
                        <a:t>Discuss the gate control theory of pain</a:t>
                      </a:r>
                      <a:br>
                        <a:rPr lang="en-US" sz="1200" dirty="0">
                          <a:effectLst/>
                        </a:rPr>
                      </a:br>
                      <a:r>
                        <a:rPr lang="en-US" sz="1200" dirty="0">
                          <a:effectLst/>
                        </a:rPr>
                        <a:t>Describe ways to manage pain and fatigue</a:t>
                      </a:r>
                      <a:br>
                        <a:rPr lang="en-US" sz="1200" dirty="0">
                          <a:effectLst/>
                        </a:rPr>
                      </a:br>
                      <a:r>
                        <a:rPr lang="en-US" sz="1200" dirty="0">
                          <a:effectLst/>
                        </a:rPr>
                        <a:t>Describe ways to manage strong emotions </a:t>
                      </a:r>
                    </a:p>
                  </a:txBody>
                  <a:tcPr marL="106685" marR="106685" marT="0" marB="0"/>
                </a:tc>
                <a:tc>
                  <a:txBody>
                    <a:bodyPr/>
                    <a:lstStyle/>
                    <a:p>
                      <a:pPr>
                        <a:spcAft>
                          <a:spcPts val="0"/>
                        </a:spcAft>
                      </a:pPr>
                      <a:r>
                        <a:rPr lang="en-US" sz="1200" dirty="0">
                          <a:effectLst/>
                        </a:rPr>
                        <a:t>Self-Efficacy, Skills, Family/Social Support</a:t>
                      </a:r>
                      <a:endParaRPr lang="en-US" sz="1200" dirty="0">
                        <a:effectLst/>
                        <a:latin typeface="Times New Roman" panose="02020603050405020304" pitchFamily="18" charset="0"/>
                        <a:cs typeface="Times New Roman" panose="02020603050405020304" pitchFamily="18" charset="0"/>
                      </a:endParaRPr>
                    </a:p>
                  </a:txBody>
                  <a:tcPr marL="106685" marR="106685" marT="0" marB="0"/>
                </a:tc>
                <a:extLst>
                  <a:ext uri="{0D108BD9-81ED-4DB2-BD59-A6C34878D82A}">
                    <a16:rowId xmlns:a16="http://schemas.microsoft.com/office/drawing/2014/main" val="3676298488"/>
                  </a:ext>
                </a:extLst>
              </a:tr>
              <a:tr h="679837">
                <a:tc>
                  <a:txBody>
                    <a:bodyPr/>
                    <a:lstStyle/>
                    <a:p>
                      <a:pPr algn="ctr">
                        <a:spcAft>
                          <a:spcPts val="0"/>
                        </a:spcAft>
                      </a:pPr>
                      <a:r>
                        <a:rPr lang="en-US" sz="1200" dirty="0">
                          <a:effectLst/>
                        </a:rPr>
                        <a:t>5</a:t>
                      </a:r>
                    </a:p>
                    <a:p>
                      <a:pPr algn="ctr">
                        <a:spcAft>
                          <a:spcPts val="0"/>
                        </a:spcAft>
                      </a:pPr>
                      <a:r>
                        <a:rPr lang="en-US" sz="1200" dirty="0">
                          <a:effectLst/>
                        </a:rPr>
                        <a:t>(online)</a:t>
                      </a:r>
                      <a:endParaRPr lang="en-US" sz="1200" dirty="0">
                        <a:effectLst/>
                        <a:latin typeface="Times New Roman" panose="02020603050405020304" pitchFamily="18" charset="0"/>
                        <a:cs typeface="Times New Roman" panose="02020603050405020304" pitchFamily="18" charset="0"/>
                      </a:endParaRPr>
                    </a:p>
                  </a:txBody>
                  <a:tcPr marL="106685" marR="106685" marT="0" marB="0"/>
                </a:tc>
                <a:tc>
                  <a:txBody>
                    <a:bodyPr/>
                    <a:lstStyle/>
                    <a:p>
                      <a:pPr>
                        <a:spcAft>
                          <a:spcPts val="0"/>
                        </a:spcAft>
                      </a:pPr>
                      <a:r>
                        <a:rPr lang="en-US" sz="1200" dirty="0">
                          <a:effectLst/>
                        </a:rPr>
                        <a:t>Self- Management section of Patient Profile</a:t>
                      </a:r>
                      <a:br>
                        <a:rPr lang="en-US" sz="1200" dirty="0">
                          <a:effectLst/>
                        </a:rPr>
                      </a:br>
                      <a:r>
                        <a:rPr lang="en-US" sz="1200" dirty="0">
                          <a:effectLst/>
                        </a:rPr>
                        <a:t>Managing SCD symptoms, emergencies, treatments</a:t>
                      </a:r>
                    </a:p>
                    <a:p>
                      <a:pPr>
                        <a:spcAft>
                          <a:spcPts val="0"/>
                        </a:spcAft>
                      </a:pPr>
                      <a:r>
                        <a:rPr lang="en-US" sz="1200" dirty="0">
                          <a:effectLst/>
                        </a:rPr>
                        <a:t>Action plan and using the iManage app for reminders and to get support from group members if  taking medications</a:t>
                      </a:r>
                      <a:endParaRPr lang="en-US" sz="1200" i="1" dirty="0">
                        <a:effectLst/>
                        <a:latin typeface="Times New Roman" panose="02020603050405020304" pitchFamily="18" charset="0"/>
                        <a:cs typeface="Times New Roman" panose="02020603050405020304" pitchFamily="18" charset="0"/>
                      </a:endParaRPr>
                    </a:p>
                  </a:txBody>
                  <a:tcPr marL="106685" marR="106685" marT="0" marB="0"/>
                </a:tc>
                <a:tc>
                  <a:txBody>
                    <a:bodyPr/>
                    <a:lstStyle/>
                    <a:p>
                      <a:pPr>
                        <a:spcAft>
                          <a:spcPts val="0"/>
                        </a:spcAft>
                      </a:pPr>
                      <a:r>
                        <a:rPr lang="en-US" sz="1200" dirty="0">
                          <a:effectLst/>
                        </a:rPr>
                        <a:t>Discuss SCD symptoms, manage SCD symptoms; how to manage a health emergency </a:t>
                      </a:r>
                    </a:p>
                    <a:p>
                      <a:pPr>
                        <a:spcAft>
                          <a:spcPts val="0"/>
                        </a:spcAft>
                      </a:pPr>
                      <a:r>
                        <a:rPr lang="en-US" sz="1200" dirty="0">
                          <a:effectLst/>
                        </a:rPr>
                        <a:t>Define treatment adherence</a:t>
                      </a:r>
                    </a:p>
                  </a:txBody>
                  <a:tcPr marL="106685" marR="106685" marT="0" marB="0"/>
                </a:tc>
                <a:tc>
                  <a:txBody>
                    <a:bodyPr/>
                    <a:lstStyle/>
                    <a:p>
                      <a:pPr>
                        <a:spcAft>
                          <a:spcPts val="0"/>
                        </a:spcAft>
                      </a:pPr>
                      <a:r>
                        <a:rPr lang="en-US" sz="1200" dirty="0">
                          <a:effectLst/>
                        </a:rPr>
                        <a:t>Knowledge, Skills, Self-Efficacy, Resources, Family/Social Support</a:t>
                      </a:r>
                      <a:endParaRPr lang="en-US" sz="1200" dirty="0">
                        <a:effectLst/>
                        <a:latin typeface="Times New Roman" panose="02020603050405020304" pitchFamily="18" charset="0"/>
                        <a:cs typeface="Times New Roman" panose="02020603050405020304" pitchFamily="18" charset="0"/>
                      </a:endParaRPr>
                    </a:p>
                  </a:txBody>
                  <a:tcPr marL="106685" marR="106685" marT="0" marB="0"/>
                </a:tc>
                <a:extLst>
                  <a:ext uri="{0D108BD9-81ED-4DB2-BD59-A6C34878D82A}">
                    <a16:rowId xmlns:a16="http://schemas.microsoft.com/office/drawing/2014/main" val="3825661077"/>
                  </a:ext>
                </a:extLst>
              </a:tr>
              <a:tr h="500213">
                <a:tc>
                  <a:txBody>
                    <a:bodyPr/>
                    <a:lstStyle/>
                    <a:p>
                      <a:pPr algn="ctr">
                        <a:spcAft>
                          <a:spcPts val="0"/>
                        </a:spcAft>
                      </a:pPr>
                      <a:r>
                        <a:rPr lang="en-US" sz="1200" dirty="0">
                          <a:effectLst/>
                        </a:rPr>
                        <a:t>6</a:t>
                      </a:r>
                    </a:p>
                    <a:p>
                      <a:pPr algn="ctr">
                        <a:spcAft>
                          <a:spcPts val="0"/>
                        </a:spcAft>
                      </a:pPr>
                      <a:r>
                        <a:rPr lang="en-US" sz="1200" dirty="0">
                          <a:effectLst/>
                        </a:rPr>
                        <a:t>(in-person)</a:t>
                      </a:r>
                      <a:endParaRPr lang="en-US" sz="1200" dirty="0">
                        <a:effectLst/>
                        <a:latin typeface="Times New Roman" panose="02020603050405020304" pitchFamily="18" charset="0"/>
                        <a:cs typeface="Times New Roman" panose="02020603050405020304" pitchFamily="18" charset="0"/>
                      </a:endParaRPr>
                    </a:p>
                  </a:txBody>
                  <a:tcPr marL="106685" marR="106685" marT="0" marB="0"/>
                </a:tc>
                <a:tc>
                  <a:txBody>
                    <a:bodyPr/>
                    <a:lstStyle/>
                    <a:p>
                      <a:pPr>
                        <a:spcAft>
                          <a:spcPts val="0"/>
                        </a:spcAft>
                      </a:pPr>
                      <a:r>
                        <a:rPr lang="en-US" sz="1200" dirty="0">
                          <a:effectLst/>
                        </a:rPr>
                        <a:t>Future Vision section of Patient Profile</a:t>
                      </a:r>
                    </a:p>
                    <a:p>
                      <a:pPr>
                        <a:spcAft>
                          <a:spcPts val="0"/>
                        </a:spcAft>
                      </a:pPr>
                      <a:r>
                        <a:rPr lang="en-US" sz="1200" dirty="0">
                          <a:effectLst/>
                        </a:rPr>
                        <a:t>Decision making</a:t>
                      </a:r>
                      <a:br>
                        <a:rPr lang="en-US" sz="1200" dirty="0">
                          <a:effectLst/>
                        </a:rPr>
                      </a:br>
                      <a:r>
                        <a:rPr lang="en-US" sz="1200" dirty="0">
                          <a:effectLst/>
                        </a:rPr>
                        <a:t>Healthy lifestyle habits (e.g., water, exercise, sleep, healthy eating) </a:t>
                      </a:r>
                    </a:p>
                  </a:txBody>
                  <a:tcPr marL="106685" marR="106685" marT="0" marB="0"/>
                </a:tc>
                <a:tc>
                  <a:txBody>
                    <a:bodyPr/>
                    <a:lstStyle/>
                    <a:p>
                      <a:pPr>
                        <a:spcAft>
                          <a:spcPts val="0"/>
                        </a:spcAft>
                      </a:pPr>
                      <a:r>
                        <a:rPr lang="en-US" sz="1200" dirty="0">
                          <a:effectLst/>
                        </a:rPr>
                        <a:t>Describe the steps to decision making</a:t>
                      </a:r>
                      <a:br>
                        <a:rPr lang="en-US" sz="1200" dirty="0">
                          <a:effectLst/>
                        </a:rPr>
                      </a:br>
                      <a:r>
                        <a:rPr lang="en-US" sz="1200" dirty="0">
                          <a:effectLst/>
                        </a:rPr>
                        <a:t>Discuss water intake, exercise, sleep, diet</a:t>
                      </a:r>
                      <a:br>
                        <a:rPr lang="en-US" sz="1200" dirty="0">
                          <a:effectLst/>
                        </a:rPr>
                      </a:br>
                      <a:r>
                        <a:rPr lang="en-US" sz="1200" dirty="0">
                          <a:effectLst/>
                        </a:rPr>
                        <a:t>Discuss healthy eating guidelines</a:t>
                      </a:r>
                    </a:p>
                  </a:txBody>
                  <a:tcPr marL="106685" marR="106685" marT="0" marB="0"/>
                </a:tc>
                <a:tc>
                  <a:txBody>
                    <a:bodyPr/>
                    <a:lstStyle/>
                    <a:p>
                      <a:pPr>
                        <a:spcAft>
                          <a:spcPts val="0"/>
                        </a:spcAft>
                      </a:pPr>
                      <a:r>
                        <a:rPr lang="en-US" sz="1200" dirty="0">
                          <a:effectLst/>
                        </a:rPr>
                        <a:t>Skills, Knowledge, Self-Efficacy, Resources, Family/Social Support</a:t>
                      </a:r>
                      <a:endParaRPr lang="en-US" sz="1200" dirty="0">
                        <a:effectLst/>
                        <a:latin typeface="Times New Roman" panose="02020603050405020304" pitchFamily="18" charset="0"/>
                        <a:cs typeface="Times New Roman" panose="02020603050405020304" pitchFamily="18" charset="0"/>
                      </a:endParaRPr>
                    </a:p>
                  </a:txBody>
                  <a:tcPr marL="106685" marR="106685" marT="0" marB="0"/>
                </a:tc>
                <a:extLst>
                  <a:ext uri="{0D108BD9-81ED-4DB2-BD59-A6C34878D82A}">
                    <a16:rowId xmlns:a16="http://schemas.microsoft.com/office/drawing/2014/main" val="344587288"/>
                  </a:ext>
                </a:extLst>
              </a:tr>
              <a:tr h="643880">
                <a:tc>
                  <a:txBody>
                    <a:bodyPr/>
                    <a:lstStyle/>
                    <a:p>
                      <a:pPr algn="ctr">
                        <a:spcAft>
                          <a:spcPts val="0"/>
                        </a:spcAft>
                      </a:pPr>
                      <a:r>
                        <a:rPr lang="en-US" sz="1200" dirty="0">
                          <a:effectLst/>
                        </a:rPr>
                        <a:t>Booster</a:t>
                      </a:r>
                    </a:p>
                    <a:p>
                      <a:pPr algn="ctr">
                        <a:spcAft>
                          <a:spcPts val="0"/>
                        </a:spcAft>
                      </a:pPr>
                      <a:r>
                        <a:rPr lang="en-US" sz="1200" dirty="0">
                          <a:effectLst/>
                        </a:rPr>
                        <a:t>(in-person /online)</a:t>
                      </a:r>
                      <a:endParaRPr lang="en-US" sz="1200" dirty="0">
                        <a:effectLst/>
                        <a:latin typeface="Times New Roman" panose="02020603050405020304" pitchFamily="18" charset="0"/>
                        <a:cs typeface="Times New Roman" panose="02020603050405020304" pitchFamily="18" charset="0"/>
                      </a:endParaRPr>
                    </a:p>
                  </a:txBody>
                  <a:tcPr marL="106685" marR="106685" marT="0" marB="0"/>
                </a:tc>
                <a:tc>
                  <a:txBody>
                    <a:bodyPr/>
                    <a:lstStyle/>
                    <a:p>
                      <a:pPr>
                        <a:spcAft>
                          <a:spcPts val="0"/>
                        </a:spcAft>
                      </a:pPr>
                      <a:r>
                        <a:rPr lang="en-US" sz="1200" dirty="0">
                          <a:effectLst/>
                        </a:rPr>
                        <a:t>Transition section of the Patient Profile </a:t>
                      </a:r>
                    </a:p>
                    <a:p>
                      <a:pPr>
                        <a:spcAft>
                          <a:spcPts val="0"/>
                        </a:spcAft>
                      </a:pPr>
                      <a:r>
                        <a:rPr lang="en-US" sz="1200" dirty="0">
                          <a:effectLst/>
                        </a:rPr>
                        <a:t>Planning for healthcare transition</a:t>
                      </a:r>
                      <a:br>
                        <a:rPr lang="en-US" sz="1200" dirty="0">
                          <a:effectLst/>
                        </a:rPr>
                      </a:br>
                      <a:r>
                        <a:rPr lang="en-US" sz="1200" dirty="0">
                          <a:effectLst/>
                        </a:rPr>
                        <a:t>SCD Review (Jeopardy Game)</a:t>
                      </a:r>
                      <a:br>
                        <a:rPr lang="en-US" sz="1200" dirty="0">
                          <a:effectLst/>
                        </a:rPr>
                      </a:br>
                      <a:r>
                        <a:rPr lang="en-US" sz="1200" dirty="0">
                          <a:effectLst/>
                        </a:rPr>
                        <a:t>Planning to maintain changes</a:t>
                      </a:r>
                      <a:endParaRPr lang="en-US" sz="1200" dirty="0">
                        <a:effectLst/>
                        <a:latin typeface="Times New Roman" panose="02020603050405020304" pitchFamily="18" charset="0"/>
                        <a:cs typeface="Times New Roman" panose="02020603050405020304" pitchFamily="18" charset="0"/>
                      </a:endParaRPr>
                    </a:p>
                  </a:txBody>
                  <a:tcPr marL="106685" marR="106685" marT="0" marB="0"/>
                </a:tc>
                <a:tc>
                  <a:txBody>
                    <a:bodyPr/>
                    <a:lstStyle/>
                    <a:p>
                      <a:pPr>
                        <a:spcAft>
                          <a:spcPts val="0"/>
                        </a:spcAft>
                      </a:pPr>
                      <a:r>
                        <a:rPr lang="en-US" sz="1200" dirty="0">
                          <a:effectLst/>
                        </a:rPr>
                        <a:t>Describe at least 3 self-management tools</a:t>
                      </a:r>
                      <a:br>
                        <a:rPr lang="en-US" sz="1200" dirty="0">
                          <a:effectLst/>
                        </a:rPr>
                      </a:br>
                      <a:r>
                        <a:rPr lang="en-US" sz="1200" dirty="0">
                          <a:effectLst/>
                        </a:rPr>
                        <a:t>Discuss how to manage SCD</a:t>
                      </a:r>
                      <a:br>
                        <a:rPr lang="en-US" sz="1200" dirty="0">
                          <a:effectLst/>
                        </a:rPr>
                      </a:br>
                      <a:r>
                        <a:rPr lang="en-US" sz="1200" dirty="0">
                          <a:effectLst/>
                        </a:rPr>
                        <a:t>Ways to maintain changes </a:t>
                      </a:r>
                    </a:p>
                  </a:txBody>
                  <a:tcPr marL="106685" marR="106685" marT="0" marB="0"/>
                </a:tc>
                <a:tc>
                  <a:txBody>
                    <a:bodyPr/>
                    <a:lstStyle/>
                    <a:p>
                      <a:pPr>
                        <a:spcAft>
                          <a:spcPts val="0"/>
                        </a:spcAft>
                      </a:pPr>
                      <a:r>
                        <a:rPr lang="en-US" sz="1200" dirty="0">
                          <a:effectLst/>
                        </a:rPr>
                        <a:t>Self-Efficacy, Readiness to Change, Family/Social Support</a:t>
                      </a:r>
                      <a:endParaRPr lang="en-US" sz="1200" dirty="0">
                        <a:effectLst/>
                        <a:latin typeface="Times New Roman" panose="02020603050405020304" pitchFamily="18" charset="0"/>
                        <a:cs typeface="Times New Roman" panose="02020603050405020304" pitchFamily="18" charset="0"/>
                      </a:endParaRPr>
                    </a:p>
                  </a:txBody>
                  <a:tcPr marL="106685" marR="106685" marT="0" marB="0"/>
                </a:tc>
                <a:extLst>
                  <a:ext uri="{0D108BD9-81ED-4DB2-BD59-A6C34878D82A}">
                    <a16:rowId xmlns:a16="http://schemas.microsoft.com/office/drawing/2014/main" val="3825501841"/>
                  </a:ext>
                </a:extLst>
              </a:tr>
            </a:tbl>
          </a:graphicData>
        </a:graphic>
      </p:graphicFrame>
      <p:sp>
        <p:nvSpPr>
          <p:cNvPr id="5" name="TextBox 4">
            <a:extLst>
              <a:ext uri="{FF2B5EF4-FFF2-40B4-BE49-F238E27FC236}">
                <a16:creationId xmlns:a16="http://schemas.microsoft.com/office/drawing/2014/main" id="{E5E0D048-A328-0548-A39C-2DB9B70EDB2B}"/>
              </a:ext>
            </a:extLst>
          </p:cNvPr>
          <p:cNvSpPr txBox="1"/>
          <p:nvPr/>
        </p:nvSpPr>
        <p:spPr>
          <a:xfrm>
            <a:off x="325289" y="393590"/>
            <a:ext cx="4592860" cy="523220"/>
          </a:xfrm>
          <a:prstGeom prst="rect">
            <a:avLst/>
          </a:prstGeom>
          <a:noFill/>
        </p:spPr>
        <p:txBody>
          <a:bodyPr wrap="none" rtlCol="0">
            <a:spAutoFit/>
          </a:bodyPr>
          <a:lstStyle/>
          <a:p>
            <a:r>
              <a:rPr lang="en-US" sz="2800" b="1" dirty="0"/>
              <a:t>Weekly Session Schedule</a:t>
            </a:r>
          </a:p>
        </p:txBody>
      </p:sp>
    </p:spTree>
    <p:extLst>
      <p:ext uri="{BB962C8B-B14F-4D97-AF65-F5344CB8AC3E}">
        <p14:creationId xmlns:p14="http://schemas.microsoft.com/office/powerpoint/2010/main" val="2758598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8DF0172C-4F21-EF43-94FB-AAC366C55953}"/>
                  </a:ext>
                </a:extLst>
              </p:cNvPr>
              <p:cNvGraphicFramePr>
                <a:graphicFrameLocks noGrp="1"/>
              </p:cNvGraphicFramePr>
              <p:nvPr>
                <p:extLst>
                  <p:ext uri="{D42A27DB-BD31-4B8C-83A1-F6EECF244321}">
                    <p14:modId xmlns:p14="http://schemas.microsoft.com/office/powerpoint/2010/main" val="3377528073"/>
                  </p:ext>
                </p:extLst>
              </p:nvPr>
            </p:nvGraphicFramePr>
            <p:xfrm>
              <a:off x="260985" y="982980"/>
              <a:ext cx="11670030" cy="4584505"/>
            </p:xfrm>
            <a:graphic>
              <a:graphicData uri="http://schemas.openxmlformats.org/drawingml/2006/table">
                <a:tbl>
                  <a:tblPr firstRow="1" firstCol="1" bandRow="1">
                    <a:tableStyleId>{5C22544A-7EE6-4342-B048-85BDC9FD1C3A}</a:tableStyleId>
                  </a:tblPr>
                  <a:tblGrid>
                    <a:gridCol w="2369103">
                      <a:extLst>
                        <a:ext uri="{9D8B030D-6E8A-4147-A177-3AD203B41FA5}">
                          <a16:colId xmlns:a16="http://schemas.microsoft.com/office/drawing/2014/main" val="1453430950"/>
                        </a:ext>
                      </a:extLst>
                    </a:gridCol>
                    <a:gridCol w="1403914">
                      <a:extLst>
                        <a:ext uri="{9D8B030D-6E8A-4147-A177-3AD203B41FA5}">
                          <a16:colId xmlns:a16="http://schemas.microsoft.com/office/drawing/2014/main" val="2662245310"/>
                        </a:ext>
                      </a:extLst>
                    </a:gridCol>
                    <a:gridCol w="1403914">
                      <a:extLst>
                        <a:ext uri="{9D8B030D-6E8A-4147-A177-3AD203B41FA5}">
                          <a16:colId xmlns:a16="http://schemas.microsoft.com/office/drawing/2014/main" val="2477249669"/>
                        </a:ext>
                      </a:extLst>
                    </a:gridCol>
                    <a:gridCol w="1403914">
                      <a:extLst>
                        <a:ext uri="{9D8B030D-6E8A-4147-A177-3AD203B41FA5}">
                          <a16:colId xmlns:a16="http://schemas.microsoft.com/office/drawing/2014/main" val="2063188773"/>
                        </a:ext>
                      </a:extLst>
                    </a:gridCol>
                    <a:gridCol w="1403914">
                      <a:extLst>
                        <a:ext uri="{9D8B030D-6E8A-4147-A177-3AD203B41FA5}">
                          <a16:colId xmlns:a16="http://schemas.microsoft.com/office/drawing/2014/main" val="2376100483"/>
                        </a:ext>
                      </a:extLst>
                    </a:gridCol>
                    <a:gridCol w="1140681">
                      <a:extLst>
                        <a:ext uri="{9D8B030D-6E8A-4147-A177-3AD203B41FA5}">
                          <a16:colId xmlns:a16="http://schemas.microsoft.com/office/drawing/2014/main" val="1027287136"/>
                        </a:ext>
                      </a:extLst>
                    </a:gridCol>
                    <a:gridCol w="614210">
                      <a:extLst>
                        <a:ext uri="{9D8B030D-6E8A-4147-A177-3AD203B41FA5}">
                          <a16:colId xmlns:a16="http://schemas.microsoft.com/office/drawing/2014/main" val="2275364050"/>
                        </a:ext>
                      </a:extLst>
                    </a:gridCol>
                    <a:gridCol w="614210">
                      <a:extLst>
                        <a:ext uri="{9D8B030D-6E8A-4147-A177-3AD203B41FA5}">
                          <a16:colId xmlns:a16="http://schemas.microsoft.com/office/drawing/2014/main" val="3672801363"/>
                        </a:ext>
                      </a:extLst>
                    </a:gridCol>
                    <a:gridCol w="1316170">
                      <a:extLst>
                        <a:ext uri="{9D8B030D-6E8A-4147-A177-3AD203B41FA5}">
                          <a16:colId xmlns:a16="http://schemas.microsoft.com/office/drawing/2014/main" val="4198004695"/>
                        </a:ext>
                      </a:extLst>
                    </a:gridCol>
                  </a:tblGrid>
                  <a:tr h="809030">
                    <a:tc>
                      <a:txBody>
                        <a:bodyPr/>
                        <a:lstStyle/>
                        <a:p>
                          <a:pPr marL="0" marR="0" algn="ctr">
                            <a:spcBef>
                              <a:spcPts val="0"/>
                            </a:spcBef>
                            <a:spcAft>
                              <a:spcPts val="0"/>
                            </a:spcAft>
                          </a:pPr>
                          <a:r>
                            <a:rPr lang="en-US" sz="6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gridSpan="2">
                      <a:txBody>
                        <a:bodyPr/>
                        <a:lstStyle/>
                        <a:p>
                          <a:pPr marL="0" marR="0" algn="ctr">
                            <a:spcBef>
                              <a:spcPts val="0"/>
                            </a:spcBef>
                            <a:spcAft>
                              <a:spcPts val="0"/>
                            </a:spcAft>
                          </a:pPr>
                          <a:r>
                            <a:rPr lang="en-US" sz="1600" dirty="0">
                              <a:effectLst/>
                            </a:rPr>
                            <a:t>SCD Health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hMerge="1">
                      <a:txBody>
                        <a:bodyPr/>
                        <a:lstStyle/>
                        <a:p>
                          <a:endParaRPr lang="en-US"/>
                        </a:p>
                      </a:txBody>
                      <a:tcPr/>
                    </a:tc>
                    <a:tc gridSpan="2">
                      <a:txBody>
                        <a:bodyPr/>
                        <a:lstStyle/>
                        <a:p>
                          <a:pPr marL="0" marR="0" algn="ctr">
                            <a:spcBef>
                              <a:spcPts val="0"/>
                            </a:spcBef>
                            <a:spcAft>
                              <a:spcPts val="0"/>
                            </a:spcAft>
                          </a:pPr>
                          <a:r>
                            <a:rPr lang="en-US" sz="1600" dirty="0">
                              <a:effectLst/>
                            </a:rPr>
                            <a:t>SC Thrive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hMerge="1">
                      <a:txBody>
                        <a:bodyPr/>
                        <a:lstStyle/>
                        <a:p>
                          <a:endParaRPr lang="en-US"/>
                        </a:p>
                      </a:txBody>
                      <a:tcPr/>
                    </a:tc>
                    <a:tc gridSpan="4">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effectLst/>
                            </a:rPr>
                            <a:t>Results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hMerge="1">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hMerge="1">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hMerge="1">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3241501998"/>
                      </a:ext>
                    </a:extLst>
                  </a:tr>
                  <a:tr h="1078706">
                    <a:tc>
                      <a:txBody>
                        <a:bodyPr/>
                        <a:lstStyle/>
                        <a:p>
                          <a:pPr marL="0" marR="0" algn="ctr">
                            <a:spcBef>
                              <a:spcPts val="0"/>
                            </a:spcBef>
                            <a:spcAft>
                              <a:spcPts val="0"/>
                            </a:spcAft>
                          </a:pPr>
                          <a:r>
                            <a:rPr lang="en-US" sz="1600" dirty="0">
                              <a:effectLst/>
                            </a:rPr>
                            <a:t>Measures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Baseline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Posttreatment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Baseline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Posttreatment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Posttest Difference between Groups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sym typeface="Symbol" pitchFamily="2" charset="2"/>
                            </a:rPr>
                            <a:t></a:t>
                          </a:r>
                          <a:r>
                            <a:rPr lang="en-US" sz="1600" baseline="300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1322547373"/>
                      </a:ext>
                    </a:extLst>
                  </a:tr>
                  <a:tr h="539353">
                    <a:tc>
                      <a:txBody>
                        <a:bodyPr/>
                        <a:lstStyle/>
                        <a:p>
                          <a:pPr marL="0" marR="0" algn="l">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tc>
                    <a:tc>
                      <a:txBody>
                        <a:bodyPr/>
                        <a:lstStyle/>
                        <a:p>
                          <a:pPr marL="0" marR="0" algn="ctr">
                            <a:spcBef>
                              <a:spcPts val="0"/>
                            </a:spcBef>
                            <a:spcAft>
                              <a:spcPts val="0"/>
                            </a:spcAft>
                          </a:pPr>
                          <a:r>
                            <a:rPr lang="en-US" sz="1600" dirty="0">
                              <a:effectLst/>
                            </a:rPr>
                            <a:t>Mean</a:t>
                          </a:r>
                        </a:p>
                        <a:p>
                          <a:pPr marL="0" marR="0" algn="ctr">
                            <a:spcBef>
                              <a:spcPts val="0"/>
                            </a:spcBef>
                            <a:spcAft>
                              <a:spcPts val="0"/>
                            </a:spcAft>
                          </a:pPr>
                          <a:r>
                            <a:rPr lang="en-US" sz="1600" dirty="0">
                              <a:effectLst/>
                            </a:rPr>
                            <a:t>(</a:t>
                          </a:r>
                          <a14:m>
                            <m:oMath xmlns:m="http://schemas.openxmlformats.org/officeDocument/2006/math">
                              <m:r>
                                <a:rPr lang="en-US" sz="1600">
                                  <a:effectLst/>
                                </a:rPr>
                                <m:t>±</m:t>
                              </m:r>
                            </m:oMath>
                          </a14:m>
                          <a:r>
                            <a:rPr lang="en-US" sz="1600" dirty="0">
                              <a:effectLst/>
                            </a:rPr>
                            <a:t> SD)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Mean</a:t>
                          </a:r>
                        </a:p>
                        <a:p>
                          <a:pPr marL="0" marR="0" algn="ctr">
                            <a:spcBef>
                              <a:spcPts val="0"/>
                            </a:spcBef>
                            <a:spcAft>
                              <a:spcPts val="0"/>
                            </a:spcAft>
                          </a:pPr>
                          <a:r>
                            <a:rPr lang="en-US" sz="1600" dirty="0">
                              <a:effectLst/>
                            </a:rPr>
                            <a:t>(</a:t>
                          </a:r>
                          <a14:m>
                            <m:oMath xmlns:m="http://schemas.openxmlformats.org/officeDocument/2006/math">
                              <m:r>
                                <a:rPr lang="en-US" sz="1600">
                                  <a:effectLst/>
                                </a:rPr>
                                <m:t>±</m:t>
                              </m:r>
                            </m:oMath>
                          </a14:m>
                          <a:r>
                            <a:rPr lang="en-US" sz="1600" dirty="0">
                              <a:effectLst/>
                            </a:rPr>
                            <a:t> SD)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Mean</a:t>
                          </a:r>
                        </a:p>
                        <a:p>
                          <a:pPr marL="0" marR="0" algn="ctr">
                            <a:spcBef>
                              <a:spcPts val="0"/>
                            </a:spcBef>
                            <a:spcAft>
                              <a:spcPts val="0"/>
                            </a:spcAft>
                          </a:pPr>
                          <a:r>
                            <a:rPr lang="en-US" sz="1600" dirty="0">
                              <a:effectLst/>
                            </a:rPr>
                            <a:t>(</a:t>
                          </a:r>
                          <a14:m>
                            <m:oMath xmlns:m="http://schemas.openxmlformats.org/officeDocument/2006/math">
                              <m:r>
                                <a:rPr lang="en-US" sz="1600">
                                  <a:effectLst/>
                                </a:rPr>
                                <m:t>±</m:t>
                              </m:r>
                            </m:oMath>
                          </a14:m>
                          <a:r>
                            <a:rPr lang="en-US" sz="1600" dirty="0">
                              <a:effectLst/>
                            </a:rPr>
                            <a:t> SD)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Mean</a:t>
                          </a:r>
                        </a:p>
                        <a:p>
                          <a:pPr marL="0" marR="0" algn="ctr">
                            <a:spcBef>
                              <a:spcPts val="0"/>
                            </a:spcBef>
                            <a:spcAft>
                              <a:spcPts val="0"/>
                            </a:spcAft>
                          </a:pPr>
                          <a:r>
                            <a:rPr lang="en-US" sz="1600" dirty="0">
                              <a:effectLst/>
                            </a:rPr>
                            <a:t>(</a:t>
                          </a:r>
                          <a14:m>
                            <m:oMath xmlns:m="http://schemas.openxmlformats.org/officeDocument/2006/math">
                              <m:r>
                                <a:rPr lang="en-US" sz="1600">
                                  <a:effectLst/>
                                </a:rPr>
                                <m:t>±</m:t>
                              </m:r>
                            </m:oMath>
                          </a14:m>
                          <a:r>
                            <a:rPr lang="en-US" sz="1600" dirty="0">
                              <a:effectLst/>
                            </a:rPr>
                            <a:t> SD)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l">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78278441"/>
                      </a:ext>
                    </a:extLst>
                  </a:tr>
                  <a:tr h="269677">
                    <a:tc>
                      <a:txBody>
                        <a:bodyPr/>
                        <a:lstStyle/>
                        <a:p>
                          <a:pPr marL="0" marR="0" algn="l">
                            <a:spcBef>
                              <a:spcPts val="0"/>
                            </a:spcBef>
                            <a:spcAft>
                              <a:spcPts val="0"/>
                            </a:spcAft>
                          </a:pPr>
                          <a:r>
                            <a:rPr lang="en-US" sz="1600" dirty="0">
                              <a:effectLst/>
                            </a:rPr>
                            <a:t>Primary Outcomes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2241166697"/>
                      </a:ext>
                    </a:extLst>
                  </a:tr>
                  <a:tr h="269677">
                    <a:tc>
                      <a:txBody>
                        <a:bodyPr/>
                        <a:lstStyle/>
                        <a:p>
                          <a:pPr marL="0" marR="0" algn="l">
                            <a:spcBef>
                              <a:spcPts val="0"/>
                            </a:spcBef>
                            <a:spcAft>
                              <a:spcPts val="0"/>
                            </a:spcAft>
                          </a:pPr>
                          <a:r>
                            <a:rPr lang="en-US" sz="1600" dirty="0">
                              <a:effectLst/>
                            </a:rPr>
                            <a:t>Behavioral Activation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b"/>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2171032088"/>
                      </a:ext>
                    </a:extLst>
                  </a:tr>
                  <a:tr h="269677">
                    <a:tc>
                      <a:txBody>
                        <a:bodyPr/>
                        <a:lstStyle/>
                        <a:p>
                          <a:pPr marL="0" marR="0" algn="r">
                            <a:spcBef>
                              <a:spcPts val="0"/>
                            </a:spcBef>
                            <a:spcAft>
                              <a:spcPts val="0"/>
                            </a:spcAft>
                          </a:pPr>
                          <a:r>
                            <a:rPr lang="en-US" sz="1600" dirty="0">
                              <a:effectLst/>
                            </a:rPr>
                            <a:t>PAM-13 total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69.13 (20.75)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68.82 (18.18)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68.48 (15.47)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76.57 (15.04)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8.32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.09</a:t>
                          </a:r>
                          <a:r>
                            <a:rPr lang="en-US" sz="1600" baseline="300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.06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3238664063"/>
                      </a:ext>
                    </a:extLst>
                  </a:tr>
                  <a:tr h="269677">
                    <a:tc>
                      <a:txBody>
                        <a:bodyPr/>
                        <a:lstStyle/>
                        <a:p>
                          <a:pPr marL="0" marR="0" algn="l">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3551285944"/>
                      </a:ext>
                    </a:extLst>
                  </a:tr>
                  <a:tr h="269677">
                    <a:tc>
                      <a:txBody>
                        <a:bodyPr/>
                        <a:lstStyle/>
                        <a:p>
                          <a:pPr marL="0" marR="0" algn="l">
                            <a:spcBef>
                              <a:spcPts val="0"/>
                            </a:spcBef>
                            <a:spcAft>
                              <a:spcPts val="0"/>
                            </a:spcAft>
                          </a:pPr>
                          <a:r>
                            <a:rPr lang="en-US" sz="1600" dirty="0">
                              <a:effectLst/>
                            </a:rPr>
                            <a:t>Self-Efficacy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b"/>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3445193933"/>
                      </a:ext>
                    </a:extLst>
                  </a:tr>
                  <a:tr h="269677">
                    <a:tc>
                      <a:txBody>
                        <a:bodyPr/>
                        <a:lstStyle/>
                        <a:p>
                          <a:pPr marL="0" marR="0" algn="r">
                            <a:spcBef>
                              <a:spcPts val="0"/>
                            </a:spcBef>
                            <a:spcAft>
                              <a:spcPts val="0"/>
                            </a:spcAft>
                          </a:pPr>
                          <a:r>
                            <a:rPr lang="en-US" sz="1600" dirty="0">
                              <a:effectLst/>
                            </a:rPr>
                            <a:t>TRAQ-5 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3.54 (.81)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3.53 (.79)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3.46 (.83)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3.68 (.81)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1.22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116824773"/>
                      </a:ext>
                    </a:extLst>
                  </a:tr>
                  <a:tr h="269677">
                    <a:tc>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1215103391"/>
                      </a:ext>
                    </a:extLst>
                  </a:tr>
                  <a:tr h="269677">
                    <a:tc>
                      <a:txBody>
                        <a:bodyPr/>
                        <a:lstStyle/>
                        <a:p>
                          <a:pPr marL="0" marR="0" algn="r">
                            <a:spcBef>
                              <a:spcPts val="0"/>
                            </a:spcBef>
                            <a:spcAft>
                              <a:spcPts val="0"/>
                            </a:spcAft>
                          </a:pPr>
                          <a:r>
                            <a:rPr lang="en-US" sz="1600" dirty="0">
                              <a:effectLst/>
                            </a:rPr>
                            <a:t>Tracking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3.24 (.99)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3.04 (1.05)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2.93 (1.16)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3.29 (1.05)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4.47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970184222"/>
                      </a:ext>
                    </a:extLst>
                  </a:tr>
                </a:tbl>
              </a:graphicData>
            </a:graphic>
          </p:graphicFrame>
        </mc:Choice>
        <mc:Fallback>
          <p:graphicFrame>
            <p:nvGraphicFramePr>
              <p:cNvPr id="4" name="Table 3">
                <a:extLst>
                  <a:ext uri="{FF2B5EF4-FFF2-40B4-BE49-F238E27FC236}">
                    <a16:creationId xmlns:a16="http://schemas.microsoft.com/office/drawing/2014/main" id="{8DF0172C-4F21-EF43-94FB-AAC366C55953}"/>
                  </a:ext>
                </a:extLst>
              </p:cNvPr>
              <p:cNvGraphicFramePr>
                <a:graphicFrameLocks noGrp="1"/>
              </p:cNvGraphicFramePr>
              <p:nvPr>
                <p:extLst>
                  <p:ext uri="{D42A27DB-BD31-4B8C-83A1-F6EECF244321}">
                    <p14:modId xmlns:p14="http://schemas.microsoft.com/office/powerpoint/2010/main" val="3377528073"/>
                  </p:ext>
                </p:extLst>
              </p:nvPr>
            </p:nvGraphicFramePr>
            <p:xfrm>
              <a:off x="260985" y="982980"/>
              <a:ext cx="11670030" cy="4584505"/>
            </p:xfrm>
            <a:graphic>
              <a:graphicData uri="http://schemas.openxmlformats.org/drawingml/2006/table">
                <a:tbl>
                  <a:tblPr firstRow="1" firstCol="1" bandRow="1">
                    <a:tableStyleId>{5C22544A-7EE6-4342-B048-85BDC9FD1C3A}</a:tableStyleId>
                  </a:tblPr>
                  <a:tblGrid>
                    <a:gridCol w="2369103">
                      <a:extLst>
                        <a:ext uri="{9D8B030D-6E8A-4147-A177-3AD203B41FA5}">
                          <a16:colId xmlns:a16="http://schemas.microsoft.com/office/drawing/2014/main" val="1453430950"/>
                        </a:ext>
                      </a:extLst>
                    </a:gridCol>
                    <a:gridCol w="1403914">
                      <a:extLst>
                        <a:ext uri="{9D8B030D-6E8A-4147-A177-3AD203B41FA5}">
                          <a16:colId xmlns:a16="http://schemas.microsoft.com/office/drawing/2014/main" val="2662245310"/>
                        </a:ext>
                      </a:extLst>
                    </a:gridCol>
                    <a:gridCol w="1403914">
                      <a:extLst>
                        <a:ext uri="{9D8B030D-6E8A-4147-A177-3AD203B41FA5}">
                          <a16:colId xmlns:a16="http://schemas.microsoft.com/office/drawing/2014/main" val="2477249669"/>
                        </a:ext>
                      </a:extLst>
                    </a:gridCol>
                    <a:gridCol w="1403914">
                      <a:extLst>
                        <a:ext uri="{9D8B030D-6E8A-4147-A177-3AD203B41FA5}">
                          <a16:colId xmlns:a16="http://schemas.microsoft.com/office/drawing/2014/main" val="2063188773"/>
                        </a:ext>
                      </a:extLst>
                    </a:gridCol>
                    <a:gridCol w="1403914">
                      <a:extLst>
                        <a:ext uri="{9D8B030D-6E8A-4147-A177-3AD203B41FA5}">
                          <a16:colId xmlns:a16="http://schemas.microsoft.com/office/drawing/2014/main" val="2376100483"/>
                        </a:ext>
                      </a:extLst>
                    </a:gridCol>
                    <a:gridCol w="1140681">
                      <a:extLst>
                        <a:ext uri="{9D8B030D-6E8A-4147-A177-3AD203B41FA5}">
                          <a16:colId xmlns:a16="http://schemas.microsoft.com/office/drawing/2014/main" val="1027287136"/>
                        </a:ext>
                      </a:extLst>
                    </a:gridCol>
                    <a:gridCol w="614210">
                      <a:extLst>
                        <a:ext uri="{9D8B030D-6E8A-4147-A177-3AD203B41FA5}">
                          <a16:colId xmlns:a16="http://schemas.microsoft.com/office/drawing/2014/main" val="2275364050"/>
                        </a:ext>
                      </a:extLst>
                    </a:gridCol>
                    <a:gridCol w="614210">
                      <a:extLst>
                        <a:ext uri="{9D8B030D-6E8A-4147-A177-3AD203B41FA5}">
                          <a16:colId xmlns:a16="http://schemas.microsoft.com/office/drawing/2014/main" val="3672801363"/>
                        </a:ext>
                      </a:extLst>
                    </a:gridCol>
                    <a:gridCol w="1316170">
                      <a:extLst>
                        <a:ext uri="{9D8B030D-6E8A-4147-A177-3AD203B41FA5}">
                          <a16:colId xmlns:a16="http://schemas.microsoft.com/office/drawing/2014/main" val="4198004695"/>
                        </a:ext>
                      </a:extLst>
                    </a:gridCol>
                  </a:tblGrid>
                  <a:tr h="809030">
                    <a:tc>
                      <a:txBody>
                        <a:bodyPr/>
                        <a:lstStyle/>
                        <a:p>
                          <a:pPr marL="0" marR="0" algn="ctr">
                            <a:spcBef>
                              <a:spcPts val="0"/>
                            </a:spcBef>
                            <a:spcAft>
                              <a:spcPts val="0"/>
                            </a:spcAft>
                          </a:pPr>
                          <a:r>
                            <a:rPr lang="en-US" sz="6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gridSpan="2">
                      <a:txBody>
                        <a:bodyPr/>
                        <a:lstStyle/>
                        <a:p>
                          <a:pPr marL="0" marR="0" algn="ctr">
                            <a:spcBef>
                              <a:spcPts val="0"/>
                            </a:spcBef>
                            <a:spcAft>
                              <a:spcPts val="0"/>
                            </a:spcAft>
                          </a:pPr>
                          <a:r>
                            <a:rPr lang="en-US" sz="1600" dirty="0">
                              <a:effectLst/>
                            </a:rPr>
                            <a:t>SCD Health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hMerge="1">
                      <a:txBody>
                        <a:bodyPr/>
                        <a:lstStyle/>
                        <a:p>
                          <a:endParaRPr lang="en-US"/>
                        </a:p>
                      </a:txBody>
                      <a:tcPr/>
                    </a:tc>
                    <a:tc gridSpan="2">
                      <a:txBody>
                        <a:bodyPr/>
                        <a:lstStyle/>
                        <a:p>
                          <a:pPr marL="0" marR="0" algn="ctr">
                            <a:spcBef>
                              <a:spcPts val="0"/>
                            </a:spcBef>
                            <a:spcAft>
                              <a:spcPts val="0"/>
                            </a:spcAft>
                          </a:pPr>
                          <a:r>
                            <a:rPr lang="en-US" sz="1600" dirty="0">
                              <a:effectLst/>
                            </a:rPr>
                            <a:t>SC Thrive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hMerge="1">
                      <a:txBody>
                        <a:bodyPr/>
                        <a:lstStyle/>
                        <a:p>
                          <a:endParaRPr lang="en-US"/>
                        </a:p>
                      </a:txBody>
                      <a:tcPr/>
                    </a:tc>
                    <a:tc gridSpan="4">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effectLst/>
                            </a:rPr>
                            <a:t>Results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hMerge="1">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hMerge="1">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hMerge="1">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3241501998"/>
                      </a:ext>
                    </a:extLst>
                  </a:tr>
                  <a:tr h="1078706">
                    <a:tc>
                      <a:txBody>
                        <a:bodyPr/>
                        <a:lstStyle/>
                        <a:p>
                          <a:pPr marL="0" marR="0" algn="ctr">
                            <a:spcBef>
                              <a:spcPts val="0"/>
                            </a:spcBef>
                            <a:spcAft>
                              <a:spcPts val="0"/>
                            </a:spcAft>
                          </a:pPr>
                          <a:r>
                            <a:rPr lang="en-US" sz="1600" dirty="0">
                              <a:effectLst/>
                            </a:rPr>
                            <a:t>Measures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Baseline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Posttreatment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Baseline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Posttreatment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Posttest Difference between Groups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sym typeface="Symbol" pitchFamily="2" charset="2"/>
                            </a:rPr>
                            <a:t></a:t>
                          </a:r>
                          <a:r>
                            <a:rPr lang="en-US" sz="1600" baseline="300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1322547373"/>
                      </a:ext>
                    </a:extLst>
                  </a:tr>
                  <a:tr h="539353">
                    <a:tc>
                      <a:txBody>
                        <a:bodyPr/>
                        <a:lstStyle/>
                        <a:p>
                          <a:pPr marL="0" marR="0" algn="l">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tc>
                    <a:tc>
                      <a:txBody>
                        <a:bodyPr/>
                        <a:lstStyle/>
                        <a:p>
                          <a:endParaRPr lang="en-US"/>
                        </a:p>
                      </a:txBody>
                      <a:tcPr marL="37752" marR="37752" marT="0" marB="0" anchor="ctr">
                        <a:blipFill>
                          <a:blip r:embed="rId3"/>
                          <a:stretch>
                            <a:fillRect l="-170909" t="-348837" r="-567273" b="-411628"/>
                          </a:stretch>
                        </a:blipFill>
                      </a:tcPr>
                    </a:tc>
                    <a:tc>
                      <a:txBody>
                        <a:bodyPr/>
                        <a:lstStyle/>
                        <a:p>
                          <a:endParaRPr lang="en-US"/>
                        </a:p>
                      </a:txBody>
                      <a:tcPr marL="37752" marR="37752" marT="0" marB="0" anchor="ctr">
                        <a:blipFill>
                          <a:blip r:embed="rId3"/>
                          <a:stretch>
                            <a:fillRect l="-268468" t="-348837" r="-462162" b="-411628"/>
                          </a:stretch>
                        </a:blipFill>
                      </a:tcPr>
                    </a:tc>
                    <a:tc>
                      <a:txBody>
                        <a:bodyPr/>
                        <a:lstStyle/>
                        <a:p>
                          <a:endParaRPr lang="en-US"/>
                        </a:p>
                      </a:txBody>
                      <a:tcPr marL="37752" marR="37752" marT="0" marB="0" anchor="ctr">
                        <a:blipFill>
                          <a:blip r:embed="rId3"/>
                          <a:stretch>
                            <a:fillRect l="-368468" t="-348837" r="-362162" b="-411628"/>
                          </a:stretch>
                        </a:blipFill>
                      </a:tcPr>
                    </a:tc>
                    <a:tc>
                      <a:txBody>
                        <a:bodyPr/>
                        <a:lstStyle/>
                        <a:p>
                          <a:endParaRPr lang="en-US"/>
                        </a:p>
                      </a:txBody>
                      <a:tcPr marL="37752" marR="37752" marT="0" marB="0" anchor="ctr">
                        <a:blipFill>
                          <a:blip r:embed="rId3"/>
                          <a:stretch>
                            <a:fillRect l="-472727" t="-348837" r="-265455" b="-411628"/>
                          </a:stretch>
                        </a:blipFill>
                      </a:tcPr>
                    </a:tc>
                    <a:tc>
                      <a:txBody>
                        <a:bodyPr/>
                        <a:lstStyle/>
                        <a:p>
                          <a:pPr marL="0" marR="0" algn="l">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78278441"/>
                      </a:ext>
                    </a:extLst>
                  </a:tr>
                  <a:tr h="269677">
                    <a:tc>
                      <a:txBody>
                        <a:bodyPr/>
                        <a:lstStyle/>
                        <a:p>
                          <a:pPr marL="0" marR="0" algn="l">
                            <a:spcBef>
                              <a:spcPts val="0"/>
                            </a:spcBef>
                            <a:spcAft>
                              <a:spcPts val="0"/>
                            </a:spcAft>
                          </a:pPr>
                          <a:r>
                            <a:rPr lang="en-US" sz="1600" dirty="0">
                              <a:effectLst/>
                            </a:rPr>
                            <a:t>Primary Outcomes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2241166697"/>
                      </a:ext>
                    </a:extLst>
                  </a:tr>
                  <a:tr h="269677">
                    <a:tc>
                      <a:txBody>
                        <a:bodyPr/>
                        <a:lstStyle/>
                        <a:p>
                          <a:pPr marL="0" marR="0" algn="l">
                            <a:spcBef>
                              <a:spcPts val="0"/>
                            </a:spcBef>
                            <a:spcAft>
                              <a:spcPts val="0"/>
                            </a:spcAft>
                          </a:pPr>
                          <a:r>
                            <a:rPr lang="en-US" sz="1600" dirty="0">
                              <a:effectLst/>
                            </a:rPr>
                            <a:t>Behavioral Activation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b"/>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2171032088"/>
                      </a:ext>
                    </a:extLst>
                  </a:tr>
                  <a:tr h="269677">
                    <a:tc>
                      <a:txBody>
                        <a:bodyPr/>
                        <a:lstStyle/>
                        <a:p>
                          <a:pPr marL="0" marR="0" algn="r">
                            <a:spcBef>
                              <a:spcPts val="0"/>
                            </a:spcBef>
                            <a:spcAft>
                              <a:spcPts val="0"/>
                            </a:spcAft>
                          </a:pPr>
                          <a:r>
                            <a:rPr lang="en-US" sz="1600" dirty="0">
                              <a:effectLst/>
                            </a:rPr>
                            <a:t>PAM-13 total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69.13 (20.75)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68.82 (18.18)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68.48 (15.47)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76.57 (15.04)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8.32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.09</a:t>
                          </a:r>
                          <a:r>
                            <a:rPr lang="en-US" sz="1600" baseline="300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.06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3238664063"/>
                      </a:ext>
                    </a:extLst>
                  </a:tr>
                  <a:tr h="269677">
                    <a:tc>
                      <a:txBody>
                        <a:bodyPr/>
                        <a:lstStyle/>
                        <a:p>
                          <a:pPr marL="0" marR="0" algn="l">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3551285944"/>
                      </a:ext>
                    </a:extLst>
                  </a:tr>
                  <a:tr h="269677">
                    <a:tc>
                      <a:txBody>
                        <a:bodyPr/>
                        <a:lstStyle/>
                        <a:p>
                          <a:pPr marL="0" marR="0" algn="l">
                            <a:spcBef>
                              <a:spcPts val="0"/>
                            </a:spcBef>
                            <a:spcAft>
                              <a:spcPts val="0"/>
                            </a:spcAft>
                          </a:pPr>
                          <a:r>
                            <a:rPr lang="en-US" sz="1600" dirty="0">
                              <a:effectLst/>
                            </a:rPr>
                            <a:t>Self-Efficacy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b"/>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3445193933"/>
                      </a:ext>
                    </a:extLst>
                  </a:tr>
                  <a:tr h="269677">
                    <a:tc>
                      <a:txBody>
                        <a:bodyPr/>
                        <a:lstStyle/>
                        <a:p>
                          <a:pPr marL="0" marR="0" algn="r">
                            <a:spcBef>
                              <a:spcPts val="0"/>
                            </a:spcBef>
                            <a:spcAft>
                              <a:spcPts val="0"/>
                            </a:spcAft>
                          </a:pPr>
                          <a:r>
                            <a:rPr lang="en-US" sz="1600" dirty="0">
                              <a:effectLst/>
                            </a:rPr>
                            <a:t>TRAQ-5 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3.54 (.81)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3.53 (.79)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3.46 (.83)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3.68 (.81)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1.22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116824773"/>
                      </a:ext>
                    </a:extLst>
                  </a:tr>
                  <a:tr h="269677">
                    <a:tc>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1215103391"/>
                      </a:ext>
                    </a:extLst>
                  </a:tr>
                  <a:tr h="269677">
                    <a:tc>
                      <a:txBody>
                        <a:bodyPr/>
                        <a:lstStyle/>
                        <a:p>
                          <a:pPr marL="0" marR="0" algn="r">
                            <a:spcBef>
                              <a:spcPts val="0"/>
                            </a:spcBef>
                            <a:spcAft>
                              <a:spcPts val="0"/>
                            </a:spcAft>
                          </a:pPr>
                          <a:r>
                            <a:rPr lang="en-US" sz="1600" dirty="0">
                              <a:effectLst/>
                            </a:rPr>
                            <a:t>Tracking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3.24 (.99)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3.04 (1.05)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2.93 (1.16)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3.29 (1.05)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4.47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r">
                            <a:spcBef>
                              <a:spcPts val="0"/>
                            </a:spcBef>
                            <a:spcAft>
                              <a:spcPts val="0"/>
                            </a:spcAft>
                          </a:pPr>
                          <a:r>
                            <a:rPr lang="en-US" sz="1600" dirty="0">
                              <a:effectLst/>
                            </a:rPr>
                            <a:t>.04*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tc>
                      <a:txBody>
                        <a:bodyPr/>
                        <a:lstStyle/>
                        <a:p>
                          <a:pPr marL="0" marR="0" algn="ctr">
                            <a:spcBef>
                              <a:spcPts val="0"/>
                            </a:spcBef>
                            <a:spcAft>
                              <a:spcPts val="0"/>
                            </a:spcAft>
                          </a:pPr>
                          <a:r>
                            <a:rPr lang="en-US" sz="1600" dirty="0">
                              <a:effectLst/>
                            </a:rPr>
                            <a:t>.08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752" marR="37752" marT="0" marB="0" anchor="ctr"/>
                    </a:tc>
                    <a:extLst>
                      <a:ext uri="{0D108BD9-81ED-4DB2-BD59-A6C34878D82A}">
                        <a16:rowId xmlns:a16="http://schemas.microsoft.com/office/drawing/2014/main" val="970184222"/>
                      </a:ext>
                    </a:extLst>
                  </a:tr>
                </a:tbl>
              </a:graphicData>
            </a:graphic>
          </p:graphicFrame>
        </mc:Fallback>
      </mc:AlternateContent>
      <p:sp>
        <p:nvSpPr>
          <p:cNvPr id="5" name="TextBox 4">
            <a:extLst>
              <a:ext uri="{FF2B5EF4-FFF2-40B4-BE49-F238E27FC236}">
                <a16:creationId xmlns:a16="http://schemas.microsoft.com/office/drawing/2014/main" id="{032D791B-4F15-A747-BAAB-4A25CC8EE83B}"/>
              </a:ext>
            </a:extLst>
          </p:cNvPr>
          <p:cNvSpPr txBox="1"/>
          <p:nvPr/>
        </p:nvSpPr>
        <p:spPr>
          <a:xfrm>
            <a:off x="99132" y="5934670"/>
            <a:ext cx="10998678"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Increased behavioral activation</a:t>
            </a:r>
            <a:r>
              <a:rPr kumimoji="0" lang="en-US" sz="1800" b="0" i="0" u="none" strike="noStrike" kern="1200" cap="none" spc="0" normalizeH="0" baseline="0" noProof="0" dirty="0">
                <a:ln>
                  <a:noFill/>
                </a:ln>
                <a:solidFill>
                  <a:srgbClr val="444444"/>
                </a:solidFill>
                <a:effectLst/>
                <a:uLnTx/>
                <a:uFillTx/>
                <a:latin typeface="Calibri"/>
                <a:ea typeface="+mn-ea"/>
                <a:cs typeface="Arial"/>
              </a:rPr>
              <a:t>​</a:t>
            </a:r>
            <a:r>
              <a:rPr kumimoji="0" lang="en-US" sz="1800" b="0" i="0" u="none" strike="noStrike" kern="1200" cap="none" spc="0" normalizeH="0" baseline="0" noProof="0" dirty="0">
                <a:ln>
                  <a:noFill/>
                </a:ln>
                <a:solidFill>
                  <a:srgbClr val="444444"/>
                </a:solidFill>
                <a:effectLst/>
                <a:uLnTx/>
                <a:uFillTx/>
                <a:latin typeface="Arial"/>
                <a:ea typeface="+mn-ea"/>
                <a:cs typeface="Arial"/>
              </a:rPr>
              <a:t> -     point = 2%    hospitalization,    medication adherence</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No differences in self-management behaviors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A5C"/>
              </a:solidFill>
              <a:effectLst/>
              <a:uLnTx/>
              <a:uFillTx/>
              <a:latin typeface="Arial"/>
              <a:ea typeface="+mn-ea"/>
              <a:cs typeface="+mn-cs"/>
            </a:endParaRPr>
          </a:p>
        </p:txBody>
      </p:sp>
      <p:sp>
        <p:nvSpPr>
          <p:cNvPr id="6" name="Arrow: Up 1">
            <a:extLst>
              <a:ext uri="{FF2B5EF4-FFF2-40B4-BE49-F238E27FC236}">
                <a16:creationId xmlns:a16="http://schemas.microsoft.com/office/drawing/2014/main" id="{01C67307-8C0E-9348-A1DA-8F880E97FBFB}"/>
              </a:ext>
            </a:extLst>
          </p:cNvPr>
          <p:cNvSpPr/>
          <p:nvPr/>
        </p:nvSpPr>
        <p:spPr>
          <a:xfrm>
            <a:off x="3572069" y="5689881"/>
            <a:ext cx="225840" cy="48957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Arrow: Up 1">
            <a:extLst>
              <a:ext uri="{FF2B5EF4-FFF2-40B4-BE49-F238E27FC236}">
                <a16:creationId xmlns:a16="http://schemas.microsoft.com/office/drawing/2014/main" id="{8FCDBB78-3249-0945-91ED-38B226F438F1}"/>
              </a:ext>
            </a:extLst>
          </p:cNvPr>
          <p:cNvSpPr/>
          <p:nvPr/>
        </p:nvSpPr>
        <p:spPr>
          <a:xfrm>
            <a:off x="6738179" y="5689881"/>
            <a:ext cx="225840" cy="48957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Arrow: Down 2">
            <a:extLst>
              <a:ext uri="{FF2B5EF4-FFF2-40B4-BE49-F238E27FC236}">
                <a16:creationId xmlns:a16="http://schemas.microsoft.com/office/drawing/2014/main" id="{4627D8A1-E3C1-B448-A5A9-999881EB597F}"/>
              </a:ext>
            </a:extLst>
          </p:cNvPr>
          <p:cNvSpPr/>
          <p:nvPr/>
        </p:nvSpPr>
        <p:spPr>
          <a:xfrm>
            <a:off x="4965286" y="5689880"/>
            <a:ext cx="225840" cy="4895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480ED702-68A3-1B41-8E32-3D82CAD8BE61}"/>
              </a:ext>
            </a:extLst>
          </p:cNvPr>
          <p:cNvSpPr txBox="1"/>
          <p:nvPr/>
        </p:nvSpPr>
        <p:spPr>
          <a:xfrm>
            <a:off x="260985" y="276168"/>
            <a:ext cx="3379451" cy="523220"/>
          </a:xfrm>
          <a:prstGeom prst="rect">
            <a:avLst/>
          </a:prstGeom>
          <a:noFill/>
        </p:spPr>
        <p:txBody>
          <a:bodyPr wrap="none" rtlCol="0">
            <a:spAutoFit/>
          </a:bodyPr>
          <a:lstStyle/>
          <a:p>
            <a:r>
              <a:rPr lang="en-US" sz="2800" b="1" dirty="0"/>
              <a:t>Primary Outcomes</a:t>
            </a:r>
          </a:p>
        </p:txBody>
      </p:sp>
    </p:spTree>
    <p:extLst>
      <p:ext uri="{BB962C8B-B14F-4D97-AF65-F5344CB8AC3E}">
        <p14:creationId xmlns:p14="http://schemas.microsoft.com/office/powerpoint/2010/main" val="234119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9A47E9E0-FF34-9242-BE7D-4D71E6DB1B99}"/>
              </a:ext>
            </a:extLst>
          </p:cNvPr>
          <p:cNvPicPr>
            <a:picLocks noGrp="1" noChangeAspect="1"/>
          </p:cNvPicPr>
          <p:nvPr>
            <p:ph idx="1"/>
          </p:nvPr>
        </p:nvPicPr>
        <p:blipFill rotWithShape="1">
          <a:blip r:embed="rId3"/>
          <a:srcRect l="1362"/>
          <a:stretch/>
        </p:blipFill>
        <p:spPr>
          <a:xfrm>
            <a:off x="259492" y="545410"/>
            <a:ext cx="9387737" cy="5767180"/>
          </a:xfrm>
        </p:spPr>
      </p:pic>
    </p:spTree>
    <p:extLst>
      <p:ext uri="{BB962C8B-B14F-4D97-AF65-F5344CB8AC3E}">
        <p14:creationId xmlns:p14="http://schemas.microsoft.com/office/powerpoint/2010/main" val="87887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79201D47-F7E5-D14F-B8C2-C4F5E489CF12}"/>
              </a:ext>
            </a:extLst>
          </p:cNvPr>
          <p:cNvPicPr>
            <a:picLocks noGrp="1" noChangeAspect="1"/>
          </p:cNvPicPr>
          <p:nvPr>
            <p:ph idx="1"/>
          </p:nvPr>
        </p:nvPicPr>
        <p:blipFill>
          <a:blip r:embed="rId2"/>
          <a:stretch>
            <a:fillRect/>
          </a:stretch>
        </p:blipFill>
        <p:spPr>
          <a:xfrm>
            <a:off x="1454426" y="397564"/>
            <a:ext cx="9283148" cy="5367132"/>
          </a:xfrm>
        </p:spPr>
      </p:pic>
    </p:spTree>
    <p:extLst>
      <p:ext uri="{BB962C8B-B14F-4D97-AF65-F5344CB8AC3E}">
        <p14:creationId xmlns:p14="http://schemas.microsoft.com/office/powerpoint/2010/main" val="3683138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50000"/>
                  </a:schemeClr>
                </a:solidFill>
              </a:rPr>
              <a:t>Weekly Evaluation Feedback</a:t>
            </a:r>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tx1">
                    <a:lumMod val="50000"/>
                  </a:schemeClr>
                </a:solidFill>
              </a:rPr>
              <a:t>N= 26</a:t>
            </a:r>
          </a:p>
          <a:p>
            <a:pPr marL="0" indent="0">
              <a:buNone/>
            </a:pPr>
            <a:endParaRPr lang="en-US" dirty="0">
              <a:solidFill>
                <a:schemeClr val="tx1">
                  <a:lumMod val="50000"/>
                </a:schemeClr>
              </a:solidFill>
            </a:endParaRPr>
          </a:p>
          <a:p>
            <a:pPr marL="0" indent="0">
              <a:buNone/>
            </a:pPr>
            <a:r>
              <a:rPr lang="en-US" u="sng" dirty="0">
                <a:solidFill>
                  <a:schemeClr val="tx1">
                    <a:lumMod val="50000"/>
                  </a:schemeClr>
                </a:solidFill>
              </a:rPr>
              <a:t>Most liked</a:t>
            </a:r>
            <a:r>
              <a:rPr lang="en-US" dirty="0">
                <a:solidFill>
                  <a:schemeClr val="tx1">
                    <a:lumMod val="50000"/>
                  </a:schemeClr>
                </a:solidFill>
              </a:rPr>
              <a:t>: Action Plans, Problem Solving, and Communication Skills, Belly Breathing, Distraction techniques</a:t>
            </a:r>
          </a:p>
          <a:p>
            <a:pPr marL="0" indent="0">
              <a:buNone/>
            </a:pPr>
            <a:endParaRPr lang="en-US" dirty="0">
              <a:solidFill>
                <a:schemeClr val="tx1">
                  <a:lumMod val="50000"/>
                </a:schemeClr>
              </a:solidFill>
            </a:endParaRPr>
          </a:p>
          <a:p>
            <a:pPr marL="0" indent="0">
              <a:buNone/>
            </a:pPr>
            <a:r>
              <a:rPr lang="en-US" u="sng" dirty="0">
                <a:solidFill>
                  <a:schemeClr val="tx1">
                    <a:lumMod val="50000"/>
                  </a:schemeClr>
                </a:solidFill>
              </a:rPr>
              <a:t>Least liked</a:t>
            </a:r>
            <a:r>
              <a:rPr lang="en-US" dirty="0">
                <a:solidFill>
                  <a:schemeClr val="tx1">
                    <a:lumMod val="50000"/>
                  </a:schemeClr>
                </a:solidFill>
              </a:rPr>
              <a:t>: Video, Imagery scenarios, technology issues with online groups</a:t>
            </a:r>
          </a:p>
        </p:txBody>
      </p:sp>
    </p:spTree>
    <p:extLst>
      <p:ext uri="{BB962C8B-B14F-4D97-AF65-F5344CB8AC3E}">
        <p14:creationId xmlns:p14="http://schemas.microsoft.com/office/powerpoint/2010/main" val="1309660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2312-417C-C34F-8503-EF81DD60F8EA}"/>
              </a:ext>
            </a:extLst>
          </p:cNvPr>
          <p:cNvSpPr>
            <a:spLocks noGrp="1"/>
          </p:cNvSpPr>
          <p:nvPr>
            <p:ph type="title"/>
          </p:nvPr>
        </p:nvSpPr>
        <p:spPr/>
        <p:txBody>
          <a:bodyPr/>
          <a:lstStyle/>
          <a:p>
            <a:r>
              <a:rPr lang="en-US" b="1" dirty="0">
                <a:solidFill>
                  <a:schemeClr val="tx1">
                    <a:lumMod val="50000"/>
                  </a:schemeClr>
                </a:solidFill>
              </a:rPr>
              <a:t>SC</a:t>
            </a:r>
            <a:r>
              <a:rPr lang="en-US" b="1" i="1" dirty="0">
                <a:solidFill>
                  <a:schemeClr val="tx1">
                    <a:lumMod val="50000"/>
                  </a:schemeClr>
                </a:solidFill>
              </a:rPr>
              <a:t>Thrive</a:t>
            </a:r>
            <a:endParaRPr lang="en-US" dirty="0"/>
          </a:p>
        </p:txBody>
      </p:sp>
      <p:sp>
        <p:nvSpPr>
          <p:cNvPr id="3" name="Content Placeholder 2">
            <a:extLst>
              <a:ext uri="{FF2B5EF4-FFF2-40B4-BE49-F238E27FC236}">
                <a16:creationId xmlns:a16="http://schemas.microsoft.com/office/drawing/2014/main" id="{DF53B1F0-58C7-DE46-BAD2-42D9E8D732F6}"/>
              </a:ext>
            </a:extLst>
          </p:cNvPr>
          <p:cNvSpPr>
            <a:spLocks noGrp="1"/>
          </p:cNvSpPr>
          <p:nvPr>
            <p:ph idx="1"/>
          </p:nvPr>
        </p:nvSpPr>
        <p:spPr>
          <a:xfrm>
            <a:off x="609600" y="1417638"/>
            <a:ext cx="10972800" cy="4708525"/>
          </a:xfrm>
        </p:spPr>
        <p:txBody>
          <a:bodyPr>
            <a:normAutofit fontScale="85000" lnSpcReduction="20000"/>
          </a:bodyPr>
          <a:lstStyle/>
          <a:p>
            <a:r>
              <a:rPr lang="en-US" sz="3500" b="1" dirty="0"/>
              <a:t>Content</a:t>
            </a:r>
          </a:p>
          <a:p>
            <a:pPr lvl="1"/>
            <a:r>
              <a:rPr lang="en-US" sz="3500" dirty="0">
                <a:solidFill>
                  <a:schemeClr val="tx1">
                    <a:lumMod val="50000"/>
                  </a:schemeClr>
                </a:solidFill>
              </a:rPr>
              <a:t>Interesting/Informative – would recommend</a:t>
            </a:r>
          </a:p>
          <a:p>
            <a:pPr lvl="1"/>
            <a:r>
              <a:rPr lang="en-US" sz="3500" dirty="0">
                <a:solidFill>
                  <a:schemeClr val="tx1">
                    <a:lumMod val="50000"/>
                  </a:schemeClr>
                </a:solidFill>
              </a:rPr>
              <a:t>Open to trying new skills (e.g., communicating with providers)</a:t>
            </a:r>
          </a:p>
          <a:p>
            <a:pPr lvl="1"/>
            <a:r>
              <a:rPr lang="en-US" sz="3500" dirty="0">
                <a:solidFill>
                  <a:schemeClr val="tx1">
                    <a:lumMod val="50000"/>
                  </a:schemeClr>
                </a:solidFill>
              </a:rPr>
              <a:t>Enjoyed belly breathing and distraction techniques </a:t>
            </a:r>
          </a:p>
          <a:p>
            <a:pPr marL="457200" lvl="1" indent="0">
              <a:buNone/>
            </a:pPr>
            <a:endParaRPr lang="en-US" sz="3500" dirty="0">
              <a:solidFill>
                <a:schemeClr val="tx1">
                  <a:lumMod val="50000"/>
                </a:schemeClr>
              </a:solidFill>
            </a:endParaRPr>
          </a:p>
          <a:p>
            <a:r>
              <a:rPr lang="en-US" sz="3500" b="1" dirty="0"/>
              <a:t>Format</a:t>
            </a:r>
          </a:p>
          <a:p>
            <a:pPr lvl="1"/>
            <a:r>
              <a:rPr lang="en-US" sz="3500" dirty="0">
                <a:solidFill>
                  <a:schemeClr val="tx1">
                    <a:lumMod val="50000"/>
                  </a:schemeClr>
                </a:solidFill>
              </a:rPr>
              <a:t>Loved the group discussions and problem solving </a:t>
            </a:r>
          </a:p>
          <a:p>
            <a:pPr lvl="1"/>
            <a:r>
              <a:rPr lang="en-US" sz="3500" dirty="0">
                <a:solidFill>
                  <a:schemeClr val="tx1">
                    <a:lumMod val="50000"/>
                  </a:schemeClr>
                </a:solidFill>
              </a:rPr>
              <a:t>Felt less alone</a:t>
            </a:r>
          </a:p>
          <a:p>
            <a:pPr lvl="1"/>
            <a:r>
              <a:rPr lang="en-US" sz="3500" dirty="0">
                <a:solidFill>
                  <a:schemeClr val="tx1">
                    <a:lumMod val="50000"/>
                  </a:schemeClr>
                </a:solidFill>
              </a:rPr>
              <a:t>Liked the in-person booster session</a:t>
            </a:r>
          </a:p>
          <a:p>
            <a:pPr lvl="1"/>
            <a:endParaRPr lang="en-US" b="1" dirty="0">
              <a:solidFill>
                <a:schemeClr val="tx1">
                  <a:lumMod val="50000"/>
                </a:schemeClr>
              </a:solidFill>
            </a:endParaRPr>
          </a:p>
          <a:p>
            <a:endParaRPr lang="en-US" dirty="0"/>
          </a:p>
        </p:txBody>
      </p:sp>
    </p:spTree>
    <p:extLst>
      <p:ext uri="{BB962C8B-B14F-4D97-AF65-F5344CB8AC3E}">
        <p14:creationId xmlns:p14="http://schemas.microsoft.com/office/powerpoint/2010/main" val="3685201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8946708" cy="901019"/>
          </a:xfrm>
        </p:spPr>
        <p:txBody>
          <a:bodyPr/>
          <a:lstStyle/>
          <a:p>
            <a:r>
              <a:rPr lang="en-US" b="1" dirty="0">
                <a:solidFill>
                  <a:schemeClr val="tx1">
                    <a:lumMod val="50000"/>
                  </a:schemeClr>
                </a:solidFill>
              </a:rPr>
              <a:t>iManage</a:t>
            </a:r>
          </a:p>
        </p:txBody>
      </p:sp>
      <p:sp>
        <p:nvSpPr>
          <p:cNvPr id="3" name="Content Placeholder 2"/>
          <p:cNvSpPr>
            <a:spLocks noGrp="1"/>
          </p:cNvSpPr>
          <p:nvPr>
            <p:ph idx="1"/>
          </p:nvPr>
        </p:nvSpPr>
        <p:spPr>
          <a:xfrm>
            <a:off x="609601" y="1611824"/>
            <a:ext cx="10515600" cy="5001247"/>
          </a:xfrm>
        </p:spPr>
        <p:txBody>
          <a:bodyPr>
            <a:normAutofit/>
          </a:bodyPr>
          <a:lstStyle/>
          <a:p>
            <a:r>
              <a:rPr lang="en-US" dirty="0">
                <a:solidFill>
                  <a:schemeClr val="tx1">
                    <a:lumMod val="50000"/>
                  </a:schemeClr>
                </a:solidFill>
              </a:rPr>
              <a:t>All participants reported iManage was easy to use and beneficial for SCD management </a:t>
            </a:r>
          </a:p>
          <a:p>
            <a:r>
              <a:rPr lang="en-US" dirty="0">
                <a:solidFill>
                  <a:schemeClr val="tx1">
                    <a:lumMod val="50000"/>
                  </a:schemeClr>
                </a:solidFill>
              </a:rPr>
              <a:t>App for phone</a:t>
            </a:r>
          </a:p>
          <a:p>
            <a:r>
              <a:rPr lang="en-US" dirty="0">
                <a:solidFill>
                  <a:schemeClr val="tx1">
                    <a:lumMod val="50000"/>
                  </a:schemeClr>
                </a:solidFill>
              </a:rPr>
              <a:t>Messaging – 1/2</a:t>
            </a:r>
          </a:p>
          <a:p>
            <a:r>
              <a:rPr lang="en-US" dirty="0">
                <a:solidFill>
                  <a:schemeClr val="tx1">
                    <a:lumMod val="50000"/>
                  </a:schemeClr>
                </a:solidFill>
              </a:rPr>
              <a:t>Most participants felt tracking pain, mood, and action plan progress were beneficial. </a:t>
            </a:r>
          </a:p>
          <a:p>
            <a:pPr lvl="1"/>
            <a:r>
              <a:rPr lang="en-US" dirty="0">
                <a:solidFill>
                  <a:schemeClr val="tx1">
                    <a:lumMod val="50000"/>
                  </a:schemeClr>
                </a:solidFill>
              </a:rPr>
              <a:t>Understanding the relationship between pain and mood</a:t>
            </a:r>
          </a:p>
          <a:p>
            <a:endParaRPr lang="en-US" dirty="0"/>
          </a:p>
          <a:p>
            <a:endParaRPr lang="en-US" dirty="0"/>
          </a:p>
        </p:txBody>
      </p:sp>
    </p:spTree>
    <p:extLst>
      <p:ext uri="{BB962C8B-B14F-4D97-AF65-F5344CB8AC3E}">
        <p14:creationId xmlns:p14="http://schemas.microsoft.com/office/powerpoint/2010/main" val="3027356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2312-417C-C34F-8503-EF81DD60F8EA}"/>
              </a:ext>
            </a:extLst>
          </p:cNvPr>
          <p:cNvSpPr>
            <a:spLocks noGrp="1"/>
          </p:cNvSpPr>
          <p:nvPr>
            <p:ph type="title"/>
          </p:nvPr>
        </p:nvSpPr>
        <p:spPr/>
        <p:txBody>
          <a:bodyPr/>
          <a:lstStyle/>
          <a:p>
            <a:r>
              <a:rPr lang="en-US" b="1" dirty="0">
                <a:solidFill>
                  <a:schemeClr val="tx1">
                    <a:lumMod val="50000"/>
                  </a:schemeClr>
                </a:solidFill>
              </a:rPr>
              <a:t>SC</a:t>
            </a:r>
            <a:r>
              <a:rPr lang="en-US" b="1" i="1" dirty="0">
                <a:solidFill>
                  <a:schemeClr val="tx1">
                    <a:lumMod val="50000"/>
                  </a:schemeClr>
                </a:solidFill>
              </a:rPr>
              <a:t>Thrive</a:t>
            </a:r>
            <a:endParaRPr lang="en-US" dirty="0"/>
          </a:p>
        </p:txBody>
      </p:sp>
      <p:sp>
        <p:nvSpPr>
          <p:cNvPr id="3" name="Content Placeholder 2">
            <a:extLst>
              <a:ext uri="{FF2B5EF4-FFF2-40B4-BE49-F238E27FC236}">
                <a16:creationId xmlns:a16="http://schemas.microsoft.com/office/drawing/2014/main" id="{DF53B1F0-58C7-DE46-BAD2-42D9E8D732F6}"/>
              </a:ext>
            </a:extLst>
          </p:cNvPr>
          <p:cNvSpPr>
            <a:spLocks noGrp="1"/>
          </p:cNvSpPr>
          <p:nvPr>
            <p:ph idx="1"/>
          </p:nvPr>
        </p:nvSpPr>
        <p:spPr>
          <a:xfrm>
            <a:off x="609600" y="1417638"/>
            <a:ext cx="10972800" cy="4708525"/>
          </a:xfrm>
        </p:spPr>
        <p:txBody>
          <a:bodyPr>
            <a:normAutofit/>
          </a:bodyPr>
          <a:lstStyle/>
          <a:p>
            <a:r>
              <a:rPr lang="en-US" b="1" dirty="0"/>
              <a:t>Self-management</a:t>
            </a:r>
          </a:p>
          <a:p>
            <a:pPr lvl="1"/>
            <a:r>
              <a:rPr lang="en-US" dirty="0">
                <a:solidFill>
                  <a:schemeClr val="tx1">
                    <a:lumMod val="50000"/>
                  </a:schemeClr>
                </a:solidFill>
              </a:rPr>
              <a:t>Managing stress, pain, and mood</a:t>
            </a:r>
          </a:p>
          <a:p>
            <a:pPr lvl="1"/>
            <a:r>
              <a:rPr lang="en-US" dirty="0">
                <a:solidFill>
                  <a:schemeClr val="tx1">
                    <a:lumMod val="50000"/>
                  </a:schemeClr>
                </a:solidFill>
              </a:rPr>
              <a:t>Action planning with accountability</a:t>
            </a:r>
          </a:p>
          <a:p>
            <a:pPr lvl="1"/>
            <a:r>
              <a:rPr lang="en-US" dirty="0">
                <a:solidFill>
                  <a:schemeClr val="tx1">
                    <a:lumMod val="50000"/>
                  </a:schemeClr>
                </a:solidFill>
              </a:rPr>
              <a:t>Staying hydrated</a:t>
            </a:r>
          </a:p>
          <a:p>
            <a:r>
              <a:rPr lang="en-US" dirty="0">
                <a:solidFill>
                  <a:schemeClr val="tx1">
                    <a:lumMod val="50000"/>
                  </a:schemeClr>
                </a:solidFill>
              </a:rPr>
              <a:t>Helpful to include family member</a:t>
            </a:r>
          </a:p>
          <a:p>
            <a:r>
              <a:rPr lang="en-US" dirty="0">
                <a:solidFill>
                  <a:schemeClr val="tx1">
                    <a:lumMod val="50000"/>
                  </a:schemeClr>
                </a:solidFill>
              </a:rPr>
              <a:t>Thinking about making healthy choices*</a:t>
            </a:r>
          </a:p>
          <a:p>
            <a:r>
              <a:rPr lang="en-US" dirty="0">
                <a:solidFill>
                  <a:schemeClr val="tx1">
                    <a:lumMod val="50000"/>
                  </a:schemeClr>
                </a:solidFill>
              </a:rPr>
              <a:t>Technology issues</a:t>
            </a:r>
          </a:p>
          <a:p>
            <a:r>
              <a:rPr lang="en-US" dirty="0">
                <a:solidFill>
                  <a:schemeClr val="tx1">
                    <a:lumMod val="50000"/>
                  </a:schemeClr>
                </a:solidFill>
              </a:rPr>
              <a:t>Video</a:t>
            </a:r>
          </a:p>
          <a:p>
            <a:pPr lvl="1"/>
            <a:endParaRPr lang="en-US" b="1" dirty="0">
              <a:solidFill>
                <a:schemeClr val="tx1">
                  <a:lumMod val="50000"/>
                </a:schemeClr>
              </a:solidFill>
            </a:endParaRPr>
          </a:p>
          <a:p>
            <a:endParaRPr lang="en-US" dirty="0"/>
          </a:p>
        </p:txBody>
      </p:sp>
    </p:spTree>
    <p:extLst>
      <p:ext uri="{BB962C8B-B14F-4D97-AF65-F5344CB8AC3E}">
        <p14:creationId xmlns:p14="http://schemas.microsoft.com/office/powerpoint/2010/main" val="252539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a:solidFill>
                  <a:schemeClr val="tx1">
                    <a:lumMod val="50000"/>
                  </a:schemeClr>
                </a:solidFill>
              </a:rPr>
              <a:t>Financial Disclosures</a:t>
            </a:r>
          </a:p>
        </p:txBody>
      </p:sp>
      <p:sp>
        <p:nvSpPr>
          <p:cNvPr id="24579" name="Content Placeholder 2"/>
          <p:cNvSpPr>
            <a:spLocks noGrp="1"/>
          </p:cNvSpPr>
          <p:nvPr>
            <p:ph idx="1"/>
          </p:nvPr>
        </p:nvSpPr>
        <p:spPr>
          <a:xfrm>
            <a:off x="609600" y="1417638"/>
            <a:ext cx="10972800" cy="4133557"/>
          </a:xfrm>
        </p:spPr>
        <p:txBody>
          <a:bodyPr>
            <a:normAutofit/>
          </a:bodyPr>
          <a:lstStyle/>
          <a:p>
            <a:pPr eaLnBrk="1" hangingPunct="1"/>
            <a:r>
              <a:rPr lang="en-US" altLang="en-US" dirty="0">
                <a:solidFill>
                  <a:schemeClr val="tx1">
                    <a:lumMod val="50000"/>
                  </a:schemeClr>
                </a:solidFill>
              </a:rPr>
              <a:t>No financial conflicts of interest</a:t>
            </a:r>
          </a:p>
          <a:p>
            <a:pPr eaLnBrk="1" hangingPunct="1"/>
            <a:endParaRPr lang="en-US" altLang="en-US" dirty="0">
              <a:solidFill>
                <a:schemeClr val="tx1">
                  <a:lumMod val="50000"/>
                </a:schemeClr>
              </a:solidFill>
            </a:endParaRPr>
          </a:p>
          <a:p>
            <a:pPr eaLnBrk="1" hangingPunct="1"/>
            <a:endParaRPr lang="en-US" altLang="en-US" dirty="0">
              <a:solidFill>
                <a:schemeClr val="tx1">
                  <a:lumMod val="50000"/>
                </a:schemeClr>
              </a:solidFill>
            </a:endParaRPr>
          </a:p>
        </p:txBody>
      </p:sp>
    </p:spTree>
    <p:extLst>
      <p:ext uri="{BB962C8B-B14F-4D97-AF65-F5344CB8AC3E}">
        <p14:creationId xmlns:p14="http://schemas.microsoft.com/office/powerpoint/2010/main" val="306516959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3357"/>
            <a:ext cx="10972800" cy="1143000"/>
          </a:xfrm>
        </p:spPr>
        <p:txBody>
          <a:bodyPr/>
          <a:lstStyle/>
          <a:p>
            <a:r>
              <a:rPr lang="en-US" dirty="0">
                <a:solidFill>
                  <a:schemeClr val="tx1">
                    <a:lumMod val="50000"/>
                  </a:schemeClr>
                </a:solidFill>
              </a:rPr>
              <a:t>The Team </a:t>
            </a:r>
          </a:p>
        </p:txBody>
      </p:sp>
      <p:sp>
        <p:nvSpPr>
          <p:cNvPr id="3" name="Content Placeholder 2"/>
          <p:cNvSpPr>
            <a:spLocks noGrp="1"/>
          </p:cNvSpPr>
          <p:nvPr>
            <p:ph idx="1"/>
          </p:nvPr>
        </p:nvSpPr>
        <p:spPr>
          <a:xfrm>
            <a:off x="609600" y="1162879"/>
            <a:ext cx="10972800" cy="4986304"/>
          </a:xfrm>
        </p:spPr>
        <p:txBody>
          <a:bodyPr vert="horz" lIns="91440" tIns="45720" rIns="91440" bIns="45720" rtlCol="0" anchor="t">
            <a:normAutofit fontScale="85000" lnSpcReduction="20000"/>
          </a:bodyPr>
          <a:lstStyle/>
          <a:p>
            <a:r>
              <a:rPr lang="en-US" sz="3100" u="sng" dirty="0">
                <a:solidFill>
                  <a:schemeClr val="tx1">
                    <a:lumMod val="50000"/>
                  </a:schemeClr>
                </a:solidFill>
              </a:rPr>
              <a:t>Psychologists </a:t>
            </a:r>
          </a:p>
          <a:p>
            <a:pPr lvl="1"/>
            <a:r>
              <a:rPr lang="en-US" sz="2300" dirty="0">
                <a:solidFill>
                  <a:schemeClr val="tx1">
                    <a:lumMod val="50000"/>
                  </a:schemeClr>
                </a:solidFill>
              </a:rPr>
              <a:t>Lori Crosby, PsyD</a:t>
            </a:r>
          </a:p>
          <a:p>
            <a:pPr lvl="1"/>
            <a:r>
              <a:rPr lang="en-US" sz="2300" dirty="0">
                <a:solidFill>
                  <a:schemeClr val="tx1">
                    <a:lumMod val="50000"/>
                  </a:schemeClr>
                </a:solidFill>
              </a:rPr>
              <a:t>Naomi Joffe, PhD</a:t>
            </a:r>
          </a:p>
          <a:p>
            <a:pPr lvl="1"/>
            <a:r>
              <a:rPr lang="en-US" sz="2300" dirty="0">
                <a:solidFill>
                  <a:schemeClr val="tx1">
                    <a:lumMod val="50000"/>
                  </a:schemeClr>
                </a:solidFill>
              </a:rPr>
              <a:t>Emily McTate, PhD</a:t>
            </a:r>
          </a:p>
          <a:p>
            <a:r>
              <a:rPr lang="en-US" sz="3100" u="sng" dirty="0">
                <a:solidFill>
                  <a:schemeClr val="tx1">
                    <a:lumMod val="50000"/>
                  </a:schemeClr>
                </a:solidFill>
              </a:rPr>
              <a:t>Fellows </a:t>
            </a:r>
            <a:endParaRPr lang="en-US" sz="3100" u="sng" dirty="0">
              <a:solidFill>
                <a:schemeClr val="tx1">
                  <a:lumMod val="50000"/>
                </a:schemeClr>
              </a:solidFill>
              <a:cs typeface="Arial"/>
            </a:endParaRPr>
          </a:p>
          <a:p>
            <a:pPr lvl="1"/>
            <a:r>
              <a:rPr lang="en-US" sz="2300" dirty="0">
                <a:solidFill>
                  <a:schemeClr val="tx1">
                    <a:lumMod val="50000"/>
                  </a:schemeClr>
                </a:solidFill>
              </a:rPr>
              <a:t>Rhyanne McDade</a:t>
            </a:r>
            <a:r>
              <a:rPr lang="en-US" sz="2300" dirty="0">
                <a:solidFill>
                  <a:schemeClr val="tx1">
                    <a:lumMod val="50000"/>
                  </a:schemeClr>
                </a:solidFill>
                <a:cs typeface="Arial"/>
              </a:rPr>
              <a:t>, PhD</a:t>
            </a:r>
          </a:p>
          <a:p>
            <a:r>
              <a:rPr lang="en-US" sz="3100" u="sng" dirty="0">
                <a:solidFill>
                  <a:schemeClr val="tx1">
                    <a:lumMod val="50000"/>
                  </a:schemeClr>
                </a:solidFill>
              </a:rPr>
              <a:t>Graduate Research Assistants </a:t>
            </a:r>
          </a:p>
          <a:p>
            <a:pPr lvl="1"/>
            <a:r>
              <a:rPr lang="en-US" sz="2300" dirty="0">
                <a:solidFill>
                  <a:schemeClr val="tx1">
                    <a:lumMod val="50000"/>
                  </a:schemeClr>
                </a:solidFill>
              </a:rPr>
              <a:t>Ashley Walton </a:t>
            </a:r>
          </a:p>
          <a:p>
            <a:pPr lvl="1"/>
            <a:r>
              <a:rPr lang="en-US" sz="2300" dirty="0">
                <a:solidFill>
                  <a:schemeClr val="tx1">
                    <a:lumMod val="50000"/>
                  </a:schemeClr>
                </a:solidFill>
              </a:rPr>
              <a:t>Heather Strong </a:t>
            </a:r>
          </a:p>
          <a:p>
            <a:pPr lvl="1"/>
            <a:r>
              <a:rPr lang="en-US" sz="2300" dirty="0">
                <a:solidFill>
                  <a:schemeClr val="tx1">
                    <a:lumMod val="50000"/>
                  </a:schemeClr>
                </a:solidFill>
              </a:rPr>
              <a:t>Davida Scoggins </a:t>
            </a:r>
          </a:p>
          <a:p>
            <a:pPr lvl="1"/>
            <a:r>
              <a:rPr lang="en-US" sz="2300" dirty="0">
                <a:solidFill>
                  <a:schemeClr val="tx1">
                    <a:lumMod val="50000"/>
                  </a:schemeClr>
                </a:solidFill>
              </a:rPr>
              <a:t>Eman Khwaja </a:t>
            </a:r>
          </a:p>
          <a:p>
            <a:pPr lvl="1"/>
            <a:r>
              <a:rPr lang="en-US" sz="2300" dirty="0">
                <a:solidFill>
                  <a:schemeClr val="tx1">
                    <a:lumMod val="50000"/>
                  </a:schemeClr>
                </a:solidFill>
              </a:rPr>
              <a:t>Cami Mosley </a:t>
            </a:r>
          </a:p>
          <a:p>
            <a:r>
              <a:rPr lang="en-US" sz="3100" u="sng" dirty="0">
                <a:solidFill>
                  <a:schemeClr val="tx1">
                    <a:lumMod val="50000"/>
                  </a:schemeClr>
                </a:solidFill>
              </a:rPr>
              <a:t>Undergraduate Research Assistants </a:t>
            </a:r>
          </a:p>
          <a:p>
            <a:pPr lvl="1"/>
            <a:r>
              <a:rPr lang="en-US" sz="2300" dirty="0">
                <a:solidFill>
                  <a:schemeClr val="tx1">
                    <a:lumMod val="50000"/>
                  </a:schemeClr>
                </a:solidFill>
              </a:rPr>
              <a:t>Dominique Reeves </a:t>
            </a:r>
          </a:p>
          <a:p>
            <a:pPr lvl="1"/>
            <a:r>
              <a:rPr lang="en-US" sz="2300" dirty="0">
                <a:solidFill>
                  <a:schemeClr val="tx1">
                    <a:lumMod val="50000"/>
                  </a:schemeClr>
                </a:solidFill>
              </a:rPr>
              <a:t>Kasey Harry </a:t>
            </a:r>
          </a:p>
          <a:p>
            <a:endParaRPr lang="en-US" dirty="0">
              <a:solidFill>
                <a:schemeClr val="tx1">
                  <a:lumMod val="50000"/>
                </a:schemeClr>
              </a:solidFill>
            </a:endParaRPr>
          </a:p>
        </p:txBody>
      </p:sp>
      <p:sp>
        <p:nvSpPr>
          <p:cNvPr id="4" name="Content Placeholder 3"/>
          <p:cNvSpPr>
            <a:spLocks noGrp="1"/>
          </p:cNvSpPr>
          <p:nvPr>
            <p:ph sz="half" idx="4294967295"/>
          </p:nvPr>
        </p:nvSpPr>
        <p:spPr>
          <a:xfrm>
            <a:off x="6096000" y="1417638"/>
            <a:ext cx="5181600" cy="4640263"/>
          </a:xfrm>
        </p:spPr>
        <p:txBody>
          <a:bodyPr>
            <a:normAutofit/>
          </a:bodyPr>
          <a:lstStyle/>
          <a:p>
            <a:r>
              <a:rPr lang="en-US" sz="2400" u="sng" dirty="0">
                <a:solidFill>
                  <a:schemeClr val="tx1">
                    <a:lumMod val="50000"/>
                  </a:schemeClr>
                </a:solidFill>
              </a:rPr>
              <a:t>Clinical Research Coordinator </a:t>
            </a:r>
          </a:p>
          <a:p>
            <a:pPr lvl="1"/>
            <a:r>
              <a:rPr lang="en-US" sz="2000" dirty="0">
                <a:solidFill>
                  <a:schemeClr val="tx1">
                    <a:lumMod val="50000"/>
                  </a:schemeClr>
                </a:solidFill>
              </a:rPr>
              <a:t>Cara Nwankwo </a:t>
            </a:r>
          </a:p>
          <a:p>
            <a:r>
              <a:rPr lang="en-US" sz="2400" u="sng" dirty="0">
                <a:solidFill>
                  <a:schemeClr val="tx1">
                    <a:lumMod val="50000"/>
                  </a:schemeClr>
                </a:solidFill>
              </a:rPr>
              <a:t>Data Core </a:t>
            </a:r>
          </a:p>
          <a:p>
            <a:pPr lvl="1"/>
            <a:r>
              <a:rPr lang="en-US" sz="2000" dirty="0">
                <a:solidFill>
                  <a:schemeClr val="tx1">
                    <a:lumMod val="50000"/>
                  </a:schemeClr>
                </a:solidFill>
              </a:rPr>
              <a:t>James Peugh, PhD</a:t>
            </a:r>
          </a:p>
          <a:p>
            <a:pPr lvl="1"/>
            <a:r>
              <a:rPr lang="en-US" sz="2000" dirty="0">
                <a:solidFill>
                  <a:schemeClr val="tx1">
                    <a:lumMod val="50000"/>
                  </a:schemeClr>
                </a:solidFill>
              </a:rPr>
              <a:t>Christie Crosby </a:t>
            </a:r>
          </a:p>
          <a:p>
            <a:pPr lvl="1"/>
            <a:r>
              <a:rPr lang="en-US" sz="2000" dirty="0">
                <a:solidFill>
                  <a:schemeClr val="tx1">
                    <a:lumMod val="50000"/>
                  </a:schemeClr>
                </a:solidFill>
              </a:rPr>
              <a:t>Michael Taylor </a:t>
            </a:r>
          </a:p>
          <a:p>
            <a:pPr lvl="1"/>
            <a:r>
              <a:rPr lang="en-US" sz="2000" dirty="0">
                <a:solidFill>
                  <a:schemeClr val="tx1">
                    <a:lumMod val="50000"/>
                  </a:schemeClr>
                </a:solidFill>
              </a:rPr>
              <a:t>Troy Dee </a:t>
            </a:r>
          </a:p>
          <a:p>
            <a:r>
              <a:rPr lang="en-US" sz="2400" u="sng" dirty="0">
                <a:solidFill>
                  <a:schemeClr val="tx1">
                    <a:lumMod val="50000"/>
                  </a:schemeClr>
                </a:solidFill>
              </a:rPr>
              <a:t>Graduate Students </a:t>
            </a:r>
          </a:p>
          <a:p>
            <a:pPr lvl="1"/>
            <a:r>
              <a:rPr lang="en-US" sz="2000" dirty="0">
                <a:solidFill>
                  <a:schemeClr val="tx1">
                    <a:lumMod val="50000"/>
                  </a:schemeClr>
                </a:solidFill>
              </a:rPr>
              <a:t>University of Cincinnati </a:t>
            </a:r>
          </a:p>
          <a:p>
            <a:pPr lvl="1"/>
            <a:r>
              <a:rPr lang="en-US" sz="2000" dirty="0">
                <a:solidFill>
                  <a:schemeClr val="tx1">
                    <a:lumMod val="50000"/>
                  </a:schemeClr>
                </a:solidFill>
              </a:rPr>
              <a:t>Wright State University </a:t>
            </a:r>
          </a:p>
          <a:p>
            <a:pPr lvl="1"/>
            <a:r>
              <a:rPr lang="en-US" sz="2000" dirty="0">
                <a:solidFill>
                  <a:schemeClr val="tx1">
                    <a:lumMod val="50000"/>
                  </a:schemeClr>
                </a:solidFill>
              </a:rPr>
              <a:t>Xavier University </a:t>
            </a:r>
          </a:p>
        </p:txBody>
      </p:sp>
    </p:spTree>
    <p:extLst>
      <p:ext uri="{BB962C8B-B14F-4D97-AF65-F5344CB8AC3E}">
        <p14:creationId xmlns:p14="http://schemas.microsoft.com/office/powerpoint/2010/main" val="2805913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2192-C0A0-AF4F-8A1C-CEE0C8982A5A}"/>
              </a:ext>
            </a:extLst>
          </p:cNvPr>
          <p:cNvSpPr>
            <a:spLocks noGrp="1"/>
          </p:cNvSpPr>
          <p:nvPr>
            <p:ph type="title"/>
          </p:nvPr>
        </p:nvSpPr>
        <p:spPr>
          <a:xfrm>
            <a:off x="4130040" y="2069148"/>
            <a:ext cx="6899910" cy="1359852"/>
          </a:xfrm>
        </p:spPr>
        <p:txBody>
          <a:bodyPr>
            <a:normAutofit/>
          </a:bodyPr>
          <a:lstStyle/>
          <a:p>
            <a:r>
              <a:rPr lang="en-US" sz="4800" dirty="0"/>
              <a:t>Questions?</a:t>
            </a:r>
          </a:p>
        </p:txBody>
      </p:sp>
    </p:spTree>
    <p:extLst>
      <p:ext uri="{BB962C8B-B14F-4D97-AF65-F5344CB8AC3E}">
        <p14:creationId xmlns:p14="http://schemas.microsoft.com/office/powerpoint/2010/main" val="256078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609600" y="1417638"/>
            <a:ext cx="10972800" cy="4133557"/>
          </a:xfrm>
        </p:spPr>
        <p:txBody>
          <a:bodyPr>
            <a:normAutofit/>
          </a:bodyPr>
          <a:lstStyle/>
          <a:p>
            <a:pPr eaLnBrk="1" hangingPunct="1"/>
            <a:endParaRPr lang="en-US" altLang="en-US" dirty="0">
              <a:solidFill>
                <a:schemeClr val="tx1">
                  <a:lumMod val="50000"/>
                </a:schemeClr>
              </a:solidFill>
            </a:endParaRPr>
          </a:p>
          <a:p>
            <a:pPr eaLnBrk="1" hangingPunct="1"/>
            <a:endParaRPr lang="en-US" altLang="en-US" dirty="0">
              <a:solidFill>
                <a:schemeClr val="tx1">
                  <a:lumMod val="50000"/>
                </a:schemeClr>
              </a:solidFill>
            </a:endParaRPr>
          </a:p>
        </p:txBody>
      </p:sp>
      <p:pic>
        <p:nvPicPr>
          <p:cNvPr id="5" name="Picture 4">
            <a:extLst>
              <a:ext uri="{FF2B5EF4-FFF2-40B4-BE49-F238E27FC236}">
                <a16:creationId xmlns:a16="http://schemas.microsoft.com/office/drawing/2014/main" id="{668410F0-2079-8D45-BD0A-D4C46FC164D9}"/>
              </a:ext>
            </a:extLst>
          </p:cNvPr>
          <p:cNvPicPr>
            <a:picLocks noChangeAspect="1"/>
          </p:cNvPicPr>
          <p:nvPr/>
        </p:nvPicPr>
        <p:blipFill rotWithShape="1">
          <a:blip r:embed="rId2"/>
          <a:srcRect t="20786"/>
          <a:stretch/>
        </p:blipFill>
        <p:spPr>
          <a:xfrm>
            <a:off x="1417320" y="825500"/>
            <a:ext cx="8263890" cy="5207000"/>
          </a:xfrm>
          <a:prstGeom prst="rect">
            <a:avLst/>
          </a:prstGeom>
        </p:spPr>
      </p:pic>
    </p:spTree>
    <p:extLst>
      <p:ext uri="{BB962C8B-B14F-4D97-AF65-F5344CB8AC3E}">
        <p14:creationId xmlns:p14="http://schemas.microsoft.com/office/powerpoint/2010/main" val="177058784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50000"/>
                  </a:schemeClr>
                </a:solidFill>
              </a:rPr>
              <a:t>Self-Management</a:t>
            </a:r>
          </a:p>
        </p:txBody>
      </p:sp>
      <p:sp>
        <p:nvSpPr>
          <p:cNvPr id="3" name="Content Placeholder 2"/>
          <p:cNvSpPr>
            <a:spLocks noGrp="1"/>
          </p:cNvSpPr>
          <p:nvPr>
            <p:ph idx="1"/>
          </p:nvPr>
        </p:nvSpPr>
        <p:spPr>
          <a:xfrm>
            <a:off x="609600" y="1600200"/>
            <a:ext cx="10972800" cy="5054783"/>
          </a:xfrm>
        </p:spPr>
        <p:txBody>
          <a:bodyPr/>
          <a:lstStyle/>
          <a:p>
            <a:r>
              <a:rPr lang="en-US" b="1" dirty="0">
                <a:solidFill>
                  <a:srgbClr val="00B0F0"/>
                </a:solidFill>
              </a:rPr>
              <a:t>health behaviors </a:t>
            </a:r>
            <a:r>
              <a:rPr lang="en-US" dirty="0">
                <a:solidFill>
                  <a:schemeClr val="tx1">
                    <a:lumMod val="50000"/>
                  </a:schemeClr>
                </a:solidFill>
              </a:rPr>
              <a:t>and</a:t>
            </a:r>
            <a:r>
              <a:rPr lang="en-US" dirty="0"/>
              <a:t> </a:t>
            </a:r>
            <a:r>
              <a:rPr lang="en-US" b="1" dirty="0">
                <a:solidFill>
                  <a:srgbClr val="00B0F0"/>
                </a:solidFill>
              </a:rPr>
              <a:t>related processes </a:t>
            </a:r>
            <a:r>
              <a:rPr lang="en-US" dirty="0">
                <a:solidFill>
                  <a:schemeClr val="tx1">
                    <a:lumMod val="50000"/>
                  </a:schemeClr>
                </a:solidFill>
              </a:rPr>
              <a:t>that patients and families </a:t>
            </a:r>
            <a:r>
              <a:rPr lang="en-US" b="1" dirty="0">
                <a:solidFill>
                  <a:srgbClr val="00B0F0"/>
                </a:solidFill>
              </a:rPr>
              <a:t>engage in </a:t>
            </a:r>
            <a:r>
              <a:rPr lang="en-US" dirty="0">
                <a:solidFill>
                  <a:schemeClr val="tx1">
                    <a:lumMod val="50000"/>
                  </a:schemeClr>
                </a:solidFill>
              </a:rPr>
              <a:t>to</a:t>
            </a:r>
            <a:r>
              <a:rPr lang="en-US" dirty="0"/>
              <a:t> </a:t>
            </a:r>
            <a:r>
              <a:rPr lang="en-US" b="1" dirty="0">
                <a:solidFill>
                  <a:srgbClr val="00B0F0"/>
                </a:solidFill>
              </a:rPr>
              <a:t>care </a:t>
            </a:r>
            <a:r>
              <a:rPr lang="en-US" dirty="0">
                <a:solidFill>
                  <a:schemeClr val="tx1">
                    <a:lumMod val="50000"/>
                  </a:schemeClr>
                </a:solidFill>
              </a:rPr>
              <a:t>for a </a:t>
            </a:r>
            <a:r>
              <a:rPr lang="en-US" b="1" dirty="0">
                <a:solidFill>
                  <a:srgbClr val="00B0F0"/>
                </a:solidFill>
              </a:rPr>
              <a:t>chronic condition</a:t>
            </a:r>
          </a:p>
          <a:p>
            <a:endParaRPr lang="en-US" sz="2000" dirty="0"/>
          </a:p>
          <a:p>
            <a:r>
              <a:rPr lang="en-US" dirty="0">
                <a:solidFill>
                  <a:schemeClr val="tx1">
                    <a:lumMod val="50000"/>
                  </a:schemeClr>
                </a:solidFill>
              </a:rPr>
              <a:t>Self-management has been cited as a critical concern for adolescents and young adults with sickle cell disease</a:t>
            </a:r>
          </a:p>
        </p:txBody>
      </p:sp>
      <p:sp>
        <p:nvSpPr>
          <p:cNvPr id="5" name="TextBox 4"/>
          <p:cNvSpPr txBox="1"/>
          <p:nvPr/>
        </p:nvSpPr>
        <p:spPr>
          <a:xfrm>
            <a:off x="609600" y="5177655"/>
            <a:ext cx="90857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65A5C">
                    <a:lumMod val="50000"/>
                  </a:srgbClr>
                </a:solidFill>
                <a:effectLst/>
                <a:uLnTx/>
                <a:uFillTx/>
                <a:latin typeface="Arial"/>
                <a:ea typeface="+mn-ea"/>
                <a:cs typeface="+mn-cs"/>
              </a:rPr>
              <a:t>Modi AC, Pai AL, Hommel KA, Hood KK, Cortina S, Hilliard ME, et al. Pediatric self-management: a framework for research, practice, and policy. Pediatrics. 2012;129(2):e473-85.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65A5C">
                    <a:lumMod val="50000"/>
                  </a:srgbClr>
                </a:solidFill>
                <a:effectLst/>
                <a:uLnTx/>
                <a:uFillTx/>
                <a:latin typeface="Arial"/>
                <a:ea typeface="+mn-ea"/>
                <a:cs typeface="+mn-cs"/>
              </a:rPr>
              <a:t>DeBaun MR, Telfair J. Transition and sickle cell disease. Pediatrics. 2012 Nov 1;130(5):926-35.</a:t>
            </a:r>
          </a:p>
        </p:txBody>
      </p:sp>
    </p:spTree>
    <p:extLst>
      <p:ext uri="{BB962C8B-B14F-4D97-AF65-F5344CB8AC3E}">
        <p14:creationId xmlns:p14="http://schemas.microsoft.com/office/powerpoint/2010/main" val="291357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75" y="1"/>
            <a:ext cx="12594075" cy="6858000"/>
          </a:xfrm>
          <a:prstGeom prst="rect">
            <a:avLst/>
          </a:prstGeom>
        </p:spPr>
      </p:pic>
    </p:spTree>
    <p:extLst>
      <p:ext uri="{BB962C8B-B14F-4D97-AF65-F5344CB8AC3E}">
        <p14:creationId xmlns:p14="http://schemas.microsoft.com/office/powerpoint/2010/main" val="265710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50000"/>
                  </a:schemeClr>
                </a:solidFill>
              </a:rPr>
              <a:t>Trial Description</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dirty="0">
                <a:solidFill>
                  <a:schemeClr val="tx1">
                    <a:lumMod val="50000"/>
                  </a:schemeClr>
                </a:solidFill>
              </a:rPr>
              <a:t> 2-Arm randomized clinical controlled trial</a:t>
            </a:r>
          </a:p>
          <a:p>
            <a:pPr lvl="1"/>
            <a:r>
              <a:rPr lang="en-US" dirty="0">
                <a:solidFill>
                  <a:schemeClr val="tx1">
                    <a:lumMod val="50000"/>
                  </a:schemeClr>
                </a:solidFill>
              </a:rPr>
              <a:t>Arm 1 </a:t>
            </a:r>
            <a:r>
              <a:rPr lang="en-US" dirty="0">
                <a:solidFill>
                  <a:schemeClr val="tx1">
                    <a:lumMod val="50000"/>
                  </a:schemeClr>
                </a:solidFill>
                <a:sym typeface="Wingdings" panose="05000000000000000000" pitchFamily="2" charset="2"/>
              </a:rPr>
              <a:t> SCThrive -</a:t>
            </a:r>
            <a:r>
              <a:rPr lang="en-US" dirty="0">
                <a:solidFill>
                  <a:schemeClr val="tx1">
                    <a:lumMod val="50000"/>
                  </a:schemeClr>
                </a:solidFill>
                <a:cs typeface="Arial"/>
              </a:rPr>
              <a:t> group-blended online in person</a:t>
            </a:r>
          </a:p>
          <a:p>
            <a:pPr lvl="1"/>
            <a:r>
              <a:rPr lang="en-US" sz="3000" dirty="0">
                <a:solidFill>
                  <a:schemeClr val="tx1">
                    <a:lumMod val="50000"/>
                  </a:schemeClr>
                </a:solidFill>
                <a:cs typeface="Arial"/>
              </a:rPr>
              <a:t>Arm</a:t>
            </a:r>
            <a:r>
              <a:rPr lang="en-US" sz="3000" dirty="0">
                <a:solidFill>
                  <a:schemeClr val="tx1">
                    <a:lumMod val="50000"/>
                  </a:schemeClr>
                </a:solidFill>
                <a:sym typeface="Wingdings" panose="05000000000000000000" pitchFamily="2" charset="2"/>
              </a:rPr>
              <a:t> 2  SCHealthEducation -</a:t>
            </a:r>
            <a:r>
              <a:rPr lang="en-US" sz="3000" dirty="0">
                <a:solidFill>
                  <a:schemeClr val="tx1">
                    <a:lumMod val="50000"/>
                  </a:schemeClr>
                </a:solidFill>
                <a:cs typeface="Arial"/>
              </a:rPr>
              <a:t> individual phone calls</a:t>
            </a:r>
            <a:endParaRPr lang="en-US" dirty="0">
              <a:solidFill>
                <a:schemeClr val="tx1">
                  <a:lumMod val="50000"/>
                </a:schemeClr>
              </a:solidFill>
            </a:endParaRPr>
          </a:p>
          <a:p>
            <a:pPr lvl="1"/>
            <a:endParaRPr lang="en-US" dirty="0">
              <a:solidFill>
                <a:schemeClr val="tx1">
                  <a:lumMod val="50000"/>
                </a:schemeClr>
              </a:solidFill>
              <a:sym typeface="Wingdings" panose="05000000000000000000" pitchFamily="2" charset="2"/>
            </a:endParaRPr>
          </a:p>
          <a:p>
            <a:r>
              <a:rPr lang="en-US" dirty="0">
                <a:solidFill>
                  <a:schemeClr val="tx1">
                    <a:lumMod val="50000"/>
                  </a:schemeClr>
                </a:solidFill>
                <a:sym typeface="Wingdings" panose="05000000000000000000" pitchFamily="2" charset="2"/>
              </a:rPr>
              <a:t>Participants randomized based on: </a:t>
            </a:r>
          </a:p>
          <a:p>
            <a:pPr lvl="1"/>
            <a:r>
              <a:rPr lang="en-US" dirty="0">
                <a:solidFill>
                  <a:schemeClr val="tx1">
                    <a:lumMod val="50000"/>
                  </a:schemeClr>
                </a:solidFill>
                <a:sym typeface="Wingdings" panose="05000000000000000000" pitchFamily="2" charset="2"/>
              </a:rPr>
              <a:t>Age: 13-17 vs 18-21 </a:t>
            </a:r>
          </a:p>
          <a:p>
            <a:pPr lvl="1"/>
            <a:r>
              <a:rPr lang="en-US" dirty="0">
                <a:solidFill>
                  <a:schemeClr val="tx1">
                    <a:lumMod val="50000"/>
                  </a:schemeClr>
                </a:solidFill>
                <a:sym typeface="Wingdings" panose="05000000000000000000" pitchFamily="2" charset="2"/>
              </a:rPr>
              <a:t>Disease Severity: Severe vs Non- Severe  </a:t>
            </a:r>
          </a:p>
          <a:p>
            <a:pPr marL="914400" lvl="2" indent="0">
              <a:buNone/>
            </a:pPr>
            <a:r>
              <a:rPr lang="en-US" dirty="0">
                <a:solidFill>
                  <a:schemeClr val="tx1">
                    <a:lumMod val="50000"/>
                  </a:schemeClr>
                </a:solidFill>
                <a:sym typeface="Wingdings" panose="05000000000000000000" pitchFamily="2" charset="2"/>
              </a:rPr>
              <a:t>* Severe &gt;3 hospitalizations for pain episodes in the last 3 years; stroke; OR acute chest syndrome  </a:t>
            </a:r>
          </a:p>
          <a:p>
            <a:pPr marL="914400" lvl="2" indent="0">
              <a:buNone/>
            </a:pPr>
            <a:endParaRPr lang="en-US" dirty="0">
              <a:solidFill>
                <a:schemeClr val="tx1">
                  <a:lumMod val="50000"/>
                </a:schemeClr>
              </a:solidFill>
            </a:endParaRPr>
          </a:p>
        </p:txBody>
      </p:sp>
    </p:spTree>
    <p:extLst>
      <p:ext uri="{BB962C8B-B14F-4D97-AF65-F5344CB8AC3E}">
        <p14:creationId xmlns:p14="http://schemas.microsoft.com/office/powerpoint/2010/main" val="158837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0486-A264-41C2-B3D6-57CD02C10037}"/>
              </a:ext>
            </a:extLst>
          </p:cNvPr>
          <p:cNvSpPr>
            <a:spLocks noGrp="1"/>
          </p:cNvSpPr>
          <p:nvPr>
            <p:ph type="title"/>
          </p:nvPr>
        </p:nvSpPr>
        <p:spPr>
          <a:xfrm>
            <a:off x="326111" y="46038"/>
            <a:ext cx="10972800" cy="1143000"/>
          </a:xfrm>
        </p:spPr>
        <p:txBody>
          <a:bodyPr/>
          <a:lstStyle/>
          <a:p>
            <a:r>
              <a:rPr lang="en-US" b="1" dirty="0">
                <a:cs typeface="Arial"/>
              </a:rPr>
              <a:t>Study Consort</a:t>
            </a:r>
            <a:endParaRPr lang="en-US" dirty="0">
              <a:cs typeface="Arial"/>
            </a:endParaRPr>
          </a:p>
        </p:txBody>
      </p:sp>
      <p:pic>
        <p:nvPicPr>
          <p:cNvPr id="4" name="Picture 3">
            <a:extLst>
              <a:ext uri="{FF2B5EF4-FFF2-40B4-BE49-F238E27FC236}">
                <a16:creationId xmlns:a16="http://schemas.microsoft.com/office/drawing/2014/main" id="{C0888756-EB18-DC4D-B250-E9BCD52976DF}"/>
              </a:ext>
            </a:extLst>
          </p:cNvPr>
          <p:cNvPicPr>
            <a:picLocks noChangeAspect="1"/>
          </p:cNvPicPr>
          <p:nvPr/>
        </p:nvPicPr>
        <p:blipFill rotWithShape="1">
          <a:blip r:embed="rId2"/>
          <a:srcRect l="19273" r="19305"/>
          <a:stretch/>
        </p:blipFill>
        <p:spPr>
          <a:xfrm>
            <a:off x="1600200" y="845820"/>
            <a:ext cx="8046720" cy="5737542"/>
          </a:xfrm>
          <a:prstGeom prst="rect">
            <a:avLst/>
          </a:prstGeom>
        </p:spPr>
      </p:pic>
    </p:spTree>
    <p:extLst>
      <p:ext uri="{BB962C8B-B14F-4D97-AF65-F5344CB8AC3E}">
        <p14:creationId xmlns:p14="http://schemas.microsoft.com/office/powerpoint/2010/main" val="3629243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5229395-CA8D-7D4D-B8F5-F20F7B2254DD}"/>
              </a:ext>
            </a:extLst>
          </p:cNvPr>
          <p:cNvGraphicFramePr>
            <a:graphicFrameLocks noGrp="1"/>
          </p:cNvGraphicFramePr>
          <p:nvPr>
            <p:extLst>
              <p:ext uri="{D42A27DB-BD31-4B8C-83A1-F6EECF244321}">
                <p14:modId xmlns:p14="http://schemas.microsoft.com/office/powerpoint/2010/main" val="2840599715"/>
              </p:ext>
            </p:extLst>
          </p:nvPr>
        </p:nvGraphicFramePr>
        <p:xfrm>
          <a:off x="834390" y="764766"/>
          <a:ext cx="8903968" cy="5775247"/>
        </p:xfrm>
        <a:graphic>
          <a:graphicData uri="http://schemas.openxmlformats.org/drawingml/2006/table">
            <a:tbl>
              <a:tblPr firstRow="1" firstCol="1" bandRow="1">
                <a:tableStyleId>{00A15C55-8517-42AA-B614-E9B94910E393}</a:tableStyleId>
              </a:tblPr>
              <a:tblGrid>
                <a:gridCol w="4227604">
                  <a:extLst>
                    <a:ext uri="{9D8B030D-6E8A-4147-A177-3AD203B41FA5}">
                      <a16:colId xmlns:a16="http://schemas.microsoft.com/office/drawing/2014/main" val="381057518"/>
                    </a:ext>
                  </a:extLst>
                </a:gridCol>
                <a:gridCol w="2653383">
                  <a:extLst>
                    <a:ext uri="{9D8B030D-6E8A-4147-A177-3AD203B41FA5}">
                      <a16:colId xmlns:a16="http://schemas.microsoft.com/office/drawing/2014/main" val="2691521190"/>
                    </a:ext>
                  </a:extLst>
                </a:gridCol>
                <a:gridCol w="2022981">
                  <a:extLst>
                    <a:ext uri="{9D8B030D-6E8A-4147-A177-3AD203B41FA5}">
                      <a16:colId xmlns:a16="http://schemas.microsoft.com/office/drawing/2014/main" val="938292057"/>
                    </a:ext>
                  </a:extLst>
                </a:gridCol>
              </a:tblGrid>
              <a:tr h="284031">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SCHealth Education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SCThrive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2766391293"/>
                  </a:ext>
                </a:extLst>
              </a:tr>
              <a:tr h="276728">
                <a:tc>
                  <a:txBody>
                    <a:bodyPr/>
                    <a:lstStyle/>
                    <a:p>
                      <a:pPr marL="0" marR="0">
                        <a:spcBef>
                          <a:spcPts val="0"/>
                        </a:spcBef>
                        <a:spcAft>
                          <a:spcPts val="0"/>
                        </a:spcAft>
                      </a:pPr>
                      <a:r>
                        <a:rPr lang="en-US" sz="1800" dirty="0">
                          <a:effectLst/>
                        </a:rPr>
                        <a:t>Mean (SD)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4157364287"/>
                  </a:ext>
                </a:extLst>
              </a:tr>
              <a:tr h="276728">
                <a:tc>
                  <a:txBody>
                    <a:bodyPr/>
                    <a:lstStyle/>
                    <a:p>
                      <a:pPr marL="0" marR="0">
                        <a:spcBef>
                          <a:spcPts val="0"/>
                        </a:spcBef>
                        <a:spcAft>
                          <a:spcPts val="0"/>
                        </a:spcAft>
                      </a:pPr>
                      <a:r>
                        <a:rPr lang="en-US" sz="1800" dirty="0">
                          <a:effectLst/>
                        </a:rPr>
                        <a:t>Age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16.3 (2.5)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16.7 (2.3)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3632677769"/>
                  </a:ext>
                </a:extLst>
              </a:tr>
              <a:tr h="263411">
                <a:tc>
                  <a:txBody>
                    <a:bodyPr/>
                    <a:lstStyle/>
                    <a:p>
                      <a:pPr marL="0" marR="0">
                        <a:spcBef>
                          <a:spcPts val="0"/>
                        </a:spcBef>
                        <a:spcAft>
                          <a:spcPts val="0"/>
                        </a:spcAft>
                      </a:pPr>
                      <a:r>
                        <a:rPr lang="en-US" sz="1800" dirty="0">
                          <a:effectLst/>
                        </a:rPr>
                        <a:t>   Range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13 – 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13 – 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3043344254"/>
                  </a:ext>
                </a:extLst>
              </a:tr>
              <a:tr h="263411">
                <a:tc>
                  <a:txBody>
                    <a:bodyPr/>
                    <a:lstStyle/>
                    <a:p>
                      <a:pPr marL="0" marR="0">
                        <a:spcBef>
                          <a:spcPts val="0"/>
                        </a:spcBef>
                        <a:spcAft>
                          <a:spcPts val="0"/>
                        </a:spcAft>
                      </a:pPr>
                      <a:r>
                        <a:rPr lang="en-US" sz="1800" dirty="0">
                          <a:effectLst/>
                        </a:rPr>
                        <a:t>Hospitalizations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1.81 (4.0)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1.73 (3.5)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4266833076"/>
                  </a:ext>
                </a:extLst>
              </a:tr>
              <a:tr h="263411">
                <a:tc>
                  <a:txBody>
                    <a:bodyPr/>
                    <a:lstStyle/>
                    <a:p>
                      <a:pPr marL="0" marR="0">
                        <a:spcBef>
                          <a:spcPts val="0"/>
                        </a:spcBef>
                        <a:spcAft>
                          <a:spcPts val="0"/>
                        </a:spcAft>
                      </a:pPr>
                      <a:r>
                        <a:rPr lang="en-US" sz="1800" dirty="0">
                          <a:effectLst/>
                        </a:rPr>
                        <a:t>Emergency room visits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2.1 (3.0)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2.1 (2.3)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897111504"/>
                  </a:ext>
                </a:extLst>
              </a:tr>
              <a:tr h="263411">
                <a:tc>
                  <a:txBody>
                    <a:bodyPr/>
                    <a:lstStyle/>
                    <a:p>
                      <a:pPr marL="0" marR="0">
                        <a:spcBef>
                          <a:spcPts val="0"/>
                        </a:spcBef>
                        <a:spcAft>
                          <a:spcPts val="0"/>
                        </a:spcAft>
                      </a:pPr>
                      <a:r>
                        <a:rPr lang="en-US" sz="1800" dirty="0">
                          <a:effectLst/>
                        </a:rPr>
                        <a:t>HRQOL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52.0 (12.3)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65.1 (14.2)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1932437361"/>
                  </a:ext>
                </a:extLst>
              </a:tr>
              <a:tr h="263411">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754757144"/>
                  </a:ext>
                </a:extLst>
              </a:tr>
              <a:tr h="263411">
                <a:tc>
                  <a:txBody>
                    <a:bodyPr/>
                    <a:lstStyle/>
                    <a:p>
                      <a:pPr marL="0" marR="0">
                        <a:spcBef>
                          <a:spcPts val="0"/>
                        </a:spcBef>
                        <a:spcAft>
                          <a:spcPts val="0"/>
                        </a:spcAft>
                      </a:pPr>
                      <a:r>
                        <a:rPr lang="en-US" sz="1800" dirty="0">
                          <a:effectLst/>
                        </a:rPr>
                        <a:t>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27 (51)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26 (49)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3103062677"/>
                  </a:ext>
                </a:extLst>
              </a:tr>
              <a:tr h="263411">
                <a:tc>
                  <a:txBody>
                    <a:bodyPr/>
                    <a:lstStyle/>
                    <a:p>
                      <a:pPr marL="0" marR="0">
                        <a:spcBef>
                          <a:spcPts val="0"/>
                        </a:spcBef>
                        <a:spcAft>
                          <a:spcPts val="0"/>
                        </a:spcAft>
                      </a:pPr>
                      <a:r>
                        <a:rPr lang="en-US" sz="1800" dirty="0">
                          <a:effectLst/>
                        </a:rPr>
                        <a:t>Gender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3871955256"/>
                  </a:ext>
                </a:extLst>
              </a:tr>
              <a:tr h="263411">
                <a:tc>
                  <a:txBody>
                    <a:bodyPr/>
                    <a:lstStyle/>
                    <a:p>
                      <a:pPr marL="0" marR="0">
                        <a:spcBef>
                          <a:spcPts val="0"/>
                        </a:spcBef>
                        <a:spcAft>
                          <a:spcPts val="0"/>
                        </a:spcAft>
                      </a:pPr>
                      <a:r>
                        <a:rPr lang="en-US" sz="1800" dirty="0">
                          <a:effectLst/>
                        </a:rPr>
                        <a:t>   Female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14 (52)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14 (54)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2268057774"/>
                  </a:ext>
                </a:extLst>
              </a:tr>
              <a:tr h="263411">
                <a:tc>
                  <a:txBody>
                    <a:bodyPr/>
                    <a:lstStyle/>
                    <a:p>
                      <a:pPr marL="0" marR="0">
                        <a:spcBef>
                          <a:spcPts val="0"/>
                        </a:spcBef>
                        <a:spcAft>
                          <a:spcPts val="0"/>
                        </a:spcAft>
                      </a:pPr>
                      <a:r>
                        <a:rPr lang="en-US" sz="1800" dirty="0">
                          <a:effectLst/>
                        </a:rPr>
                        <a:t>   Male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13 (48)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12 (46)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344925078"/>
                  </a:ext>
                </a:extLst>
              </a:tr>
              <a:tr h="263411">
                <a:tc>
                  <a:txBody>
                    <a:bodyPr/>
                    <a:lstStyle/>
                    <a:p>
                      <a:pPr marL="0" marR="0">
                        <a:spcBef>
                          <a:spcPts val="0"/>
                        </a:spcBef>
                        <a:spcAft>
                          <a:spcPts val="0"/>
                        </a:spcAft>
                      </a:pPr>
                      <a:r>
                        <a:rPr lang="en-US" sz="1800" dirty="0">
                          <a:effectLst/>
                        </a:rPr>
                        <a:t>Race/ethnicity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3379998330"/>
                  </a:ext>
                </a:extLst>
              </a:tr>
              <a:tr h="263411">
                <a:tc>
                  <a:txBody>
                    <a:bodyPr/>
                    <a:lstStyle/>
                    <a:p>
                      <a:pPr marL="0" marR="0">
                        <a:spcBef>
                          <a:spcPts val="0"/>
                        </a:spcBef>
                        <a:spcAft>
                          <a:spcPts val="0"/>
                        </a:spcAft>
                      </a:pPr>
                      <a:r>
                        <a:rPr lang="en-US" sz="1800" dirty="0">
                          <a:effectLst/>
                        </a:rPr>
                        <a:t>   African-American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27 (100)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26 (100)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3924172871"/>
                  </a:ext>
                </a:extLst>
              </a:tr>
              <a:tr h="263411">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Mother’s Education</a:t>
                      </a:r>
                    </a:p>
                  </a:txBody>
                  <a:tcPr marL="39740" marR="39740" marT="0" marB="0" anchor="ctr"/>
                </a:tc>
                <a:tc>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4135211670"/>
                  </a:ext>
                </a:extLst>
              </a:tr>
              <a:tr h="263411">
                <a:tc>
                  <a:txBody>
                    <a:bodyPr/>
                    <a:lstStyle/>
                    <a:p>
                      <a:pPr marL="0" marR="0">
                        <a:spcBef>
                          <a:spcPts val="0"/>
                        </a:spcBef>
                        <a:spcAft>
                          <a:spcPts val="0"/>
                        </a:spcAft>
                      </a:pPr>
                      <a:r>
                        <a:rPr lang="en-US" sz="1800" dirty="0">
                          <a:effectLst/>
                        </a:rPr>
                        <a:t>   7th – 9th grade or less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1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1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1087817929"/>
                  </a:ext>
                </a:extLst>
              </a:tr>
              <a:tr h="263411">
                <a:tc>
                  <a:txBody>
                    <a:bodyPr/>
                    <a:lstStyle/>
                    <a:p>
                      <a:pPr marL="0" marR="0">
                        <a:spcBef>
                          <a:spcPts val="0"/>
                        </a:spcBef>
                        <a:spcAft>
                          <a:spcPts val="0"/>
                        </a:spcAft>
                      </a:pPr>
                      <a:r>
                        <a:rPr lang="en-US" sz="1800" dirty="0">
                          <a:effectLst/>
                        </a:rPr>
                        <a:t>   9th – 12th grade or less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3 (11)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3 (12)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1738518759"/>
                  </a:ext>
                </a:extLst>
              </a:tr>
              <a:tr h="263411">
                <a:tc>
                  <a:txBody>
                    <a:bodyPr/>
                    <a:lstStyle/>
                    <a:p>
                      <a:pPr marL="0" marR="0">
                        <a:spcBef>
                          <a:spcPts val="0"/>
                        </a:spcBef>
                        <a:spcAft>
                          <a:spcPts val="0"/>
                        </a:spcAft>
                      </a:pPr>
                      <a:r>
                        <a:rPr lang="en-US" sz="1800" dirty="0">
                          <a:effectLst/>
                        </a:rPr>
                        <a:t>   High School Graduate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10 (37)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4 (15)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4085334400"/>
                  </a:ext>
                </a:extLst>
              </a:tr>
              <a:tr h="263411">
                <a:tc>
                  <a:txBody>
                    <a:bodyPr/>
                    <a:lstStyle/>
                    <a:p>
                      <a:pPr marL="0" marR="0">
                        <a:spcBef>
                          <a:spcPts val="0"/>
                        </a:spcBef>
                        <a:spcAft>
                          <a:spcPts val="0"/>
                        </a:spcAft>
                      </a:pPr>
                      <a:r>
                        <a:rPr lang="en-US" sz="1800" dirty="0">
                          <a:effectLst/>
                        </a:rPr>
                        <a:t>   Some College or Certification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5 (19)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6 (23)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15568752"/>
                  </a:ext>
                </a:extLst>
              </a:tr>
              <a:tr h="263411">
                <a:tc>
                  <a:txBody>
                    <a:bodyPr/>
                    <a:lstStyle/>
                    <a:p>
                      <a:pPr marL="0" marR="0">
                        <a:spcBef>
                          <a:spcPts val="0"/>
                        </a:spcBef>
                        <a:spcAft>
                          <a:spcPts val="0"/>
                        </a:spcAft>
                      </a:pPr>
                      <a:r>
                        <a:rPr lang="en-US" sz="1800" dirty="0">
                          <a:effectLst/>
                        </a:rPr>
                        <a:t>   College Graduate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4 (15)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8 (31)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4086575577"/>
                  </a:ext>
                </a:extLst>
              </a:tr>
              <a:tr h="263411">
                <a:tc>
                  <a:txBody>
                    <a:bodyPr/>
                    <a:lstStyle/>
                    <a:p>
                      <a:pPr marL="0" marR="0">
                        <a:spcBef>
                          <a:spcPts val="0"/>
                        </a:spcBef>
                        <a:spcAft>
                          <a:spcPts val="0"/>
                        </a:spcAft>
                      </a:pPr>
                      <a:r>
                        <a:rPr lang="en-US" sz="1800" dirty="0">
                          <a:effectLst/>
                        </a:rPr>
                        <a:t>   Graduate or Professional Degree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4 (15)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tc>
                  <a:txBody>
                    <a:bodyPr/>
                    <a:lstStyle/>
                    <a:p>
                      <a:pPr marL="0" marR="0">
                        <a:spcBef>
                          <a:spcPts val="0"/>
                        </a:spcBef>
                        <a:spcAft>
                          <a:spcPts val="0"/>
                        </a:spcAft>
                      </a:pPr>
                      <a:r>
                        <a:rPr lang="en-US" sz="1800" dirty="0">
                          <a:effectLst/>
                        </a:rPr>
                        <a:t>4 (15)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740" marR="39740" marT="0" marB="0" anchor="ctr"/>
                </a:tc>
                <a:extLst>
                  <a:ext uri="{0D108BD9-81ED-4DB2-BD59-A6C34878D82A}">
                    <a16:rowId xmlns:a16="http://schemas.microsoft.com/office/drawing/2014/main" val="4070299781"/>
                  </a:ext>
                </a:extLst>
              </a:tr>
            </a:tbl>
          </a:graphicData>
        </a:graphic>
      </p:graphicFrame>
      <p:sp>
        <p:nvSpPr>
          <p:cNvPr id="5" name="TextBox 4">
            <a:extLst>
              <a:ext uri="{FF2B5EF4-FFF2-40B4-BE49-F238E27FC236}">
                <a16:creationId xmlns:a16="http://schemas.microsoft.com/office/drawing/2014/main" id="{3F003D78-5AB6-3347-A7E9-88BE178E29E0}"/>
              </a:ext>
            </a:extLst>
          </p:cNvPr>
          <p:cNvSpPr txBox="1"/>
          <p:nvPr/>
        </p:nvSpPr>
        <p:spPr>
          <a:xfrm>
            <a:off x="834390" y="215981"/>
            <a:ext cx="4086375" cy="461665"/>
          </a:xfrm>
          <a:prstGeom prst="rect">
            <a:avLst/>
          </a:prstGeom>
          <a:noFill/>
        </p:spPr>
        <p:txBody>
          <a:bodyPr wrap="none" rtlCol="0">
            <a:spAutoFit/>
          </a:bodyPr>
          <a:lstStyle/>
          <a:p>
            <a:r>
              <a:rPr lang="en-US" sz="2400" b="1" dirty="0"/>
              <a:t>Participant Characteristics</a:t>
            </a:r>
          </a:p>
        </p:txBody>
      </p:sp>
    </p:spTree>
    <p:extLst>
      <p:ext uri="{BB962C8B-B14F-4D97-AF65-F5344CB8AC3E}">
        <p14:creationId xmlns:p14="http://schemas.microsoft.com/office/powerpoint/2010/main" val="302944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2C91-9CB4-7F40-835E-9A4C8E86B5B0}"/>
              </a:ext>
            </a:extLst>
          </p:cNvPr>
          <p:cNvSpPr>
            <a:spLocks noGrp="1"/>
          </p:cNvSpPr>
          <p:nvPr>
            <p:ph type="title"/>
          </p:nvPr>
        </p:nvSpPr>
        <p:spPr/>
        <p:txBody>
          <a:bodyPr/>
          <a:lstStyle/>
          <a:p>
            <a:r>
              <a:rPr lang="en-US" b="1" dirty="0">
                <a:solidFill>
                  <a:schemeClr val="tx1">
                    <a:lumMod val="50000"/>
                  </a:schemeClr>
                </a:solidFill>
              </a:rPr>
              <a:t>Quantitative Outcomes (N = 53)</a:t>
            </a:r>
            <a:r>
              <a:rPr lang="en-US" i="1" dirty="0">
                <a:solidFill>
                  <a:schemeClr val="tx1">
                    <a:lumMod val="50000"/>
                  </a:schemeClr>
                </a:solidFill>
              </a:rPr>
              <a:t> </a:t>
            </a:r>
            <a:endParaRPr lang="en-US" dirty="0">
              <a:solidFill>
                <a:schemeClr val="tx1">
                  <a:lumMod val="50000"/>
                </a:schemeClr>
              </a:solidFill>
            </a:endParaRPr>
          </a:p>
        </p:txBody>
      </p:sp>
      <p:sp>
        <p:nvSpPr>
          <p:cNvPr id="3" name="Content Placeholder 2">
            <a:extLst>
              <a:ext uri="{FF2B5EF4-FFF2-40B4-BE49-F238E27FC236}">
                <a16:creationId xmlns:a16="http://schemas.microsoft.com/office/drawing/2014/main" id="{74E49913-2B6C-324F-BC0E-697C222D899C}"/>
              </a:ext>
            </a:extLst>
          </p:cNvPr>
          <p:cNvSpPr>
            <a:spLocks noGrp="1"/>
          </p:cNvSpPr>
          <p:nvPr>
            <p:ph idx="1"/>
          </p:nvPr>
        </p:nvSpPr>
        <p:spPr/>
        <p:txBody>
          <a:bodyPr vert="horz" lIns="91440" tIns="45720" rIns="91440" bIns="45720" rtlCol="0" anchor="t">
            <a:normAutofit/>
          </a:bodyPr>
          <a:lstStyle/>
          <a:p>
            <a:r>
              <a:rPr lang="en-US" dirty="0"/>
              <a:t>Assessed behavioral activation and self-management at </a:t>
            </a:r>
            <a:r>
              <a:rPr lang="en-US" b="1" dirty="0"/>
              <a:t> </a:t>
            </a:r>
            <a:r>
              <a:rPr lang="en-US" dirty="0"/>
              <a:t>baseline and post intervention</a:t>
            </a:r>
          </a:p>
          <a:p>
            <a:endParaRPr lang="en-US" dirty="0">
              <a:cs typeface="Arial"/>
            </a:endParaRPr>
          </a:p>
          <a:p>
            <a:pPr marL="0" indent="0">
              <a:buNone/>
            </a:pPr>
            <a:r>
              <a:rPr lang="en-US" b="1" dirty="0"/>
              <a:t>Measures</a:t>
            </a:r>
          </a:p>
          <a:p>
            <a:pPr lvl="1"/>
            <a:r>
              <a:rPr lang="en-US" dirty="0"/>
              <a:t>Patient Activation Measure (PAM-13) -</a:t>
            </a:r>
            <a:r>
              <a:rPr lang="en-US" dirty="0">
                <a:cs typeface="Arial"/>
              </a:rPr>
              <a:t> behavioral activation</a:t>
            </a:r>
          </a:p>
          <a:p>
            <a:pPr lvl="1"/>
            <a:r>
              <a:rPr lang="en-US" dirty="0"/>
              <a:t>Transition Readiness Assessment Questionnaire (TRAQ-5)</a:t>
            </a:r>
          </a:p>
          <a:p>
            <a:pPr lvl="1"/>
            <a:r>
              <a:rPr lang="en-US" dirty="0"/>
              <a:t>UNC TRxANSITION Scale</a:t>
            </a:r>
          </a:p>
          <a:p>
            <a:pPr marL="457200" lvl="1" indent="0">
              <a:buNone/>
            </a:pPr>
            <a:endParaRPr lang="en-US" b="1" dirty="0"/>
          </a:p>
        </p:txBody>
      </p:sp>
    </p:spTree>
    <p:extLst>
      <p:ext uri="{BB962C8B-B14F-4D97-AF65-F5344CB8AC3E}">
        <p14:creationId xmlns:p14="http://schemas.microsoft.com/office/powerpoint/2010/main" val="1897767584"/>
      </p:ext>
    </p:extLst>
  </p:cSld>
  <p:clrMapOvr>
    <a:masterClrMapping/>
  </p:clrMapOvr>
</p:sld>
</file>

<file path=ppt/theme/theme1.xml><?xml version="1.0" encoding="utf-8"?>
<a:theme xmlns:a="http://schemas.openxmlformats.org/drawingml/2006/main" name="4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attern_16_9_Gree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B41B278-91B8-7A4E-9EF3-8D21CA009BC0}" vid="{1C591565-8E6A-0E42-972A-3A31CCD1866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5956</TotalTime>
  <Words>1203</Words>
  <Application>Microsoft Macintosh PowerPoint</Application>
  <PresentationFormat>Widescreen</PresentationFormat>
  <Paragraphs>340</Paragraphs>
  <Slides>21</Slides>
  <Notes>11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21</vt:i4>
      </vt:variant>
    </vt:vector>
  </HeadingPairs>
  <TitlesOfParts>
    <vt:vector size="31" baseType="lpstr">
      <vt:lpstr>Arial</vt:lpstr>
      <vt:lpstr>Calibri</vt:lpstr>
      <vt:lpstr>MyriadPro</vt:lpstr>
      <vt:lpstr>Symbol</vt:lpstr>
      <vt:lpstr>Times New Roman</vt:lpstr>
      <vt:lpstr>4_Custom Design</vt:lpstr>
      <vt:lpstr>Custom Design</vt:lpstr>
      <vt:lpstr>1_Custom Design</vt:lpstr>
      <vt:lpstr>3_Custom Design</vt:lpstr>
      <vt:lpstr>Pattern_16_9_Green</vt:lpstr>
      <vt:lpstr>Self-Management Intervention Improves Behavioral Activation in Adolescents and Young Adults with Sickle Cell Disease   </vt:lpstr>
      <vt:lpstr>Financial Disclosures</vt:lpstr>
      <vt:lpstr>PowerPoint Presentation</vt:lpstr>
      <vt:lpstr>Self-Management</vt:lpstr>
      <vt:lpstr>PowerPoint Presentation</vt:lpstr>
      <vt:lpstr>Trial Description</vt:lpstr>
      <vt:lpstr>Study Consort</vt:lpstr>
      <vt:lpstr>PowerPoint Presentation</vt:lpstr>
      <vt:lpstr>Quantitative Outcomes (N = 53) </vt:lpstr>
      <vt:lpstr>SCHealthEducation </vt:lpstr>
      <vt:lpstr>SCThrive </vt:lpstr>
      <vt:lpstr>PowerPoint Presentation</vt:lpstr>
      <vt:lpstr>PowerPoint Presentation</vt:lpstr>
      <vt:lpstr>PowerPoint Presentation</vt:lpstr>
      <vt:lpstr>PowerPoint Presentation</vt:lpstr>
      <vt:lpstr>Weekly Evaluation Feedback</vt:lpstr>
      <vt:lpstr>SCThrive</vt:lpstr>
      <vt:lpstr>iManage</vt:lpstr>
      <vt:lpstr>SCThrive</vt:lpstr>
      <vt:lpstr>The Team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Self-Management in Adolescents and Young Adults with Sickle Cell Disease </dc:title>
  <dc:creator>Hood, Anna</dc:creator>
  <cp:lastModifiedBy>Hood, Anna</cp:lastModifiedBy>
  <cp:revision>12</cp:revision>
  <dcterms:created xsi:type="dcterms:W3CDTF">2019-03-30T10:38:11Z</dcterms:created>
  <dcterms:modified xsi:type="dcterms:W3CDTF">2019-04-03T13:54:38Z</dcterms:modified>
</cp:coreProperties>
</file>