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3" r:id="rId4"/>
    <p:sldId id="274" r:id="rId5"/>
    <p:sldId id="271" r:id="rId6"/>
    <p:sldId id="257" r:id="rId7"/>
    <p:sldId id="269" r:id="rId8"/>
    <p:sldId id="272" r:id="rId9"/>
    <p:sldId id="261" r:id="rId10"/>
    <p:sldId id="258" r:id="rId11"/>
    <p:sldId id="267" r:id="rId12"/>
    <p:sldId id="260" r:id="rId13"/>
    <p:sldId id="277" r:id="rId14"/>
    <p:sldId id="268" r:id="rId15"/>
    <p:sldId id="263" r:id="rId16"/>
    <p:sldId id="275" r:id="rId17"/>
    <p:sldId id="276" r:id="rId18"/>
    <p:sldId id="259" r:id="rId19"/>
    <p:sldId id="264" r:id="rId20"/>
    <p:sldId id="262" r:id="rId21"/>
    <p:sldId id="265" r:id="rId22"/>
    <p:sldId id="2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18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E1651B-B2A3-48C2-8767-D8774D85012D}" type="datetimeFigureOut">
              <a:rPr lang="en-GB" smtClean="0"/>
              <a:t>29/08/2019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66B0E3-645A-48D8-851B-0096884827B7}" type="slidenum">
              <a:rPr lang="en-GB" smtClean="0"/>
              <a:t>‹#›</a:t>
            </a:fld>
            <a:endParaRPr lang="en-GB"/>
          </a:p>
        </p:txBody>
      </p:sp>
    </p:spTree>
    <p:extLst>
      <p:ext uri="{BB962C8B-B14F-4D97-AF65-F5344CB8AC3E}">
        <p14:creationId xmlns:p14="http://schemas.microsoft.com/office/powerpoint/2010/main" val="1664090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E1651B-B2A3-48C2-8767-D8774D85012D}" type="datetimeFigureOut">
              <a:rPr lang="en-GB" smtClean="0"/>
              <a:t>29/08/2019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66B0E3-645A-48D8-851B-0096884827B7}" type="slidenum">
              <a:rPr lang="en-GB" smtClean="0"/>
              <a:t>‹#›</a:t>
            </a:fld>
            <a:endParaRPr lang="en-GB"/>
          </a:p>
        </p:txBody>
      </p:sp>
    </p:spTree>
    <p:extLst>
      <p:ext uri="{BB962C8B-B14F-4D97-AF65-F5344CB8AC3E}">
        <p14:creationId xmlns:p14="http://schemas.microsoft.com/office/powerpoint/2010/main" val="2864085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E1651B-B2A3-48C2-8767-D8774D85012D}" type="datetimeFigureOut">
              <a:rPr lang="en-GB" smtClean="0"/>
              <a:t>29/08/2019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66B0E3-645A-48D8-851B-0096884827B7}" type="slidenum">
              <a:rPr lang="en-GB" smtClean="0"/>
              <a:t>‹#›</a:t>
            </a:fld>
            <a:endParaRPr lang="en-GB"/>
          </a:p>
        </p:txBody>
      </p:sp>
    </p:spTree>
    <p:extLst>
      <p:ext uri="{BB962C8B-B14F-4D97-AF65-F5344CB8AC3E}">
        <p14:creationId xmlns:p14="http://schemas.microsoft.com/office/powerpoint/2010/main" val="3443649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E1651B-B2A3-48C2-8767-D8774D85012D}" type="datetimeFigureOut">
              <a:rPr lang="en-GB" smtClean="0"/>
              <a:t>29/08/2019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66B0E3-645A-48D8-851B-0096884827B7}" type="slidenum">
              <a:rPr lang="en-GB" smtClean="0"/>
              <a:t>‹#›</a:t>
            </a:fld>
            <a:endParaRPr lang="en-GB"/>
          </a:p>
        </p:txBody>
      </p:sp>
    </p:spTree>
    <p:extLst>
      <p:ext uri="{BB962C8B-B14F-4D97-AF65-F5344CB8AC3E}">
        <p14:creationId xmlns:p14="http://schemas.microsoft.com/office/powerpoint/2010/main" val="1637564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E1651B-B2A3-48C2-8767-D8774D85012D}" type="datetimeFigureOut">
              <a:rPr lang="en-GB" smtClean="0"/>
              <a:t>29/08/2019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66B0E3-645A-48D8-851B-0096884827B7}" type="slidenum">
              <a:rPr lang="en-GB" smtClean="0"/>
              <a:t>‹#›</a:t>
            </a:fld>
            <a:endParaRPr lang="en-GB"/>
          </a:p>
        </p:txBody>
      </p:sp>
    </p:spTree>
    <p:extLst>
      <p:ext uri="{BB962C8B-B14F-4D97-AF65-F5344CB8AC3E}">
        <p14:creationId xmlns:p14="http://schemas.microsoft.com/office/powerpoint/2010/main" val="59753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E1651B-B2A3-48C2-8767-D8774D85012D}" type="datetimeFigureOut">
              <a:rPr lang="en-GB" smtClean="0"/>
              <a:t>29/08/2019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66B0E3-645A-48D8-851B-0096884827B7}" type="slidenum">
              <a:rPr lang="en-GB" smtClean="0"/>
              <a:t>‹#›</a:t>
            </a:fld>
            <a:endParaRPr lang="en-GB"/>
          </a:p>
        </p:txBody>
      </p:sp>
    </p:spTree>
    <p:extLst>
      <p:ext uri="{BB962C8B-B14F-4D97-AF65-F5344CB8AC3E}">
        <p14:creationId xmlns:p14="http://schemas.microsoft.com/office/powerpoint/2010/main" val="250258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E1651B-B2A3-48C2-8767-D8774D85012D}" type="datetimeFigureOut">
              <a:rPr lang="en-GB" smtClean="0"/>
              <a:t>29/08/2019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66B0E3-645A-48D8-851B-0096884827B7}" type="slidenum">
              <a:rPr lang="en-GB" smtClean="0"/>
              <a:t>‹#›</a:t>
            </a:fld>
            <a:endParaRPr lang="en-GB"/>
          </a:p>
        </p:txBody>
      </p:sp>
    </p:spTree>
    <p:extLst>
      <p:ext uri="{BB962C8B-B14F-4D97-AF65-F5344CB8AC3E}">
        <p14:creationId xmlns:p14="http://schemas.microsoft.com/office/powerpoint/2010/main" val="1622836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E1651B-B2A3-48C2-8767-D8774D85012D}" type="datetimeFigureOut">
              <a:rPr lang="en-GB" smtClean="0"/>
              <a:t>29/08/2019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66B0E3-645A-48D8-851B-0096884827B7}" type="slidenum">
              <a:rPr lang="en-GB" smtClean="0"/>
              <a:t>‹#›</a:t>
            </a:fld>
            <a:endParaRPr lang="en-GB"/>
          </a:p>
        </p:txBody>
      </p:sp>
    </p:spTree>
    <p:extLst>
      <p:ext uri="{BB962C8B-B14F-4D97-AF65-F5344CB8AC3E}">
        <p14:creationId xmlns:p14="http://schemas.microsoft.com/office/powerpoint/2010/main" val="1112473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1651B-B2A3-48C2-8767-D8774D85012D}" type="datetimeFigureOut">
              <a:rPr lang="en-GB" smtClean="0"/>
              <a:t>29/08/2019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66B0E3-645A-48D8-851B-0096884827B7}" type="slidenum">
              <a:rPr lang="en-GB" smtClean="0"/>
              <a:t>‹#›</a:t>
            </a:fld>
            <a:endParaRPr lang="en-GB"/>
          </a:p>
        </p:txBody>
      </p:sp>
    </p:spTree>
    <p:extLst>
      <p:ext uri="{BB962C8B-B14F-4D97-AF65-F5344CB8AC3E}">
        <p14:creationId xmlns:p14="http://schemas.microsoft.com/office/powerpoint/2010/main" val="226771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E1651B-B2A3-48C2-8767-D8774D85012D}" type="datetimeFigureOut">
              <a:rPr lang="en-GB" smtClean="0"/>
              <a:t>29/08/2019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66B0E3-645A-48D8-851B-0096884827B7}" type="slidenum">
              <a:rPr lang="en-GB" smtClean="0"/>
              <a:t>‹#›</a:t>
            </a:fld>
            <a:endParaRPr lang="en-GB"/>
          </a:p>
        </p:txBody>
      </p:sp>
    </p:spTree>
    <p:extLst>
      <p:ext uri="{BB962C8B-B14F-4D97-AF65-F5344CB8AC3E}">
        <p14:creationId xmlns:p14="http://schemas.microsoft.com/office/powerpoint/2010/main" val="2699291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E1651B-B2A3-48C2-8767-D8774D85012D}" type="datetimeFigureOut">
              <a:rPr lang="en-GB" smtClean="0"/>
              <a:t>29/08/2019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66B0E3-645A-48D8-851B-0096884827B7}" type="slidenum">
              <a:rPr lang="en-GB" smtClean="0"/>
              <a:t>‹#›</a:t>
            </a:fld>
            <a:endParaRPr lang="en-GB"/>
          </a:p>
        </p:txBody>
      </p:sp>
    </p:spTree>
    <p:extLst>
      <p:ext uri="{BB962C8B-B14F-4D97-AF65-F5344CB8AC3E}">
        <p14:creationId xmlns:p14="http://schemas.microsoft.com/office/powerpoint/2010/main" val="406141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1651B-B2A3-48C2-8767-D8774D85012D}" type="datetimeFigureOut">
              <a:rPr lang="en-GB" smtClean="0"/>
              <a:t>29/08/2019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6B0E3-645A-48D8-851B-0096884827B7}" type="slidenum">
              <a:rPr lang="en-GB" smtClean="0"/>
              <a:t>‹#›</a:t>
            </a:fld>
            <a:endParaRPr lang="en-GB"/>
          </a:p>
        </p:txBody>
      </p:sp>
    </p:spTree>
    <p:extLst>
      <p:ext uri="{BB962C8B-B14F-4D97-AF65-F5344CB8AC3E}">
        <p14:creationId xmlns:p14="http://schemas.microsoft.com/office/powerpoint/2010/main" val="710439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marini@ucl.ac.uk" TargetMode="External"/><Relationship Id="rId2" Type="http://schemas.openxmlformats.org/officeDocument/2006/relationships/hyperlink" Target="https://ecpr.eu/Events/SectionDetails.aspx?SectionID=841&amp;EventID=123" TargetMode="External"/><Relationship Id="rId1" Type="http://schemas.openxmlformats.org/officeDocument/2006/relationships/slideLayout" Target="../slideLayouts/slideLayout1.xml"/><Relationship Id="rId4" Type="http://schemas.openxmlformats.org/officeDocument/2006/relationships/hyperlink" Target="http://www.researchcghe.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960110"/>
          </a:xfrm>
        </p:spPr>
        <p:txBody>
          <a:bodyPr>
            <a:normAutofit/>
          </a:bodyPr>
          <a:lstStyle/>
          <a:p>
            <a:r>
              <a:rPr lang="en-GB" sz="4000" b="1" dirty="0" smtClean="0"/>
              <a:t>The End of Academic Freedom? Mean / End Decoupling in European Western Higher Education Systems</a:t>
            </a:r>
            <a:r>
              <a:rPr lang="en-GB" sz="2400" dirty="0" smtClean="0">
                <a:hlinkClick r:id="rId2"/>
              </a:rPr>
              <a:t/>
            </a:r>
            <a:br>
              <a:rPr lang="en-GB" sz="2400" dirty="0" smtClean="0">
                <a:hlinkClick r:id="rId2"/>
              </a:rPr>
            </a:br>
            <a:r>
              <a:rPr lang="en-GB" sz="2400" dirty="0" smtClean="0">
                <a:hlinkClick r:id="rId2"/>
              </a:rPr>
              <a:t/>
            </a:r>
            <a:br>
              <a:rPr lang="en-GB" sz="2400" dirty="0" smtClean="0">
                <a:hlinkClick r:id="rId2"/>
              </a:rPr>
            </a:br>
            <a:r>
              <a:rPr lang="en-GB" sz="2400" dirty="0" smtClean="0">
                <a:hlinkClick r:id="rId2"/>
              </a:rPr>
              <a:t>Section: Academic Freedom and Political Legitimation in a Contemporary Globalised World</a:t>
            </a:r>
            <a:r>
              <a:rPr lang="en-GB" sz="2400" dirty="0" smtClean="0"/>
              <a:t/>
            </a:r>
            <a:br>
              <a:rPr lang="en-GB" sz="2400" dirty="0" smtClean="0"/>
            </a:br>
            <a:r>
              <a:rPr lang="en-GB" sz="1800" b="1" dirty="0" smtClean="0"/>
              <a:t>Panel: Academic Freedom Under Threat</a:t>
            </a:r>
            <a:r>
              <a:rPr lang="en-GB" sz="5400" b="1" dirty="0" smtClean="0"/>
              <a:t/>
            </a:r>
            <a:br>
              <a:rPr lang="en-GB" sz="5400" b="1" dirty="0" smtClean="0"/>
            </a:br>
            <a:endParaRPr lang="en-GB" sz="4400" b="1" dirty="0"/>
          </a:p>
        </p:txBody>
      </p:sp>
      <p:sp>
        <p:nvSpPr>
          <p:cNvPr id="3" name="Subtitle 2"/>
          <p:cNvSpPr>
            <a:spLocks noGrp="1"/>
          </p:cNvSpPr>
          <p:nvPr>
            <p:ph type="subTitle" idx="1"/>
          </p:nvPr>
        </p:nvSpPr>
        <p:spPr>
          <a:xfrm>
            <a:off x="1524000" y="4950547"/>
            <a:ext cx="9144000" cy="1655762"/>
          </a:xfrm>
        </p:spPr>
        <p:txBody>
          <a:bodyPr>
            <a:normAutofit fontScale="77500" lnSpcReduction="20000"/>
          </a:bodyPr>
          <a:lstStyle/>
          <a:p>
            <a:r>
              <a:rPr lang="en-GB" dirty="0" smtClean="0"/>
              <a:t>Giulio Marini, </a:t>
            </a:r>
            <a:r>
              <a:rPr lang="en-GB" dirty="0" err="1" smtClean="0"/>
              <a:t>phD</a:t>
            </a:r>
            <a:endParaRPr lang="en-GB" dirty="0" smtClean="0"/>
          </a:p>
          <a:p>
            <a:r>
              <a:rPr lang="en-GB" dirty="0" smtClean="0">
                <a:hlinkClick r:id="rId3"/>
              </a:rPr>
              <a:t>g.marini@ucl.ac.uk</a:t>
            </a:r>
            <a:r>
              <a:rPr lang="en-GB" dirty="0" smtClean="0"/>
              <a:t> </a:t>
            </a:r>
          </a:p>
          <a:p>
            <a:r>
              <a:rPr lang="en-GB" dirty="0" smtClean="0"/>
              <a:t>Institute of Education UCL – UK</a:t>
            </a:r>
          </a:p>
          <a:p>
            <a:r>
              <a:rPr lang="en-GB" dirty="0" smtClean="0"/>
              <a:t>Centre for Global Higher Education (CGHE) </a:t>
            </a:r>
          </a:p>
          <a:p>
            <a:r>
              <a:rPr lang="en-GB" dirty="0" smtClean="0">
                <a:hlinkClick r:id="rId4"/>
              </a:rPr>
              <a:t>www.researchcghe.org</a:t>
            </a:r>
            <a:r>
              <a:rPr lang="en-GB" dirty="0" smtClean="0"/>
              <a:t> </a:t>
            </a:r>
            <a:endParaRPr lang="en-GB" dirty="0"/>
          </a:p>
        </p:txBody>
      </p:sp>
    </p:spTree>
    <p:extLst>
      <p:ext uri="{BB962C8B-B14F-4D97-AF65-F5344CB8AC3E}">
        <p14:creationId xmlns:p14="http://schemas.microsoft.com/office/powerpoint/2010/main" val="1368471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geopolitics is relevant to A.F.?</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396" y="1690687"/>
            <a:ext cx="9171985" cy="5014019"/>
          </a:xfrm>
          <a:prstGeom prst="rect">
            <a:avLst/>
          </a:prstGeom>
        </p:spPr>
      </p:pic>
    </p:spTree>
    <p:extLst>
      <p:ext uri="{BB962C8B-B14F-4D97-AF65-F5344CB8AC3E}">
        <p14:creationId xmlns:p14="http://schemas.microsoft.com/office/powerpoint/2010/main" val="2342633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262" y="577400"/>
            <a:ext cx="5219883" cy="55852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145" y="903416"/>
            <a:ext cx="6871855" cy="5259259"/>
          </a:xfrm>
          <a:prstGeom prst="rect">
            <a:avLst/>
          </a:prstGeom>
        </p:spPr>
      </p:pic>
    </p:spTree>
    <p:extLst>
      <p:ext uri="{BB962C8B-B14F-4D97-AF65-F5344CB8AC3E}">
        <p14:creationId xmlns:p14="http://schemas.microsoft.com/office/powerpoint/2010/main" val="306564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GB" sz="4000" dirty="0" smtClean="0"/>
              <a:t>Fault-line contexts – </a:t>
            </a:r>
            <a:r>
              <a:rPr lang="en-GB" sz="4000" dirty="0" err="1" smtClean="0"/>
              <a:t>Mittel</a:t>
            </a:r>
            <a:r>
              <a:rPr lang="en-GB" sz="4000" dirty="0" smtClean="0"/>
              <a:t>- &amp; Middle East </a:t>
            </a:r>
            <a:endParaRPr lang="en-GB" sz="4000" dirty="0"/>
          </a:p>
        </p:txBody>
      </p:sp>
      <p:sp>
        <p:nvSpPr>
          <p:cNvPr id="3" name="Content Placeholder 2"/>
          <p:cNvSpPr>
            <a:spLocks noGrp="1"/>
          </p:cNvSpPr>
          <p:nvPr>
            <p:ph idx="1"/>
          </p:nvPr>
        </p:nvSpPr>
        <p:spPr>
          <a:xfrm>
            <a:off x="0" y="1825625"/>
            <a:ext cx="12192000" cy="4351338"/>
          </a:xfrm>
        </p:spPr>
        <p:txBody>
          <a:bodyPr>
            <a:normAutofit fontScale="92500" lnSpcReduction="20000"/>
          </a:bodyPr>
          <a:lstStyle/>
          <a:p>
            <a:r>
              <a:rPr lang="en-GB" dirty="0" smtClean="0"/>
              <a:t>As a matter of fact, such countries are not fully fulfilled or long standings democracies – though with notable differences in degrees of such condition.</a:t>
            </a:r>
          </a:p>
          <a:p>
            <a:pPr lvl="1"/>
            <a:r>
              <a:rPr lang="en-GB" dirty="0" smtClean="0"/>
              <a:t>There is legacy with pure dictatorship to absorb</a:t>
            </a:r>
          </a:p>
          <a:p>
            <a:pPr lvl="1"/>
            <a:r>
              <a:rPr lang="en-GB" dirty="0" smtClean="0"/>
              <a:t>Frustration in realising that freedom does not equal “glory”</a:t>
            </a:r>
          </a:p>
          <a:p>
            <a:r>
              <a:rPr lang="en-GB" dirty="0" smtClean="0"/>
              <a:t>Their place in the world in terms of relevance is uncertain and liquid  </a:t>
            </a:r>
          </a:p>
          <a:p>
            <a:r>
              <a:rPr lang="en-GB" dirty="0" smtClean="0"/>
              <a:t>A.F. is not totally established and, as a result, the ideal-typical “partial liberty” is… partial. </a:t>
            </a:r>
          </a:p>
          <a:p>
            <a:pPr lvl="1"/>
            <a:r>
              <a:rPr lang="en-GB" dirty="0" smtClean="0"/>
              <a:t>Arguably students and/or staff would like to have “more academic freedom” just because they don’t live in the closed totalitarian world, nor they have all the conditions to fully join the “excellence”</a:t>
            </a:r>
          </a:p>
          <a:p>
            <a:endParaRPr lang="en-GB" dirty="0"/>
          </a:p>
          <a:p>
            <a:r>
              <a:rPr lang="en-GB" dirty="0" smtClean="0"/>
              <a:t>The consequences of such condition are probable clashed between the aspirations of academia of being “fully western” and the actual condition which is limited.  </a:t>
            </a:r>
            <a:endParaRPr lang="en-GB" dirty="0"/>
          </a:p>
        </p:txBody>
      </p:sp>
    </p:spTree>
    <p:extLst>
      <p:ext uri="{BB962C8B-B14F-4D97-AF65-F5344CB8AC3E}">
        <p14:creationId xmlns:p14="http://schemas.microsoft.com/office/powerpoint/2010/main" val="139511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1089" y="-3213"/>
            <a:ext cx="9123472" cy="6842605"/>
          </a:xfrm>
        </p:spPr>
      </p:pic>
    </p:spTree>
    <p:extLst>
      <p:ext uri="{BB962C8B-B14F-4D97-AF65-F5344CB8AC3E}">
        <p14:creationId xmlns:p14="http://schemas.microsoft.com/office/powerpoint/2010/main" val="2475818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96815" y="1538546"/>
            <a:ext cx="3263503"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910" y="0"/>
            <a:ext cx="5143500" cy="6858000"/>
          </a:xfrm>
          <a:prstGeom prst="rect">
            <a:avLst/>
          </a:prstGeom>
        </p:spPr>
      </p:pic>
    </p:spTree>
    <p:extLst>
      <p:ext uri="{BB962C8B-B14F-4D97-AF65-F5344CB8AC3E}">
        <p14:creationId xmlns:p14="http://schemas.microsoft.com/office/powerpoint/2010/main" val="86553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GB" dirty="0" smtClean="0"/>
              <a:t>Not for a relativism all the way. Where’s </a:t>
            </a:r>
            <a:r>
              <a:rPr lang="en-GB" i="1" dirty="0" err="1" smtClean="0"/>
              <a:t>veritas</a:t>
            </a:r>
            <a:r>
              <a:rPr lang="en-GB" dirty="0" smtClean="0"/>
              <a:t>?</a:t>
            </a:r>
            <a:endParaRPr lang="en-GB" dirty="0"/>
          </a:p>
        </p:txBody>
      </p:sp>
      <p:sp>
        <p:nvSpPr>
          <p:cNvPr id="3" name="Content Placeholder 2"/>
          <p:cNvSpPr>
            <a:spLocks noGrp="1"/>
          </p:cNvSpPr>
          <p:nvPr>
            <p:ph idx="1"/>
          </p:nvPr>
        </p:nvSpPr>
        <p:spPr>
          <a:xfrm>
            <a:off x="0" y="1825625"/>
            <a:ext cx="12192000" cy="4351338"/>
          </a:xfrm>
        </p:spPr>
        <p:txBody>
          <a:bodyPr>
            <a:normAutofit lnSpcReduction="10000"/>
          </a:bodyPr>
          <a:lstStyle/>
          <a:p>
            <a:r>
              <a:rPr lang="en-GB" dirty="0" smtClean="0"/>
              <a:t>According to Michael Polanyi understanding, Academic Freedom is the way to scientific knowledge (</a:t>
            </a:r>
            <a:r>
              <a:rPr lang="en-GB" i="1" dirty="0" smtClean="0"/>
              <a:t>the</a:t>
            </a:r>
            <a:r>
              <a:rPr lang="en-GB" dirty="0" smtClean="0"/>
              <a:t> truth, albeit it may change by time)</a:t>
            </a:r>
          </a:p>
          <a:p>
            <a:pPr lvl="1"/>
            <a:r>
              <a:rPr lang="en-GB" dirty="0" smtClean="0"/>
              <a:t>So, I believe in </a:t>
            </a:r>
            <a:r>
              <a:rPr lang="en-GB" i="1" dirty="0" smtClean="0"/>
              <a:t>the method </a:t>
            </a:r>
            <a:r>
              <a:rPr lang="en-GB" dirty="0" smtClean="0"/>
              <a:t>a la John Stuart Mill, assuring multiple changing truths</a:t>
            </a:r>
          </a:p>
          <a:p>
            <a:r>
              <a:rPr lang="en-GB" dirty="0" smtClean="0"/>
              <a:t>Higher education is expected to legitimise one’s regime instead of doing research also in such “fault-line” societies</a:t>
            </a:r>
          </a:p>
          <a:p>
            <a:r>
              <a:rPr lang="en-GB" dirty="0" smtClean="0"/>
              <a:t>All social sciences are not free in both research and teaching…</a:t>
            </a:r>
          </a:p>
          <a:p>
            <a:r>
              <a:rPr lang="en-GB" dirty="0" smtClean="0"/>
              <a:t>…although they must adapt some ideology with very delimited leeway of freedom</a:t>
            </a:r>
          </a:p>
          <a:p>
            <a:r>
              <a:rPr lang="en-GB" dirty="0" smtClean="0"/>
              <a:t>If you are neglected or suspected, you might struggle to stay in the circles that matter (e.g. co-authorships)</a:t>
            </a:r>
            <a:endParaRPr lang="en-GB" dirty="0"/>
          </a:p>
        </p:txBody>
      </p:sp>
    </p:spTree>
    <p:extLst>
      <p:ext uri="{BB962C8B-B14F-4D97-AF65-F5344CB8AC3E}">
        <p14:creationId xmlns:p14="http://schemas.microsoft.com/office/powerpoint/2010/main" val="42449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708763"/>
          </a:xfrm>
        </p:spPr>
        <p:txBody>
          <a:bodyPr/>
          <a:lstStyle/>
          <a:p>
            <a:r>
              <a:rPr lang="en-GB" dirty="0" smtClean="0"/>
              <a:t>A sum up of premises </a:t>
            </a:r>
            <a:endParaRPr lang="en-GB" dirty="0"/>
          </a:p>
        </p:txBody>
      </p:sp>
      <p:sp>
        <p:nvSpPr>
          <p:cNvPr id="3" name="Content Placeholder 2"/>
          <p:cNvSpPr>
            <a:spLocks noGrp="1"/>
          </p:cNvSpPr>
          <p:nvPr>
            <p:ph idx="1"/>
          </p:nvPr>
        </p:nvSpPr>
        <p:spPr>
          <a:xfrm>
            <a:off x="0" y="1634238"/>
            <a:ext cx="12192000" cy="4692133"/>
          </a:xfrm>
        </p:spPr>
        <p:txBody>
          <a:bodyPr>
            <a:normAutofit fontScale="92500"/>
          </a:bodyPr>
          <a:lstStyle/>
          <a:p>
            <a:r>
              <a:rPr lang="en-GB" dirty="0" smtClean="0"/>
              <a:t>The post-WWII Western consensus is based on the idea that education is the way to go for prosperity, but I wonder whether there are intrinsic limits in it. </a:t>
            </a:r>
          </a:p>
          <a:p>
            <a:pPr lvl="1"/>
            <a:r>
              <a:rPr lang="en-GB" dirty="0" smtClean="0"/>
              <a:t>Sometimes you just need to belong to the West to have reasonably aim at such goals </a:t>
            </a:r>
          </a:p>
          <a:p>
            <a:r>
              <a:rPr lang="en-GB" dirty="0" smtClean="0"/>
              <a:t>The best degree of Academic Freedom is that matching the actual conditions a political system is </a:t>
            </a:r>
          </a:p>
          <a:p>
            <a:pPr lvl="1"/>
            <a:r>
              <a:rPr lang="en-GB" dirty="0" smtClean="0"/>
              <a:t>Could Academic Freedom exist in a totalitarian system if we read things in </a:t>
            </a:r>
            <a:r>
              <a:rPr lang="en-GB" dirty="0" err="1" smtClean="0"/>
              <a:t>Durkheimian</a:t>
            </a:r>
            <a:r>
              <a:rPr lang="en-GB" dirty="0" smtClean="0"/>
              <a:t> ways?</a:t>
            </a:r>
          </a:p>
          <a:p>
            <a:r>
              <a:rPr lang="en-GB" dirty="0" smtClean="0"/>
              <a:t>Universities are particularly under stress just when their respective political systems are in “fault-line” situation (not necessarily geographically, but definitely culturally)</a:t>
            </a:r>
          </a:p>
          <a:p>
            <a:pPr lvl="1"/>
            <a:r>
              <a:rPr lang="en-GB" dirty="0" smtClean="0"/>
              <a:t>Such countries really need “real universities”, but only up to a certain point</a:t>
            </a:r>
            <a:endParaRPr lang="en-GB" dirty="0"/>
          </a:p>
          <a:p>
            <a:r>
              <a:rPr lang="en-GB" dirty="0" smtClean="0"/>
              <a:t>It s completely unclear the extent to which universities may have “free will” in determine their own “Academic Freedom package”</a:t>
            </a:r>
          </a:p>
        </p:txBody>
      </p:sp>
    </p:spTree>
    <p:extLst>
      <p:ext uri="{BB962C8B-B14F-4D97-AF65-F5344CB8AC3E}">
        <p14:creationId xmlns:p14="http://schemas.microsoft.com/office/powerpoint/2010/main" val="408471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074726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Non Fault-line contexts – the West</a:t>
            </a:r>
            <a:endParaRPr lang="en-GB" dirty="0"/>
          </a:p>
        </p:txBody>
      </p:sp>
      <p:sp>
        <p:nvSpPr>
          <p:cNvPr id="3" name="Content Placeholder 2"/>
          <p:cNvSpPr>
            <a:spLocks noGrp="1"/>
          </p:cNvSpPr>
          <p:nvPr>
            <p:ph idx="1"/>
          </p:nvPr>
        </p:nvSpPr>
        <p:spPr>
          <a:xfrm>
            <a:off x="0" y="1825625"/>
            <a:ext cx="12192000" cy="4351338"/>
          </a:xfrm>
        </p:spPr>
        <p:txBody>
          <a:bodyPr>
            <a:normAutofit fontScale="92500" lnSpcReduction="10000"/>
          </a:bodyPr>
          <a:lstStyle/>
          <a:p>
            <a:r>
              <a:rPr lang="en-GB" dirty="0" smtClean="0"/>
              <a:t>Assuming Western Europe is not a fault-line and that such a fault-line has got farer from (i.e. NATO expanding to East; but what about Chinese penetration then?!), the noble &amp; healthy periphery of </a:t>
            </a:r>
            <a:r>
              <a:rPr lang="en-GB" dirty="0" err="1" smtClean="0"/>
              <a:t>Pax</a:t>
            </a:r>
            <a:r>
              <a:rPr lang="en-GB" dirty="0" smtClean="0"/>
              <a:t> Americana is subjected more than ever to </a:t>
            </a:r>
            <a:r>
              <a:rPr lang="en-GB" dirty="0" err="1" smtClean="0"/>
              <a:t>isomorphistic</a:t>
            </a:r>
            <a:r>
              <a:rPr lang="en-GB" dirty="0" smtClean="0"/>
              <a:t> pressures</a:t>
            </a:r>
          </a:p>
          <a:p>
            <a:r>
              <a:rPr lang="en-GB" dirty="0" smtClean="0"/>
              <a:t>Whilst industry and army -led higher education in US is coherent with the locus of power of such a country (H.E. as essentially not part of welfare state with poor federal level of governance) and such premises justifies </a:t>
            </a:r>
            <a:r>
              <a:rPr lang="en-GB" dirty="0" err="1" smtClean="0"/>
              <a:t>managerialism</a:t>
            </a:r>
            <a:r>
              <a:rPr lang="en-GB" dirty="0" smtClean="0"/>
              <a:t> and consumerism (market of credentials), Europe is possibly missing the societal compliance</a:t>
            </a:r>
          </a:p>
          <a:p>
            <a:r>
              <a:rPr lang="en-GB" dirty="0" smtClean="0"/>
              <a:t>Neoliberalism may work for </a:t>
            </a:r>
            <a:r>
              <a:rPr lang="en-GB" dirty="0" err="1" smtClean="0"/>
              <a:t>ObamaCare</a:t>
            </a:r>
            <a:r>
              <a:rPr lang="en-GB" dirty="0" smtClean="0"/>
              <a:t>-rejecting US, much less for Old Europe (unless it is profoundly tempered and specifically adopted). Are we exaggerating with neoliberalism? Or even shall we have in the future something harsher than that?</a:t>
            </a:r>
          </a:p>
          <a:p>
            <a:r>
              <a:rPr lang="en-GB" dirty="0" smtClean="0"/>
              <a:t>Where is the prestige hold by universities in a universal accessed tertiary education?</a:t>
            </a:r>
            <a:endParaRPr lang="en-GB" dirty="0"/>
          </a:p>
        </p:txBody>
      </p:sp>
    </p:spTree>
    <p:extLst>
      <p:ext uri="{BB962C8B-B14F-4D97-AF65-F5344CB8AC3E}">
        <p14:creationId xmlns:p14="http://schemas.microsoft.com/office/powerpoint/2010/main" val="172330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premise about neo-institutionalism </a:t>
            </a:r>
            <a:endParaRPr lang="en-GB" dirty="0"/>
          </a:p>
        </p:txBody>
      </p:sp>
      <p:sp>
        <p:nvSpPr>
          <p:cNvPr id="3" name="Content Placeholder 2"/>
          <p:cNvSpPr>
            <a:spLocks noGrp="1"/>
          </p:cNvSpPr>
          <p:nvPr>
            <p:ph idx="1"/>
          </p:nvPr>
        </p:nvSpPr>
        <p:spPr/>
        <p:txBody>
          <a:bodyPr/>
          <a:lstStyle/>
          <a:p>
            <a:r>
              <a:rPr lang="en-GB" dirty="0" smtClean="0"/>
              <a:t> neo-institutionalism can be seen as an explanation of why education does not conform to companies rule (education is not a classical market, whatever the efforts by policy makers to make it a market)</a:t>
            </a:r>
          </a:p>
          <a:p>
            <a:r>
              <a:rPr lang="en-GB" dirty="0" smtClean="0"/>
              <a:t>Means/end decoupling is useful to understand the </a:t>
            </a:r>
            <a:r>
              <a:rPr lang="en-GB" i="1" dirty="0" smtClean="0"/>
              <a:t>compliance</a:t>
            </a:r>
            <a:r>
              <a:rPr lang="en-GB" dirty="0" smtClean="0"/>
              <a:t> link between societal expectations and education. </a:t>
            </a:r>
          </a:p>
          <a:p>
            <a:pPr lvl="1"/>
            <a:r>
              <a:rPr lang="en-GB" dirty="0" smtClean="0"/>
              <a:t>In the US (and perhaps other Anglo-Saxon countries)</a:t>
            </a:r>
            <a:endParaRPr lang="en-GB" dirty="0"/>
          </a:p>
        </p:txBody>
      </p:sp>
    </p:spTree>
    <p:extLst>
      <p:ext uri="{BB962C8B-B14F-4D97-AF65-F5344CB8AC3E}">
        <p14:creationId xmlns:p14="http://schemas.microsoft.com/office/powerpoint/2010/main" val="3607806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4065" y="105357"/>
            <a:ext cx="6138671" cy="6614419"/>
          </a:xfrm>
        </p:spPr>
      </p:pic>
    </p:spTree>
    <p:extLst>
      <p:ext uri="{BB962C8B-B14F-4D97-AF65-F5344CB8AC3E}">
        <p14:creationId xmlns:p14="http://schemas.microsoft.com/office/powerpoint/2010/main" val="231031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36" y="0"/>
            <a:ext cx="10515600" cy="678584"/>
          </a:xfrm>
        </p:spPr>
        <p:txBody>
          <a:bodyPr>
            <a:normAutofit fontScale="90000"/>
          </a:bodyPr>
          <a:lstStyle/>
          <a:p>
            <a:r>
              <a:rPr lang="en-GB" b="1" dirty="0"/>
              <a:t>Mean / End </a:t>
            </a:r>
            <a:r>
              <a:rPr lang="en-GB" b="1" dirty="0" smtClean="0"/>
              <a:t>Decoupling in a tentative table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6179961"/>
              </p:ext>
            </p:extLst>
          </p:nvPr>
        </p:nvGraphicFramePr>
        <p:xfrm>
          <a:off x="166254" y="678584"/>
          <a:ext cx="11776363" cy="5765800"/>
        </p:xfrm>
        <a:graphic>
          <a:graphicData uri="http://schemas.openxmlformats.org/drawingml/2006/table">
            <a:tbl>
              <a:tblPr firstRow="1" bandRow="1">
                <a:tableStyleId>{5C22544A-7EE6-4342-B048-85BDC9FD1C3A}</a:tableStyleId>
              </a:tblPr>
              <a:tblGrid>
                <a:gridCol w="1406700">
                  <a:extLst>
                    <a:ext uri="{9D8B030D-6E8A-4147-A177-3AD203B41FA5}">
                      <a16:colId xmlns:a16="http://schemas.microsoft.com/office/drawing/2014/main" val="2872652569"/>
                    </a:ext>
                  </a:extLst>
                </a:gridCol>
                <a:gridCol w="5160355">
                  <a:extLst>
                    <a:ext uri="{9D8B030D-6E8A-4147-A177-3AD203B41FA5}">
                      <a16:colId xmlns:a16="http://schemas.microsoft.com/office/drawing/2014/main" val="3603160345"/>
                    </a:ext>
                  </a:extLst>
                </a:gridCol>
                <a:gridCol w="5209308">
                  <a:extLst>
                    <a:ext uri="{9D8B030D-6E8A-4147-A177-3AD203B41FA5}">
                      <a16:colId xmlns:a16="http://schemas.microsoft.com/office/drawing/2014/main" val="1584213109"/>
                    </a:ext>
                  </a:extLst>
                </a:gridCol>
              </a:tblGrid>
              <a:tr h="370840">
                <a:tc>
                  <a:txBody>
                    <a:bodyPr/>
                    <a:lstStyle/>
                    <a:p>
                      <a:r>
                        <a:rPr lang="en-GB" dirty="0" smtClean="0"/>
                        <a:t>Context </a:t>
                      </a:r>
                      <a:endParaRPr lang="en-GB" dirty="0"/>
                    </a:p>
                  </a:txBody>
                  <a:tcPr/>
                </a:tc>
                <a:tc>
                  <a:txBody>
                    <a:bodyPr/>
                    <a:lstStyle/>
                    <a:p>
                      <a:r>
                        <a:rPr lang="en-GB" dirty="0" smtClean="0"/>
                        <a:t>Societal Values related to </a:t>
                      </a:r>
                      <a:r>
                        <a:rPr lang="en-GB" dirty="0" err="1" smtClean="0"/>
                        <a:t>HighEd</a:t>
                      </a:r>
                      <a:r>
                        <a:rPr lang="en-GB" dirty="0" smtClean="0"/>
                        <a:t> </a:t>
                      </a:r>
                      <a:r>
                        <a:rPr lang="en-GB" dirty="0" smtClean="0">
                          <a:solidFill>
                            <a:srgbClr val="FF0000"/>
                          </a:solidFill>
                        </a:rPr>
                        <a:t>{end}</a:t>
                      </a:r>
                      <a:endParaRPr lang="en-GB"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Legitimization (American higher education) </a:t>
                      </a:r>
                      <a:r>
                        <a:rPr lang="en-GB" dirty="0" smtClean="0">
                          <a:solidFill>
                            <a:srgbClr val="FF0000"/>
                          </a:solidFill>
                        </a:rPr>
                        <a:t>{mean}</a:t>
                      </a:r>
                    </a:p>
                  </a:txBody>
                  <a:tcPr/>
                </a:tc>
                <a:extLst>
                  <a:ext uri="{0D108BD9-81ED-4DB2-BD59-A6C34878D82A}">
                    <a16:rowId xmlns:a16="http://schemas.microsoft.com/office/drawing/2014/main" val="2544864566"/>
                  </a:ext>
                </a:extLst>
              </a:tr>
              <a:tr h="3162358">
                <a:tc>
                  <a:txBody>
                    <a:bodyPr/>
                    <a:lstStyle/>
                    <a:p>
                      <a:r>
                        <a:rPr lang="en-GB" dirty="0" smtClean="0"/>
                        <a:t>US</a:t>
                      </a:r>
                      <a:endParaRPr lang="en-GB" dirty="0"/>
                    </a:p>
                  </a:txBody>
                  <a:tcPr/>
                </a:tc>
                <a:tc>
                  <a:txBody>
                    <a:bodyPr/>
                    <a:lstStyle/>
                    <a:p>
                      <a:pPr marL="285750" indent="-285750">
                        <a:buFont typeface="Arial" panose="020B0604020202020204" pitchFamily="34" charset="0"/>
                        <a:buChar char="•"/>
                      </a:pPr>
                      <a:r>
                        <a:rPr lang="en-GB" dirty="0" smtClean="0"/>
                        <a:t>A big</a:t>
                      </a:r>
                      <a:r>
                        <a:rPr lang="en-GB" baseline="0" dirty="0" smtClean="0"/>
                        <a:t> companies-driven and established country</a:t>
                      </a:r>
                      <a:endParaRPr lang="en-GB" dirty="0" smtClean="0"/>
                    </a:p>
                    <a:p>
                      <a:pPr marL="285750" indent="-285750">
                        <a:buFont typeface="Arial" panose="020B0604020202020204" pitchFamily="34" charset="0"/>
                        <a:buChar char="•"/>
                      </a:pPr>
                      <a:r>
                        <a:rPr lang="en-GB" dirty="0" smtClean="0"/>
                        <a:t>Individualism;</a:t>
                      </a:r>
                      <a:r>
                        <a:rPr lang="en-GB" baseline="0" dirty="0" smtClean="0"/>
                        <a:t> </a:t>
                      </a:r>
                    </a:p>
                    <a:p>
                      <a:pPr marL="285750" indent="-285750">
                        <a:buFont typeface="Arial" panose="020B0604020202020204" pitchFamily="34" charset="0"/>
                        <a:buChar char="•"/>
                      </a:pPr>
                      <a:r>
                        <a:rPr lang="en-GB" baseline="0" dirty="0" err="1" smtClean="0"/>
                        <a:t>Credentialism</a:t>
                      </a:r>
                      <a:r>
                        <a:rPr lang="en-GB" baseline="0" dirty="0" smtClean="0"/>
                        <a:t> (including full market price); </a:t>
                      </a:r>
                    </a:p>
                    <a:p>
                      <a:pPr marL="285750" indent="-285750">
                        <a:buFont typeface="Arial" panose="020B0604020202020204" pitchFamily="34" charset="0"/>
                        <a:buChar char="•"/>
                      </a:pPr>
                      <a:r>
                        <a:rPr lang="en-GB" baseline="0" dirty="0" smtClean="0"/>
                        <a:t>High inequalities; </a:t>
                      </a:r>
                    </a:p>
                    <a:p>
                      <a:pPr marL="285750" indent="-285750">
                        <a:buFont typeface="Arial" panose="020B0604020202020204" pitchFamily="34" charset="0"/>
                        <a:buChar char="•"/>
                      </a:pPr>
                      <a:r>
                        <a:rPr lang="en-GB" baseline="0" dirty="0" smtClean="0"/>
                        <a:t>opportunity as “chance of a lifetime”;</a:t>
                      </a:r>
                    </a:p>
                    <a:p>
                      <a:pPr marL="285750" indent="-285750">
                        <a:buFont typeface="Arial" panose="020B0604020202020204" pitchFamily="34" charset="0"/>
                        <a:buChar char="•"/>
                      </a:pPr>
                      <a:r>
                        <a:rPr lang="en-GB" baseline="0" dirty="0" smtClean="0"/>
                        <a:t>Acceptance of opportunity being sparse; </a:t>
                      </a:r>
                    </a:p>
                    <a:p>
                      <a:pPr marL="285750" indent="-285750">
                        <a:buFont typeface="Arial" panose="020B0604020202020204" pitchFamily="34" charset="0"/>
                        <a:buChar char="•"/>
                      </a:pPr>
                      <a:r>
                        <a:rPr lang="en-GB" baseline="0" dirty="0" smtClean="0"/>
                        <a:t>Sport as main machinery of opportunity;</a:t>
                      </a:r>
                    </a:p>
                    <a:p>
                      <a:pPr marL="285750" indent="-285750">
                        <a:buFont typeface="Arial" panose="020B0604020202020204" pitchFamily="34" charset="0"/>
                        <a:buChar char="•"/>
                      </a:pPr>
                      <a:r>
                        <a:rPr lang="en-GB" baseline="0" dirty="0" smtClean="0"/>
                        <a:t>Perennial “red scare” </a:t>
                      </a:r>
                    </a:p>
                    <a:p>
                      <a:pPr marL="285750" indent="-285750">
                        <a:buFont typeface="Arial" panose="020B0604020202020204" pitchFamily="34" charset="0"/>
                        <a:buChar char="•"/>
                      </a:pPr>
                      <a:r>
                        <a:rPr lang="en-GB" baseline="0" dirty="0" smtClean="0"/>
                        <a:t>Puritanism (e.g. teaching ought to be sensitive-free)   </a:t>
                      </a:r>
                    </a:p>
                    <a:p>
                      <a:pPr marL="285750" indent="-285750">
                        <a:buFont typeface="Arial" panose="020B0604020202020204" pitchFamily="34" charset="0"/>
                        <a:buChar char="•"/>
                      </a:pPr>
                      <a:r>
                        <a:rPr lang="en-GB" baseline="0" dirty="0" smtClean="0"/>
                        <a:t>… </a:t>
                      </a:r>
                      <a:endParaRPr lang="en-GB" dirty="0" smtClean="0"/>
                    </a:p>
                    <a:p>
                      <a:endParaRPr lang="en-GB" dirty="0"/>
                    </a:p>
                  </a:txBody>
                  <a:tcPr/>
                </a:tc>
                <a:tc>
                  <a:txBody>
                    <a:bodyPr/>
                    <a:lstStyle/>
                    <a:p>
                      <a:pPr marL="285750" indent="-285750">
                        <a:buFont typeface="Arial" panose="020B0604020202020204" pitchFamily="34" charset="0"/>
                        <a:buChar char="•"/>
                      </a:pPr>
                      <a:r>
                        <a:rPr lang="en-GB" dirty="0" smtClean="0"/>
                        <a:t>Strong private</a:t>
                      </a:r>
                      <a:r>
                        <a:rPr lang="en-GB" baseline="0" dirty="0" smtClean="0"/>
                        <a:t> HEIs; almost no federal level for </a:t>
                      </a:r>
                      <a:r>
                        <a:rPr lang="en-GB" baseline="0" dirty="0" err="1" smtClean="0"/>
                        <a:t>HighEd</a:t>
                      </a:r>
                      <a:endParaRPr lang="en-GB" baseline="0" dirty="0" smtClean="0"/>
                    </a:p>
                    <a:p>
                      <a:pPr marL="285750" indent="-285750">
                        <a:buFont typeface="Arial" panose="020B0604020202020204" pitchFamily="34" charset="0"/>
                        <a:buChar char="•"/>
                      </a:pPr>
                      <a:r>
                        <a:rPr lang="en-GB" baseline="0" dirty="0" err="1" smtClean="0"/>
                        <a:t>HighEd</a:t>
                      </a:r>
                      <a:r>
                        <a:rPr lang="en-GB" baseline="0" dirty="0" smtClean="0"/>
                        <a:t> as a private good to be bought </a:t>
                      </a:r>
                    </a:p>
                    <a:p>
                      <a:pPr marL="285750" indent="-285750">
                        <a:buFont typeface="Arial" panose="020B0604020202020204" pitchFamily="34" charset="0"/>
                        <a:buChar char="•"/>
                      </a:pPr>
                      <a:r>
                        <a:rPr lang="en-GB" baseline="0" dirty="0" smtClean="0"/>
                        <a:t>Poor level of subsidies </a:t>
                      </a:r>
                    </a:p>
                    <a:p>
                      <a:pPr marL="285750" indent="-285750">
                        <a:buFont typeface="Arial" panose="020B0604020202020204" pitchFamily="34" charset="0"/>
                        <a:buChar char="•"/>
                      </a:pPr>
                      <a:r>
                        <a:rPr lang="en-GB" baseline="0" dirty="0" smtClean="0"/>
                        <a:t>Merit happens (just sometimes)</a:t>
                      </a:r>
                    </a:p>
                    <a:p>
                      <a:pPr marL="285750" indent="-285750">
                        <a:buFont typeface="Arial" panose="020B0604020202020204" pitchFamily="34" charset="0"/>
                        <a:buChar char="•"/>
                      </a:pPr>
                      <a:r>
                        <a:rPr lang="en-GB" baseline="0" dirty="0" smtClean="0"/>
                        <a:t>Merit happens when you are an NCAA champ</a:t>
                      </a:r>
                    </a:p>
                    <a:p>
                      <a:pPr marL="285750" indent="-285750">
                        <a:buFont typeface="Arial" panose="020B0604020202020204" pitchFamily="34" charset="0"/>
                        <a:buChar char="•"/>
                      </a:pPr>
                      <a:r>
                        <a:rPr lang="en-GB" baseline="0" dirty="0" smtClean="0"/>
                        <a:t>Huge emphasis on codes (positive liberty)</a:t>
                      </a:r>
                      <a:endParaRPr lang="en-GB" dirty="0"/>
                    </a:p>
                  </a:txBody>
                  <a:tcPr/>
                </a:tc>
                <a:extLst>
                  <a:ext uri="{0D108BD9-81ED-4DB2-BD59-A6C34878D82A}">
                    <a16:rowId xmlns:a16="http://schemas.microsoft.com/office/drawing/2014/main" val="3023161713"/>
                  </a:ext>
                </a:extLst>
              </a:tr>
              <a:tr h="370840">
                <a:tc>
                  <a:txBody>
                    <a:bodyPr/>
                    <a:lstStyle/>
                    <a:p>
                      <a:r>
                        <a:rPr lang="en-GB" dirty="0" smtClean="0"/>
                        <a:t>Western Europe </a:t>
                      </a:r>
                    </a:p>
                    <a:p>
                      <a:r>
                        <a:rPr lang="en-GB" sz="1400" dirty="0" smtClean="0"/>
                        <a:t>(assuming there</a:t>
                      </a:r>
                      <a:r>
                        <a:rPr lang="en-GB" sz="1400" baseline="0" dirty="0" smtClean="0"/>
                        <a:t> is any least common denominator</a:t>
                      </a:r>
                      <a:r>
                        <a:rPr lang="en-GB" sz="1400" dirty="0" smtClean="0"/>
                        <a:t>)</a:t>
                      </a:r>
                      <a:endParaRPr lang="en-GB" sz="1400" dirty="0"/>
                    </a:p>
                  </a:txBody>
                  <a:tcPr/>
                </a:tc>
                <a:tc>
                  <a:txBody>
                    <a:bodyPr/>
                    <a:lstStyle/>
                    <a:p>
                      <a:r>
                        <a:rPr lang="en-GB" dirty="0" smtClean="0"/>
                        <a:t>Individualism</a:t>
                      </a:r>
                      <a:r>
                        <a:rPr lang="en-GB" baseline="0" dirty="0" smtClean="0"/>
                        <a:t> but also common good</a:t>
                      </a:r>
                    </a:p>
                    <a:p>
                      <a:r>
                        <a:rPr lang="en-GB" baseline="0" dirty="0" err="1" smtClean="0"/>
                        <a:t>Credentialism</a:t>
                      </a:r>
                      <a:r>
                        <a:rPr lang="en-GB" baseline="0" dirty="0" smtClean="0"/>
                        <a:t>, but only some stratification </a:t>
                      </a:r>
                    </a:p>
                    <a:p>
                      <a:r>
                        <a:rPr lang="en-GB" baseline="0" dirty="0" smtClean="0"/>
                        <a:t>Opportunity as a right</a:t>
                      </a:r>
                    </a:p>
                    <a:p>
                      <a:r>
                        <a:rPr lang="en-GB" baseline="0" dirty="0" smtClean="0"/>
                        <a:t>Fee to be small and/or means tested</a:t>
                      </a:r>
                    </a:p>
                    <a:p>
                      <a:r>
                        <a:rPr lang="en-GB" baseline="0" dirty="0" err="1" smtClean="0"/>
                        <a:t>HighEd</a:t>
                      </a:r>
                      <a:r>
                        <a:rPr lang="en-GB" baseline="0" dirty="0" smtClean="0"/>
                        <a:t> as also a free political experience (both for students, but also for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Sport?! We were talking about universities!</a:t>
                      </a:r>
                    </a:p>
                  </a:txBody>
                  <a:tcPr/>
                </a:tc>
                <a:tc>
                  <a:txBody>
                    <a:bodyPr/>
                    <a:lstStyle/>
                    <a:p>
                      <a:pPr marL="285750" indent="-285750">
                        <a:buFont typeface="Arial" panose="020B0604020202020204" pitchFamily="34" charset="0"/>
                        <a:buChar char="•"/>
                      </a:pPr>
                      <a:r>
                        <a:rPr lang="en-GB" dirty="0" smtClean="0"/>
                        <a:t>Much mimetic</a:t>
                      </a:r>
                      <a:r>
                        <a:rPr lang="en-GB" baseline="0" dirty="0" smtClean="0"/>
                        <a:t> isomorphism </a:t>
                      </a:r>
                    </a:p>
                    <a:p>
                      <a:pPr marL="285750" indent="-285750">
                        <a:buFont typeface="Arial" panose="020B0604020202020204" pitchFamily="34" charset="0"/>
                        <a:buChar char="•"/>
                      </a:pPr>
                      <a:r>
                        <a:rPr lang="en-GB" baseline="0" dirty="0" err="1" smtClean="0"/>
                        <a:t>Efficientism</a:t>
                      </a:r>
                      <a:r>
                        <a:rPr lang="en-GB" baseline="0" dirty="0" smtClean="0"/>
                        <a:t> because of aging societies with a huge welfare state burden</a:t>
                      </a:r>
                    </a:p>
                    <a:p>
                      <a:pPr marL="285750" indent="-285750">
                        <a:buFont typeface="Arial" panose="020B0604020202020204" pitchFamily="34" charset="0"/>
                        <a:buChar char="•"/>
                      </a:pPr>
                      <a:r>
                        <a:rPr lang="en-GB" baseline="0" dirty="0" smtClean="0"/>
                        <a:t>Global competition based on HEIs is not tailored for most European countries</a:t>
                      </a:r>
                    </a:p>
                    <a:p>
                      <a:pPr marL="285750" indent="-285750">
                        <a:buFont typeface="Arial" panose="020B0604020202020204" pitchFamily="34" charset="0"/>
                        <a:buChar char="•"/>
                      </a:pPr>
                      <a:r>
                        <a:rPr lang="en-GB" baseline="0" dirty="0" smtClean="0"/>
                        <a:t>Coded codes are mostly alien to European culture</a:t>
                      </a:r>
                      <a:endParaRPr lang="en-GB" dirty="0"/>
                    </a:p>
                  </a:txBody>
                  <a:tcPr/>
                </a:tc>
                <a:extLst>
                  <a:ext uri="{0D108BD9-81ED-4DB2-BD59-A6C34878D82A}">
                    <a16:rowId xmlns:a16="http://schemas.microsoft.com/office/drawing/2014/main" val="4246912414"/>
                  </a:ext>
                </a:extLst>
              </a:tr>
            </a:tbl>
          </a:graphicData>
        </a:graphic>
      </p:graphicFrame>
    </p:spTree>
    <p:extLst>
      <p:ext uri="{BB962C8B-B14F-4D97-AF65-F5344CB8AC3E}">
        <p14:creationId xmlns:p14="http://schemas.microsoft.com/office/powerpoint/2010/main" val="1814751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775749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GB" dirty="0" smtClean="0"/>
              <a:t>Where is academic freedom in these vignettes?</a:t>
            </a:r>
            <a:endParaRPr lang="en-GB" dirty="0"/>
          </a:p>
        </p:txBody>
      </p:sp>
      <p:sp>
        <p:nvSpPr>
          <p:cNvPr id="3" name="Content Placeholder 2"/>
          <p:cNvSpPr>
            <a:spLocks noGrp="1"/>
          </p:cNvSpPr>
          <p:nvPr>
            <p:ph idx="1"/>
          </p:nvPr>
        </p:nvSpPr>
        <p:spPr>
          <a:xfrm>
            <a:off x="0" y="1825625"/>
            <a:ext cx="12192000" cy="4351338"/>
          </a:xfrm>
        </p:spPr>
        <p:txBody>
          <a:bodyPr/>
          <a:lstStyle/>
          <a:p>
            <a:r>
              <a:rPr lang="en-GB" dirty="0" smtClean="0"/>
              <a:t>A distinguished English universities teaches Catalan as a language, and it is funded by </a:t>
            </a:r>
            <a:r>
              <a:rPr lang="en-GB" dirty="0" err="1" smtClean="0"/>
              <a:t>Generalitat</a:t>
            </a:r>
            <a:r>
              <a:rPr lang="en-GB" dirty="0" smtClean="0"/>
              <a:t> de </a:t>
            </a:r>
            <a:r>
              <a:rPr lang="en-GB" dirty="0" err="1" smtClean="0"/>
              <a:t>Catalunya</a:t>
            </a:r>
            <a:r>
              <a:rPr lang="en-GB" dirty="0" smtClean="0"/>
              <a:t> for doing so</a:t>
            </a:r>
          </a:p>
          <a:p>
            <a:endParaRPr lang="en-GB" dirty="0"/>
          </a:p>
        </p:txBody>
      </p:sp>
    </p:spTree>
    <p:extLst>
      <p:ext uri="{BB962C8B-B14F-4D97-AF65-F5344CB8AC3E}">
        <p14:creationId xmlns:p14="http://schemas.microsoft.com/office/powerpoint/2010/main" val="3831465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4494" y="158886"/>
            <a:ext cx="8495413" cy="6512597"/>
          </a:xfrm>
        </p:spPr>
      </p:pic>
    </p:spTree>
    <p:extLst>
      <p:ext uri="{BB962C8B-B14F-4D97-AF65-F5344CB8AC3E}">
        <p14:creationId xmlns:p14="http://schemas.microsoft.com/office/powerpoint/2010/main" val="1694338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0" y="1825625"/>
            <a:ext cx="1905000" cy="3048000"/>
          </a:xfrm>
          <a:prstGeom prst="rect">
            <a:avLst/>
          </a:prstGeom>
        </p:spPr>
      </p:pic>
    </p:spTree>
    <p:extLst>
      <p:ext uri="{BB962C8B-B14F-4D97-AF65-F5344CB8AC3E}">
        <p14:creationId xmlns:p14="http://schemas.microsoft.com/office/powerpoint/2010/main" val="206304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72528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Academic Freedom is?</a:t>
            </a:r>
            <a:endParaRPr lang="en-GB" dirty="0"/>
          </a:p>
        </p:txBody>
      </p:sp>
      <p:sp>
        <p:nvSpPr>
          <p:cNvPr id="3" name="Content Placeholder 2"/>
          <p:cNvSpPr>
            <a:spLocks noGrp="1"/>
          </p:cNvSpPr>
          <p:nvPr>
            <p:ph idx="1"/>
          </p:nvPr>
        </p:nvSpPr>
        <p:spPr>
          <a:xfrm>
            <a:off x="0" y="1690687"/>
            <a:ext cx="12192000" cy="4673167"/>
          </a:xfrm>
        </p:spPr>
        <p:txBody>
          <a:bodyPr>
            <a:normAutofit fontScale="92500" lnSpcReduction="20000"/>
          </a:bodyPr>
          <a:lstStyle/>
          <a:p>
            <a:r>
              <a:rPr lang="en-GB" dirty="0" smtClean="0"/>
              <a:t>Most literature is US-referred and deals with: </a:t>
            </a:r>
          </a:p>
          <a:p>
            <a:pPr lvl="1"/>
            <a:r>
              <a:rPr lang="en-GB" dirty="0" smtClean="0"/>
              <a:t>Freedom of speech (by staff or students)</a:t>
            </a:r>
          </a:p>
          <a:p>
            <a:pPr lvl="1"/>
            <a:r>
              <a:rPr lang="en-GB" dirty="0" smtClean="0"/>
              <a:t>Codes to define what is legitimate or not</a:t>
            </a:r>
          </a:p>
          <a:p>
            <a:pPr lvl="1"/>
            <a:r>
              <a:rPr lang="en-GB" dirty="0" smtClean="0"/>
              <a:t>Tenure of staff as a way to assure safe conditions to pursue research</a:t>
            </a:r>
          </a:p>
          <a:p>
            <a:pPr lvl="1"/>
            <a:endParaRPr lang="en-GB" dirty="0"/>
          </a:p>
          <a:p>
            <a:r>
              <a:rPr lang="en-GB" dirty="0" smtClean="0"/>
              <a:t>Academic Freedom as a concept transcend contexts and deals with the essential nature of universities</a:t>
            </a:r>
          </a:p>
          <a:p>
            <a:pPr lvl="1"/>
            <a:r>
              <a:rPr lang="en-GB" dirty="0" smtClean="0"/>
              <a:t>Universities require freedom from political-cultural power to just exist (</a:t>
            </a:r>
            <a:r>
              <a:rPr lang="en-GB" i="1" dirty="0" smtClean="0"/>
              <a:t>negative liberty</a:t>
            </a:r>
            <a:r>
              <a:rPr lang="en-GB" dirty="0" smtClean="0"/>
              <a:t>) – though with some counter-balance (Hofstadter) </a:t>
            </a:r>
          </a:p>
          <a:p>
            <a:pPr lvl="2"/>
            <a:r>
              <a:rPr lang="en-GB" dirty="0" smtClean="0"/>
              <a:t>Also definable as a political system affording protection from punishment, and freedom of carrying on potentially disrupting ideologies to “chartered” bodies (delimited </a:t>
            </a:r>
            <a:r>
              <a:rPr lang="en-GB" i="1" dirty="0" err="1" smtClean="0"/>
              <a:t>privilegia</a:t>
            </a:r>
            <a:r>
              <a:rPr lang="en-GB" dirty="0" smtClean="0"/>
              <a:t>). </a:t>
            </a:r>
          </a:p>
          <a:p>
            <a:pPr lvl="1"/>
            <a:r>
              <a:rPr lang="en-GB" dirty="0" smtClean="0"/>
              <a:t>A.F. not necessarily has to do with individuals (nor institutions), but deals primarily with existence prerequisites of the format (</a:t>
            </a:r>
            <a:r>
              <a:rPr lang="en-GB" i="1" dirty="0" err="1" smtClean="0"/>
              <a:t>corporatio</a:t>
            </a:r>
            <a:r>
              <a:rPr lang="en-GB" i="1" dirty="0" smtClean="0"/>
              <a:t>; </a:t>
            </a:r>
            <a:r>
              <a:rPr lang="en-GB" dirty="0" smtClean="0"/>
              <a:t>guild)</a:t>
            </a:r>
          </a:p>
          <a:p>
            <a:r>
              <a:rPr lang="en-GB" dirty="0" smtClean="0"/>
              <a:t>Basically it is protection/</a:t>
            </a:r>
            <a:r>
              <a:rPr lang="en-GB" dirty="0" err="1" smtClean="0"/>
              <a:t>privilegia</a:t>
            </a:r>
            <a:r>
              <a:rPr lang="en-GB" dirty="0" smtClean="0"/>
              <a:t> from political power potentially dangerous of status quo allowed in order to pursue a higher order political interest</a:t>
            </a:r>
            <a:endParaRPr lang="en-GB" dirty="0"/>
          </a:p>
        </p:txBody>
      </p:sp>
    </p:spTree>
    <p:extLst>
      <p:ext uri="{BB962C8B-B14F-4D97-AF65-F5344CB8AC3E}">
        <p14:creationId xmlns:p14="http://schemas.microsoft.com/office/powerpoint/2010/main" val="244541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8466" y="0"/>
            <a:ext cx="6815614" cy="6815614"/>
          </a:xfrm>
        </p:spPr>
      </p:pic>
    </p:spTree>
    <p:extLst>
      <p:ext uri="{BB962C8B-B14F-4D97-AF65-F5344CB8AC3E}">
        <p14:creationId xmlns:p14="http://schemas.microsoft.com/office/powerpoint/2010/main" val="478234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GB" dirty="0" smtClean="0"/>
              <a:t>Not-very-simple cases about academic freedom</a:t>
            </a:r>
            <a:endParaRPr lang="en-GB" dirty="0"/>
          </a:p>
        </p:txBody>
      </p:sp>
      <p:sp>
        <p:nvSpPr>
          <p:cNvPr id="3" name="Content Placeholder 2"/>
          <p:cNvSpPr>
            <a:spLocks noGrp="1"/>
          </p:cNvSpPr>
          <p:nvPr>
            <p:ph idx="1"/>
          </p:nvPr>
        </p:nvSpPr>
        <p:spPr>
          <a:xfrm>
            <a:off x="0" y="1978025"/>
            <a:ext cx="12192000" cy="4351338"/>
          </a:xfrm>
        </p:spPr>
        <p:txBody>
          <a:bodyPr/>
          <a:lstStyle/>
          <a:p>
            <a:r>
              <a:rPr lang="en-GB" dirty="0" smtClean="0"/>
              <a:t>A distinguished English universities in its Department of Languages teaches Catalan as a language, and it is funded by </a:t>
            </a:r>
            <a:r>
              <a:rPr lang="en-GB" dirty="0" err="1" smtClean="0"/>
              <a:t>Generalitat</a:t>
            </a:r>
            <a:r>
              <a:rPr lang="en-GB" dirty="0" smtClean="0"/>
              <a:t> de </a:t>
            </a:r>
            <a:r>
              <a:rPr lang="en-GB" dirty="0" err="1" smtClean="0"/>
              <a:t>Catalunya</a:t>
            </a:r>
            <a:r>
              <a:rPr lang="en-GB" dirty="0" smtClean="0"/>
              <a:t> for doing so</a:t>
            </a:r>
          </a:p>
          <a:p>
            <a:r>
              <a:rPr lang="en-GB" dirty="0" smtClean="0"/>
              <a:t>A even more distinguished university have a plenty of Chinese students. May a teacher teach about what “really” happened in </a:t>
            </a:r>
            <a:r>
              <a:rPr lang="zh-CN" dirty="0" smtClean="0"/>
              <a:t>天安门广场</a:t>
            </a:r>
            <a:r>
              <a:rPr lang="en-GB" altLang="zh-CN" dirty="0" smtClean="0"/>
              <a:t> 1989</a:t>
            </a:r>
            <a:r>
              <a:rPr lang="zh-CN" dirty="0" smtClean="0"/>
              <a:t>年</a:t>
            </a:r>
            <a:r>
              <a:rPr lang="en-GB" altLang="zh-CN" dirty="0" smtClean="0"/>
              <a:t>. </a:t>
            </a:r>
          </a:p>
          <a:p>
            <a:r>
              <a:rPr lang="en-GB" dirty="0" smtClean="0"/>
              <a:t>Let’s see “hard sciences”. Where’s Academic Freedom when a research, before even being started, has to pass through an ethical review? </a:t>
            </a:r>
          </a:p>
          <a:p>
            <a:endParaRPr lang="en-GB" dirty="0"/>
          </a:p>
          <a:p>
            <a:r>
              <a:rPr lang="en-GB" dirty="0" smtClean="0"/>
              <a:t>Academic Freedom looks to be always with some degree of compromise </a:t>
            </a:r>
            <a:endParaRPr lang="en-GB" dirty="0"/>
          </a:p>
        </p:txBody>
      </p:sp>
    </p:spTree>
    <p:extLst>
      <p:ext uri="{BB962C8B-B14F-4D97-AF65-F5344CB8AC3E}">
        <p14:creationId xmlns:p14="http://schemas.microsoft.com/office/powerpoint/2010/main" val="230625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34002"/>
          </a:xfrm>
        </p:spPr>
        <p:txBody>
          <a:bodyPr/>
          <a:lstStyle/>
          <a:p>
            <a:r>
              <a:rPr lang="en-GB" dirty="0" smtClean="0"/>
              <a:t>Why to study A.F. today in Europe?</a:t>
            </a:r>
            <a:endParaRPr lang="en-GB" dirty="0"/>
          </a:p>
        </p:txBody>
      </p:sp>
      <p:sp>
        <p:nvSpPr>
          <p:cNvPr id="3" name="Content Placeholder 2"/>
          <p:cNvSpPr>
            <a:spLocks noGrp="1"/>
          </p:cNvSpPr>
          <p:nvPr>
            <p:ph idx="1"/>
          </p:nvPr>
        </p:nvSpPr>
        <p:spPr>
          <a:xfrm>
            <a:off x="0" y="1570182"/>
            <a:ext cx="12192000" cy="4606781"/>
          </a:xfrm>
        </p:spPr>
        <p:txBody>
          <a:bodyPr>
            <a:normAutofit fontScale="77500" lnSpcReduction="20000"/>
          </a:bodyPr>
          <a:lstStyle/>
          <a:p>
            <a:r>
              <a:rPr lang="en-GB" sz="2000" dirty="0" smtClean="0"/>
              <a:t>Strong isomorphism from US in managerial practices and Human Capital theories (fit for US) derivations go at odds with European traditions</a:t>
            </a:r>
          </a:p>
          <a:p>
            <a:r>
              <a:rPr lang="en-GB" sz="2000" dirty="0" smtClean="0"/>
              <a:t>The US parlance about A.F. is inappropriate for European countries (none would be fired in Europe for “having spoken”; tenure/civil servant status is still widespread though decreasing, etc.)</a:t>
            </a:r>
          </a:p>
          <a:p>
            <a:r>
              <a:rPr lang="en-GB" sz="2000" dirty="0" smtClean="0"/>
              <a:t>The new superpower, China, does not look like devoted to freedom (at least as we mean it in global West)</a:t>
            </a:r>
          </a:p>
          <a:p>
            <a:r>
              <a:rPr lang="en-GB" sz="2000" dirty="0" smtClean="0"/>
              <a:t>Universities often put themselves on the wrong side of history (see during Fascisms or </a:t>
            </a:r>
            <a:r>
              <a:rPr lang="en-GB" sz="2000" dirty="0"/>
              <a:t>N</a:t>
            </a:r>
            <a:r>
              <a:rPr lang="en-GB" sz="2000" dirty="0" smtClean="0"/>
              <a:t>azism), and A.F. looks to evaporate easily if conditions are advert</a:t>
            </a:r>
          </a:p>
          <a:p>
            <a:r>
              <a:rPr lang="en-GB" sz="2000" dirty="0" smtClean="0"/>
              <a:t>We don’t know where current populisms &amp; crisis of middle classes will transform democracies to and “knowledge society” rhetoric is becoming empty of any particular meaning. </a:t>
            </a:r>
          </a:p>
          <a:p>
            <a:r>
              <a:rPr lang="en-GB" sz="2000" dirty="0" smtClean="0"/>
              <a:t>Academic </a:t>
            </a:r>
            <a:r>
              <a:rPr lang="en-GB" sz="2000" i="1" dirty="0" err="1" smtClean="0"/>
              <a:t>auctoritas</a:t>
            </a:r>
            <a:r>
              <a:rPr lang="en-GB" sz="2000" dirty="0" smtClean="0"/>
              <a:t> is openly challenged (ok, perhaps this is not happening in Europe only)</a:t>
            </a:r>
          </a:p>
          <a:p>
            <a:r>
              <a:rPr lang="en-GB" sz="2000" dirty="0" smtClean="0"/>
              <a:t>Disintermediation puts higher education in “off-side”</a:t>
            </a:r>
          </a:p>
          <a:p>
            <a:r>
              <a:rPr lang="en-GB" sz="2000" dirty="0" smtClean="0"/>
              <a:t>Europe is and remains heterogeneous, compelling some research that ought to go more in depth in relation to rhetoric parlance about, say, ERA.  (ok we got some research in a score card way, but it’s not enough)</a:t>
            </a:r>
          </a:p>
          <a:p>
            <a:endParaRPr lang="en-GB" sz="2000" dirty="0"/>
          </a:p>
          <a:p>
            <a:r>
              <a:rPr lang="en-GB" sz="2000" i="1" dirty="0" smtClean="0"/>
              <a:t>Empirically speaking, very different things like </a:t>
            </a:r>
            <a:r>
              <a:rPr lang="en-GB" sz="2000" i="1" dirty="0" err="1" smtClean="0"/>
              <a:t>Brexit</a:t>
            </a:r>
            <a:r>
              <a:rPr lang="en-GB" sz="2000" i="1" dirty="0" smtClean="0"/>
              <a:t> or Mr. </a:t>
            </a:r>
            <a:r>
              <a:rPr lang="en-GB" sz="2000" i="1" dirty="0" err="1" smtClean="0"/>
              <a:t>Orban’s</a:t>
            </a:r>
            <a:r>
              <a:rPr lang="en-GB" sz="2000" i="1" dirty="0" smtClean="0"/>
              <a:t> rule are potentially disruptive to higher education. At the same time, higher education does not seem to have any viable answer for the questions raised by some democratic outcomes. </a:t>
            </a:r>
          </a:p>
          <a:p>
            <a:r>
              <a:rPr lang="en-GB" sz="2000" i="1" dirty="0" smtClean="0"/>
              <a:t>We grew up believing in the </a:t>
            </a:r>
            <a:r>
              <a:rPr lang="en-GB" sz="2000" i="1" dirty="0" err="1" smtClean="0"/>
              <a:t>Pax</a:t>
            </a:r>
            <a:r>
              <a:rPr lang="en-GB" sz="2000" i="1" dirty="0" smtClean="0"/>
              <a:t> Americana ideology based on education building prosperity and higher education protecting that, but it looks that without proper protection higher education cannot be trusted as a beacon of democracy</a:t>
            </a:r>
          </a:p>
          <a:p>
            <a:endParaRPr lang="en-GB" dirty="0" smtClean="0"/>
          </a:p>
          <a:p>
            <a:endParaRPr lang="en-GB" dirty="0"/>
          </a:p>
        </p:txBody>
      </p:sp>
    </p:spTree>
    <p:extLst>
      <p:ext uri="{BB962C8B-B14F-4D97-AF65-F5344CB8AC3E}">
        <p14:creationId xmlns:p14="http://schemas.microsoft.com/office/powerpoint/2010/main" val="221173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12314</TotalTime>
  <Words>1492</Words>
  <Application>Microsoft Office PowerPoint</Application>
  <PresentationFormat>Widescreen</PresentationFormat>
  <Paragraphs>104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等线</vt:lpstr>
      <vt:lpstr>Office Theme</vt:lpstr>
      <vt:lpstr>The End of Academic Freedom? Mean / End Decoupling in European Western Higher Education Systems  Section: Academic Freedom and Political Legitimation in a Contemporary Globalised World Panel: Academic Freedom Under Threat </vt:lpstr>
      <vt:lpstr>PowerPoint Presentation</vt:lpstr>
      <vt:lpstr>PowerPoint Presentation</vt:lpstr>
      <vt:lpstr>PowerPoint Presentation</vt:lpstr>
      <vt:lpstr>PowerPoint Presentation</vt:lpstr>
      <vt:lpstr>What Academic Freedom is?</vt:lpstr>
      <vt:lpstr>PowerPoint Presentation</vt:lpstr>
      <vt:lpstr>Not-very-simple cases about academic freedom</vt:lpstr>
      <vt:lpstr>Why to study A.F. today in Europe?</vt:lpstr>
      <vt:lpstr>Why geopolitics is relevant to A.F.?</vt:lpstr>
      <vt:lpstr>PowerPoint Presentation</vt:lpstr>
      <vt:lpstr>Fault-line contexts – Mittel- &amp; Middle East </vt:lpstr>
      <vt:lpstr>PowerPoint Presentation</vt:lpstr>
      <vt:lpstr>PowerPoint Presentation</vt:lpstr>
      <vt:lpstr>Not for a relativism all the way. Where’s veritas?</vt:lpstr>
      <vt:lpstr>A sum up of premises </vt:lpstr>
      <vt:lpstr>PowerPoint Presentation</vt:lpstr>
      <vt:lpstr>Non Fault-line contexts – the West</vt:lpstr>
      <vt:lpstr>A premise about neo-institutionalism </vt:lpstr>
      <vt:lpstr>Mean / End Decoupling in a tentative table </vt:lpstr>
      <vt:lpstr>PowerPoint Presentation</vt:lpstr>
      <vt:lpstr>Where is academic freedom in these vignettes?</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Marini, Giulio</dc:creator>
  <cp:lastModifiedBy>Marini, Giulio</cp:lastModifiedBy>
  <cp:revision>39</cp:revision>
  <dcterms:created xsi:type="dcterms:W3CDTF">2019-08-29T06:01:48Z</dcterms:created>
  <dcterms:modified xsi:type="dcterms:W3CDTF">2019-09-06T19:16:00Z</dcterms:modified>
</cp:coreProperties>
</file>