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08" r:id="rId5"/>
    <p:sldMasterId id="2147483720" r:id="rId6"/>
    <p:sldMasterId id="2147483732" r:id="rId7"/>
    <p:sldMasterId id="2147483696" r:id="rId8"/>
    <p:sldMasterId id="2147483746" r:id="rId9"/>
    <p:sldMasterId id="2147483748" r:id="rId10"/>
  </p:sldMasterIdLst>
  <p:notesMasterIdLst>
    <p:notesMasterId r:id="rId26"/>
  </p:notesMasterIdLst>
  <p:sldIdLst>
    <p:sldId id="273" r:id="rId11"/>
    <p:sldId id="318" r:id="rId12"/>
    <p:sldId id="319" r:id="rId13"/>
    <p:sldId id="320" r:id="rId14"/>
    <p:sldId id="321" r:id="rId15"/>
    <p:sldId id="322" r:id="rId16"/>
    <p:sldId id="323" r:id="rId17"/>
    <p:sldId id="333" r:id="rId18"/>
    <p:sldId id="334" r:id="rId19"/>
    <p:sldId id="335" r:id="rId20"/>
    <p:sldId id="324" r:id="rId21"/>
    <p:sldId id="325" r:id="rId22"/>
    <p:sldId id="326" r:id="rId23"/>
    <p:sldId id="332" r:id="rId24"/>
    <p:sldId id="327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61AC"/>
    <a:srgbClr val="00AEEF"/>
    <a:srgbClr val="8CC63F"/>
    <a:srgbClr val="EBE729"/>
    <a:srgbClr val="E31937"/>
    <a:srgbClr val="F89828"/>
    <a:srgbClr val="EC008C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5" autoAdjust="0"/>
  </p:normalViewPr>
  <p:slideViewPr>
    <p:cSldViewPr snapToGrid="0">
      <p:cViewPr varScale="1">
        <p:scale>
          <a:sx n="79" d="100"/>
          <a:sy n="79" d="100"/>
        </p:scale>
        <p:origin x="240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437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33379-0893-4EB0-B430-F29DD99C5DF0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5D614-756A-4B9D-BAEE-CB8297891F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9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0E3275-F750-4B1D-91EF-9DE94F914F0A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65130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Seniority</a:t>
            </a:r>
            <a:r>
              <a:rPr lang="en-GB" baseline="0" dirty="0" smtClean="0"/>
              <a:t> in position: for how long (years) you have been at AP position?</a:t>
            </a:r>
          </a:p>
          <a:p>
            <a:r>
              <a:rPr lang="en-GB" baseline="0" dirty="0" smtClean="0"/>
              <a:t>Institutional endowment IE (HR)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D614-756A-4B9D-BAEE-CB8297891FF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Seniority</a:t>
            </a:r>
            <a:r>
              <a:rPr lang="en-GB" baseline="0" dirty="0" smtClean="0"/>
              <a:t> in position: for how long (years) you have been at AP position?</a:t>
            </a:r>
          </a:p>
          <a:p>
            <a:r>
              <a:rPr lang="en-GB" baseline="0" dirty="0" smtClean="0"/>
              <a:t>Institutional endowment IE (HR)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D614-756A-4B9D-BAEE-CB8297891FF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Seniority</a:t>
            </a:r>
            <a:r>
              <a:rPr lang="en-GB" baseline="0" dirty="0" smtClean="0"/>
              <a:t> in position: for how long (years) you have been at AP position?</a:t>
            </a:r>
          </a:p>
          <a:p>
            <a:r>
              <a:rPr lang="en-GB" baseline="0" dirty="0" smtClean="0"/>
              <a:t>Institutional endowment IE (HR)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D614-756A-4B9D-BAEE-CB8297891FF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Seniority</a:t>
            </a:r>
            <a:r>
              <a:rPr lang="en-GB" baseline="0" dirty="0" smtClean="0"/>
              <a:t> in position: for how long (years) you have been at AP position?</a:t>
            </a:r>
          </a:p>
          <a:p>
            <a:r>
              <a:rPr lang="en-GB" baseline="0" dirty="0" smtClean="0"/>
              <a:t>Institutional endowment IE (HR)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D614-756A-4B9D-BAEE-CB8297891FF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0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442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13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66B5AF2-B459-8C4F-B81B-33B41DB7B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45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9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9E2965A-0C98-4641-9E09-1A13AA0C9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94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531F73C5-E911-0145-86AF-F2090403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609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0184996E-4F7D-A347-9A0D-7A4F2D18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12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44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5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09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8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86294B8-48BD-484A-9785-0CBAB2781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95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64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7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3716E26-F01F-D54E-8E83-74428A24E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44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1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CBB6D79-49D9-2C44-BE6E-6CBD7D2B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426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E1AE027E-D82E-984E-841B-B7D9E72ED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036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B95383C-3A2B-F64E-A68A-55F54AD44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064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2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613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504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793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FCB012D1-2614-0148-9201-2EBF77E32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2241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295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66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1AEDD08-39DE-6A46-9E9B-9148D798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314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09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FD71E93-A085-C84B-9995-2BA6DCC5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454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3F8EAFF-55AC-DA48-BCD7-5C82091A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245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551F3997-0FC1-3646-968B-0562A8F1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76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592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255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036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042D64D-419E-0C48-9124-6809288C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169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341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85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8023C61-E199-BD49-BBD8-C635D26B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7413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693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147624A-4F40-0E45-A58E-C3DB1791A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72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C15CD3C-4800-6441-98F6-BFF196F43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17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116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280854A-92FB-2947-B49F-0BFAAF47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865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19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42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08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11B2A5F-3D07-3E43-9C36-5FF691ED6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557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960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905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486F073-819D-634C-B41B-77B23671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4564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958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429BAA-0F94-924A-B9FE-568BF921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554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80DC689-330A-524B-8795-64A2F35B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11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CB06A8-CB45-E244-8FAD-28196E06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331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201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12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799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3AAFE76-410F-194C-AB05-12A4B977D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532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342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374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2B11DAF-41A5-1643-8808-239513AC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5628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600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D04AB3F-9878-4646-8987-FCEEA735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4653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0816D529-9F95-BF4E-9817-50CC8E52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0724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E49A122-972A-9847-AA4C-3F6E80E7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3213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913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918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294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130D1F2-854C-D64E-B978-90BCA171D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840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17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908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187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631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513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459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84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060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7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27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723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89553"/>
            <a:ext cx="2057400" cy="380507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89553"/>
            <a:ext cx="6019800" cy="3805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664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54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248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139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568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0FFB2F-C7E7-3146-BE77-B60A9C23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01060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7744"/>
            <a:ext cx="7772400" cy="1620180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66047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70692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955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955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6037518-70D6-EA48-9F54-EE7E2358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2262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E115BB4-6B0E-2A4D-BDEB-0FAA980D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255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BEB1937-35D7-9243-B8AE-E5783268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06742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359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47806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89852"/>
            <a:ext cx="5486400" cy="270030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59882"/>
            <a:ext cx="5486400" cy="43204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53431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CEBCA2A-72EA-C64A-AB81-AAE35B63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07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13.pn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33990" y="110200"/>
            <a:ext cx="1352810" cy="47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5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5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00AEE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731990"/>
            <a:ext cx="1440160" cy="3521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8" y="4785997"/>
            <a:ext cx="1512167" cy="25177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E739F6E-8D2B-9345-B065-FF86CA75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966"/>
            <a:ext cx="6347048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B0F6F04-4E06-DC49-A751-BD43DFF69C1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41480"/>
            <a:ext cx="1512168" cy="3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0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EC008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6225FBF3-7B0D-7B49-A8D6-733AB6AE2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74493" y="120191"/>
            <a:ext cx="1312307" cy="45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F8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F89828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B770564B-B96E-134F-9E60-AE527FB2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27726" y="107664"/>
            <a:ext cx="1359074" cy="47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8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E31937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210A7A21-FB27-BE47-B7A1-A13798256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21463" y="100208"/>
            <a:ext cx="1365337" cy="47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8CC63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87AE915-19C1-B74F-AFEA-7FD4D8313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32294" y="111511"/>
            <a:ext cx="1354506" cy="47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00AEE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3F0832EB-7EE7-054C-91EE-4167B4D5E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35408" y="103936"/>
            <a:ext cx="1351392" cy="47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2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526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5261A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653A03DA-FA4E-FD49-9FF7-B4FE2096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35990" y="103432"/>
            <a:ext cx="1350810" cy="47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EBE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625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pPr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268743"/>
            <a:ext cx="2895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268743"/>
            <a:ext cx="213360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EBE729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9" y="4784520"/>
            <a:ext cx="1297469" cy="2880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31990"/>
            <a:ext cx="1209652" cy="3944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41871" y="91093"/>
            <a:ext cx="1344929" cy="47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B813F-8E00-194E-B2AB-0E0F20984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6F198-B32C-3740-926C-646E1A1A9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78026-6E81-B847-84B6-5CB256620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38D0-A28F-C442-A6F2-942F4930B31C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6F420-4DB0-2A47-86D5-7BF72C46A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7839F-5390-2447-8583-2BC36ED6F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32E6-B991-9F43-B380-07AC97AFE3F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A25C98-0A0B-7043-9134-A126926227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147600" cy="51497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318A2E-C463-AC42-8B12-114A5A24999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358472"/>
            <a:ext cx="1247226" cy="1717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AE344F-F580-4043-B8BF-437E05E978D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347614"/>
            <a:ext cx="1065370" cy="1728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62C4E2-C546-594A-AC07-2C50E7CAA69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37663"/>
            <a:ext cx="2463800" cy="15113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81BB81-5AF3-0D47-BD27-24503DC51747}"/>
              </a:ext>
            </a:extLst>
          </p:cNvPr>
          <p:cNvSpPr/>
          <p:nvPr userDrawn="1"/>
        </p:nvSpPr>
        <p:spPr>
          <a:xfrm>
            <a:off x="-2" y="3579359"/>
            <a:ext cx="9147601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i-of-the-year.png">
            <a:extLst>
              <a:ext uri="{FF2B5EF4-FFF2-40B4-BE49-F238E27FC236}">
                <a16:creationId xmlns:a16="http://schemas.microsoft.com/office/drawing/2014/main" id="{2079CBCF-8320-AB4C-AC41-57E33E69CC1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507854"/>
            <a:ext cx="1864166" cy="12241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372577-C7A3-9747-B022-054D483376B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784" y="1689547"/>
            <a:ext cx="1840264" cy="9542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D1D2BF3-A009-6C42-9059-0F7DEB7158C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31406"/>
            <a:ext cx="1807441" cy="112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1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.meschitti@hud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.marini@ucl.ac.u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0946" y="879217"/>
            <a:ext cx="8031916" cy="2674144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tx2"/>
                </a:solidFill>
              </a:rPr>
              <a:t>Promotion patterns in academia: balancing between change and status quo</a:t>
            </a:r>
            <a:br>
              <a:rPr lang="en-GB" dirty="0">
                <a:solidFill>
                  <a:schemeClr val="tx2"/>
                </a:solidFill>
              </a:rPr>
            </a:br>
            <a:endParaRPr lang="en-GB" altLang="en-US" dirty="0" smtClean="0">
              <a:solidFill>
                <a:schemeClr val="tx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45662"/>
            <a:ext cx="9144000" cy="857250"/>
          </a:xfrm>
        </p:spPr>
        <p:txBody>
          <a:bodyPr rtlCol="0">
            <a:noAutofit/>
          </a:bodyPr>
          <a:lstStyle/>
          <a:p>
            <a:pPr eaLnBrk="1" fontAlgn="auto" hangingPunct="1">
              <a:defRPr/>
            </a:pPr>
            <a:r>
              <a:rPr lang="en-GB" altLang="en-US" sz="2400" dirty="0" smtClean="0"/>
              <a:t>Presentation for HBS conference, January 2020</a:t>
            </a:r>
          </a:p>
          <a:p>
            <a:pPr>
              <a:defRPr/>
            </a:pPr>
            <a:r>
              <a:rPr lang="en-GB" altLang="en-US" sz="2000" dirty="0" smtClean="0"/>
              <a:t>Viviana Meschitti (a) &amp; </a:t>
            </a:r>
            <a:r>
              <a:rPr lang="en-GB" altLang="en-US" sz="2000" dirty="0" err="1" smtClean="0"/>
              <a:t>Giulio</a:t>
            </a:r>
            <a:r>
              <a:rPr lang="en-GB" altLang="en-US" sz="2000" dirty="0" smtClean="0"/>
              <a:t> Marini (b)</a:t>
            </a:r>
          </a:p>
          <a:p>
            <a:pPr eaLnBrk="1" fontAlgn="auto" hangingPunct="1">
              <a:defRPr/>
            </a:pPr>
            <a:r>
              <a:rPr lang="en-GB" altLang="en-US" sz="2000" dirty="0" smtClean="0"/>
              <a:t> (a) Huddersfield Business School, </a:t>
            </a:r>
            <a:r>
              <a:rPr lang="en-GB" altLang="en-US" sz="2000" dirty="0" smtClean="0">
                <a:hlinkClick r:id="rId3"/>
              </a:rPr>
              <a:t>v.meschitti@hud.ac.uk</a:t>
            </a:r>
            <a:endParaRPr lang="en-GB" altLang="en-US" sz="2000" dirty="0" smtClean="0"/>
          </a:p>
          <a:p>
            <a:pPr>
              <a:defRPr/>
            </a:pPr>
            <a:r>
              <a:rPr lang="en-GB" altLang="en-US" sz="2000" dirty="0" smtClean="0"/>
              <a:t>(b) Centre for Global Higher Education at </a:t>
            </a:r>
            <a:r>
              <a:rPr lang="en-GB" altLang="en-US" sz="2000" dirty="0" err="1" smtClean="0"/>
              <a:t>IoE</a:t>
            </a:r>
            <a:r>
              <a:rPr lang="en-GB" altLang="en-US" sz="2000" dirty="0" smtClean="0"/>
              <a:t>-UCL, </a:t>
            </a:r>
            <a:r>
              <a:rPr lang="en-GB" altLang="en-US" sz="2000" dirty="0" smtClean="0">
                <a:hlinkClick r:id="rId4"/>
              </a:rPr>
              <a:t>g.marini@ucl.ac.uk</a:t>
            </a:r>
            <a:r>
              <a:rPr lang="en-GB" alt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185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3" y="902677"/>
            <a:ext cx="6857471" cy="37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59066" y="4343401"/>
            <a:ext cx="1372604" cy="1909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90813" y="3286698"/>
            <a:ext cx="1547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Masculinity</a:t>
            </a:r>
            <a:r>
              <a:rPr lang="en-GB" dirty="0" smtClean="0">
                <a:solidFill>
                  <a:srgbClr val="FF0000"/>
                </a:solidFill>
              </a:rPr>
              <a:t> at the level of full professor,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institution</a:t>
            </a:r>
          </a:p>
        </p:txBody>
      </p:sp>
    </p:spTree>
    <p:extLst>
      <p:ext uri="{BB962C8B-B14F-4D97-AF65-F5344CB8AC3E}">
        <p14:creationId xmlns:p14="http://schemas.microsoft.com/office/powerpoint/2010/main" val="37595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303" y="691922"/>
            <a:ext cx="4700797" cy="445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931547" y="3909895"/>
            <a:ext cx="516833" cy="187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107180" y="3921324"/>
            <a:ext cx="516833" cy="187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931547" y="4245248"/>
            <a:ext cx="516833" cy="187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11651" y="4251874"/>
            <a:ext cx="516833" cy="187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703402" y="3229361"/>
            <a:ext cx="516833" cy="1870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715728" y="3569157"/>
            <a:ext cx="516833" cy="1870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107016" y="3580588"/>
            <a:ext cx="516833" cy="1870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095586" y="3229360"/>
            <a:ext cx="516833" cy="1870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asellaDiTesto 11"/>
          <p:cNvSpPr txBox="1"/>
          <p:nvPr/>
        </p:nvSpPr>
        <p:spPr>
          <a:xfrm>
            <a:off x="5633155" y="2754489"/>
            <a:ext cx="3070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Gender composition at AP and FP ranks as the most important </a:t>
            </a:r>
            <a:r>
              <a:rPr lang="en-GB" dirty="0" err="1" smtClean="0">
                <a:solidFill>
                  <a:srgbClr val="FF0000"/>
                </a:solidFill>
              </a:rPr>
              <a:t>variabls</a:t>
            </a:r>
            <a:r>
              <a:rPr lang="en-GB" dirty="0" smtClean="0">
                <a:solidFill>
                  <a:srgbClr val="FF0000"/>
                </a:solidFill>
              </a:rPr>
              <a:t> impacting on number of promotions available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4" grpId="0" animBg="1"/>
      <p:bldP spid="16" grpId="0" animBg="1"/>
      <p:bldP spid="17" grpId="0" animBg="1"/>
      <p:bldP spid="18" grpId="0" animBg="1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155" y="936307"/>
            <a:ext cx="8297334" cy="35340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Promotions </a:t>
            </a:r>
            <a:r>
              <a:rPr lang="en-GB" b="1" dirty="0">
                <a:solidFill>
                  <a:schemeClr val="tx2"/>
                </a:solidFill>
              </a:rPr>
              <a:t>to full professor are more likely to </a:t>
            </a:r>
            <a:r>
              <a:rPr lang="en-GB" b="1" dirty="0" smtClean="0">
                <a:solidFill>
                  <a:schemeClr val="tx2"/>
                </a:solidFill>
              </a:rPr>
              <a:t>happen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In </a:t>
            </a:r>
            <a:r>
              <a:rPr lang="en-GB" dirty="0">
                <a:solidFill>
                  <a:schemeClr val="tx2"/>
                </a:solidFill>
              </a:rPr>
              <a:t>institutions where: </a:t>
            </a:r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there </a:t>
            </a:r>
            <a:r>
              <a:rPr lang="en-GB" dirty="0">
                <a:solidFill>
                  <a:schemeClr val="tx2"/>
                </a:solidFill>
              </a:rPr>
              <a:t>are more women at associate professor </a:t>
            </a:r>
            <a:r>
              <a:rPr lang="en-GB" dirty="0" smtClean="0">
                <a:solidFill>
                  <a:schemeClr val="tx2"/>
                </a:solidFill>
              </a:rPr>
              <a:t>levels; 	</a:t>
            </a:r>
          </a:p>
          <a:p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and more </a:t>
            </a:r>
            <a:r>
              <a:rPr lang="en-GB" dirty="0">
                <a:solidFill>
                  <a:schemeClr val="tx2"/>
                </a:solidFill>
              </a:rPr>
              <a:t>men at full professor </a:t>
            </a:r>
            <a:r>
              <a:rPr lang="en-GB" dirty="0" smtClean="0">
                <a:solidFill>
                  <a:schemeClr val="tx2"/>
                </a:solidFill>
              </a:rPr>
              <a:t>level.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tx2"/>
                </a:solidFill>
              </a:rPr>
              <a:t>When </a:t>
            </a:r>
            <a:r>
              <a:rPr lang="en-GB" dirty="0">
                <a:solidFill>
                  <a:schemeClr val="tx2"/>
                </a:solidFill>
              </a:rPr>
              <a:t>among full professors there are more women, </a:t>
            </a:r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promotions </a:t>
            </a:r>
            <a:r>
              <a:rPr lang="en-GB" dirty="0">
                <a:solidFill>
                  <a:schemeClr val="tx2"/>
                </a:solidFill>
              </a:rPr>
              <a:t>are less likely to </a:t>
            </a:r>
            <a:r>
              <a:rPr lang="en-GB" dirty="0" smtClean="0">
                <a:solidFill>
                  <a:schemeClr val="tx2"/>
                </a:solidFill>
              </a:rPr>
              <a:t>happen (Models 2 and 3)</a:t>
            </a: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Gender composition by discipline plays a less prominent role (see Model 1 and first two variables of intergroup dynamics)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- highlights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278892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Promotions </a:t>
            </a:r>
            <a:r>
              <a:rPr lang="en-GB" dirty="0">
                <a:solidFill>
                  <a:schemeClr val="tx2"/>
                </a:solidFill>
              </a:rPr>
              <a:t>are not necessarily </a:t>
            </a:r>
            <a:r>
              <a:rPr lang="en-GB" dirty="0" smtClean="0">
                <a:solidFill>
                  <a:schemeClr val="tx2"/>
                </a:solidFill>
              </a:rPr>
              <a:t>given exclusively on the basis of excellence in scientific productivity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There is some gender discrimination at parity of scientific production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But findings show that the most relevant factor in predicting how many promotions to bestow is gender </a:t>
            </a:r>
            <a:r>
              <a:rPr lang="en-GB" dirty="0">
                <a:solidFill>
                  <a:schemeClr val="tx2"/>
                </a:solidFill>
              </a:rPr>
              <a:t>composition at the two level of associate and full professor. </a:t>
            </a:r>
            <a:endParaRPr lang="en-GB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9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89552"/>
            <a:ext cx="8229600" cy="3862458"/>
          </a:xfrm>
        </p:spPr>
        <p:txBody>
          <a:bodyPr>
            <a:normAutofit fontScale="55000" lnSpcReduction="20000"/>
          </a:bodyPr>
          <a:lstStyle/>
          <a:p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The impact of gender in this study is well interpreted through </a:t>
            </a:r>
            <a:r>
              <a:rPr lang="en-GB" b="1" i="1" dirty="0" smtClean="0">
                <a:solidFill>
                  <a:schemeClr val="tx2"/>
                </a:solidFill>
              </a:rPr>
              <a:t>Social Identity Theory 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There is a given pressure for change coming from the </a:t>
            </a:r>
            <a:r>
              <a:rPr lang="en-GB" i="1" dirty="0" smtClean="0">
                <a:solidFill>
                  <a:schemeClr val="tx2"/>
                </a:solidFill>
              </a:rPr>
              <a:t>minority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i="1" dirty="0" smtClean="0">
                <a:solidFill>
                  <a:schemeClr val="tx2"/>
                </a:solidFill>
              </a:rPr>
              <a:t>majority</a:t>
            </a:r>
            <a:r>
              <a:rPr lang="en-GB" dirty="0" smtClean="0">
                <a:solidFill>
                  <a:schemeClr val="tx2"/>
                </a:solidFill>
              </a:rPr>
              <a:t> (men) reacts by creating some more opportunities for change (e.g. promotions)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dirty="0" smtClean="0">
                <a:solidFill>
                  <a:schemeClr val="tx2"/>
                </a:solidFill>
              </a:rPr>
              <a:t>at the same time these opportunities do not ensure that change will happen (i.e. more women being promoted)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dirty="0" smtClean="0">
                <a:solidFill>
                  <a:schemeClr val="tx2"/>
                </a:solidFill>
              </a:rPr>
              <a:t>change (in terms of percentage of minority growing at “expected rate”) </a:t>
            </a:r>
            <a:r>
              <a:rPr lang="en-GB" u="sng" dirty="0" smtClean="0">
                <a:solidFill>
                  <a:schemeClr val="tx2"/>
                </a:solidFill>
              </a:rPr>
              <a:t>happens, but at a slower pace</a:t>
            </a:r>
          </a:p>
          <a:p>
            <a:pPr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tx2"/>
                </a:solidFill>
              </a:rPr>
              <a:t>We demonstrate ultimately how the </a:t>
            </a:r>
            <a:r>
              <a:rPr lang="en-GB" i="1" dirty="0" smtClean="0">
                <a:solidFill>
                  <a:schemeClr val="tx2"/>
                </a:solidFill>
              </a:rPr>
              <a:t>majority</a:t>
            </a:r>
            <a:r>
              <a:rPr lang="en-GB" dirty="0" smtClean="0">
                <a:solidFill>
                  <a:schemeClr val="tx2"/>
                </a:solidFill>
              </a:rPr>
              <a:t> enables a way to extend temporarily themselves a dominant role, though such dynamic also allows some change along time.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		Any question ? 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The gender gap in promotion to full prof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840"/>
            <a:ext cx="8229600" cy="28803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Understanding the gender gap in promotion to full professor from the perspective of literature on </a:t>
            </a:r>
            <a:r>
              <a:rPr lang="en-GB" i="1" dirty="0" smtClean="0">
                <a:solidFill>
                  <a:schemeClr val="tx2"/>
                </a:solidFill>
              </a:rPr>
              <a:t>intergroup </a:t>
            </a:r>
            <a:r>
              <a:rPr lang="en-GB" i="1" dirty="0">
                <a:solidFill>
                  <a:schemeClr val="tx2"/>
                </a:solidFill>
              </a:rPr>
              <a:t>dynamics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social identity theory (</a:t>
            </a:r>
            <a:r>
              <a:rPr lang="en-GB" dirty="0" err="1">
                <a:solidFill>
                  <a:schemeClr val="tx2"/>
                </a:solidFill>
              </a:rPr>
              <a:t>Tajfel</a:t>
            </a:r>
            <a:r>
              <a:rPr lang="en-GB" dirty="0">
                <a:solidFill>
                  <a:schemeClr val="tx2"/>
                </a:solidFill>
              </a:rPr>
              <a:t>, 1974; Williams &amp; Giles, 1978) </a:t>
            </a:r>
          </a:p>
          <a:p>
            <a:r>
              <a:rPr lang="en-GB" dirty="0">
                <a:solidFill>
                  <a:schemeClr val="tx2"/>
                </a:solidFill>
              </a:rPr>
              <a:t>competition theory (Blalock, 1967)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Most literature on the topic is positioned at the individual level</a:t>
            </a:r>
          </a:p>
        </p:txBody>
      </p:sp>
    </p:spTree>
    <p:extLst>
      <p:ext uri="{BB962C8B-B14F-4D97-AF65-F5344CB8AC3E}">
        <p14:creationId xmlns:p14="http://schemas.microsoft.com/office/powerpoint/2010/main" val="12462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096791"/>
            <a:ext cx="8229600" cy="35264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Career advancement &amp; gender</a:t>
            </a:r>
          </a:p>
          <a:p>
            <a:pPr marL="0" indent="0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Previous </a:t>
            </a:r>
            <a:r>
              <a:rPr lang="en-GB" dirty="0">
                <a:solidFill>
                  <a:schemeClr val="tx2"/>
                </a:solidFill>
              </a:rPr>
              <a:t>literature </a:t>
            </a:r>
            <a:r>
              <a:rPr lang="en-GB" dirty="0" smtClean="0">
                <a:solidFill>
                  <a:schemeClr val="tx2"/>
                </a:solidFill>
              </a:rPr>
              <a:t>mainly </a:t>
            </a:r>
            <a:r>
              <a:rPr lang="en-GB" dirty="0">
                <a:solidFill>
                  <a:schemeClr val="tx2"/>
                </a:solidFill>
              </a:rPr>
              <a:t>influenced by critical mass theory (</a:t>
            </a:r>
            <a:r>
              <a:rPr lang="en-GB" dirty="0" err="1">
                <a:solidFill>
                  <a:schemeClr val="tx2"/>
                </a:solidFill>
              </a:rPr>
              <a:t>Kanter</a:t>
            </a:r>
            <a:r>
              <a:rPr lang="en-GB" dirty="0">
                <a:solidFill>
                  <a:schemeClr val="tx2"/>
                </a:solidFill>
              </a:rPr>
              <a:t>, 1977) 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Factors impacting on promotion: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productivity </a:t>
            </a:r>
            <a:r>
              <a:rPr lang="en-GB" dirty="0">
                <a:solidFill>
                  <a:schemeClr val="tx2"/>
                </a:solidFill>
              </a:rPr>
              <a:t>(Marini &amp; Meschitti, 2018</a:t>
            </a:r>
            <a:r>
              <a:rPr lang="en-GB" dirty="0" smtClean="0">
                <a:solidFill>
                  <a:schemeClr val="tx2"/>
                </a:solidFill>
              </a:rPr>
              <a:t>; </a:t>
            </a:r>
            <a:r>
              <a:rPr lang="en-GB" dirty="0" err="1">
                <a:solidFill>
                  <a:schemeClr val="tx2"/>
                </a:solidFill>
              </a:rPr>
              <a:t>Weisshaar</a:t>
            </a:r>
            <a:r>
              <a:rPr lang="en-GB" dirty="0">
                <a:solidFill>
                  <a:schemeClr val="tx2"/>
                </a:solidFill>
              </a:rPr>
              <a:t>, 2017</a:t>
            </a:r>
            <a:r>
              <a:rPr lang="en-GB" dirty="0" smtClean="0">
                <a:solidFill>
                  <a:schemeClr val="tx2"/>
                </a:solidFill>
              </a:rPr>
              <a:t>)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life </a:t>
            </a:r>
            <a:r>
              <a:rPr lang="en-GB" dirty="0">
                <a:solidFill>
                  <a:schemeClr val="tx2"/>
                </a:solidFill>
              </a:rPr>
              <a:t>domain and caring activities (Ahmad, 2017; </a:t>
            </a:r>
            <a:r>
              <a:rPr lang="en-GB" dirty="0" err="1">
                <a:solidFill>
                  <a:schemeClr val="tx2"/>
                </a:solidFill>
              </a:rPr>
              <a:t>Aiston</a:t>
            </a:r>
            <a:r>
              <a:rPr lang="en-GB" dirty="0">
                <a:solidFill>
                  <a:schemeClr val="tx2"/>
                </a:solidFill>
              </a:rPr>
              <a:t> &amp; Jung, </a:t>
            </a:r>
            <a:r>
              <a:rPr lang="en-GB" dirty="0" smtClean="0">
                <a:solidFill>
                  <a:schemeClr val="tx2"/>
                </a:solidFill>
              </a:rPr>
              <a:t>2015)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social </a:t>
            </a:r>
            <a:r>
              <a:rPr lang="en-GB" dirty="0">
                <a:solidFill>
                  <a:schemeClr val="tx2"/>
                </a:solidFill>
              </a:rPr>
              <a:t>capital (van den Brink &amp; </a:t>
            </a:r>
            <a:r>
              <a:rPr lang="en-GB" dirty="0" err="1">
                <a:solidFill>
                  <a:schemeClr val="tx2"/>
                </a:solidFill>
              </a:rPr>
              <a:t>Benschop</a:t>
            </a:r>
            <a:r>
              <a:rPr lang="en-GB" dirty="0">
                <a:solidFill>
                  <a:schemeClr val="tx2"/>
                </a:solidFill>
              </a:rPr>
              <a:t>, 2014</a:t>
            </a:r>
            <a:r>
              <a:rPr lang="en-GB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Social capital (networks) and life domain issues might hinder women’s careers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584"/>
            <a:ext cx="8229600" cy="23116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Group level of analysis</a:t>
            </a:r>
          </a:p>
          <a:p>
            <a:endParaRPr lang="en-GB" sz="2800" dirty="0">
              <a:solidFill>
                <a:schemeClr val="tx2"/>
              </a:solidFill>
            </a:endParaRPr>
          </a:p>
          <a:p>
            <a:r>
              <a:rPr lang="en-GB" sz="2800" dirty="0" smtClean="0">
                <a:solidFill>
                  <a:schemeClr val="tx2"/>
                </a:solidFill>
              </a:rPr>
              <a:t>Is the </a:t>
            </a:r>
            <a:r>
              <a:rPr lang="en-GB" sz="2800" dirty="0">
                <a:solidFill>
                  <a:schemeClr val="tx2"/>
                </a:solidFill>
              </a:rPr>
              <a:t>gender composition of </a:t>
            </a:r>
            <a:r>
              <a:rPr lang="en-GB" sz="2800" dirty="0" smtClean="0">
                <a:solidFill>
                  <a:schemeClr val="tx2"/>
                </a:solidFill>
              </a:rPr>
              <a:t>the associate </a:t>
            </a:r>
            <a:r>
              <a:rPr lang="en-GB" sz="2800" dirty="0">
                <a:solidFill>
                  <a:schemeClr val="tx2"/>
                </a:solidFill>
              </a:rPr>
              <a:t>and full professor ranks </a:t>
            </a:r>
            <a:r>
              <a:rPr lang="en-GB" sz="2800" dirty="0" smtClean="0">
                <a:solidFill>
                  <a:schemeClr val="tx2"/>
                </a:solidFill>
              </a:rPr>
              <a:t>able to predict </a:t>
            </a:r>
            <a:r>
              <a:rPr lang="en-GB" sz="2800" dirty="0">
                <a:solidFill>
                  <a:schemeClr val="tx2"/>
                </a:solidFill>
              </a:rPr>
              <a:t>the number of promotions </a:t>
            </a:r>
            <a:r>
              <a:rPr lang="en-GB" sz="2800" dirty="0" smtClean="0">
                <a:solidFill>
                  <a:schemeClr val="tx2"/>
                </a:solidFill>
              </a:rPr>
              <a:t>available</a:t>
            </a:r>
            <a:r>
              <a:rPr lang="en-GB" sz="2800" dirty="0">
                <a:solidFill>
                  <a:schemeClr val="tx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71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541"/>
            <a:ext cx="8229600" cy="34023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Italy, </a:t>
            </a:r>
            <a:r>
              <a:rPr lang="en-GB" i="1" dirty="0" err="1" smtClean="0">
                <a:solidFill>
                  <a:schemeClr val="tx2"/>
                </a:solidFill>
              </a:rPr>
              <a:t>Abilitazione</a:t>
            </a:r>
            <a:r>
              <a:rPr lang="en-GB" i="1" dirty="0" smtClean="0">
                <a:solidFill>
                  <a:schemeClr val="tx2"/>
                </a:solidFill>
              </a:rPr>
              <a:t> </a:t>
            </a:r>
            <a:r>
              <a:rPr lang="en-GB" i="1" dirty="0" err="1" smtClean="0">
                <a:solidFill>
                  <a:schemeClr val="tx2"/>
                </a:solidFill>
              </a:rPr>
              <a:t>Scientifica</a:t>
            </a:r>
            <a:r>
              <a:rPr lang="en-GB" i="1" dirty="0" smtClean="0">
                <a:solidFill>
                  <a:schemeClr val="tx2"/>
                </a:solidFill>
              </a:rPr>
              <a:t> </a:t>
            </a:r>
            <a:r>
              <a:rPr lang="en-GB" i="1" dirty="0" err="1" smtClean="0">
                <a:solidFill>
                  <a:schemeClr val="tx2"/>
                </a:solidFill>
              </a:rPr>
              <a:t>Nazionale</a:t>
            </a:r>
            <a:r>
              <a:rPr lang="en-GB" i="1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(ASN)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2-step process: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fit-for-the-role qualification conducted by 14 different disciplinary committees at the national level (productivity criteria)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appointment/promotion if a position becomes available (institutional level)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Our dataset: 2013-2016, census data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Women accessing full prof rank (2000-2017</a:t>
            </a:r>
            <a:r>
              <a:rPr lang="en-GB" sz="2800" dirty="0"/>
              <a:t>)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1647"/>
            <a:ext cx="7452360" cy="399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77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3" y="902677"/>
            <a:ext cx="6857471" cy="37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59066" y="3502053"/>
            <a:ext cx="1188233" cy="1908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297483" y="2566608"/>
            <a:ext cx="22661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Masculinity</a:t>
            </a:r>
            <a:r>
              <a:rPr lang="en-GB" dirty="0" smtClean="0">
                <a:solidFill>
                  <a:srgbClr val="FF0000"/>
                </a:solidFill>
              </a:rPr>
              <a:t> at the level of associate professor,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disciplinary area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1=male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0=female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3" y="902677"/>
            <a:ext cx="6857471" cy="37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59066" y="3783405"/>
            <a:ext cx="1188233" cy="1908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90813" y="2703768"/>
            <a:ext cx="1547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Masculinity</a:t>
            </a:r>
            <a:r>
              <a:rPr lang="en-GB" dirty="0" smtClean="0">
                <a:solidFill>
                  <a:srgbClr val="FF0000"/>
                </a:solidFill>
              </a:rPr>
              <a:t> at the level of full professor,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disciplinary area</a:t>
            </a: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3" y="902677"/>
            <a:ext cx="6857471" cy="37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59066" y="4046221"/>
            <a:ext cx="1372604" cy="1909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90813" y="3023808"/>
            <a:ext cx="15474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Masculinity</a:t>
            </a:r>
            <a:r>
              <a:rPr lang="en-GB" dirty="0" smtClean="0">
                <a:solidFill>
                  <a:srgbClr val="FF0000"/>
                </a:solidFill>
              </a:rPr>
              <a:t> at the level of associate professor,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institution</a:t>
            </a:r>
          </a:p>
        </p:txBody>
      </p:sp>
    </p:spTree>
    <p:extLst>
      <p:ext uri="{BB962C8B-B14F-4D97-AF65-F5344CB8AC3E}">
        <p14:creationId xmlns:p14="http://schemas.microsoft.com/office/powerpoint/2010/main" val="37595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Pale 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nk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ang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ed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reen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ale 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urpl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Yell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Award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606</Words>
  <Application>Microsoft Office PowerPoint</Application>
  <PresentationFormat>On-screen Show (16:9)</PresentationFormat>
  <Paragraphs>96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Blue</vt:lpstr>
      <vt:lpstr>Pink</vt:lpstr>
      <vt:lpstr>Orange</vt:lpstr>
      <vt:lpstr>Red</vt:lpstr>
      <vt:lpstr>Green</vt:lpstr>
      <vt:lpstr>Pale Blue</vt:lpstr>
      <vt:lpstr>Purple</vt:lpstr>
      <vt:lpstr>Yellow</vt:lpstr>
      <vt:lpstr>Awards</vt:lpstr>
      <vt:lpstr>1_Pale Blue</vt:lpstr>
      <vt:lpstr>Promotion patterns in academia: balancing between change and status quo </vt:lpstr>
      <vt:lpstr>The gender gap in promotion to full prof</vt:lpstr>
      <vt:lpstr>Background literature</vt:lpstr>
      <vt:lpstr>Our aim</vt:lpstr>
      <vt:lpstr>The case</vt:lpstr>
      <vt:lpstr>Women accessing full prof rank (2000-2017) </vt:lpstr>
      <vt:lpstr>Variables</vt:lpstr>
      <vt:lpstr>Variables</vt:lpstr>
      <vt:lpstr>Variables</vt:lpstr>
      <vt:lpstr>Variables</vt:lpstr>
      <vt:lpstr>Results</vt:lpstr>
      <vt:lpstr>Findings</vt:lpstr>
      <vt:lpstr>Findings - highlights</vt:lpstr>
      <vt:lpstr>Discussion </vt:lpstr>
      <vt:lpstr>PowerPoint Presentation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Marini, Giulio</cp:lastModifiedBy>
  <cp:revision>69</cp:revision>
  <dcterms:created xsi:type="dcterms:W3CDTF">2017-11-03T09:46:15Z</dcterms:created>
  <dcterms:modified xsi:type="dcterms:W3CDTF">2020-01-20T15:33:03Z</dcterms:modified>
</cp:coreProperties>
</file>