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62" r:id="rId4"/>
    <p:sldId id="261" r:id="rId5"/>
    <p:sldId id="266" r:id="rId6"/>
    <p:sldId id="263" r:id="rId7"/>
    <p:sldId id="264" r:id="rId8"/>
    <p:sldId id="265" r:id="rId9"/>
    <p:sldId id="257" r:id="rId10"/>
    <p:sldId id="258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580" autoAdjust="0"/>
  </p:normalViewPr>
  <p:slideViewPr>
    <p:cSldViewPr snapToGrid="0">
      <p:cViewPr>
        <p:scale>
          <a:sx n="60" d="100"/>
          <a:sy n="60" d="100"/>
        </p:scale>
        <p:origin x="90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42891-A846-424E-B774-F3CA00B3D0AA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2FE62-483C-4039-BF08-447DE46511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549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ooks.google.com/books?hl=en&amp;lr=&amp;id=zYsqAgAAQBAJ&amp;oi=fnd&amp;pg=PP2&amp;dq=soviet+engineers+china&amp;ots=3GLRiARvGN&amp;sig=bIsUyOemWWxbUj9qDMvbmmh61sM" TargetMode="External"/><Relationship Id="rId3" Type="http://schemas.openxmlformats.org/officeDocument/2006/relationships/hyperlink" Target="https://books.google.com/books?hl=en&amp;lr=&amp;id=iRr8GOrCLgkC&amp;oi=fnd&amp;pg=PR11&amp;dq=soviet+engineers+china&amp;ots=lJOFCynNve&amp;sig=ZYEwHUscO8ppWuy0pWsq8lC7orA" TargetMode="External"/><Relationship Id="rId7" Type="http://schemas.openxmlformats.org/officeDocument/2006/relationships/hyperlink" Target="https://www.tandfonline.com/doi/pdf/10.1080/09700160008455285?casa_token=xgi618aUtz8AAAAA:_S5idshBv7MxeTz8JwiaSOT7-xNFf4E3B8eqXRdPHXtNX-6uKfU19vYlAPvTaJpsCcZDwCPk08b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books.google.com/books?hl=en&amp;lr=&amp;id=fZVCJhcPjYUC&amp;oi=fnd&amp;pg=PA1&amp;dq=soviet+engineers+china&amp;ots=uq2wHi2KSl&amp;sig=9Ypro3zjqz1mEdN-hWPxTP_bKeE" TargetMode="External"/><Relationship Id="rId5" Type="http://schemas.openxmlformats.org/officeDocument/2006/relationships/hyperlink" Target="https://www.tandfonline.com/doi/abs/10.1080/13518049908430415?casa_token=clb0hmYQC4AAAAAA:-tak13EEsK7dFSLYbz9is8sIKixPycEeEAb8U_0fyEu4b0tlFnmihWfJTQRHRzUJQuFtcmjx_GTa" TargetMode="External"/><Relationship Id="rId4" Type="http://schemas.openxmlformats.org/officeDocument/2006/relationships/hyperlink" Target="https://muse.jhu.edu/article/201913/summary?casa_token=_jWAWg2ScTYAAAAA:7oHpcIcFxJ0PPLYYDYWQRNTnbOkgEbVqb4UXPRK8whT2tGFzaeYZ2qanJ0NM9KKpIdFuh-DxMw" TargetMode="External"/><Relationship Id="rId9" Type="http://schemas.openxmlformats.org/officeDocument/2006/relationships/hyperlink" Target="https://muse.jhu.edu/article/268708/summary?casa_token=HLTe1uXtexwAAAAA:qw_yaQ69LfG9_ogkVHyQPezqBUWcp1NLppV2QuGRtNSgdli4zkK5mzBRx_H0E5be_OiZYcZZlA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hlinkClick r:id="rId3"/>
              </a:rPr>
              <a:t>Rise of the red engineers: the Cultural Revolution and the origins of China's new class</a:t>
            </a:r>
            <a:endParaRPr lang="en-GB" b="1" dirty="0" smtClean="0"/>
          </a:p>
          <a:p>
            <a:endParaRPr lang="en-GB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hlinkClick r:id="rId4"/>
              </a:rPr>
              <a:t>Technology transfer from the Soviet Union to the People's Republic of China: 1949-1966</a:t>
            </a:r>
            <a:endParaRPr lang="en-GB" b="1" dirty="0" smtClean="0"/>
          </a:p>
          <a:p>
            <a:endParaRPr lang="en-GB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hlinkClick r:id="rId5"/>
              </a:rPr>
              <a:t>Soviet policy toward China: Developing nuclear weapons 1949–1969</a:t>
            </a:r>
            <a:endParaRPr lang="en-GB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hlinkClick r:id="rId6"/>
              </a:rPr>
              <a:t>Scientific and engineering manpower in Communist China, 1949-1963</a:t>
            </a:r>
            <a:endParaRPr lang="en-GB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hlinkClick r:id="rId7"/>
              </a:rPr>
              <a:t>Soviet and American technological assistance and the pace of Chinese nuclear tests</a:t>
            </a:r>
            <a:endParaRPr lang="en-GB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hlinkClick r:id="rId8"/>
              </a:rPr>
              <a:t>Sino-Soviet Alliance: An International History</a:t>
            </a:r>
            <a:endParaRPr lang="en-GB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>
                <a:hlinkClick r:id="rId9"/>
              </a:rPr>
              <a:t>Analysis of Soviet technology transfer in the development of China's nuclear weapons</a:t>
            </a:r>
            <a:endParaRPr lang="en-GB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FE62-483C-4039-BF08-447DE465112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911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05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0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253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25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197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91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145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261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029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07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39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4F05C-2F8E-4A1B-8509-029172DB9C18}" type="datetimeFigureOut">
              <a:rPr lang="en-GB" smtClean="0"/>
              <a:t>03/12/2019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0684B-19BD-4EBA-B744-47739A0E8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235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.marini@ucl.ac.uk" TargetMode="External"/><Relationship Id="rId2" Type="http://schemas.openxmlformats.org/officeDocument/2006/relationships/hyperlink" Target="mailto:xin.xu@education.ox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41609"/>
            <a:ext cx="12192000" cy="1812861"/>
          </a:xfrm>
        </p:spPr>
        <p:txBody>
          <a:bodyPr>
            <a:normAutofit fontScale="90000"/>
          </a:bodyPr>
          <a:lstStyle/>
          <a:p>
            <a:r>
              <a:rPr lang="en-GB" sz="4400" b="1" dirty="0" smtClean="0"/>
              <a:t>Establishing an academic career as</a:t>
            </a:r>
            <a:br>
              <a:rPr lang="en-GB" sz="4400" b="1" dirty="0" smtClean="0"/>
            </a:br>
            <a:r>
              <a:rPr lang="ja-JP" altLang="en-US" sz="4400" b="1" dirty="0" smtClean="0"/>
              <a:t>外国人 </a:t>
            </a:r>
            <a:r>
              <a:rPr lang="en-US" altLang="ja-JP" sz="4400" b="1" dirty="0" smtClean="0"/>
              <a:t>(</a:t>
            </a:r>
            <a:r>
              <a:rPr lang="en-GB" sz="4400" b="1" dirty="0" err="1"/>
              <a:t>Wàiguó</a:t>
            </a:r>
            <a:r>
              <a:rPr lang="en-GB" sz="4400" b="1" dirty="0"/>
              <a:t> </a:t>
            </a:r>
            <a:r>
              <a:rPr lang="en-GB" sz="4400" b="1" dirty="0" err="1" smtClean="0"/>
              <a:t>rén</a:t>
            </a:r>
            <a:r>
              <a:rPr lang="en-GB" sz="4400" b="1" dirty="0" smtClean="0"/>
              <a:t>) in Mainland China: International faculty's relocation and engagement in Chinese research universities</a:t>
            </a:r>
            <a:endParaRPr lang="en-GB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87368"/>
            <a:ext cx="9144000" cy="1874520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Xin Xu, Centre for Global Higher Education,</a:t>
            </a:r>
          </a:p>
          <a:p>
            <a:r>
              <a:rPr lang="en-GB" dirty="0"/>
              <a:t>Department of Education, University of Oxford</a:t>
            </a:r>
            <a:r>
              <a:rPr lang="en-GB" dirty="0" smtClean="0"/>
              <a:t>, Oxford</a:t>
            </a:r>
            <a:r>
              <a:rPr lang="en-GB" dirty="0"/>
              <a:t>, UK OX2 </a:t>
            </a:r>
            <a:r>
              <a:rPr lang="en-GB" dirty="0" smtClean="0"/>
              <a:t>6PY</a:t>
            </a:r>
          </a:p>
          <a:p>
            <a:r>
              <a:rPr lang="en-GB" dirty="0" smtClean="0">
                <a:hlinkClick r:id="rId2"/>
              </a:rPr>
              <a:t>xin.xu@education.ox.ac.uk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Giulio Marini, </a:t>
            </a:r>
            <a:r>
              <a:rPr lang="en-GB" dirty="0" smtClean="0"/>
              <a:t>Centre for Global Higher Education</a:t>
            </a:r>
            <a:endParaRPr lang="en-GB" dirty="0" smtClean="0"/>
          </a:p>
          <a:p>
            <a:r>
              <a:rPr lang="en-GB" dirty="0" smtClean="0"/>
              <a:t>Institute </a:t>
            </a:r>
            <a:r>
              <a:rPr lang="en-GB" dirty="0"/>
              <a:t>of Education </a:t>
            </a:r>
            <a:r>
              <a:rPr lang="en-GB" dirty="0" smtClean="0"/>
              <a:t>– University </a:t>
            </a:r>
            <a:r>
              <a:rPr lang="en-GB" dirty="0"/>
              <a:t>College London (UCL), 20 Bedford </a:t>
            </a:r>
            <a:r>
              <a:rPr lang="en-GB" dirty="0" smtClean="0"/>
              <a:t>Way London </a:t>
            </a:r>
            <a:r>
              <a:rPr lang="en-GB" dirty="0"/>
              <a:t>UK WC1H </a:t>
            </a:r>
            <a:r>
              <a:rPr lang="en-GB" dirty="0" smtClean="0"/>
              <a:t>0A</a:t>
            </a:r>
          </a:p>
          <a:p>
            <a:r>
              <a:rPr lang="en-GB" dirty="0" smtClean="0">
                <a:hlinkClick r:id="rId3"/>
              </a:rPr>
              <a:t>g.marini@ucl.ac.uk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5826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Origin: PhD attainment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309523"/>
              </p:ext>
            </p:extLst>
          </p:nvPr>
        </p:nvGraphicFramePr>
        <p:xfrm>
          <a:off x="838200" y="1918138"/>
          <a:ext cx="8776855" cy="43441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6484">
                  <a:extLst>
                    <a:ext uri="{9D8B030D-6E8A-4147-A177-3AD203B41FA5}">
                      <a16:colId xmlns:a16="http://schemas.microsoft.com/office/drawing/2014/main" val="1779997328"/>
                    </a:ext>
                  </a:extLst>
                </a:gridCol>
                <a:gridCol w="597527">
                  <a:extLst>
                    <a:ext uri="{9D8B030D-6E8A-4147-A177-3AD203B41FA5}">
                      <a16:colId xmlns:a16="http://schemas.microsoft.com/office/drawing/2014/main" val="1127584884"/>
                    </a:ext>
                  </a:extLst>
                </a:gridCol>
                <a:gridCol w="1021098">
                  <a:extLst>
                    <a:ext uri="{9D8B030D-6E8A-4147-A177-3AD203B41FA5}">
                      <a16:colId xmlns:a16="http://schemas.microsoft.com/office/drawing/2014/main" val="888901434"/>
                    </a:ext>
                  </a:extLst>
                </a:gridCol>
                <a:gridCol w="1272302">
                  <a:extLst>
                    <a:ext uri="{9D8B030D-6E8A-4147-A177-3AD203B41FA5}">
                      <a16:colId xmlns:a16="http://schemas.microsoft.com/office/drawing/2014/main" val="2324371841"/>
                    </a:ext>
                  </a:extLst>
                </a:gridCol>
                <a:gridCol w="2486898">
                  <a:extLst>
                    <a:ext uri="{9D8B030D-6E8A-4147-A177-3AD203B41FA5}">
                      <a16:colId xmlns:a16="http://schemas.microsoft.com/office/drawing/2014/main" val="840618099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3772503613"/>
                    </a:ext>
                  </a:extLst>
                </a:gridCol>
                <a:gridCol w="1108364">
                  <a:extLst>
                    <a:ext uri="{9D8B030D-6E8A-4147-A177-3AD203B41FA5}">
                      <a16:colId xmlns:a16="http://schemas.microsoft.com/office/drawing/2014/main" val="1163070886"/>
                    </a:ext>
                  </a:extLst>
                </a:gridCol>
              </a:tblGrid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US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65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39.39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The Netherlands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1.21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82441585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UK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16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 smtClean="0">
                          <a:effectLst/>
                        </a:rPr>
                        <a:t>9.70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Belarus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0.61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8157047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Germany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6.67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Finland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0.61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3144823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 dirty="0">
                          <a:effectLst/>
                        </a:rPr>
                        <a:t>France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9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5.45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Germany/US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0.61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13769466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Japan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9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5.45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 dirty="0">
                          <a:effectLst/>
                        </a:rPr>
                        <a:t>Hong Kong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0.61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03966270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South Korea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4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2.42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Ireland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0.61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24087957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Switzerland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4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2.42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Italy/Switzerland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0.61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21651743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Australia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3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1.82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Netherland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0.61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50461104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Italy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3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1.82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Poland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0.61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05278138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Canada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1.21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Sweden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0.61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93854107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China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1.21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5078536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Russia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1.21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64639667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Singapore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1.21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Total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145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87.88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1078787"/>
                  </a:ext>
                </a:extLst>
              </a:tr>
              <a:tr h="31029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Spain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1.21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Missing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20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effectLst/>
                        </a:rPr>
                        <a:t>12.12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26062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503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 fontScale="40000" lnSpcReduction="20000"/>
          </a:bodyPr>
          <a:lstStyle/>
          <a:p>
            <a:r>
              <a:rPr lang="en-GB" dirty="0"/>
              <a:t>Brotherhood, T., Hammond, C. D., &amp; Kim, Y. (2019). Towards an actor-</a:t>
            </a:r>
            <a:r>
              <a:rPr lang="en-GB" dirty="0" err="1"/>
              <a:t>centered</a:t>
            </a:r>
            <a:r>
              <a:rPr lang="en-GB" dirty="0"/>
              <a:t> typology of internationalization: </a:t>
            </a:r>
            <a:r>
              <a:rPr lang="en-GB" dirty="0" smtClean="0"/>
              <a:t>a study </a:t>
            </a:r>
            <a:r>
              <a:rPr lang="en-GB" dirty="0"/>
              <a:t>of junior international faculty in Japanese universities. </a:t>
            </a:r>
            <a:r>
              <a:rPr lang="en-GB" i="1" dirty="0"/>
              <a:t>Higher Education</a:t>
            </a:r>
            <a:r>
              <a:rPr lang="en-GB" dirty="0"/>
              <a:t>, 1–18</a:t>
            </a:r>
            <a:r>
              <a:rPr lang="en-GB" dirty="0" smtClean="0"/>
              <a:t>. https</a:t>
            </a:r>
            <a:r>
              <a:rPr lang="en-GB" dirty="0"/>
              <a:t>://doi.org/10.1007/s10734-019-00420-5</a:t>
            </a:r>
          </a:p>
          <a:p>
            <a:r>
              <a:rPr lang="en-GB" dirty="0"/>
              <a:t>Huang, F. (2017a). </a:t>
            </a:r>
            <a:r>
              <a:rPr lang="en-GB" i="1" dirty="0"/>
              <a:t>Research in international faculty members’ recruitment in the international and </a:t>
            </a:r>
            <a:r>
              <a:rPr lang="en-GB" i="1" dirty="0" smtClean="0"/>
              <a:t>comparative perspectives</a:t>
            </a:r>
            <a:r>
              <a:rPr lang="en-GB" dirty="0"/>
              <a:t>. Research Institute for Higher Education Hiroshima University, Japan.</a:t>
            </a:r>
          </a:p>
          <a:p>
            <a:r>
              <a:rPr lang="en-GB" dirty="0"/>
              <a:t>Huang, F. (2017b). </a:t>
            </a:r>
            <a:r>
              <a:rPr lang="en-GB" i="1" dirty="0"/>
              <a:t>Who are they and why did they move to Japan? An analysis of international faculty </a:t>
            </a:r>
            <a:r>
              <a:rPr lang="en-GB" i="1" dirty="0" smtClean="0"/>
              <a:t>at universities </a:t>
            </a:r>
            <a:r>
              <a:rPr lang="en-GB" dirty="0"/>
              <a:t>(No. 27). Centre for Global Higher Education working paper series.</a:t>
            </a:r>
          </a:p>
          <a:p>
            <a:r>
              <a:rPr lang="en-GB" dirty="0"/>
              <a:t>Huang, F. (2019). International faculty in Japan. </a:t>
            </a:r>
            <a:r>
              <a:rPr lang="en-GB" i="1" dirty="0"/>
              <a:t>International Higher Education</a:t>
            </a:r>
            <a:r>
              <a:rPr lang="en-GB" dirty="0"/>
              <a:t>, </a:t>
            </a:r>
            <a:r>
              <a:rPr lang="en-GB" i="1" dirty="0"/>
              <a:t>96</a:t>
            </a:r>
            <a:r>
              <a:rPr lang="en-GB" dirty="0"/>
              <a:t>(Winter), 18–19.</a:t>
            </a:r>
          </a:p>
          <a:p>
            <a:r>
              <a:rPr lang="en-GB" dirty="0"/>
              <a:t>Kim, T. (2010). Transnational academic mobility, knowledge, and identity capital. </a:t>
            </a:r>
            <a:r>
              <a:rPr lang="en-GB" i="1" dirty="0"/>
              <a:t>Discourse</a:t>
            </a:r>
            <a:r>
              <a:rPr lang="en-GB" dirty="0"/>
              <a:t>, </a:t>
            </a:r>
            <a:r>
              <a:rPr lang="en-GB" i="1" dirty="0"/>
              <a:t>31</a:t>
            </a:r>
            <a:r>
              <a:rPr lang="en-GB" dirty="0"/>
              <a:t>(5), 577–591.</a:t>
            </a:r>
          </a:p>
          <a:p>
            <a:r>
              <a:rPr lang="en-GB" dirty="0" err="1"/>
              <a:t>Kuzhabekova</a:t>
            </a:r>
            <a:r>
              <a:rPr lang="en-GB" dirty="0"/>
              <a:t>, A., &amp; Lee, J. (2018). Relocation Decision of International Faculty in Kazakhstan. </a:t>
            </a:r>
            <a:r>
              <a:rPr lang="en-GB" i="1" dirty="0"/>
              <a:t>Journal of </a:t>
            </a:r>
            <a:r>
              <a:rPr lang="en-GB" i="1" dirty="0" smtClean="0"/>
              <a:t>Studies in </a:t>
            </a:r>
            <a:r>
              <a:rPr lang="en-GB" i="1" dirty="0"/>
              <a:t>International Education</a:t>
            </a:r>
            <a:r>
              <a:rPr lang="en-GB" dirty="0"/>
              <a:t>, </a:t>
            </a:r>
            <a:r>
              <a:rPr lang="en-GB" i="1" dirty="0"/>
              <a:t>22</a:t>
            </a:r>
            <a:r>
              <a:rPr lang="en-GB" dirty="0"/>
              <a:t>(5), 414–433.</a:t>
            </a:r>
          </a:p>
          <a:p>
            <a:r>
              <a:rPr lang="en-GB" dirty="0"/>
              <a:t>Lee, J. T., &amp; </a:t>
            </a:r>
            <a:r>
              <a:rPr lang="en-GB" dirty="0" err="1"/>
              <a:t>Kuzhabekova</a:t>
            </a:r>
            <a:r>
              <a:rPr lang="en-GB" dirty="0"/>
              <a:t>, A. (2018). Reverse flow in academic mobility from core to periphery: motivations </a:t>
            </a:r>
            <a:r>
              <a:rPr lang="en-GB" dirty="0" smtClean="0"/>
              <a:t>of international </a:t>
            </a:r>
            <a:r>
              <a:rPr lang="en-GB" dirty="0"/>
              <a:t>faculty working in Kazakhstan. </a:t>
            </a:r>
            <a:r>
              <a:rPr lang="en-GB" i="1" dirty="0"/>
              <a:t>Higher Education</a:t>
            </a:r>
            <a:r>
              <a:rPr lang="en-GB" dirty="0"/>
              <a:t>, </a:t>
            </a:r>
            <a:r>
              <a:rPr lang="en-GB" i="1" dirty="0"/>
              <a:t>76</a:t>
            </a:r>
            <a:r>
              <a:rPr lang="en-GB" dirty="0"/>
              <a:t>(2), 369–386.</a:t>
            </a:r>
          </a:p>
          <a:p>
            <a:r>
              <a:rPr lang="en-GB" dirty="0" err="1"/>
              <a:t>Munene</a:t>
            </a:r>
            <a:r>
              <a:rPr lang="en-GB" dirty="0"/>
              <a:t>, I. I. (2014). Outsiders within: isolation of international faculty in an American university. </a:t>
            </a:r>
            <a:r>
              <a:rPr lang="en-GB" i="1" dirty="0"/>
              <a:t>Research in </a:t>
            </a:r>
            <a:r>
              <a:rPr lang="en-GB" i="1" dirty="0" smtClean="0"/>
              <a:t>Post-Compulsory </a:t>
            </a:r>
            <a:r>
              <a:rPr lang="en-GB" i="1" dirty="0"/>
              <a:t>Education</a:t>
            </a:r>
            <a:r>
              <a:rPr lang="en-GB" dirty="0"/>
              <a:t>, </a:t>
            </a:r>
            <a:r>
              <a:rPr lang="en-GB" i="1" dirty="0"/>
              <a:t>19</a:t>
            </a:r>
            <a:r>
              <a:rPr lang="en-GB" dirty="0"/>
              <a:t>(4), 450–467.</a:t>
            </a:r>
          </a:p>
          <a:p>
            <a:r>
              <a:rPr lang="en-GB" dirty="0"/>
              <a:t>RIHE. (2014). </a:t>
            </a:r>
            <a:r>
              <a:rPr lang="en-GB" i="1" dirty="0"/>
              <a:t>the Changing Academic Profession in Asia: the Formation, Work, Academic Productivity, </a:t>
            </a:r>
            <a:r>
              <a:rPr lang="en-GB" i="1" dirty="0" smtClean="0"/>
              <a:t>and Internationalization </a:t>
            </a:r>
            <a:r>
              <a:rPr lang="en-GB" i="1" dirty="0"/>
              <a:t>of the Academy</a:t>
            </a:r>
            <a:r>
              <a:rPr lang="en-GB" dirty="0"/>
              <a:t>.</a:t>
            </a:r>
          </a:p>
          <a:p>
            <a:r>
              <a:rPr lang="en-GB" dirty="0" err="1"/>
              <a:t>Rumbley</a:t>
            </a:r>
            <a:r>
              <a:rPr lang="en-GB" dirty="0"/>
              <a:t>, L. E., &amp; De Wit, H. (2017). International faculty mobility: crucial and understudied. </a:t>
            </a:r>
            <a:r>
              <a:rPr lang="en-GB" i="1" dirty="0"/>
              <a:t>International </a:t>
            </a:r>
            <a:r>
              <a:rPr lang="en-GB" i="1" dirty="0" smtClean="0"/>
              <a:t>Higher Education</a:t>
            </a:r>
            <a:r>
              <a:rPr lang="en-GB" dirty="0"/>
              <a:t>, </a:t>
            </a:r>
            <a:r>
              <a:rPr lang="en-GB" i="1" dirty="0"/>
              <a:t>88</a:t>
            </a:r>
            <a:r>
              <a:rPr lang="en-GB" dirty="0"/>
              <a:t>(Winter), 6–8.</a:t>
            </a:r>
          </a:p>
          <a:p>
            <a:r>
              <a:rPr lang="en-GB" dirty="0" err="1"/>
              <a:t>Teichler</a:t>
            </a:r>
            <a:r>
              <a:rPr lang="en-GB" dirty="0"/>
              <a:t>, U. (2015). Academic mobility and migration: What we know and what we do not know. </a:t>
            </a:r>
            <a:r>
              <a:rPr lang="en-GB" i="1" dirty="0"/>
              <a:t>European Review</a:t>
            </a:r>
            <a:r>
              <a:rPr lang="en-GB" dirty="0" smtClean="0"/>
              <a:t>, </a:t>
            </a:r>
            <a:r>
              <a:rPr lang="en-GB" i="1" dirty="0" smtClean="0"/>
              <a:t>23</a:t>
            </a:r>
            <a:r>
              <a:rPr lang="en-GB" dirty="0" smtClean="0"/>
              <a:t>(S1</a:t>
            </a:r>
            <a:r>
              <a:rPr lang="en-GB" dirty="0"/>
              <a:t>), S6–S37.</a:t>
            </a:r>
          </a:p>
          <a:p>
            <a:r>
              <a:rPr lang="en-GB" dirty="0"/>
              <a:t>Wu, X., &amp; Huang, F. (2018). International faculty in China: case studies of four leading universities in Shanghai</a:t>
            </a:r>
            <a:r>
              <a:rPr lang="en-GB" dirty="0" smtClean="0"/>
              <a:t>. </a:t>
            </a:r>
            <a:r>
              <a:rPr lang="en-GB" i="1" dirty="0" smtClean="0"/>
              <a:t>Asia </a:t>
            </a:r>
            <a:r>
              <a:rPr lang="en-GB" i="1" dirty="0"/>
              <a:t>Pacific Education Review</a:t>
            </a:r>
            <a:r>
              <a:rPr lang="en-GB" dirty="0"/>
              <a:t>, </a:t>
            </a:r>
            <a:r>
              <a:rPr lang="en-GB" i="1" dirty="0"/>
              <a:t>19</a:t>
            </a:r>
            <a:r>
              <a:rPr lang="en-GB" dirty="0"/>
              <a:t>(2), 253–262.</a:t>
            </a:r>
          </a:p>
          <a:p>
            <a:r>
              <a:rPr lang="en-GB" dirty="0"/>
              <a:t>Yang, L., Marini, G. International Higher Education (2019) How are China’s well-funded returned </a:t>
            </a:r>
            <a:r>
              <a:rPr lang="en-GB" dirty="0" smtClean="0"/>
              <a:t>talents performing</a:t>
            </a:r>
            <a:r>
              <a:rPr lang="en-GB" dirty="0"/>
              <a:t>? Research productivity of Chinese Young Thousand Talents https://</a:t>
            </a:r>
            <a:r>
              <a:rPr lang="en-GB" dirty="0" smtClean="0"/>
              <a:t>doi.org/10.6017/ihe.2019.97.10944</a:t>
            </a:r>
            <a:endParaRPr lang="en-GB" dirty="0"/>
          </a:p>
          <a:p>
            <a:r>
              <a:rPr lang="en-GB" dirty="0" err="1"/>
              <a:t>Yudkevich</a:t>
            </a:r>
            <a:r>
              <a:rPr lang="en-GB" dirty="0"/>
              <a:t>, M., </a:t>
            </a:r>
            <a:r>
              <a:rPr lang="en-GB" dirty="0" err="1"/>
              <a:t>Altbach</a:t>
            </a:r>
            <a:r>
              <a:rPr lang="en-GB" dirty="0"/>
              <a:t>, P. G., &amp; </a:t>
            </a:r>
            <a:r>
              <a:rPr lang="en-GB" dirty="0" err="1"/>
              <a:t>Rumbley</a:t>
            </a:r>
            <a:r>
              <a:rPr lang="en-GB" dirty="0"/>
              <a:t>, L. (Eds.). (2016). </a:t>
            </a:r>
            <a:r>
              <a:rPr lang="en-GB" i="1" dirty="0"/>
              <a:t>International faculty in higher education: </a:t>
            </a:r>
            <a:r>
              <a:rPr lang="en-GB" i="1" dirty="0" smtClean="0"/>
              <a:t>comparative perspectives </a:t>
            </a:r>
            <a:r>
              <a:rPr lang="en-GB" i="1" dirty="0"/>
              <a:t>on recruitment, integration, and impact</a:t>
            </a:r>
            <a:r>
              <a:rPr lang="en-GB" dirty="0"/>
              <a:t>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126110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resentation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Scientific/academic foreigners in China</a:t>
            </a:r>
          </a:p>
          <a:p>
            <a:r>
              <a:rPr lang="en-GB" dirty="0" smtClean="0"/>
              <a:t>Project design </a:t>
            </a:r>
          </a:p>
          <a:p>
            <a:r>
              <a:rPr lang="en-GB" dirty="0" smtClean="0"/>
              <a:t>First evidence </a:t>
            </a:r>
          </a:p>
          <a:p>
            <a:r>
              <a:rPr lang="en-GB" dirty="0" smtClean="0"/>
              <a:t>Dimensions of analysis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7423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2634" y="1455506"/>
            <a:ext cx="6862618" cy="4540154"/>
          </a:xfrm>
        </p:spPr>
      </p:pic>
    </p:spTree>
    <p:extLst>
      <p:ext uri="{BB962C8B-B14F-4D97-AF65-F5344CB8AC3E}">
        <p14:creationId xmlns:p14="http://schemas.microsoft.com/office/powerpoint/2010/main" val="1965916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topic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r>
              <a:rPr lang="en-GB" dirty="0" smtClean="0"/>
              <a:t>Non-Chinese scientists working in higher education institutions are essential to increase Chinese reputation and sustain global competition (e.g. Rankings)</a:t>
            </a:r>
          </a:p>
          <a:p>
            <a:r>
              <a:rPr lang="en-GB" dirty="0" smtClean="0"/>
              <a:t>Foreigners are per se a signal of polarisation and quality </a:t>
            </a:r>
          </a:p>
          <a:p>
            <a:r>
              <a:rPr lang="en-GB" dirty="0" smtClean="0"/>
              <a:t>China is surprisingly backward in attracting non-Chinese talents, if comparison is set to recent achievements </a:t>
            </a:r>
          </a:p>
          <a:p>
            <a:r>
              <a:rPr lang="en-GB" dirty="0" smtClean="0"/>
              <a:t>We aim at understand what does prevent/ </a:t>
            </a:r>
            <a:r>
              <a:rPr lang="en-GB" dirty="0" err="1" smtClean="0"/>
              <a:t>incentivate</a:t>
            </a:r>
            <a:r>
              <a:rPr lang="en-GB" dirty="0" smtClean="0"/>
              <a:t> China to attract foreigners in Chinese universities </a:t>
            </a:r>
          </a:p>
          <a:p>
            <a:r>
              <a:rPr lang="en-GB" dirty="0" smtClean="0"/>
              <a:t>Actually we now nothing about this specific topic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528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tentative quick understanding of the topic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1999"/>
            <a:ext cx="10515600" cy="4144963"/>
          </a:xfrm>
        </p:spPr>
        <p:txBody>
          <a:bodyPr/>
          <a:lstStyle/>
          <a:p>
            <a:r>
              <a:rPr lang="en-GB" dirty="0" smtClean="0"/>
              <a:t>Stage 0 – to be autonomous from foreign technological transfer</a:t>
            </a:r>
          </a:p>
          <a:p>
            <a:r>
              <a:rPr lang="en-GB" dirty="0" smtClean="0"/>
              <a:t>Stage a – to open country to outflow </a:t>
            </a:r>
          </a:p>
          <a:p>
            <a:r>
              <a:rPr lang="en-GB" dirty="0" smtClean="0"/>
              <a:t>Stage b – to incentivise Chinese to come back</a:t>
            </a:r>
          </a:p>
          <a:p>
            <a:r>
              <a:rPr lang="en-GB" dirty="0" smtClean="0"/>
              <a:t>Stage c – to attract foreign Talents with policies</a:t>
            </a:r>
          </a:p>
          <a:p>
            <a:r>
              <a:rPr lang="en-GB" dirty="0" smtClean="0"/>
              <a:t>Stage d – to attract foreigners without policies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655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project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30739"/>
            <a:ext cx="12192000" cy="4351338"/>
          </a:xfrm>
        </p:spPr>
        <p:txBody>
          <a:bodyPr/>
          <a:lstStyle/>
          <a:p>
            <a:r>
              <a:rPr lang="en-GB" dirty="0" smtClean="0"/>
              <a:t>Secondary data extraction from official research-intensive website (i.e. staff directories) </a:t>
            </a:r>
            <a:r>
              <a:rPr lang="en-GB" dirty="0" smtClean="0">
                <a:solidFill>
                  <a:srgbClr val="FF0000"/>
                </a:solidFill>
              </a:rPr>
              <a:t>[census of foreigners in 4 universities, so long]</a:t>
            </a:r>
          </a:p>
          <a:p>
            <a:r>
              <a:rPr lang="en-GB" dirty="0" smtClean="0"/>
              <a:t>Diffusion of a short questionnaire to collect some further information plus consent to qualitative interview (via getting email address) </a:t>
            </a:r>
            <a:r>
              <a:rPr lang="en-GB" dirty="0" smtClean="0">
                <a:solidFill>
                  <a:srgbClr val="FF0000"/>
                </a:solidFill>
              </a:rPr>
              <a:t>[in progress]</a:t>
            </a:r>
          </a:p>
          <a:p>
            <a:r>
              <a:rPr lang="en-GB" dirty="0" smtClean="0"/>
              <a:t>In depth interview in China </a:t>
            </a:r>
            <a:r>
              <a:rPr lang="en-GB" dirty="0">
                <a:solidFill>
                  <a:srgbClr val="7030A0"/>
                </a:solidFill>
              </a:rPr>
              <a:t>[</a:t>
            </a:r>
            <a:r>
              <a:rPr lang="en-GB" dirty="0" smtClean="0">
                <a:solidFill>
                  <a:srgbClr val="7030A0"/>
                </a:solidFill>
              </a:rPr>
              <a:t>yeah, we got funding for this!] </a:t>
            </a:r>
            <a:endParaRPr lang="en-GB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960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6700"/>
            <a:ext cx="10515600" cy="168601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Qualitative phase: </a:t>
            </a:r>
            <a:br>
              <a:rPr lang="en-GB" dirty="0" smtClean="0"/>
            </a:br>
            <a:r>
              <a:rPr lang="en-GB" dirty="0"/>
              <a:t>D</a:t>
            </a:r>
            <a:r>
              <a:rPr lang="en-GB" dirty="0" smtClean="0"/>
              <a:t>imensions of analysis for investigating what brought some foreigners there in mainland China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49526"/>
            <a:ext cx="10515600" cy="3827168"/>
          </a:xfrm>
        </p:spPr>
        <p:txBody>
          <a:bodyPr/>
          <a:lstStyle/>
          <a:p>
            <a:pPr lvl="0"/>
            <a:r>
              <a:rPr lang="en-US" i="1" dirty="0"/>
              <a:t>Geographical distance</a:t>
            </a:r>
            <a:endParaRPr lang="en-GB" dirty="0"/>
          </a:p>
          <a:p>
            <a:pPr lvl="0"/>
            <a:r>
              <a:rPr lang="en-US" i="1" dirty="0"/>
              <a:t>Language barrier</a:t>
            </a:r>
            <a:endParaRPr lang="en-GB" dirty="0"/>
          </a:p>
          <a:p>
            <a:pPr lvl="0"/>
            <a:r>
              <a:rPr lang="en-US" i="1" dirty="0"/>
              <a:t>Academic culture</a:t>
            </a:r>
            <a:endParaRPr lang="en-GB" dirty="0"/>
          </a:p>
          <a:p>
            <a:pPr lvl="0"/>
            <a:r>
              <a:rPr lang="en-US" i="1" dirty="0"/>
              <a:t>Political-ideological traditions</a:t>
            </a:r>
            <a:endParaRPr lang="en-GB" dirty="0"/>
          </a:p>
          <a:p>
            <a:pPr lvl="0"/>
            <a:r>
              <a:rPr lang="en-US" i="1" dirty="0"/>
              <a:t>Family/personal/environmental </a:t>
            </a:r>
            <a:r>
              <a:rPr lang="en-US" i="1" dirty="0" smtClean="0"/>
              <a:t>factors </a:t>
            </a:r>
            <a:endParaRPr lang="en-GB" dirty="0"/>
          </a:p>
          <a:p>
            <a:pPr lvl="0"/>
            <a:r>
              <a:rPr lang="en-US" i="1" dirty="0"/>
              <a:t>Resources (research/financial/talent </a:t>
            </a:r>
            <a:r>
              <a:rPr lang="en-US" i="1" dirty="0" err="1"/>
              <a:t>programmes</a:t>
            </a:r>
            <a:r>
              <a:rPr lang="en-US" i="1" dirty="0"/>
              <a:t>, etc.) </a:t>
            </a:r>
            <a:endParaRPr lang="en-GB" dirty="0" smtClean="0"/>
          </a:p>
          <a:p>
            <a:pPr lvl="0"/>
            <a:r>
              <a:rPr lang="en-GB" dirty="0" smtClean="0"/>
              <a:t>Other…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641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numbers (</a:t>
            </a:r>
            <a:r>
              <a:rPr lang="en-GB" dirty="0" smtClean="0"/>
              <a:t>secondary data source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China probably has around </a:t>
            </a:r>
            <a:r>
              <a:rPr lang="en-GB" b="1" dirty="0" smtClean="0"/>
              <a:t>0.1%</a:t>
            </a:r>
            <a:r>
              <a:rPr lang="en-GB" dirty="0" smtClean="0"/>
              <a:t> of staff with non-Chinese nationality/passport in its higher education system, excluding: </a:t>
            </a:r>
          </a:p>
          <a:p>
            <a:pPr lvl="1"/>
            <a:r>
              <a:rPr lang="en-GB" dirty="0" smtClean="0"/>
              <a:t>Transnational branches </a:t>
            </a:r>
          </a:p>
          <a:p>
            <a:pPr lvl="1"/>
            <a:r>
              <a:rPr lang="en-GB" dirty="0" smtClean="0"/>
              <a:t>Post-docs</a:t>
            </a:r>
          </a:p>
          <a:p>
            <a:pPr lvl="1"/>
            <a:r>
              <a:rPr lang="en-GB" dirty="0" smtClean="0"/>
              <a:t>Doctoral students</a:t>
            </a:r>
          </a:p>
          <a:p>
            <a:pPr lvl="1"/>
            <a:r>
              <a:rPr lang="en-GB" dirty="0" smtClean="0"/>
              <a:t>Languages experts</a:t>
            </a:r>
          </a:p>
          <a:p>
            <a:pPr lvl="1"/>
            <a:endParaRPr lang="en-GB" dirty="0"/>
          </a:p>
          <a:p>
            <a:r>
              <a:rPr lang="en-GB" dirty="0" smtClean="0"/>
              <a:t>The UK has around 30%</a:t>
            </a:r>
          </a:p>
          <a:p>
            <a:r>
              <a:rPr lang="en-GB" dirty="0" smtClean="0"/>
              <a:t>In Italy is around 1.1%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770523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Sex and </a:t>
            </a:r>
            <a:br>
              <a:rPr lang="en-GB" sz="3600" dirty="0" smtClean="0"/>
            </a:br>
            <a:r>
              <a:rPr lang="en-GB" sz="3600" dirty="0" smtClean="0"/>
              <a:t>year of appointment in China</a:t>
            </a:r>
            <a:endParaRPr lang="en-GB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7419" y="365125"/>
            <a:ext cx="4481758" cy="32595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514665"/>
            <a:ext cx="5950527" cy="3657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837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939</Words>
  <Application>Microsoft Office PowerPoint</Application>
  <PresentationFormat>Widescreen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游ゴシック Light</vt:lpstr>
      <vt:lpstr>Arial</vt:lpstr>
      <vt:lpstr>Calibri</vt:lpstr>
      <vt:lpstr>Calibri Light</vt:lpstr>
      <vt:lpstr>Office Theme</vt:lpstr>
      <vt:lpstr>Establishing an academic career as 外国人 (Wàiguó rén) in Mainland China: International faculty's relocation and engagement in Chinese research universities</vt:lpstr>
      <vt:lpstr>Presentation</vt:lpstr>
      <vt:lpstr>PowerPoint Presentation</vt:lpstr>
      <vt:lpstr>The topic</vt:lpstr>
      <vt:lpstr>A tentative quick understanding of the topic</vt:lpstr>
      <vt:lpstr>The project</vt:lpstr>
      <vt:lpstr>Qualitative phase:  Dimensions of analysis for investigating what brought some foreigners there in mainland China</vt:lpstr>
      <vt:lpstr>Some numbers (secondary data source)</vt:lpstr>
      <vt:lpstr>Sex and  year of appointment in China</vt:lpstr>
      <vt:lpstr>Origin: PhD attainment</vt:lpstr>
      <vt:lpstr>References </vt:lpstr>
    </vt:vector>
  </TitlesOfParts>
  <Company>University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Marini, Giulio</dc:creator>
  <cp:lastModifiedBy>Marini, Giulio</cp:lastModifiedBy>
  <cp:revision>17</cp:revision>
  <dcterms:created xsi:type="dcterms:W3CDTF">2019-12-03T12:06:04Z</dcterms:created>
  <dcterms:modified xsi:type="dcterms:W3CDTF">2019-12-04T09:48:30Z</dcterms:modified>
</cp:coreProperties>
</file>