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6"/>
  </p:notesMasterIdLst>
  <p:handoutMasterIdLst>
    <p:handoutMasterId r:id="rId27"/>
  </p:handoutMasterIdLst>
  <p:sldIdLst>
    <p:sldId id="256" r:id="rId2"/>
    <p:sldId id="341" r:id="rId3"/>
    <p:sldId id="342" r:id="rId4"/>
    <p:sldId id="337" r:id="rId5"/>
    <p:sldId id="343" r:id="rId6"/>
    <p:sldId id="332" r:id="rId7"/>
    <p:sldId id="340" r:id="rId8"/>
    <p:sldId id="344" r:id="rId9"/>
    <p:sldId id="333" r:id="rId10"/>
    <p:sldId id="334" r:id="rId11"/>
    <p:sldId id="335" r:id="rId12"/>
    <p:sldId id="349" r:id="rId13"/>
    <p:sldId id="324" r:id="rId14"/>
    <p:sldId id="325" r:id="rId15"/>
    <p:sldId id="350" r:id="rId16"/>
    <p:sldId id="351" r:id="rId17"/>
    <p:sldId id="331" r:id="rId18"/>
    <p:sldId id="338" r:id="rId19"/>
    <p:sldId id="347" r:id="rId20"/>
    <p:sldId id="339" r:id="rId21"/>
    <p:sldId id="348" r:id="rId22"/>
    <p:sldId id="345" r:id="rId23"/>
    <p:sldId id="346" r:id="rId24"/>
    <p:sldId id="323" r:id="rId25"/>
  </p:sldIdLst>
  <p:sldSz cx="12192000" cy="6858000"/>
  <p:notesSz cx="6805613" cy="9944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8" userDrawn="1">
          <p15:clr>
            <a:srgbClr val="A4A3A4"/>
          </p15:clr>
        </p15:guide>
        <p15:guide id="2" orient="horz" pos="1706" userDrawn="1">
          <p15:clr>
            <a:srgbClr val="A4A3A4"/>
          </p15:clr>
        </p15:guide>
        <p15:guide id="3" orient="horz" pos="2840" userDrawn="1">
          <p15:clr>
            <a:srgbClr val="A4A3A4"/>
          </p15:clr>
        </p15:guide>
        <p15:guide id="4" orient="horz" pos="3884" userDrawn="1">
          <p15:clr>
            <a:srgbClr val="A4A3A4"/>
          </p15:clr>
        </p15:guide>
        <p15:guide id="5" pos="277" userDrawn="1">
          <p15:clr>
            <a:srgbClr val="A4A3A4"/>
          </p15:clr>
        </p15:guide>
        <p15:guide id="6" pos="2691" userDrawn="1">
          <p15:clr>
            <a:srgbClr val="A4A3A4"/>
          </p15:clr>
        </p15:guide>
        <p15:guide id="7" pos="7408" userDrawn="1">
          <p15:clr>
            <a:srgbClr val="A4A3A4"/>
          </p15:clr>
        </p15:guide>
        <p15:guide id="8" pos="4989"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25" userDrawn="1">
          <p15:clr>
            <a:srgbClr val="A4A3A4"/>
          </p15:clr>
        </p15:guide>
        <p15:guide id="3" pos="2085" userDrawn="1">
          <p15:clr>
            <a:srgbClr val="A4A3A4"/>
          </p15:clr>
        </p15:guide>
        <p15:guide id="4" pos="2185" userDrawn="1">
          <p15:clr>
            <a:srgbClr val="A4A3A4"/>
          </p15:clr>
        </p15:guide>
        <p15:guide id="5"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1CF"/>
    <a:srgbClr val="0033CC"/>
    <a:srgbClr val="E9D1DD"/>
    <a:srgbClr val="99FFCC"/>
    <a:srgbClr val="F2EFF2"/>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743" autoAdjust="0"/>
  </p:normalViewPr>
  <p:slideViewPr>
    <p:cSldViewPr>
      <p:cViewPr>
        <p:scale>
          <a:sx n="88" d="100"/>
          <a:sy n="88" d="100"/>
        </p:scale>
        <p:origin x="78" y="120"/>
      </p:cViewPr>
      <p:guideLst>
        <p:guide orient="horz" pos="578"/>
        <p:guide orient="horz" pos="1706"/>
        <p:guide orient="horz" pos="2840"/>
        <p:guide orient="horz" pos="3884"/>
        <p:guide pos="277"/>
        <p:guide pos="2691"/>
        <p:guide pos="7408"/>
        <p:guide pos="4989"/>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110" d="100"/>
          <a:sy n="110" d="100"/>
        </p:scale>
        <p:origin x="-3330" y="-72"/>
      </p:cViewPr>
      <p:guideLst>
        <p:guide orient="horz" pos="3131"/>
        <p:guide pos="2125"/>
        <p:guide pos="2085"/>
        <p:guide pos="2185"/>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Cohen" userId="3de4f10cf0e672f8" providerId="LiveId" clId="{AAFEC280-087B-4619-90D7-F23A31281D89}"/>
    <pc:docChg chg="undo custSel addSld delSld modSld sldOrd">
      <pc:chgData name="Jenny Cohen" userId="3de4f10cf0e672f8" providerId="LiveId" clId="{AAFEC280-087B-4619-90D7-F23A31281D89}" dt="2018-08-23T15:00:58.047" v="999" actId="207"/>
      <pc:docMkLst>
        <pc:docMk/>
      </pc:docMkLst>
      <pc:sldChg chg="modSp">
        <pc:chgData name="Jenny Cohen" userId="3de4f10cf0e672f8" providerId="LiveId" clId="{AAFEC280-087B-4619-90D7-F23A31281D89}" dt="2018-08-23T14:50:09.252" v="820" actId="20577"/>
        <pc:sldMkLst>
          <pc:docMk/>
          <pc:sldMk cId="0" sldId="256"/>
        </pc:sldMkLst>
        <pc:spChg chg="mod">
          <ac:chgData name="Jenny Cohen" userId="3de4f10cf0e672f8" providerId="LiveId" clId="{AAFEC280-087B-4619-90D7-F23A31281D89}" dt="2018-08-23T14:50:09.252" v="820" actId="20577"/>
          <ac:spMkLst>
            <pc:docMk/>
            <pc:sldMk cId="0" sldId="256"/>
            <ac:spMk id="2050" creationId="{00000000-0000-0000-0000-000000000000}"/>
          </ac:spMkLst>
        </pc:spChg>
        <pc:spChg chg="mod">
          <ac:chgData name="Jenny Cohen" userId="3de4f10cf0e672f8" providerId="LiveId" clId="{AAFEC280-087B-4619-90D7-F23A31281D89}" dt="2018-08-23T14:49:42.821" v="813" actId="20577"/>
          <ac:spMkLst>
            <pc:docMk/>
            <pc:sldMk cId="0" sldId="256"/>
            <ac:spMk id="2051" creationId="{00000000-0000-0000-0000-000000000000}"/>
          </ac:spMkLst>
        </pc:spChg>
      </pc:sldChg>
      <pc:sldChg chg="modSp">
        <pc:chgData name="Jenny Cohen" userId="3de4f10cf0e672f8" providerId="LiveId" clId="{AAFEC280-087B-4619-90D7-F23A31281D89}" dt="2018-08-23T14:48:29.724" v="764" actId="20577"/>
        <pc:sldMkLst>
          <pc:docMk/>
          <pc:sldMk cId="573212051" sldId="323"/>
        </pc:sldMkLst>
        <pc:spChg chg="mod">
          <ac:chgData name="Jenny Cohen" userId="3de4f10cf0e672f8" providerId="LiveId" clId="{AAFEC280-087B-4619-90D7-F23A31281D89}" dt="2018-08-23T14:48:29.724" v="764" actId="20577"/>
          <ac:spMkLst>
            <pc:docMk/>
            <pc:sldMk cId="573212051" sldId="323"/>
            <ac:spMk id="3" creationId="{00000000-0000-0000-0000-000000000000}"/>
          </ac:spMkLst>
        </pc:spChg>
      </pc:sldChg>
      <pc:sldChg chg="modSp">
        <pc:chgData name="Jenny Cohen" userId="3de4f10cf0e672f8" providerId="LiveId" clId="{AAFEC280-087B-4619-90D7-F23A31281D89}" dt="2018-08-23T14:18:45.114" v="360" actId="20577"/>
        <pc:sldMkLst>
          <pc:docMk/>
          <pc:sldMk cId="762324306" sldId="333"/>
        </pc:sldMkLst>
        <pc:spChg chg="mod">
          <ac:chgData name="Jenny Cohen" userId="3de4f10cf0e672f8" providerId="LiveId" clId="{AAFEC280-087B-4619-90D7-F23A31281D89}" dt="2018-08-23T14:18:45.114" v="360" actId="20577"/>
          <ac:spMkLst>
            <pc:docMk/>
            <pc:sldMk cId="762324306" sldId="333"/>
            <ac:spMk id="3" creationId="{00000000-0000-0000-0000-000000000000}"/>
          </ac:spMkLst>
        </pc:spChg>
      </pc:sldChg>
      <pc:sldChg chg="modSp">
        <pc:chgData name="Jenny Cohen" userId="3de4f10cf0e672f8" providerId="LiveId" clId="{AAFEC280-087B-4619-90D7-F23A31281D89}" dt="2018-08-23T14:25:46.692" v="401" actId="20577"/>
        <pc:sldMkLst>
          <pc:docMk/>
          <pc:sldMk cId="437649333" sldId="334"/>
        </pc:sldMkLst>
        <pc:spChg chg="mod">
          <ac:chgData name="Jenny Cohen" userId="3de4f10cf0e672f8" providerId="LiveId" clId="{AAFEC280-087B-4619-90D7-F23A31281D89}" dt="2018-08-23T14:25:46.692" v="401" actId="20577"/>
          <ac:spMkLst>
            <pc:docMk/>
            <pc:sldMk cId="437649333" sldId="334"/>
            <ac:spMk id="6" creationId="{00000000-0000-0000-0000-000000000000}"/>
          </ac:spMkLst>
        </pc:spChg>
        <pc:graphicFrameChg chg="mod">
          <ac:chgData name="Jenny Cohen" userId="3de4f10cf0e672f8" providerId="LiveId" clId="{AAFEC280-087B-4619-90D7-F23A31281D89}" dt="2018-08-23T14:24:55.323" v="396" actId="255"/>
          <ac:graphicFrameMkLst>
            <pc:docMk/>
            <pc:sldMk cId="437649333" sldId="334"/>
            <ac:graphicFrameMk id="4" creationId="{00000000-0000-0000-0000-000000000000}"/>
          </ac:graphicFrameMkLst>
        </pc:graphicFrameChg>
        <pc:graphicFrameChg chg="mod">
          <ac:chgData name="Jenny Cohen" userId="3de4f10cf0e672f8" providerId="LiveId" clId="{AAFEC280-087B-4619-90D7-F23A31281D89}" dt="2018-08-23T14:25:25.462" v="397"/>
          <ac:graphicFrameMkLst>
            <pc:docMk/>
            <pc:sldMk cId="437649333" sldId="334"/>
            <ac:graphicFrameMk id="5" creationId="{00000000-0000-0000-0000-000000000000}"/>
          </ac:graphicFrameMkLst>
        </pc:graphicFrameChg>
      </pc:sldChg>
      <pc:sldChg chg="modSp">
        <pc:chgData name="Jenny Cohen" userId="3de4f10cf0e672f8" providerId="LiveId" clId="{AAFEC280-087B-4619-90D7-F23A31281D89}" dt="2018-08-23T14:32:54.684" v="480" actId="1076"/>
        <pc:sldMkLst>
          <pc:docMk/>
          <pc:sldMk cId="2233508210" sldId="335"/>
        </pc:sldMkLst>
        <pc:spChg chg="mod">
          <ac:chgData name="Jenny Cohen" userId="3de4f10cf0e672f8" providerId="LiveId" clId="{AAFEC280-087B-4619-90D7-F23A31281D89}" dt="2018-08-23T14:32:54.684" v="480" actId="1076"/>
          <ac:spMkLst>
            <pc:docMk/>
            <pc:sldMk cId="2233508210" sldId="335"/>
            <ac:spMk id="2" creationId="{00000000-0000-0000-0000-000000000000}"/>
          </ac:spMkLst>
        </pc:spChg>
        <pc:spChg chg="mod">
          <ac:chgData name="Jenny Cohen" userId="3de4f10cf0e672f8" providerId="LiveId" clId="{AAFEC280-087B-4619-90D7-F23A31281D89}" dt="2018-08-23T14:26:28.633" v="424" actId="20577"/>
          <ac:spMkLst>
            <pc:docMk/>
            <pc:sldMk cId="2233508210" sldId="335"/>
            <ac:spMk id="4" creationId="{00000000-0000-0000-0000-000000000000}"/>
          </ac:spMkLst>
        </pc:spChg>
        <pc:graphicFrameChg chg="mod">
          <ac:chgData name="Jenny Cohen" userId="3de4f10cf0e672f8" providerId="LiveId" clId="{AAFEC280-087B-4619-90D7-F23A31281D89}" dt="2018-08-23T14:30:00.246" v="458"/>
          <ac:graphicFrameMkLst>
            <pc:docMk/>
            <pc:sldMk cId="2233508210" sldId="335"/>
            <ac:graphicFrameMk id="3" creationId="{00000000-0000-0000-0000-000000000000}"/>
          </ac:graphicFrameMkLst>
        </pc:graphicFrameChg>
        <pc:graphicFrameChg chg="mod">
          <ac:chgData name="Jenny Cohen" userId="3de4f10cf0e672f8" providerId="LiveId" clId="{AAFEC280-087B-4619-90D7-F23A31281D89}" dt="2018-08-23T14:32:48.770" v="479" actId="14100"/>
          <ac:graphicFrameMkLst>
            <pc:docMk/>
            <pc:sldMk cId="2233508210" sldId="335"/>
            <ac:graphicFrameMk id="6" creationId="{00000000-0000-0000-0000-000000000000}"/>
          </ac:graphicFrameMkLst>
        </pc:graphicFrameChg>
      </pc:sldChg>
      <pc:sldChg chg="modSp">
        <pc:chgData name="Jenny Cohen" userId="3de4f10cf0e672f8" providerId="LiveId" clId="{AAFEC280-087B-4619-90D7-F23A31281D89}" dt="2018-08-23T14:17:27.989" v="325" actId="14100"/>
        <pc:sldMkLst>
          <pc:docMk/>
          <pc:sldMk cId="3569631941" sldId="340"/>
        </pc:sldMkLst>
        <pc:spChg chg="mod">
          <ac:chgData name="Jenny Cohen" userId="3de4f10cf0e672f8" providerId="LiveId" clId="{AAFEC280-087B-4619-90D7-F23A31281D89}" dt="2018-08-23T14:11:52.625" v="118" actId="20577"/>
          <ac:spMkLst>
            <pc:docMk/>
            <pc:sldMk cId="3569631941" sldId="340"/>
            <ac:spMk id="2" creationId="{00000000-0000-0000-0000-000000000000}"/>
          </ac:spMkLst>
        </pc:spChg>
        <pc:spChg chg="mod">
          <ac:chgData name="Jenny Cohen" userId="3de4f10cf0e672f8" providerId="LiveId" clId="{AAFEC280-087B-4619-90D7-F23A31281D89}" dt="2018-08-23T14:17:27.989" v="325" actId="14100"/>
          <ac:spMkLst>
            <pc:docMk/>
            <pc:sldMk cId="3569631941" sldId="340"/>
            <ac:spMk id="3" creationId="{00000000-0000-0000-0000-000000000000}"/>
          </ac:spMkLst>
        </pc:spChg>
      </pc:sldChg>
      <pc:sldChg chg="modSp add">
        <pc:chgData name="Jenny Cohen" userId="3de4f10cf0e672f8" providerId="LiveId" clId="{AAFEC280-087B-4619-90D7-F23A31281D89}" dt="2018-08-23T14:09:43.657" v="101"/>
        <pc:sldMkLst>
          <pc:docMk/>
          <pc:sldMk cId="1406957540" sldId="341"/>
        </pc:sldMkLst>
        <pc:spChg chg="mod">
          <ac:chgData name="Jenny Cohen" userId="3de4f10cf0e672f8" providerId="LiveId" clId="{AAFEC280-087B-4619-90D7-F23A31281D89}" dt="2018-08-23T14:08:54.387" v="80" actId="20577"/>
          <ac:spMkLst>
            <pc:docMk/>
            <pc:sldMk cId="1406957540" sldId="341"/>
            <ac:spMk id="2" creationId="{7813D73B-87B0-410F-AF31-F2BFE29BE7D1}"/>
          </ac:spMkLst>
        </pc:spChg>
        <pc:spChg chg="mod">
          <ac:chgData name="Jenny Cohen" userId="3de4f10cf0e672f8" providerId="LiveId" clId="{AAFEC280-087B-4619-90D7-F23A31281D89}" dt="2018-08-23T14:09:43.657" v="101"/>
          <ac:spMkLst>
            <pc:docMk/>
            <pc:sldMk cId="1406957540" sldId="341"/>
            <ac:spMk id="3" creationId="{3F94484E-1B0D-442A-B5D7-2507A0C6E114}"/>
          </ac:spMkLst>
        </pc:spChg>
      </pc:sldChg>
      <pc:sldChg chg="modSp add ord">
        <pc:chgData name="Jenny Cohen" userId="3de4f10cf0e672f8" providerId="LiveId" clId="{AAFEC280-087B-4619-90D7-F23A31281D89}" dt="2018-08-23T14:10:56.594" v="110"/>
        <pc:sldMkLst>
          <pc:docMk/>
          <pc:sldMk cId="2932861821" sldId="342"/>
        </pc:sldMkLst>
        <pc:spChg chg="mod">
          <ac:chgData name="Jenny Cohen" userId="3de4f10cf0e672f8" providerId="LiveId" clId="{AAFEC280-087B-4619-90D7-F23A31281D89}" dt="2018-08-23T14:09:51.579" v="105" actId="20577"/>
          <ac:spMkLst>
            <pc:docMk/>
            <pc:sldMk cId="2932861821" sldId="342"/>
            <ac:spMk id="2" creationId="{AC546CE8-3347-4462-B56F-B0A2BA6D2C25}"/>
          </ac:spMkLst>
        </pc:spChg>
        <pc:spChg chg="mod">
          <ac:chgData name="Jenny Cohen" userId="3de4f10cf0e672f8" providerId="LiveId" clId="{AAFEC280-087B-4619-90D7-F23A31281D89}" dt="2018-08-23T14:09:59.410" v="109" actId="6549"/>
          <ac:spMkLst>
            <pc:docMk/>
            <pc:sldMk cId="2932861821" sldId="342"/>
            <ac:spMk id="3" creationId="{FFBFD794-D095-4FE0-BCDF-48A114F99476}"/>
          </ac:spMkLst>
        </pc:spChg>
      </pc:sldChg>
      <pc:sldChg chg="modSp add modTransition">
        <pc:chgData name="Jenny Cohen" userId="3de4f10cf0e672f8" providerId="LiveId" clId="{AAFEC280-087B-4619-90D7-F23A31281D89}" dt="2018-08-23T14:13:48.935" v="230" actId="20577"/>
        <pc:sldMkLst>
          <pc:docMk/>
          <pc:sldMk cId="2396070731" sldId="343"/>
        </pc:sldMkLst>
        <pc:spChg chg="mod">
          <ac:chgData name="Jenny Cohen" userId="3de4f10cf0e672f8" providerId="LiveId" clId="{AAFEC280-087B-4619-90D7-F23A31281D89}" dt="2018-08-23T14:12:30.754" v="124" actId="20577"/>
          <ac:spMkLst>
            <pc:docMk/>
            <pc:sldMk cId="2396070731" sldId="343"/>
            <ac:spMk id="2" creationId="{7B921B91-9847-464D-9771-701D837D44B2}"/>
          </ac:spMkLst>
        </pc:spChg>
        <pc:spChg chg="mod">
          <ac:chgData name="Jenny Cohen" userId="3de4f10cf0e672f8" providerId="LiveId" clId="{AAFEC280-087B-4619-90D7-F23A31281D89}" dt="2018-08-23T14:13:48.935" v="230" actId="20577"/>
          <ac:spMkLst>
            <pc:docMk/>
            <pc:sldMk cId="2396070731" sldId="343"/>
            <ac:spMk id="3" creationId="{2EB6A000-A280-4CB6-8238-279525BBE1B3}"/>
          </ac:spMkLst>
        </pc:spChg>
      </pc:sldChg>
      <pc:sldChg chg="modSp add modTransition">
        <pc:chgData name="Jenny Cohen" userId="3de4f10cf0e672f8" providerId="LiveId" clId="{AAFEC280-087B-4619-90D7-F23A31281D89}" dt="2018-08-23T14:18:25.370" v="356" actId="20577"/>
        <pc:sldMkLst>
          <pc:docMk/>
          <pc:sldMk cId="1883007102" sldId="344"/>
        </pc:sldMkLst>
        <pc:spChg chg="mod">
          <ac:chgData name="Jenny Cohen" userId="3de4f10cf0e672f8" providerId="LiveId" clId="{AAFEC280-087B-4619-90D7-F23A31281D89}" dt="2018-08-23T14:13:58.256" v="234" actId="20577"/>
          <ac:spMkLst>
            <pc:docMk/>
            <pc:sldMk cId="1883007102" sldId="344"/>
            <ac:spMk id="2" creationId="{5F1CED45-9CE0-4F46-8D47-7994BDF4BA7F}"/>
          </ac:spMkLst>
        </pc:spChg>
        <pc:spChg chg="mod">
          <ac:chgData name="Jenny Cohen" userId="3de4f10cf0e672f8" providerId="LiveId" clId="{AAFEC280-087B-4619-90D7-F23A31281D89}" dt="2018-08-23T14:18:25.370" v="356" actId="20577"/>
          <ac:spMkLst>
            <pc:docMk/>
            <pc:sldMk cId="1883007102" sldId="344"/>
            <ac:spMk id="3" creationId="{46570D1E-A437-454A-A459-83BDAF843E64}"/>
          </ac:spMkLst>
        </pc:spChg>
      </pc:sldChg>
      <pc:sldChg chg="modSp add">
        <pc:chgData name="Jenny Cohen" userId="3de4f10cf0e672f8" providerId="LiveId" clId="{AAFEC280-087B-4619-90D7-F23A31281D89}" dt="2018-08-23T14:47:53.535" v="756" actId="14100"/>
        <pc:sldMkLst>
          <pc:docMk/>
          <pc:sldMk cId="4006949573" sldId="345"/>
        </pc:sldMkLst>
        <pc:spChg chg="mod">
          <ac:chgData name="Jenny Cohen" userId="3de4f10cf0e672f8" providerId="LiveId" clId="{AAFEC280-087B-4619-90D7-F23A31281D89}" dt="2018-08-23T14:35:15.179" v="506" actId="20577"/>
          <ac:spMkLst>
            <pc:docMk/>
            <pc:sldMk cId="4006949573" sldId="345"/>
            <ac:spMk id="2" creationId="{D2D943D9-D6AE-49E0-9A01-A56221DDD10E}"/>
          </ac:spMkLst>
        </pc:spChg>
        <pc:spChg chg="mod">
          <ac:chgData name="Jenny Cohen" userId="3de4f10cf0e672f8" providerId="LiveId" clId="{AAFEC280-087B-4619-90D7-F23A31281D89}" dt="2018-08-23T14:47:53.535" v="756" actId="14100"/>
          <ac:spMkLst>
            <pc:docMk/>
            <pc:sldMk cId="4006949573" sldId="345"/>
            <ac:spMk id="3" creationId="{B635EB65-F2D0-4FB2-9EA1-C41F72D3DDE6}"/>
          </ac:spMkLst>
        </pc:spChg>
      </pc:sldChg>
      <pc:sldChg chg="modSp add del">
        <pc:chgData name="Jenny Cohen" userId="3de4f10cf0e672f8" providerId="LiveId" clId="{AAFEC280-087B-4619-90D7-F23A31281D89}" dt="2018-08-23T14:49:06.110" v="790" actId="2696"/>
        <pc:sldMkLst>
          <pc:docMk/>
          <pc:sldMk cId="1700351655" sldId="346"/>
        </pc:sldMkLst>
        <pc:spChg chg="mod">
          <ac:chgData name="Jenny Cohen" userId="3de4f10cf0e672f8" providerId="LiveId" clId="{AAFEC280-087B-4619-90D7-F23A31281D89}" dt="2018-08-23T14:48:47.461" v="772" actId="20577"/>
          <ac:spMkLst>
            <pc:docMk/>
            <pc:sldMk cId="1700351655" sldId="346"/>
            <ac:spMk id="2" creationId="{07E1150F-03E1-45D7-A51E-2FA5AB9C9C72}"/>
          </ac:spMkLst>
        </pc:spChg>
        <pc:spChg chg="mod">
          <ac:chgData name="Jenny Cohen" userId="3de4f10cf0e672f8" providerId="LiveId" clId="{AAFEC280-087B-4619-90D7-F23A31281D89}" dt="2018-08-23T14:49:00.491" v="789" actId="20577"/>
          <ac:spMkLst>
            <pc:docMk/>
            <pc:sldMk cId="1700351655" sldId="346"/>
            <ac:spMk id="3" creationId="{1363FC29-4CFD-49B7-8F21-8A8CC862AA41}"/>
          </ac:spMkLst>
        </pc:spChg>
      </pc:sldChg>
      <pc:sldChg chg="modSp add">
        <pc:chgData name="Jenny Cohen" userId="3de4f10cf0e672f8" providerId="LiveId" clId="{AAFEC280-087B-4619-90D7-F23A31281D89}" dt="2018-08-23T14:52:37.244" v="844" actId="14100"/>
        <pc:sldMkLst>
          <pc:docMk/>
          <pc:sldMk cId="3469799714" sldId="346"/>
        </pc:sldMkLst>
        <pc:spChg chg="mod">
          <ac:chgData name="Jenny Cohen" userId="3de4f10cf0e672f8" providerId="LiveId" clId="{AAFEC280-087B-4619-90D7-F23A31281D89}" dt="2018-08-23T14:51:57.439" v="833" actId="20577"/>
          <ac:spMkLst>
            <pc:docMk/>
            <pc:sldMk cId="3469799714" sldId="346"/>
            <ac:spMk id="2" creationId="{25E047C6-F651-41CD-B430-1FC063A8C81E}"/>
          </ac:spMkLst>
        </pc:spChg>
        <pc:spChg chg="mod">
          <ac:chgData name="Jenny Cohen" userId="3de4f10cf0e672f8" providerId="LiveId" clId="{AAFEC280-087B-4619-90D7-F23A31281D89}" dt="2018-08-23T14:52:37.244" v="844" actId="14100"/>
          <ac:spMkLst>
            <pc:docMk/>
            <pc:sldMk cId="3469799714" sldId="346"/>
            <ac:spMk id="3" creationId="{490226C7-5780-462F-96E1-97D1BBE49234}"/>
          </ac:spMkLst>
        </pc:spChg>
      </pc:sldChg>
      <pc:sldChg chg="modSp add modTransition">
        <pc:chgData name="Jenny Cohen" userId="3de4f10cf0e672f8" providerId="LiveId" clId="{AAFEC280-087B-4619-90D7-F23A31281D89}" dt="2018-08-23T14:56:37.984" v="904" actId="207"/>
        <pc:sldMkLst>
          <pc:docMk/>
          <pc:sldMk cId="2077749512" sldId="347"/>
        </pc:sldMkLst>
        <pc:spChg chg="mod">
          <ac:chgData name="Jenny Cohen" userId="3de4f10cf0e672f8" providerId="LiveId" clId="{AAFEC280-087B-4619-90D7-F23A31281D89}" dt="2018-08-23T14:54:01.102" v="852" actId="14100"/>
          <ac:spMkLst>
            <pc:docMk/>
            <pc:sldMk cId="2077749512" sldId="347"/>
            <ac:spMk id="2" creationId="{A8D18225-FA15-458A-8638-166349BC5A15}"/>
          </ac:spMkLst>
        </pc:spChg>
        <pc:spChg chg="mod">
          <ac:chgData name="Jenny Cohen" userId="3de4f10cf0e672f8" providerId="LiveId" clId="{AAFEC280-087B-4619-90D7-F23A31281D89}" dt="2018-08-23T14:56:37.984" v="904" actId="207"/>
          <ac:spMkLst>
            <pc:docMk/>
            <pc:sldMk cId="2077749512" sldId="347"/>
            <ac:spMk id="3" creationId="{BBCE3420-9676-4ABE-B477-2A3AC5E166FD}"/>
          </ac:spMkLst>
        </pc:spChg>
      </pc:sldChg>
      <pc:sldChg chg="modSp add modTransition">
        <pc:chgData name="Jenny Cohen" userId="3de4f10cf0e672f8" providerId="LiveId" clId="{AAFEC280-087B-4619-90D7-F23A31281D89}" dt="2018-08-23T14:56:26.143" v="903" actId="207"/>
        <pc:sldMkLst>
          <pc:docMk/>
          <pc:sldMk cId="4048120857" sldId="348"/>
        </pc:sldMkLst>
        <pc:spChg chg="mod">
          <ac:chgData name="Jenny Cohen" userId="3de4f10cf0e672f8" providerId="LiveId" clId="{AAFEC280-087B-4619-90D7-F23A31281D89}" dt="2018-08-23T14:55:40.362" v="879" actId="14100"/>
          <ac:spMkLst>
            <pc:docMk/>
            <pc:sldMk cId="4048120857" sldId="348"/>
            <ac:spMk id="2" creationId="{1777D35A-0672-4CAC-A49E-08511AADF8EC}"/>
          </ac:spMkLst>
        </pc:spChg>
        <pc:spChg chg="mod">
          <ac:chgData name="Jenny Cohen" userId="3de4f10cf0e672f8" providerId="LiveId" clId="{AAFEC280-087B-4619-90D7-F23A31281D89}" dt="2018-08-23T14:56:26.143" v="903" actId="207"/>
          <ac:spMkLst>
            <pc:docMk/>
            <pc:sldMk cId="4048120857" sldId="348"/>
            <ac:spMk id="3" creationId="{508E52A8-5BDE-44C6-8EDF-9C5266B7AA9A}"/>
          </ac:spMkLst>
        </pc:spChg>
      </pc:sldChg>
      <pc:sldChg chg="modSp add modTransition">
        <pc:chgData name="Jenny Cohen" userId="3de4f10cf0e672f8" providerId="LiveId" clId="{AAFEC280-087B-4619-90D7-F23A31281D89}" dt="2018-08-23T15:00:58.047" v="999" actId="207"/>
        <pc:sldMkLst>
          <pc:docMk/>
          <pc:sldMk cId="433567182" sldId="349"/>
        </pc:sldMkLst>
        <pc:spChg chg="mod">
          <ac:chgData name="Jenny Cohen" userId="3de4f10cf0e672f8" providerId="LiveId" clId="{AAFEC280-087B-4619-90D7-F23A31281D89}" dt="2018-08-23T14:58:27.722" v="910" actId="14100"/>
          <ac:spMkLst>
            <pc:docMk/>
            <pc:sldMk cId="433567182" sldId="349"/>
            <ac:spMk id="2" creationId="{617DCE06-21C9-43CA-9530-B9581A8D6389}"/>
          </ac:spMkLst>
        </pc:spChg>
        <pc:spChg chg="mod">
          <ac:chgData name="Jenny Cohen" userId="3de4f10cf0e672f8" providerId="LiveId" clId="{AAFEC280-087B-4619-90D7-F23A31281D89}" dt="2018-08-23T15:00:58.047" v="999" actId="207"/>
          <ac:spMkLst>
            <pc:docMk/>
            <pc:sldMk cId="433567182" sldId="349"/>
            <ac:spMk id="3" creationId="{724DB01C-2068-4AEF-8339-2680A5A0DB26}"/>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haun\Desktop\Papers\Trends%20in%20Meds\Current\Meds%20by%20BMI.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E:\1%20A%20To%20email\SSM%20meds\Excel%20graphs.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file:///E:\1%20A%20To%20email\SSM%20meds\Excel%20graphs.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haun\Desktop\Papers\Trends%20in%20Meds\Current\Meds%20by%20BMI.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Shaun\Desktop\Papers\Trends%20in%20Meds\Current\Meds%20by%20BMI.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Shaun\Desktop\Papers\Trends%20in%20Meds\Current\Meds%20by%20BMI.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E:\1%20A%20To%20email\SSM%20meds\Excel%20graphs.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oleObject" Target="file:///E:\1%20A%20To%20email\SSM%20meds\Excel%20graphs.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file:///E:\1%20A%20To%20email\SSM%20meds\Excel%20graphs.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file:///E:\1%20A%20To%20email\SSM%20meds\Excel%20graphs.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E:\1%20A%20To%20email\SSM%20meds\Excel%20graph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17931345980127"/>
          <c:y val="0.24713813849743191"/>
          <c:w val="0.7591142728093947"/>
          <c:h val="0.58486858564167088"/>
        </c:manualLayout>
      </c:layout>
      <c:barChart>
        <c:barDir val="col"/>
        <c:grouping val="stacked"/>
        <c:varyColors val="0"/>
        <c:ser>
          <c:idx val="2"/>
          <c:order val="0"/>
          <c:tx>
            <c:strRef>
              <c:f>Book1!$M$9</c:f>
              <c:strCache>
                <c:ptCount val="1"/>
                <c:pt idx="0">
                  <c:v>At least three</c:v>
                </c:pt>
              </c:strCache>
            </c:strRef>
          </c:tx>
          <c:spPr>
            <a:solidFill>
              <a:srgbClr val="000000"/>
            </a:solidFill>
            <a:ln w="25400">
              <a:noFill/>
            </a:ln>
          </c:spPr>
          <c:invertIfNegative val="0"/>
          <c:cat>
            <c:strRef>
              <c:f>Book1!$N$4:$Q$4</c:f>
              <c:strCache>
                <c:ptCount val="4"/>
                <c:pt idx="0">
                  <c:v>Normal</c:v>
                </c:pt>
                <c:pt idx="1">
                  <c:v>Overweight</c:v>
                </c:pt>
                <c:pt idx="2">
                  <c:v>Obesity I</c:v>
                </c:pt>
                <c:pt idx="3">
                  <c:v>Obesity II+</c:v>
                </c:pt>
              </c:strCache>
            </c:strRef>
          </c:cat>
          <c:val>
            <c:numRef>
              <c:f>Book1!$N$9:$Q$9</c:f>
              <c:numCache>
                <c:formatCode>_-* #,##0.0_-;\-* #,##0.0_-;_-* "-"??_-;_-@_-</c:formatCode>
                <c:ptCount val="4"/>
                <c:pt idx="0">
                  <c:v>18.014582833453659</c:v>
                </c:pt>
                <c:pt idx="1">
                  <c:v>21.195678779707794</c:v>
                </c:pt>
                <c:pt idx="2">
                  <c:v>25.292699815297691</c:v>
                </c:pt>
                <c:pt idx="3">
                  <c:v>38.170680579361715</c:v>
                </c:pt>
              </c:numCache>
            </c:numRef>
          </c:val>
          <c:extLst>
            <c:ext xmlns:c16="http://schemas.microsoft.com/office/drawing/2014/chart" uri="{C3380CC4-5D6E-409C-BE32-E72D297353CC}">
              <c16:uniqueId val="{00000000-7D6C-42C2-A38C-1F0EA714D854}"/>
            </c:ext>
          </c:extLst>
        </c:ser>
        <c:ser>
          <c:idx val="1"/>
          <c:order val="1"/>
          <c:tx>
            <c:strRef>
              <c:f>Book1!$M$8</c:f>
              <c:strCache>
                <c:ptCount val="1"/>
                <c:pt idx="0">
                  <c:v>1 or 2</c:v>
                </c:pt>
              </c:strCache>
            </c:strRef>
          </c:tx>
          <c:spPr>
            <a:solidFill>
              <a:srgbClr val="3366FF"/>
            </a:solidFill>
            <a:ln w="25400">
              <a:noFill/>
            </a:ln>
          </c:spPr>
          <c:invertIfNegative val="0"/>
          <c:cat>
            <c:strRef>
              <c:f>Book1!$N$4:$Q$4</c:f>
              <c:strCache>
                <c:ptCount val="4"/>
                <c:pt idx="0">
                  <c:v>Normal</c:v>
                </c:pt>
                <c:pt idx="1">
                  <c:v>Overweight</c:v>
                </c:pt>
                <c:pt idx="2">
                  <c:v>Obesity I</c:v>
                </c:pt>
                <c:pt idx="3">
                  <c:v>Obesity II+</c:v>
                </c:pt>
              </c:strCache>
            </c:strRef>
          </c:cat>
          <c:val>
            <c:numRef>
              <c:f>Book1!$N$8:$Q$8</c:f>
              <c:numCache>
                <c:formatCode>_-* #,##0.0_-;\-* #,##0.0_-;_-* "-"??_-;_-@_-</c:formatCode>
                <c:ptCount val="4"/>
                <c:pt idx="0">
                  <c:v>21.798391519055812</c:v>
                </c:pt>
                <c:pt idx="1">
                  <c:v>21.558172930218763</c:v>
                </c:pt>
                <c:pt idx="2">
                  <c:v>20.386838427782649</c:v>
                </c:pt>
                <c:pt idx="3">
                  <c:v>21.927146208806036</c:v>
                </c:pt>
              </c:numCache>
            </c:numRef>
          </c:val>
          <c:extLst>
            <c:ext xmlns:c16="http://schemas.microsoft.com/office/drawing/2014/chart" uri="{C3380CC4-5D6E-409C-BE32-E72D297353CC}">
              <c16:uniqueId val="{00000001-7D6C-42C2-A38C-1F0EA714D854}"/>
            </c:ext>
          </c:extLst>
        </c:ser>
        <c:ser>
          <c:idx val="0"/>
          <c:order val="2"/>
          <c:tx>
            <c:strRef>
              <c:f>Book1!$M$7</c:f>
              <c:strCache>
                <c:ptCount val="1"/>
                <c:pt idx="0">
                  <c:v>None</c:v>
                </c:pt>
              </c:strCache>
            </c:strRef>
          </c:tx>
          <c:spPr>
            <a:solidFill>
              <a:srgbClr val="00CCFF"/>
            </a:solidFill>
            <a:ln w="25400">
              <a:noFill/>
            </a:ln>
          </c:spPr>
          <c:invertIfNegative val="0"/>
          <c:cat>
            <c:strRef>
              <c:f>Book1!$N$4:$Q$4</c:f>
              <c:strCache>
                <c:ptCount val="4"/>
                <c:pt idx="0">
                  <c:v>Normal</c:v>
                </c:pt>
                <c:pt idx="1">
                  <c:v>Overweight</c:v>
                </c:pt>
                <c:pt idx="2">
                  <c:v>Obesity I</c:v>
                </c:pt>
                <c:pt idx="3">
                  <c:v>Obesity II+</c:v>
                </c:pt>
              </c:strCache>
            </c:strRef>
          </c:cat>
          <c:val>
            <c:numRef>
              <c:f>Book1!$N$7:$Q$7</c:f>
              <c:numCache>
                <c:formatCode>_-* #,##0.0_-;\-* #,##0.0_-;_-* "-"??_-;_-@_-</c:formatCode>
                <c:ptCount val="4"/>
                <c:pt idx="0">
                  <c:v>60.187025647490394</c:v>
                </c:pt>
                <c:pt idx="1">
                  <c:v>57.246148290073343</c:v>
                </c:pt>
                <c:pt idx="2">
                  <c:v>54.320461756919599</c:v>
                </c:pt>
                <c:pt idx="3">
                  <c:v>39.902173211832171</c:v>
                </c:pt>
              </c:numCache>
            </c:numRef>
          </c:val>
          <c:extLst>
            <c:ext xmlns:c16="http://schemas.microsoft.com/office/drawing/2014/chart" uri="{C3380CC4-5D6E-409C-BE32-E72D297353CC}">
              <c16:uniqueId val="{00000002-7D6C-42C2-A38C-1F0EA714D854}"/>
            </c:ext>
          </c:extLst>
        </c:ser>
        <c:dLbls>
          <c:showLegendKey val="0"/>
          <c:showVal val="0"/>
          <c:showCatName val="0"/>
          <c:showSerName val="0"/>
          <c:showPercent val="0"/>
          <c:showBubbleSize val="0"/>
        </c:dLbls>
        <c:gapWidth val="150"/>
        <c:overlap val="100"/>
        <c:axId val="246604320"/>
        <c:axId val="246601184"/>
      </c:barChart>
      <c:catAx>
        <c:axId val="246604320"/>
        <c:scaling>
          <c:orientation val="minMax"/>
        </c:scaling>
        <c:delete val="0"/>
        <c:axPos val="b"/>
        <c:title>
          <c:tx>
            <c:rich>
              <a:bodyPr/>
              <a:lstStyle/>
              <a:p>
                <a:pPr>
                  <a:defRPr sz="800" b="1" i="0" u="none" strike="noStrike" baseline="0">
                    <a:solidFill>
                      <a:srgbClr val="000000"/>
                    </a:solidFill>
                    <a:latin typeface="Tahoma"/>
                    <a:ea typeface="Tahoma"/>
                    <a:cs typeface="Tahoma"/>
                  </a:defRPr>
                </a:pPr>
                <a:r>
                  <a:rPr lang="en-US"/>
                  <a:t>BMI category</a:t>
                </a:r>
              </a:p>
            </c:rich>
          </c:tx>
          <c:layout>
            <c:manualLayout>
              <c:xMode val="edge"/>
              <c:yMode val="edge"/>
              <c:x val="0.45955915906551287"/>
              <c:y val="0.89968778696051421"/>
            </c:manualLayout>
          </c:layout>
          <c:overlay val="0"/>
          <c:spPr>
            <a:noFill/>
            <a:ln w="25400">
              <a:noFill/>
            </a:ln>
          </c:spPr>
        </c:title>
        <c:numFmt formatCode="General" sourceLinked="1"/>
        <c:majorTickMark val="none"/>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46601184"/>
        <c:crosses val="autoZero"/>
        <c:auto val="0"/>
        <c:lblAlgn val="ctr"/>
        <c:lblOffset val="100"/>
        <c:tickLblSkip val="1"/>
        <c:tickMarkSkip val="1"/>
        <c:noMultiLvlLbl val="0"/>
      </c:catAx>
      <c:valAx>
        <c:axId val="246601184"/>
        <c:scaling>
          <c:orientation val="minMax"/>
          <c:max val="100"/>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GB" sz="1400"/>
                  <a:t>Percent</a:t>
                </a:r>
              </a:p>
            </c:rich>
          </c:tx>
          <c:layout>
            <c:manualLayout>
              <c:xMode val="edge"/>
              <c:yMode val="edge"/>
              <c:x val="0"/>
              <c:y val="0.43527535402049344"/>
            </c:manualLayout>
          </c:layout>
          <c:overlay val="0"/>
          <c:spPr>
            <a:noFill/>
            <a:ln w="25400">
              <a:noFill/>
            </a:ln>
          </c:spPr>
        </c:title>
        <c:numFmt formatCode="#,##0" sourceLinked="0"/>
        <c:majorTickMark val="out"/>
        <c:minorTickMark val="none"/>
        <c:tickLblPos val="nextTo"/>
        <c:spPr>
          <a:ln w="9525">
            <a:noFill/>
          </a:ln>
        </c:spPr>
        <c:txPr>
          <a:bodyPr rot="0" vert="horz"/>
          <a:lstStyle/>
          <a:p>
            <a:pPr>
              <a:defRPr sz="1200" b="1" i="0" u="none" strike="noStrike" baseline="0">
                <a:solidFill>
                  <a:srgbClr val="000000"/>
                </a:solidFill>
                <a:latin typeface="+mn-lt"/>
                <a:ea typeface="Tahoma"/>
                <a:cs typeface="Tahoma"/>
              </a:defRPr>
            </a:pPr>
            <a:endParaRPr lang="en-US"/>
          </a:p>
        </c:txPr>
        <c:crossAx val="246604320"/>
        <c:crosses val="autoZero"/>
        <c:crossBetween val="between"/>
        <c:majorUnit val="20"/>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Tahoma"/>
          <a:ea typeface="Tahoma"/>
          <a:cs typeface="Tahoma"/>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Graph3!$A$35</c:f>
              <c:strCache>
                <c:ptCount val="1"/>
                <c:pt idx="0">
                  <c:v>Women - Obese</c:v>
                </c:pt>
              </c:strCache>
            </c:strRef>
          </c:tx>
          <c:spPr>
            <a:ln w="28575" cap="rnd">
              <a:solidFill>
                <a:schemeClr val="tx1"/>
              </a:solidFill>
              <a:round/>
            </a:ln>
            <a:effectLst/>
          </c:spPr>
          <c:marker>
            <c:symbol val="square"/>
            <c:size val="6"/>
            <c:spPr>
              <a:solidFill>
                <a:schemeClr val="tx1"/>
              </a:solidFill>
              <a:ln w="9525">
                <a:solidFill>
                  <a:schemeClr val="tx1"/>
                </a:solidFill>
              </a:ln>
              <a:effectLst/>
            </c:spPr>
          </c:marker>
          <c:cat>
            <c:strRef>
              <c:f>Graph3!$B$34:$E$34</c:f>
              <c:strCache>
                <c:ptCount val="4"/>
                <c:pt idx="0">
                  <c:v>1994</c:v>
                </c:pt>
                <c:pt idx="1">
                  <c:v>2001</c:v>
                </c:pt>
                <c:pt idx="2">
                  <c:v>2012-13</c:v>
                </c:pt>
                <c:pt idx="3">
                  <c:v>2014-15</c:v>
                </c:pt>
              </c:strCache>
            </c:strRef>
          </c:cat>
          <c:val>
            <c:numRef>
              <c:f>Graph3!$B$35:$E$35</c:f>
              <c:numCache>
                <c:formatCode>0%</c:formatCode>
                <c:ptCount val="4"/>
                <c:pt idx="0">
                  <c:v>0.50563420000000003</c:v>
                </c:pt>
                <c:pt idx="1">
                  <c:v>0.60561489999999996</c:v>
                </c:pt>
                <c:pt idx="2">
                  <c:v>0.60623649999999996</c:v>
                </c:pt>
                <c:pt idx="3">
                  <c:v>0.61201229999999995</c:v>
                </c:pt>
              </c:numCache>
            </c:numRef>
          </c:val>
          <c:smooth val="0"/>
          <c:extLst>
            <c:ext xmlns:c16="http://schemas.microsoft.com/office/drawing/2014/chart" uri="{C3380CC4-5D6E-409C-BE32-E72D297353CC}">
              <c16:uniqueId val="{00000000-F81F-4BCB-9441-7AA5D9D6ED8D}"/>
            </c:ext>
          </c:extLst>
        </c:ser>
        <c:ser>
          <c:idx val="2"/>
          <c:order val="2"/>
          <c:tx>
            <c:strRef>
              <c:f>Graph3!$A$37</c:f>
              <c:strCache>
                <c:ptCount val="1"/>
                <c:pt idx="0">
                  <c:v>Women - Overweight</c:v>
                </c:pt>
              </c:strCache>
            </c:strRef>
          </c:tx>
          <c:spPr>
            <a:ln w="28575" cap="rnd">
              <a:solidFill>
                <a:schemeClr val="tx1">
                  <a:lumMod val="50000"/>
                  <a:lumOff val="50000"/>
                </a:schemeClr>
              </a:solidFill>
              <a:round/>
            </a:ln>
            <a:effectLst/>
          </c:spPr>
          <c:marker>
            <c:symbol val="triangle"/>
            <c:size val="6"/>
            <c:spPr>
              <a:solidFill>
                <a:schemeClr val="tx1">
                  <a:lumMod val="50000"/>
                  <a:lumOff val="50000"/>
                </a:schemeClr>
              </a:solidFill>
              <a:ln w="9525">
                <a:solidFill>
                  <a:schemeClr val="tx1">
                    <a:lumMod val="50000"/>
                    <a:lumOff val="50000"/>
                  </a:schemeClr>
                </a:solidFill>
              </a:ln>
              <a:effectLst/>
            </c:spPr>
          </c:marker>
          <c:cat>
            <c:strRef>
              <c:f>Graph3!$B$34:$E$34</c:f>
              <c:strCache>
                <c:ptCount val="4"/>
                <c:pt idx="0">
                  <c:v>1994</c:v>
                </c:pt>
                <c:pt idx="1">
                  <c:v>2001</c:v>
                </c:pt>
                <c:pt idx="2">
                  <c:v>2012-13</c:v>
                </c:pt>
                <c:pt idx="3">
                  <c:v>2014-15</c:v>
                </c:pt>
              </c:strCache>
            </c:strRef>
          </c:cat>
          <c:val>
            <c:numRef>
              <c:f>Graph3!$B$37:$E$37</c:f>
              <c:numCache>
                <c:formatCode>0%</c:formatCode>
                <c:ptCount val="4"/>
                <c:pt idx="0">
                  <c:v>0.4629741</c:v>
                </c:pt>
                <c:pt idx="1">
                  <c:v>0.50076039999999999</c:v>
                </c:pt>
                <c:pt idx="2">
                  <c:v>0.51383509999999999</c:v>
                </c:pt>
                <c:pt idx="3">
                  <c:v>0.536578</c:v>
                </c:pt>
              </c:numCache>
            </c:numRef>
          </c:val>
          <c:smooth val="0"/>
          <c:extLst>
            <c:ext xmlns:c16="http://schemas.microsoft.com/office/drawing/2014/chart" uri="{C3380CC4-5D6E-409C-BE32-E72D297353CC}">
              <c16:uniqueId val="{00000001-F81F-4BCB-9441-7AA5D9D6ED8D}"/>
            </c:ext>
          </c:extLst>
        </c:ser>
        <c:ser>
          <c:idx val="4"/>
          <c:order val="4"/>
          <c:tx>
            <c:strRef>
              <c:f>Graph3!$A$39</c:f>
              <c:strCache>
                <c:ptCount val="1"/>
                <c:pt idx="0">
                  <c:v>Women - Normal</c:v>
                </c:pt>
              </c:strCache>
            </c:strRef>
          </c:tx>
          <c:spPr>
            <a:ln w="28575" cap="rnd">
              <a:solidFill>
                <a:schemeClr val="accent5"/>
              </a:solidFill>
              <a:round/>
            </a:ln>
            <a:effectLst/>
          </c:spPr>
          <c:marker>
            <c:symbol val="circle"/>
            <c:size val="6"/>
            <c:spPr>
              <a:solidFill>
                <a:schemeClr val="accent5"/>
              </a:solidFill>
              <a:ln w="9525">
                <a:solidFill>
                  <a:schemeClr val="accent5"/>
                </a:solidFill>
              </a:ln>
              <a:effectLst/>
            </c:spPr>
          </c:marker>
          <c:cat>
            <c:strRef>
              <c:f>Graph3!$B$34:$E$34</c:f>
              <c:strCache>
                <c:ptCount val="4"/>
                <c:pt idx="0">
                  <c:v>1994</c:v>
                </c:pt>
                <c:pt idx="1">
                  <c:v>2001</c:v>
                </c:pt>
                <c:pt idx="2">
                  <c:v>2012-13</c:v>
                </c:pt>
                <c:pt idx="3">
                  <c:v>2014-15</c:v>
                </c:pt>
              </c:strCache>
            </c:strRef>
          </c:cat>
          <c:val>
            <c:numRef>
              <c:f>Graph3!$B$39:$E$39</c:f>
              <c:numCache>
                <c:formatCode>0%</c:formatCode>
                <c:ptCount val="4"/>
                <c:pt idx="0">
                  <c:v>0.41781869999999999</c:v>
                </c:pt>
                <c:pt idx="1">
                  <c:v>0.46293269999999997</c:v>
                </c:pt>
                <c:pt idx="2">
                  <c:v>0.44839830000000003</c:v>
                </c:pt>
                <c:pt idx="3">
                  <c:v>0.44419619999999999</c:v>
                </c:pt>
              </c:numCache>
            </c:numRef>
          </c:val>
          <c:smooth val="0"/>
          <c:extLst>
            <c:ext xmlns:c16="http://schemas.microsoft.com/office/drawing/2014/chart" uri="{C3380CC4-5D6E-409C-BE32-E72D297353CC}">
              <c16:uniqueId val="{00000002-F81F-4BCB-9441-7AA5D9D6ED8D}"/>
            </c:ext>
          </c:extLst>
        </c:ser>
        <c:dLbls>
          <c:showLegendKey val="0"/>
          <c:showVal val="0"/>
          <c:showCatName val="0"/>
          <c:showSerName val="0"/>
          <c:showPercent val="0"/>
          <c:showBubbleSize val="0"/>
        </c:dLbls>
        <c:marker val="1"/>
        <c:smooth val="0"/>
        <c:axId val="270278384"/>
        <c:axId val="270282696"/>
        <c:extLst>
          <c:ext xmlns:c15="http://schemas.microsoft.com/office/drawing/2012/chart" uri="{02D57815-91ED-43cb-92C2-25804820EDAC}">
            <c15:filteredLineSeries>
              <c15:ser>
                <c:idx val="1"/>
                <c:order val="1"/>
                <c:tx>
                  <c:strRef>
                    <c:extLst>
                      <c:ext uri="{02D57815-91ED-43cb-92C2-25804820EDAC}">
                        <c15:formulaRef>
                          <c15:sqref>Graph3!$A$36</c15:sqref>
                        </c15:formulaRef>
                      </c:ext>
                    </c:extLst>
                    <c:strCache>
                      <c:ptCount val="1"/>
                      <c:pt idx="0">
                        <c:v>Men - Obese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Graph3!$B$34:$E$34</c15:sqref>
                        </c15:formulaRef>
                      </c:ext>
                    </c:extLst>
                    <c:strCache>
                      <c:ptCount val="4"/>
                      <c:pt idx="0">
                        <c:v>1994</c:v>
                      </c:pt>
                      <c:pt idx="1">
                        <c:v>2001</c:v>
                      </c:pt>
                      <c:pt idx="2">
                        <c:v>2012-13</c:v>
                      </c:pt>
                      <c:pt idx="3">
                        <c:v>2014-15</c:v>
                      </c:pt>
                    </c:strCache>
                  </c:strRef>
                </c:cat>
                <c:val>
                  <c:numRef>
                    <c:extLst>
                      <c:ext uri="{02D57815-91ED-43cb-92C2-25804820EDAC}">
                        <c15:formulaRef>
                          <c15:sqref>Graph3!$B$36:$E$36</c15:sqref>
                        </c15:formulaRef>
                      </c:ext>
                    </c:extLst>
                    <c:numCache>
                      <c:formatCode>0%</c:formatCode>
                      <c:ptCount val="4"/>
                      <c:pt idx="0">
                        <c:v>0.40979640000000001</c:v>
                      </c:pt>
                      <c:pt idx="1">
                        <c:v>0.45586579999999999</c:v>
                      </c:pt>
                      <c:pt idx="2">
                        <c:v>0.52684569999999997</c:v>
                      </c:pt>
                      <c:pt idx="3">
                        <c:v>0.53640770000000004</c:v>
                      </c:pt>
                    </c:numCache>
                  </c:numRef>
                </c:val>
                <c:smooth val="0"/>
                <c:extLst>
                  <c:ext xmlns:c16="http://schemas.microsoft.com/office/drawing/2014/chart" uri="{C3380CC4-5D6E-409C-BE32-E72D297353CC}">
                    <c16:uniqueId val="{00000003-F81F-4BCB-9441-7AA5D9D6ED8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Graph3!$A$38</c15:sqref>
                        </c15:formulaRef>
                      </c:ext>
                    </c:extLst>
                    <c:strCache>
                      <c:ptCount val="1"/>
                      <c:pt idx="0">
                        <c:v>Men - Overweight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extLst xmlns:c15="http://schemas.microsoft.com/office/drawing/2012/chart">
                      <c:ext xmlns:c15="http://schemas.microsoft.com/office/drawing/2012/chart" uri="{02D57815-91ED-43cb-92C2-25804820EDAC}">
                        <c15:formulaRef>
                          <c15:sqref>Graph3!$B$34:$E$34</c15:sqref>
                        </c15:formulaRef>
                      </c:ext>
                    </c:extLst>
                    <c:strCache>
                      <c:ptCount val="4"/>
                      <c:pt idx="0">
                        <c:v>1994</c:v>
                      </c:pt>
                      <c:pt idx="1">
                        <c:v>2001</c:v>
                      </c:pt>
                      <c:pt idx="2">
                        <c:v>2012-13</c:v>
                      </c:pt>
                      <c:pt idx="3">
                        <c:v>2014-15</c:v>
                      </c:pt>
                    </c:strCache>
                  </c:strRef>
                </c:cat>
                <c:val>
                  <c:numRef>
                    <c:extLst xmlns:c15="http://schemas.microsoft.com/office/drawing/2012/chart">
                      <c:ext xmlns:c15="http://schemas.microsoft.com/office/drawing/2012/chart" uri="{02D57815-91ED-43cb-92C2-25804820EDAC}">
                        <c15:formulaRef>
                          <c15:sqref>Graph3!$B$38:$E$38</c15:sqref>
                        </c15:formulaRef>
                      </c:ext>
                    </c:extLst>
                    <c:numCache>
                      <c:formatCode>0%</c:formatCode>
                      <c:ptCount val="4"/>
                      <c:pt idx="0">
                        <c:v>0.3829632</c:v>
                      </c:pt>
                      <c:pt idx="1">
                        <c:v>0.39673510000000001</c:v>
                      </c:pt>
                      <c:pt idx="2">
                        <c:v>0.44806760000000001</c:v>
                      </c:pt>
                      <c:pt idx="3">
                        <c:v>0.44822060000000002</c:v>
                      </c:pt>
                    </c:numCache>
                  </c:numRef>
                </c:val>
                <c:smooth val="0"/>
                <c:extLst xmlns:c15="http://schemas.microsoft.com/office/drawing/2012/chart">
                  <c:ext xmlns:c16="http://schemas.microsoft.com/office/drawing/2014/chart" uri="{C3380CC4-5D6E-409C-BE32-E72D297353CC}">
                    <c16:uniqueId val="{00000004-F81F-4BCB-9441-7AA5D9D6ED8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Graph3!$A$40</c15:sqref>
                        </c15:formulaRef>
                      </c:ext>
                    </c:extLst>
                    <c:strCache>
                      <c:ptCount val="1"/>
                      <c:pt idx="0">
                        <c:v>Men - Normal</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extLst xmlns:c15="http://schemas.microsoft.com/office/drawing/2012/chart">
                      <c:ext xmlns:c15="http://schemas.microsoft.com/office/drawing/2012/chart" uri="{02D57815-91ED-43cb-92C2-25804820EDAC}">
                        <c15:formulaRef>
                          <c15:sqref>Graph3!$B$34:$E$34</c15:sqref>
                        </c15:formulaRef>
                      </c:ext>
                    </c:extLst>
                    <c:strCache>
                      <c:ptCount val="4"/>
                      <c:pt idx="0">
                        <c:v>1994</c:v>
                      </c:pt>
                      <c:pt idx="1">
                        <c:v>2001</c:v>
                      </c:pt>
                      <c:pt idx="2">
                        <c:v>2012-13</c:v>
                      </c:pt>
                      <c:pt idx="3">
                        <c:v>2014-15</c:v>
                      </c:pt>
                    </c:strCache>
                  </c:strRef>
                </c:cat>
                <c:val>
                  <c:numRef>
                    <c:extLst xmlns:c15="http://schemas.microsoft.com/office/drawing/2012/chart">
                      <c:ext xmlns:c15="http://schemas.microsoft.com/office/drawing/2012/chart" uri="{02D57815-91ED-43cb-92C2-25804820EDAC}">
                        <c15:formulaRef>
                          <c15:sqref>Graph3!$B$40:$E$40</c15:sqref>
                        </c15:formulaRef>
                      </c:ext>
                    </c:extLst>
                    <c:numCache>
                      <c:formatCode>0%</c:formatCode>
                      <c:ptCount val="4"/>
                      <c:pt idx="0">
                        <c:v>0.35327190000000003</c:v>
                      </c:pt>
                      <c:pt idx="1">
                        <c:v>0.36716330000000003</c:v>
                      </c:pt>
                      <c:pt idx="2">
                        <c:v>0.38986579999999998</c:v>
                      </c:pt>
                      <c:pt idx="3">
                        <c:v>0.4197034</c:v>
                      </c:pt>
                    </c:numCache>
                  </c:numRef>
                </c:val>
                <c:smooth val="0"/>
                <c:extLst xmlns:c15="http://schemas.microsoft.com/office/drawing/2012/chart">
                  <c:ext xmlns:c16="http://schemas.microsoft.com/office/drawing/2014/chart" uri="{C3380CC4-5D6E-409C-BE32-E72D297353CC}">
                    <c16:uniqueId val="{00000005-F81F-4BCB-9441-7AA5D9D6ED8D}"/>
                  </c:ext>
                </c:extLst>
              </c15:ser>
            </c15:filteredLineSeries>
          </c:ext>
        </c:extLst>
      </c:lineChart>
      <c:catAx>
        <c:axId val="27027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0282696"/>
        <c:crosses val="autoZero"/>
        <c:auto val="1"/>
        <c:lblAlgn val="ctr"/>
        <c:lblOffset val="100"/>
        <c:noMultiLvlLbl val="0"/>
      </c:catAx>
      <c:valAx>
        <c:axId val="270282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Percentage</a:t>
                </a:r>
              </a:p>
            </c:rich>
          </c:tx>
          <c:layout>
            <c:manualLayout>
              <c:xMode val="edge"/>
              <c:yMode val="edge"/>
              <c:x val="1.2223614317881071E-2"/>
              <c:y val="0.4245398213105623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02783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34776902887145E-2"/>
          <c:y val="0.1248530900139402"/>
          <c:w val="0.88518744531933513"/>
          <c:h val="0.80462295562927821"/>
        </c:manualLayout>
      </c:layout>
      <c:lineChart>
        <c:grouping val="standard"/>
        <c:varyColors val="0"/>
        <c:ser>
          <c:idx val="1"/>
          <c:order val="1"/>
          <c:tx>
            <c:strRef>
              <c:f>Graph3!$A$36</c:f>
              <c:strCache>
                <c:ptCount val="1"/>
                <c:pt idx="0">
                  <c:v>Men - Obese</c:v>
                </c:pt>
              </c:strCache>
            </c:strRef>
          </c:tx>
          <c:spPr>
            <a:ln w="28575" cap="rnd">
              <a:solidFill>
                <a:schemeClr val="tx1"/>
              </a:solidFill>
              <a:round/>
            </a:ln>
            <a:effectLst/>
          </c:spPr>
          <c:marker>
            <c:symbol val="square"/>
            <c:size val="6"/>
            <c:spPr>
              <a:solidFill>
                <a:schemeClr val="tx1"/>
              </a:solidFill>
              <a:ln w="9525">
                <a:solidFill>
                  <a:schemeClr val="tx1"/>
                </a:solidFill>
              </a:ln>
              <a:effectLst/>
            </c:spPr>
          </c:marker>
          <c:cat>
            <c:strRef>
              <c:f>Graph3!$B$34:$E$34</c:f>
              <c:strCache>
                <c:ptCount val="4"/>
                <c:pt idx="0">
                  <c:v>1994</c:v>
                </c:pt>
                <c:pt idx="1">
                  <c:v>2001</c:v>
                </c:pt>
                <c:pt idx="2">
                  <c:v>2012-13</c:v>
                </c:pt>
                <c:pt idx="3">
                  <c:v>2014-15</c:v>
                </c:pt>
              </c:strCache>
            </c:strRef>
          </c:cat>
          <c:val>
            <c:numRef>
              <c:f>Graph3!$B$36:$E$36</c:f>
              <c:numCache>
                <c:formatCode>0%</c:formatCode>
                <c:ptCount val="4"/>
                <c:pt idx="0">
                  <c:v>0.40979640000000001</c:v>
                </c:pt>
                <c:pt idx="1">
                  <c:v>0.45586579999999999</c:v>
                </c:pt>
                <c:pt idx="2">
                  <c:v>0.52684569999999997</c:v>
                </c:pt>
                <c:pt idx="3">
                  <c:v>0.53640770000000004</c:v>
                </c:pt>
              </c:numCache>
            </c:numRef>
          </c:val>
          <c:smooth val="0"/>
          <c:extLst>
            <c:ext xmlns:c16="http://schemas.microsoft.com/office/drawing/2014/chart" uri="{C3380CC4-5D6E-409C-BE32-E72D297353CC}">
              <c16:uniqueId val="{00000000-C406-4778-9F0D-24D4D69C260C}"/>
            </c:ext>
          </c:extLst>
        </c:ser>
        <c:ser>
          <c:idx val="3"/>
          <c:order val="3"/>
          <c:tx>
            <c:strRef>
              <c:f>Graph3!$A$38</c:f>
              <c:strCache>
                <c:ptCount val="1"/>
                <c:pt idx="0">
                  <c:v>Men - Overweight</c:v>
                </c:pt>
              </c:strCache>
            </c:strRef>
          </c:tx>
          <c:spPr>
            <a:ln w="28575" cap="rnd">
              <a:solidFill>
                <a:schemeClr val="tx1">
                  <a:lumMod val="50000"/>
                  <a:lumOff val="50000"/>
                </a:schemeClr>
              </a:solidFill>
              <a:round/>
            </a:ln>
            <a:effectLst/>
          </c:spPr>
          <c:marker>
            <c:symbol val="triangle"/>
            <c:size val="5"/>
            <c:spPr>
              <a:solidFill>
                <a:schemeClr val="tx1">
                  <a:lumMod val="50000"/>
                  <a:lumOff val="50000"/>
                </a:schemeClr>
              </a:solidFill>
              <a:ln w="9525">
                <a:solidFill>
                  <a:schemeClr val="tx1">
                    <a:lumMod val="50000"/>
                    <a:lumOff val="50000"/>
                  </a:schemeClr>
                </a:solidFill>
              </a:ln>
              <a:effectLst/>
            </c:spPr>
          </c:marker>
          <c:cat>
            <c:strRef>
              <c:f>Graph3!$B$34:$E$34</c:f>
              <c:strCache>
                <c:ptCount val="4"/>
                <c:pt idx="0">
                  <c:v>1994</c:v>
                </c:pt>
                <c:pt idx="1">
                  <c:v>2001</c:v>
                </c:pt>
                <c:pt idx="2">
                  <c:v>2012-13</c:v>
                </c:pt>
                <c:pt idx="3">
                  <c:v>2014-15</c:v>
                </c:pt>
              </c:strCache>
            </c:strRef>
          </c:cat>
          <c:val>
            <c:numRef>
              <c:f>Graph3!$B$38:$E$38</c:f>
              <c:numCache>
                <c:formatCode>0%</c:formatCode>
                <c:ptCount val="4"/>
                <c:pt idx="0">
                  <c:v>0.3829632</c:v>
                </c:pt>
                <c:pt idx="1">
                  <c:v>0.39673510000000001</c:v>
                </c:pt>
                <c:pt idx="2">
                  <c:v>0.44806760000000001</c:v>
                </c:pt>
                <c:pt idx="3">
                  <c:v>0.44822060000000002</c:v>
                </c:pt>
              </c:numCache>
            </c:numRef>
          </c:val>
          <c:smooth val="0"/>
          <c:extLst>
            <c:ext xmlns:c16="http://schemas.microsoft.com/office/drawing/2014/chart" uri="{C3380CC4-5D6E-409C-BE32-E72D297353CC}">
              <c16:uniqueId val="{00000001-C406-4778-9F0D-24D4D69C260C}"/>
            </c:ext>
          </c:extLst>
        </c:ser>
        <c:ser>
          <c:idx val="5"/>
          <c:order val="5"/>
          <c:tx>
            <c:strRef>
              <c:f>Graph3!$A$40</c:f>
              <c:strCache>
                <c:ptCount val="1"/>
                <c:pt idx="0">
                  <c:v>Men - Normal</c:v>
                </c:pt>
              </c:strCache>
            </c:strRef>
          </c:tx>
          <c:spPr>
            <a:ln w="28575" cap="rnd">
              <a:solidFill>
                <a:schemeClr val="bg1">
                  <a:lumMod val="75000"/>
                </a:schemeClr>
              </a:solidFill>
              <a:round/>
            </a:ln>
            <a:effectLst/>
          </c:spPr>
          <c:marker>
            <c:symbol val="circle"/>
            <c:size val="6"/>
            <c:spPr>
              <a:solidFill>
                <a:schemeClr val="bg1">
                  <a:lumMod val="75000"/>
                </a:schemeClr>
              </a:solidFill>
              <a:ln w="9525">
                <a:solidFill>
                  <a:schemeClr val="bg1">
                    <a:lumMod val="75000"/>
                  </a:schemeClr>
                </a:solidFill>
              </a:ln>
              <a:effectLst/>
            </c:spPr>
          </c:marker>
          <c:cat>
            <c:strRef>
              <c:f>Graph3!$B$34:$E$34</c:f>
              <c:strCache>
                <c:ptCount val="4"/>
                <c:pt idx="0">
                  <c:v>1994</c:v>
                </c:pt>
                <c:pt idx="1">
                  <c:v>2001</c:v>
                </c:pt>
                <c:pt idx="2">
                  <c:v>2012-13</c:v>
                </c:pt>
                <c:pt idx="3">
                  <c:v>2014-15</c:v>
                </c:pt>
              </c:strCache>
            </c:strRef>
          </c:cat>
          <c:val>
            <c:numRef>
              <c:f>Graph3!$B$40:$E$40</c:f>
              <c:numCache>
                <c:formatCode>0%</c:formatCode>
                <c:ptCount val="4"/>
                <c:pt idx="0">
                  <c:v>0.35327190000000003</c:v>
                </c:pt>
                <c:pt idx="1">
                  <c:v>0.36716330000000003</c:v>
                </c:pt>
                <c:pt idx="2">
                  <c:v>0.38986579999999998</c:v>
                </c:pt>
                <c:pt idx="3">
                  <c:v>0.4197034</c:v>
                </c:pt>
              </c:numCache>
            </c:numRef>
          </c:val>
          <c:smooth val="0"/>
          <c:extLst>
            <c:ext xmlns:c16="http://schemas.microsoft.com/office/drawing/2014/chart" uri="{C3380CC4-5D6E-409C-BE32-E72D297353CC}">
              <c16:uniqueId val="{00000002-C406-4778-9F0D-24D4D69C260C}"/>
            </c:ext>
          </c:extLst>
        </c:ser>
        <c:dLbls>
          <c:showLegendKey val="0"/>
          <c:showVal val="0"/>
          <c:showCatName val="0"/>
          <c:showSerName val="0"/>
          <c:showPercent val="0"/>
          <c:showBubbleSize val="0"/>
        </c:dLbls>
        <c:marker val="1"/>
        <c:smooth val="0"/>
        <c:axId val="270278384"/>
        <c:axId val="270282696"/>
        <c:extLst>
          <c:ext xmlns:c15="http://schemas.microsoft.com/office/drawing/2012/chart" uri="{02D57815-91ED-43cb-92C2-25804820EDAC}">
            <c15:filteredLineSeries>
              <c15:ser>
                <c:idx val="0"/>
                <c:order val="0"/>
                <c:tx>
                  <c:strRef>
                    <c:extLst>
                      <c:ext uri="{02D57815-91ED-43cb-92C2-25804820EDAC}">
                        <c15:formulaRef>
                          <c15:sqref>Graph3!$A$35</c15:sqref>
                        </c15:formulaRef>
                      </c:ext>
                    </c:extLst>
                    <c:strCache>
                      <c:ptCount val="1"/>
                      <c:pt idx="0">
                        <c:v>Women - Obese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Graph3!$B$34:$E$34</c15:sqref>
                        </c15:formulaRef>
                      </c:ext>
                    </c:extLst>
                    <c:strCache>
                      <c:ptCount val="4"/>
                      <c:pt idx="0">
                        <c:v>1994</c:v>
                      </c:pt>
                      <c:pt idx="1">
                        <c:v>2001</c:v>
                      </c:pt>
                      <c:pt idx="2">
                        <c:v>2012-13</c:v>
                      </c:pt>
                      <c:pt idx="3">
                        <c:v>2014-15</c:v>
                      </c:pt>
                    </c:strCache>
                  </c:strRef>
                </c:cat>
                <c:val>
                  <c:numRef>
                    <c:extLst>
                      <c:ext uri="{02D57815-91ED-43cb-92C2-25804820EDAC}">
                        <c15:formulaRef>
                          <c15:sqref>Graph3!$B$35:$E$35</c15:sqref>
                        </c15:formulaRef>
                      </c:ext>
                    </c:extLst>
                    <c:numCache>
                      <c:formatCode>0%</c:formatCode>
                      <c:ptCount val="4"/>
                      <c:pt idx="0">
                        <c:v>0.50563420000000003</c:v>
                      </c:pt>
                      <c:pt idx="1">
                        <c:v>0.60561489999999996</c:v>
                      </c:pt>
                      <c:pt idx="2">
                        <c:v>0.60623649999999996</c:v>
                      </c:pt>
                      <c:pt idx="3">
                        <c:v>0.61201229999999995</c:v>
                      </c:pt>
                    </c:numCache>
                  </c:numRef>
                </c:val>
                <c:smooth val="0"/>
                <c:extLst>
                  <c:ext xmlns:c16="http://schemas.microsoft.com/office/drawing/2014/chart" uri="{C3380CC4-5D6E-409C-BE32-E72D297353CC}">
                    <c16:uniqueId val="{00000003-C406-4778-9F0D-24D4D69C260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Graph3!$A$37</c15:sqref>
                        </c15:formulaRef>
                      </c:ext>
                    </c:extLst>
                    <c:strCache>
                      <c:ptCount val="1"/>
                      <c:pt idx="0">
                        <c:v>Women - Overweight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Graph3!$B$34:$E$34</c15:sqref>
                        </c15:formulaRef>
                      </c:ext>
                    </c:extLst>
                    <c:strCache>
                      <c:ptCount val="4"/>
                      <c:pt idx="0">
                        <c:v>1994</c:v>
                      </c:pt>
                      <c:pt idx="1">
                        <c:v>2001</c:v>
                      </c:pt>
                      <c:pt idx="2">
                        <c:v>2012-13</c:v>
                      </c:pt>
                      <c:pt idx="3">
                        <c:v>2014-15</c:v>
                      </c:pt>
                    </c:strCache>
                  </c:strRef>
                </c:cat>
                <c:val>
                  <c:numRef>
                    <c:extLst xmlns:c15="http://schemas.microsoft.com/office/drawing/2012/chart">
                      <c:ext xmlns:c15="http://schemas.microsoft.com/office/drawing/2012/chart" uri="{02D57815-91ED-43cb-92C2-25804820EDAC}">
                        <c15:formulaRef>
                          <c15:sqref>Graph3!$B$37:$E$37</c15:sqref>
                        </c15:formulaRef>
                      </c:ext>
                    </c:extLst>
                    <c:numCache>
                      <c:formatCode>0%</c:formatCode>
                      <c:ptCount val="4"/>
                      <c:pt idx="0">
                        <c:v>0.4629741</c:v>
                      </c:pt>
                      <c:pt idx="1">
                        <c:v>0.50076039999999999</c:v>
                      </c:pt>
                      <c:pt idx="2">
                        <c:v>0.51383509999999999</c:v>
                      </c:pt>
                      <c:pt idx="3">
                        <c:v>0.536578</c:v>
                      </c:pt>
                    </c:numCache>
                  </c:numRef>
                </c:val>
                <c:smooth val="0"/>
                <c:extLst xmlns:c15="http://schemas.microsoft.com/office/drawing/2012/chart">
                  <c:ext xmlns:c16="http://schemas.microsoft.com/office/drawing/2014/chart" uri="{C3380CC4-5D6E-409C-BE32-E72D297353CC}">
                    <c16:uniqueId val="{00000004-C406-4778-9F0D-24D4D69C260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Graph3!$A$39</c15:sqref>
                        </c15:formulaRef>
                      </c:ext>
                    </c:extLst>
                    <c:strCache>
                      <c:ptCount val="1"/>
                      <c:pt idx="0">
                        <c:v>Women - Normal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extLst xmlns:c15="http://schemas.microsoft.com/office/drawing/2012/chart">
                      <c:ext xmlns:c15="http://schemas.microsoft.com/office/drawing/2012/chart" uri="{02D57815-91ED-43cb-92C2-25804820EDAC}">
                        <c15:formulaRef>
                          <c15:sqref>Graph3!$B$34:$E$34</c15:sqref>
                        </c15:formulaRef>
                      </c:ext>
                    </c:extLst>
                    <c:strCache>
                      <c:ptCount val="4"/>
                      <c:pt idx="0">
                        <c:v>1994</c:v>
                      </c:pt>
                      <c:pt idx="1">
                        <c:v>2001</c:v>
                      </c:pt>
                      <c:pt idx="2">
                        <c:v>2012-13</c:v>
                      </c:pt>
                      <c:pt idx="3">
                        <c:v>2014-15</c:v>
                      </c:pt>
                    </c:strCache>
                  </c:strRef>
                </c:cat>
                <c:val>
                  <c:numRef>
                    <c:extLst xmlns:c15="http://schemas.microsoft.com/office/drawing/2012/chart">
                      <c:ext xmlns:c15="http://schemas.microsoft.com/office/drawing/2012/chart" uri="{02D57815-91ED-43cb-92C2-25804820EDAC}">
                        <c15:formulaRef>
                          <c15:sqref>Graph3!$B$39:$E$39</c15:sqref>
                        </c15:formulaRef>
                      </c:ext>
                    </c:extLst>
                    <c:numCache>
                      <c:formatCode>0%</c:formatCode>
                      <c:ptCount val="4"/>
                      <c:pt idx="0">
                        <c:v>0.41781869999999999</c:v>
                      </c:pt>
                      <c:pt idx="1">
                        <c:v>0.46293269999999997</c:v>
                      </c:pt>
                      <c:pt idx="2">
                        <c:v>0.44839830000000003</c:v>
                      </c:pt>
                      <c:pt idx="3">
                        <c:v>0.44419619999999999</c:v>
                      </c:pt>
                    </c:numCache>
                  </c:numRef>
                </c:val>
                <c:smooth val="0"/>
                <c:extLst xmlns:c15="http://schemas.microsoft.com/office/drawing/2012/chart">
                  <c:ext xmlns:c16="http://schemas.microsoft.com/office/drawing/2014/chart" uri="{C3380CC4-5D6E-409C-BE32-E72D297353CC}">
                    <c16:uniqueId val="{00000005-C406-4778-9F0D-24D4D69C260C}"/>
                  </c:ext>
                </c:extLst>
              </c15:ser>
            </c15:filteredLineSeries>
          </c:ext>
        </c:extLst>
      </c:lineChart>
      <c:catAx>
        <c:axId val="27027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0282696"/>
        <c:crosses val="autoZero"/>
        <c:auto val="1"/>
        <c:lblAlgn val="ctr"/>
        <c:lblOffset val="100"/>
        <c:noMultiLvlLbl val="0"/>
      </c:catAx>
      <c:valAx>
        <c:axId val="270282696"/>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02783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51987353206866"/>
          <c:y val="0.24929868903455171"/>
          <c:w val="0.75337804878048775"/>
          <c:h val="0.5962750933656944"/>
        </c:manualLayout>
      </c:layout>
      <c:barChart>
        <c:barDir val="col"/>
        <c:grouping val="stacked"/>
        <c:varyColors val="0"/>
        <c:ser>
          <c:idx val="2"/>
          <c:order val="0"/>
          <c:tx>
            <c:strRef>
              <c:f>Book1!$M$14</c:f>
              <c:strCache>
                <c:ptCount val="1"/>
                <c:pt idx="0">
                  <c:v>At least three</c:v>
                </c:pt>
              </c:strCache>
            </c:strRef>
          </c:tx>
          <c:spPr>
            <a:solidFill>
              <a:srgbClr val="000000"/>
            </a:solidFill>
            <a:ln w="25400">
              <a:noFill/>
            </a:ln>
          </c:spPr>
          <c:invertIfNegative val="0"/>
          <c:cat>
            <c:strRef>
              <c:f>Book1!$N$4:$Q$4</c:f>
              <c:strCache>
                <c:ptCount val="4"/>
                <c:pt idx="0">
                  <c:v>Normal</c:v>
                </c:pt>
                <c:pt idx="1">
                  <c:v>Overweight</c:v>
                </c:pt>
                <c:pt idx="2">
                  <c:v>Obesity I</c:v>
                </c:pt>
                <c:pt idx="3">
                  <c:v>Obesity II+</c:v>
                </c:pt>
              </c:strCache>
            </c:strRef>
          </c:cat>
          <c:val>
            <c:numRef>
              <c:f>Book1!$N$14:$Q$14</c:f>
              <c:numCache>
                <c:formatCode>_-* #,##0.0_-;\-* #,##0.0_-;_-* "-"??_-;_-@_-</c:formatCode>
                <c:ptCount val="4"/>
                <c:pt idx="0">
                  <c:v>16.396458174238372</c:v>
                </c:pt>
                <c:pt idx="1">
                  <c:v>23.004618342423115</c:v>
                </c:pt>
                <c:pt idx="2">
                  <c:v>32.066804413390251</c:v>
                </c:pt>
                <c:pt idx="3">
                  <c:v>42.736812616082354</c:v>
                </c:pt>
              </c:numCache>
            </c:numRef>
          </c:val>
          <c:extLst>
            <c:ext xmlns:c16="http://schemas.microsoft.com/office/drawing/2014/chart" uri="{C3380CC4-5D6E-409C-BE32-E72D297353CC}">
              <c16:uniqueId val="{00000000-F3E7-46D9-A74D-9228CCE2BBD9}"/>
            </c:ext>
          </c:extLst>
        </c:ser>
        <c:ser>
          <c:idx val="1"/>
          <c:order val="1"/>
          <c:tx>
            <c:strRef>
              <c:f>Book1!$M$13</c:f>
              <c:strCache>
                <c:ptCount val="1"/>
                <c:pt idx="0">
                  <c:v>1 or 2</c:v>
                </c:pt>
              </c:strCache>
            </c:strRef>
          </c:tx>
          <c:spPr>
            <a:solidFill>
              <a:srgbClr val="3366FF"/>
            </a:solidFill>
            <a:ln w="25400">
              <a:noFill/>
            </a:ln>
          </c:spPr>
          <c:invertIfNegative val="0"/>
          <c:cat>
            <c:strRef>
              <c:f>Book1!$N$4:$Q$4</c:f>
              <c:strCache>
                <c:ptCount val="4"/>
                <c:pt idx="0">
                  <c:v>Normal</c:v>
                </c:pt>
                <c:pt idx="1">
                  <c:v>Overweight</c:v>
                </c:pt>
                <c:pt idx="2">
                  <c:v>Obesity I</c:v>
                </c:pt>
                <c:pt idx="3">
                  <c:v>Obesity II+</c:v>
                </c:pt>
              </c:strCache>
            </c:strRef>
          </c:cat>
          <c:val>
            <c:numRef>
              <c:f>Book1!$N$13:$Q$13</c:f>
              <c:numCache>
                <c:formatCode>_-* #,##0.0_-;\-* #,##0.0_-;_-* "-"??_-;_-@_-</c:formatCode>
                <c:ptCount val="4"/>
                <c:pt idx="0">
                  <c:v>26.041524644990552</c:v>
                </c:pt>
                <c:pt idx="1">
                  <c:v>27.348123014876172</c:v>
                </c:pt>
                <c:pt idx="2">
                  <c:v>23.362343702698453</c:v>
                </c:pt>
                <c:pt idx="3">
                  <c:v>22.956879835578619</c:v>
                </c:pt>
              </c:numCache>
            </c:numRef>
          </c:val>
          <c:extLst>
            <c:ext xmlns:c16="http://schemas.microsoft.com/office/drawing/2014/chart" uri="{C3380CC4-5D6E-409C-BE32-E72D297353CC}">
              <c16:uniqueId val="{00000001-F3E7-46D9-A74D-9228CCE2BBD9}"/>
            </c:ext>
          </c:extLst>
        </c:ser>
        <c:ser>
          <c:idx val="0"/>
          <c:order val="2"/>
          <c:tx>
            <c:strRef>
              <c:f>Book1!$M$12</c:f>
              <c:strCache>
                <c:ptCount val="1"/>
                <c:pt idx="0">
                  <c:v>None</c:v>
                </c:pt>
              </c:strCache>
            </c:strRef>
          </c:tx>
          <c:spPr>
            <a:solidFill>
              <a:srgbClr val="00CCFF"/>
            </a:solidFill>
            <a:ln w="25400">
              <a:noFill/>
            </a:ln>
          </c:spPr>
          <c:invertIfNegative val="0"/>
          <c:cat>
            <c:strRef>
              <c:f>Book1!$N$4:$Q$4</c:f>
              <c:strCache>
                <c:ptCount val="4"/>
                <c:pt idx="0">
                  <c:v>Normal</c:v>
                </c:pt>
                <c:pt idx="1">
                  <c:v>Overweight</c:v>
                </c:pt>
                <c:pt idx="2">
                  <c:v>Obesity I</c:v>
                </c:pt>
                <c:pt idx="3">
                  <c:v>Obesity II+</c:v>
                </c:pt>
              </c:strCache>
            </c:strRef>
          </c:cat>
          <c:val>
            <c:numRef>
              <c:f>Book1!$N$12:$Q$12</c:f>
              <c:numCache>
                <c:formatCode>_-* #,##0.0_-;\-* #,##0.0_-;_-* "-"??_-;_-@_-</c:formatCode>
                <c:ptCount val="4"/>
                <c:pt idx="0">
                  <c:v>57.562017180771207</c:v>
                </c:pt>
                <c:pt idx="1">
                  <c:v>49.647258642700827</c:v>
                </c:pt>
                <c:pt idx="2">
                  <c:v>44.570851883911367</c:v>
                </c:pt>
                <c:pt idx="3">
                  <c:v>34.30630754833907</c:v>
                </c:pt>
              </c:numCache>
            </c:numRef>
          </c:val>
          <c:extLst>
            <c:ext xmlns:c16="http://schemas.microsoft.com/office/drawing/2014/chart" uri="{C3380CC4-5D6E-409C-BE32-E72D297353CC}">
              <c16:uniqueId val="{00000002-F3E7-46D9-A74D-9228CCE2BBD9}"/>
            </c:ext>
          </c:extLst>
        </c:ser>
        <c:dLbls>
          <c:showLegendKey val="0"/>
          <c:showVal val="0"/>
          <c:showCatName val="0"/>
          <c:showSerName val="0"/>
          <c:showPercent val="0"/>
          <c:showBubbleSize val="0"/>
        </c:dLbls>
        <c:gapWidth val="150"/>
        <c:overlap val="100"/>
        <c:axId val="246604712"/>
        <c:axId val="246600008"/>
      </c:barChart>
      <c:catAx>
        <c:axId val="246604712"/>
        <c:scaling>
          <c:orientation val="minMax"/>
        </c:scaling>
        <c:delete val="0"/>
        <c:axPos val="b"/>
        <c:title>
          <c:tx>
            <c:rich>
              <a:bodyPr/>
              <a:lstStyle/>
              <a:p>
                <a:pPr>
                  <a:defRPr sz="1400" b="1" i="0" u="none" strike="noStrike" baseline="0">
                    <a:solidFill>
                      <a:srgbClr val="000000"/>
                    </a:solidFill>
                    <a:latin typeface="+mj-lt"/>
                    <a:ea typeface="Tahoma"/>
                    <a:cs typeface="Tahoma"/>
                  </a:defRPr>
                </a:pPr>
                <a:r>
                  <a:rPr lang="en-US" sz="1400">
                    <a:latin typeface="+mj-lt"/>
                  </a:rPr>
                  <a:t>BMI category</a:t>
                </a:r>
              </a:p>
            </c:rich>
          </c:tx>
          <c:layout>
            <c:manualLayout>
              <c:xMode val="edge"/>
              <c:yMode val="edge"/>
              <c:x val="0.40793315266485997"/>
              <c:y val="0.90699370797828349"/>
            </c:manualLayout>
          </c:layout>
          <c:overlay val="0"/>
          <c:spPr>
            <a:noFill/>
            <a:ln w="25400">
              <a:noFill/>
            </a:ln>
          </c:spPr>
        </c:title>
        <c:numFmt formatCode="General" sourceLinked="1"/>
        <c:majorTickMark val="none"/>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46600008"/>
        <c:crosses val="autoZero"/>
        <c:auto val="0"/>
        <c:lblAlgn val="ctr"/>
        <c:lblOffset val="100"/>
        <c:tickLblSkip val="1"/>
        <c:tickMarkSkip val="1"/>
        <c:noMultiLvlLbl val="0"/>
      </c:catAx>
      <c:valAx>
        <c:axId val="246600008"/>
        <c:scaling>
          <c:orientation val="minMax"/>
          <c:max val="100"/>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GB" sz="1400" dirty="0"/>
                  <a:t>Percent</a:t>
                </a:r>
              </a:p>
            </c:rich>
          </c:tx>
          <c:layout>
            <c:manualLayout>
              <c:xMode val="edge"/>
              <c:yMode val="edge"/>
              <c:x val="2.3897018970189702E-2"/>
              <c:y val="0.43527535402049344"/>
            </c:manualLayout>
          </c:layout>
          <c:overlay val="0"/>
          <c:spPr>
            <a:noFill/>
            <a:ln w="25400">
              <a:noFill/>
            </a:ln>
          </c:spPr>
        </c:title>
        <c:numFmt formatCode="#,##0" sourceLinked="0"/>
        <c:majorTickMark val="out"/>
        <c:minorTickMark val="none"/>
        <c:tickLblPos val="nextTo"/>
        <c:spPr>
          <a:ln w="9525">
            <a:noFill/>
          </a:ln>
        </c:spPr>
        <c:txPr>
          <a:bodyPr rot="0" vert="horz"/>
          <a:lstStyle/>
          <a:p>
            <a:pPr>
              <a:defRPr sz="1200" b="1" i="0" u="none" strike="noStrike" baseline="0">
                <a:solidFill>
                  <a:srgbClr val="000000"/>
                </a:solidFill>
                <a:latin typeface="+mj-lt"/>
                <a:ea typeface="Tahoma"/>
                <a:cs typeface="Tahoma"/>
              </a:defRPr>
            </a:pPr>
            <a:endParaRPr lang="en-US"/>
          </a:p>
        </c:txPr>
        <c:crossAx val="246604712"/>
        <c:crosses val="autoZero"/>
        <c:crossBetween val="between"/>
        <c:majorUnit val="20"/>
      </c:valAx>
      <c:spPr>
        <a:noFill/>
        <a:ln w="25400">
          <a:noFill/>
        </a:ln>
      </c:spPr>
    </c:plotArea>
    <c:legend>
      <c:legendPos val="t"/>
      <c:overlay val="0"/>
      <c:txPr>
        <a:bodyPr/>
        <a:lstStyle/>
        <a:p>
          <a:pPr>
            <a:defRPr sz="1600">
              <a:latin typeface="+mj-lt"/>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Tahoma"/>
          <a:ea typeface="Tahoma"/>
          <a:cs typeface="Tahoma"/>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50192815558592"/>
          <c:y val="0.24990025151769213"/>
          <c:w val="0.7817995916234185"/>
          <c:h val="0.56456757138960989"/>
        </c:manualLayout>
      </c:layout>
      <c:barChart>
        <c:barDir val="col"/>
        <c:grouping val="clustered"/>
        <c:varyColors val="0"/>
        <c:ser>
          <c:idx val="0"/>
          <c:order val="0"/>
          <c:tx>
            <c:strRef>
              <c:f>'Fig 5O classes by BMI'!$B$2</c:f>
              <c:strCache>
                <c:ptCount val="1"/>
                <c:pt idx="0">
                  <c:v>Lipid-lowering medicines</c:v>
                </c:pt>
              </c:strCache>
            </c:strRef>
          </c:tx>
          <c:spPr>
            <a:solidFill>
              <a:srgbClr val="3366FF"/>
            </a:solidFill>
            <a:ln w="25400">
              <a:noFill/>
            </a:ln>
          </c:spPr>
          <c:invertIfNegative val="0"/>
          <c:cat>
            <c:strRef>
              <c:f>'Fig 5O classes by BMI'!$A$3:$A$6</c:f>
              <c:strCache>
                <c:ptCount val="4"/>
                <c:pt idx="0">
                  <c:v>Normal</c:v>
                </c:pt>
                <c:pt idx="1">
                  <c:v>Overweight</c:v>
                </c:pt>
                <c:pt idx="2">
                  <c:v>Obesity I</c:v>
                </c:pt>
                <c:pt idx="3">
                  <c:v>Obesity II+</c:v>
                </c:pt>
              </c:strCache>
            </c:strRef>
          </c:cat>
          <c:val>
            <c:numRef>
              <c:f>'Fig 5O classes by BMI'!$B$3:$B$6</c:f>
              <c:numCache>
                <c:formatCode>0.0</c:formatCode>
                <c:ptCount val="4"/>
                <c:pt idx="0">
                  <c:v>12.383353041075109</c:v>
                </c:pt>
                <c:pt idx="1">
                  <c:v>16.021837044527203</c:v>
                </c:pt>
                <c:pt idx="2">
                  <c:v>18.977826688022233</c:v>
                </c:pt>
                <c:pt idx="3">
                  <c:v>25.575948725059863</c:v>
                </c:pt>
              </c:numCache>
            </c:numRef>
          </c:val>
          <c:extLst>
            <c:ext xmlns:c16="http://schemas.microsoft.com/office/drawing/2014/chart" uri="{C3380CC4-5D6E-409C-BE32-E72D297353CC}">
              <c16:uniqueId val="{00000000-D5B6-4174-B144-FE187412F376}"/>
            </c:ext>
          </c:extLst>
        </c:ser>
        <c:ser>
          <c:idx val="1"/>
          <c:order val="1"/>
          <c:tx>
            <c:strRef>
              <c:f>'Fig 5O classes by BMI'!$C$2</c:f>
              <c:strCache>
                <c:ptCount val="1"/>
                <c:pt idx="0">
                  <c:v>Anti-hypertensive medicines</c:v>
                </c:pt>
              </c:strCache>
            </c:strRef>
          </c:tx>
          <c:spPr>
            <a:solidFill>
              <a:schemeClr val="tx1"/>
            </a:solidFill>
          </c:spPr>
          <c:invertIfNegative val="0"/>
          <c:cat>
            <c:strRef>
              <c:f>'Fig 5O classes by BMI'!$A$3:$A$6</c:f>
              <c:strCache>
                <c:ptCount val="4"/>
                <c:pt idx="0">
                  <c:v>Normal</c:v>
                </c:pt>
                <c:pt idx="1">
                  <c:v>Overweight</c:v>
                </c:pt>
                <c:pt idx="2">
                  <c:v>Obesity I</c:v>
                </c:pt>
                <c:pt idx="3">
                  <c:v>Obesity II+</c:v>
                </c:pt>
              </c:strCache>
            </c:strRef>
          </c:cat>
          <c:val>
            <c:numRef>
              <c:f>'Fig 5O classes by BMI'!$C$3:$C$6</c:f>
              <c:numCache>
                <c:formatCode>0.0</c:formatCode>
                <c:ptCount val="4"/>
                <c:pt idx="0">
                  <c:v>10.331497475961914</c:v>
                </c:pt>
                <c:pt idx="1">
                  <c:v>13.005842865172873</c:v>
                </c:pt>
                <c:pt idx="2">
                  <c:v>19.089636498202516</c:v>
                </c:pt>
                <c:pt idx="3">
                  <c:v>27.611555216602891</c:v>
                </c:pt>
              </c:numCache>
            </c:numRef>
          </c:val>
          <c:extLst>
            <c:ext xmlns:c16="http://schemas.microsoft.com/office/drawing/2014/chart" uri="{C3380CC4-5D6E-409C-BE32-E72D297353CC}">
              <c16:uniqueId val="{00000001-D5B6-4174-B144-FE187412F376}"/>
            </c:ext>
          </c:extLst>
        </c:ser>
        <c:ser>
          <c:idx val="2"/>
          <c:order val="2"/>
          <c:tx>
            <c:strRef>
              <c:f>'Fig 5O classes by BMI'!$D$2</c:f>
              <c:strCache>
                <c:ptCount val="1"/>
                <c:pt idx="0">
                  <c:v>Analgesics</c:v>
                </c:pt>
              </c:strCache>
            </c:strRef>
          </c:tx>
          <c:spPr>
            <a:solidFill>
              <a:schemeClr val="bg1">
                <a:lumMod val="75000"/>
              </a:schemeClr>
            </a:solidFill>
          </c:spPr>
          <c:invertIfNegative val="0"/>
          <c:cat>
            <c:strRef>
              <c:f>'Fig 5O classes by BMI'!$A$3:$A$6</c:f>
              <c:strCache>
                <c:ptCount val="4"/>
                <c:pt idx="0">
                  <c:v>Normal</c:v>
                </c:pt>
                <c:pt idx="1">
                  <c:v>Overweight</c:v>
                </c:pt>
                <c:pt idx="2">
                  <c:v>Obesity I</c:v>
                </c:pt>
                <c:pt idx="3">
                  <c:v>Obesity II+</c:v>
                </c:pt>
              </c:strCache>
            </c:strRef>
          </c:cat>
          <c:val>
            <c:numRef>
              <c:f>'Fig 5O classes by BMI'!$D$3:$D$6</c:f>
              <c:numCache>
                <c:formatCode>0.0</c:formatCode>
                <c:ptCount val="4"/>
                <c:pt idx="0">
                  <c:v>6.8332437389077958</c:v>
                </c:pt>
                <c:pt idx="1">
                  <c:v>5.9493844541968697</c:v>
                </c:pt>
                <c:pt idx="2">
                  <c:v>9.1505876181644652</c:v>
                </c:pt>
                <c:pt idx="3">
                  <c:v>13.241329072272428</c:v>
                </c:pt>
              </c:numCache>
            </c:numRef>
          </c:val>
          <c:extLst>
            <c:ext xmlns:c16="http://schemas.microsoft.com/office/drawing/2014/chart" uri="{C3380CC4-5D6E-409C-BE32-E72D297353CC}">
              <c16:uniqueId val="{00000002-D5B6-4174-B144-FE187412F376}"/>
            </c:ext>
          </c:extLst>
        </c:ser>
        <c:ser>
          <c:idx val="3"/>
          <c:order val="3"/>
          <c:tx>
            <c:strRef>
              <c:f>'Fig 5O classes by BMI'!$E$2</c:f>
              <c:strCache>
                <c:ptCount val="1"/>
                <c:pt idx="0">
                  <c:v>Antidepressants</c:v>
                </c:pt>
              </c:strCache>
            </c:strRef>
          </c:tx>
          <c:spPr>
            <a:solidFill>
              <a:srgbClr val="00B0F0"/>
            </a:solidFill>
          </c:spPr>
          <c:invertIfNegative val="0"/>
          <c:cat>
            <c:strRef>
              <c:f>'Fig 5O classes by BMI'!$A$3:$A$6</c:f>
              <c:strCache>
                <c:ptCount val="4"/>
                <c:pt idx="0">
                  <c:v>Normal</c:v>
                </c:pt>
                <c:pt idx="1">
                  <c:v>Overweight</c:v>
                </c:pt>
                <c:pt idx="2">
                  <c:v>Obesity I</c:v>
                </c:pt>
                <c:pt idx="3">
                  <c:v>Obesity II+</c:v>
                </c:pt>
              </c:strCache>
            </c:strRef>
          </c:cat>
          <c:val>
            <c:numRef>
              <c:f>'Fig 5O classes by BMI'!$E$3:$E$6</c:f>
              <c:numCache>
                <c:formatCode>0.0</c:formatCode>
                <c:ptCount val="4"/>
                <c:pt idx="0">
                  <c:v>3.9535563860706957</c:v>
                </c:pt>
                <c:pt idx="1">
                  <c:v>6.0410976327144823</c:v>
                </c:pt>
                <c:pt idx="2">
                  <c:v>7.2757354434049892</c:v>
                </c:pt>
                <c:pt idx="3">
                  <c:v>12.737751923873429</c:v>
                </c:pt>
              </c:numCache>
            </c:numRef>
          </c:val>
          <c:extLst>
            <c:ext xmlns:c16="http://schemas.microsoft.com/office/drawing/2014/chart" uri="{C3380CC4-5D6E-409C-BE32-E72D297353CC}">
              <c16:uniqueId val="{00000003-D5B6-4174-B144-FE187412F376}"/>
            </c:ext>
          </c:extLst>
        </c:ser>
        <c:dLbls>
          <c:showLegendKey val="0"/>
          <c:showVal val="0"/>
          <c:showCatName val="0"/>
          <c:showSerName val="0"/>
          <c:showPercent val="0"/>
          <c:showBubbleSize val="0"/>
        </c:dLbls>
        <c:gapWidth val="150"/>
        <c:axId val="246606672"/>
        <c:axId val="246602752"/>
      </c:barChart>
      <c:catAx>
        <c:axId val="246606672"/>
        <c:scaling>
          <c:orientation val="minMax"/>
        </c:scaling>
        <c:delete val="0"/>
        <c:axPos val="b"/>
        <c:title>
          <c:tx>
            <c:rich>
              <a:bodyPr/>
              <a:lstStyle/>
              <a:p>
                <a:pPr>
                  <a:defRPr sz="1400" b="1" i="0" u="none" strike="noStrike" baseline="0">
                    <a:solidFill>
                      <a:srgbClr val="000000"/>
                    </a:solidFill>
                    <a:latin typeface="+mn-lt"/>
                    <a:ea typeface="Tahoma"/>
                    <a:cs typeface="Tahoma"/>
                  </a:defRPr>
                </a:pPr>
                <a:r>
                  <a:rPr lang="en-US" sz="1400">
                    <a:latin typeface="+mn-lt"/>
                  </a:rPr>
                  <a:t>BMI category</a:t>
                </a:r>
              </a:p>
            </c:rich>
          </c:tx>
          <c:layout>
            <c:manualLayout>
              <c:xMode val="edge"/>
              <c:yMode val="edge"/>
              <c:x val="0.32581616982836492"/>
              <c:y val="0.90739174133072054"/>
            </c:manualLayout>
          </c:layout>
          <c:overlay val="0"/>
          <c:spPr>
            <a:noFill/>
            <a:ln w="25400">
              <a:noFill/>
            </a:ln>
          </c:spPr>
        </c:title>
        <c:numFmt formatCode="General" sourceLinked="1"/>
        <c:majorTickMark val="none"/>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46602752"/>
        <c:crosses val="autoZero"/>
        <c:auto val="0"/>
        <c:lblAlgn val="ctr"/>
        <c:lblOffset val="100"/>
        <c:tickLblSkip val="1"/>
        <c:tickMarkSkip val="1"/>
        <c:noMultiLvlLbl val="0"/>
      </c:catAx>
      <c:valAx>
        <c:axId val="246602752"/>
        <c:scaling>
          <c:orientation val="minMax"/>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en-GB" sz="1200"/>
                  <a:t>Percent</a:t>
                </a:r>
              </a:p>
            </c:rich>
          </c:tx>
          <c:layout>
            <c:manualLayout>
              <c:xMode val="edge"/>
              <c:yMode val="edge"/>
              <c:x val="2.3941060676238999E-2"/>
              <c:y val="0.4591207760471947"/>
            </c:manualLayout>
          </c:layout>
          <c:overlay val="0"/>
          <c:spPr>
            <a:noFill/>
            <a:ln w="25400">
              <a:noFill/>
            </a:ln>
          </c:spPr>
        </c:title>
        <c:numFmt formatCode="0" sourceLinked="0"/>
        <c:majorTickMark val="out"/>
        <c:minorTickMark val="none"/>
        <c:tickLblPos val="nextTo"/>
        <c:spPr>
          <a:ln w="9525">
            <a:noFill/>
          </a:ln>
        </c:spPr>
        <c:txPr>
          <a:bodyPr rot="0" vert="horz"/>
          <a:lstStyle/>
          <a:p>
            <a:pPr>
              <a:defRPr sz="1200" b="1" i="0" u="none" strike="noStrike" baseline="0">
                <a:solidFill>
                  <a:srgbClr val="000000"/>
                </a:solidFill>
                <a:latin typeface="+mn-lt"/>
                <a:ea typeface="Tahoma"/>
                <a:cs typeface="Tahoma"/>
              </a:defRPr>
            </a:pPr>
            <a:endParaRPr lang="en-US"/>
          </a:p>
        </c:txPr>
        <c:crossAx val="246606672"/>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Tahoma"/>
          <a:ea typeface="Tahoma"/>
          <a:cs typeface="Tahoma"/>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15266485998193"/>
          <c:y val="0.24990025151769213"/>
          <c:w val="0.79978215223097116"/>
          <c:h val="0.56456757138960989"/>
        </c:manualLayout>
      </c:layout>
      <c:barChart>
        <c:barDir val="col"/>
        <c:grouping val="clustered"/>
        <c:varyColors val="0"/>
        <c:ser>
          <c:idx val="0"/>
          <c:order val="0"/>
          <c:tx>
            <c:strRef>
              <c:f>'Fig 5O classes by BMI'!$B$13</c:f>
              <c:strCache>
                <c:ptCount val="1"/>
                <c:pt idx="0">
                  <c:v>Lipid-lowering medicines</c:v>
                </c:pt>
              </c:strCache>
            </c:strRef>
          </c:tx>
          <c:spPr>
            <a:solidFill>
              <a:srgbClr val="3366FF"/>
            </a:solidFill>
            <a:ln w="25400">
              <a:noFill/>
            </a:ln>
          </c:spPr>
          <c:invertIfNegative val="0"/>
          <c:cat>
            <c:strRef>
              <c:f>'Fig 5O classes by BMI'!$A$14:$A$17</c:f>
              <c:strCache>
                <c:ptCount val="4"/>
                <c:pt idx="0">
                  <c:v>Normal</c:v>
                </c:pt>
                <c:pt idx="1">
                  <c:v>Overweight</c:v>
                </c:pt>
                <c:pt idx="2">
                  <c:v>Obesity I</c:v>
                </c:pt>
                <c:pt idx="3">
                  <c:v>Obesity II+</c:v>
                </c:pt>
              </c:strCache>
            </c:strRef>
          </c:cat>
          <c:val>
            <c:numRef>
              <c:f>'Fig 5O classes by BMI'!$B$14:$B$17</c:f>
              <c:numCache>
                <c:formatCode>0.0</c:formatCode>
                <c:ptCount val="4"/>
                <c:pt idx="0">
                  <c:v>6.7425050089440601</c:v>
                </c:pt>
                <c:pt idx="1">
                  <c:v>11.128966394163148</c:v>
                </c:pt>
                <c:pt idx="2">
                  <c:v>14.238339471379758</c:v>
                </c:pt>
                <c:pt idx="3">
                  <c:v>17.802888633781553</c:v>
                </c:pt>
              </c:numCache>
            </c:numRef>
          </c:val>
          <c:extLst>
            <c:ext xmlns:c16="http://schemas.microsoft.com/office/drawing/2014/chart" uri="{C3380CC4-5D6E-409C-BE32-E72D297353CC}">
              <c16:uniqueId val="{00000000-43AB-4F3C-A016-D4EDC3D5F766}"/>
            </c:ext>
          </c:extLst>
        </c:ser>
        <c:ser>
          <c:idx val="1"/>
          <c:order val="1"/>
          <c:tx>
            <c:strRef>
              <c:f>'Fig 5O classes by BMI'!$C$13</c:f>
              <c:strCache>
                <c:ptCount val="1"/>
                <c:pt idx="0">
                  <c:v>Anti-hypertensive medicines</c:v>
                </c:pt>
              </c:strCache>
            </c:strRef>
          </c:tx>
          <c:spPr>
            <a:solidFill>
              <a:schemeClr val="tx1"/>
            </a:solidFill>
          </c:spPr>
          <c:invertIfNegative val="0"/>
          <c:cat>
            <c:strRef>
              <c:f>'Fig 5O classes by BMI'!$A$14:$A$17</c:f>
              <c:strCache>
                <c:ptCount val="4"/>
                <c:pt idx="0">
                  <c:v>Normal</c:v>
                </c:pt>
                <c:pt idx="1">
                  <c:v>Overweight</c:v>
                </c:pt>
                <c:pt idx="2">
                  <c:v>Obesity I</c:v>
                </c:pt>
                <c:pt idx="3">
                  <c:v>Obesity II+</c:v>
                </c:pt>
              </c:strCache>
            </c:strRef>
          </c:cat>
          <c:val>
            <c:numRef>
              <c:f>'Fig 5O classes by BMI'!$C$14:$C$17</c:f>
              <c:numCache>
                <c:formatCode>0.0</c:formatCode>
                <c:ptCount val="4"/>
                <c:pt idx="0">
                  <c:v>8.9385038132473014</c:v>
                </c:pt>
                <c:pt idx="1">
                  <c:v>14.612064837817968</c:v>
                </c:pt>
                <c:pt idx="2">
                  <c:v>18.260909911399924</c:v>
                </c:pt>
                <c:pt idx="3">
                  <c:v>26.397678514770703</c:v>
                </c:pt>
              </c:numCache>
            </c:numRef>
          </c:val>
          <c:extLst>
            <c:ext xmlns:c16="http://schemas.microsoft.com/office/drawing/2014/chart" uri="{C3380CC4-5D6E-409C-BE32-E72D297353CC}">
              <c16:uniqueId val="{00000001-43AB-4F3C-A016-D4EDC3D5F766}"/>
            </c:ext>
          </c:extLst>
        </c:ser>
        <c:ser>
          <c:idx val="2"/>
          <c:order val="2"/>
          <c:tx>
            <c:strRef>
              <c:f>'Fig 5O classes by BMI'!$D$13</c:f>
              <c:strCache>
                <c:ptCount val="1"/>
                <c:pt idx="0">
                  <c:v>Analgesics</c:v>
                </c:pt>
              </c:strCache>
            </c:strRef>
          </c:tx>
          <c:spPr>
            <a:solidFill>
              <a:schemeClr val="bg1">
                <a:lumMod val="75000"/>
              </a:schemeClr>
            </a:solidFill>
          </c:spPr>
          <c:invertIfNegative val="0"/>
          <c:cat>
            <c:strRef>
              <c:f>'Fig 5O classes by BMI'!$A$14:$A$17</c:f>
              <c:strCache>
                <c:ptCount val="4"/>
                <c:pt idx="0">
                  <c:v>Normal</c:v>
                </c:pt>
                <c:pt idx="1">
                  <c:v>Overweight</c:v>
                </c:pt>
                <c:pt idx="2">
                  <c:v>Obesity I</c:v>
                </c:pt>
                <c:pt idx="3">
                  <c:v>Obesity II+</c:v>
                </c:pt>
              </c:strCache>
            </c:strRef>
          </c:cat>
          <c:val>
            <c:numRef>
              <c:f>'Fig 5O classes by BMI'!$D$14:$D$17</c:f>
              <c:numCache>
                <c:formatCode>0.0</c:formatCode>
                <c:ptCount val="4"/>
                <c:pt idx="0">
                  <c:v>7.5452217559573844</c:v>
                </c:pt>
                <c:pt idx="1">
                  <c:v>9.4316860495300308</c:v>
                </c:pt>
                <c:pt idx="2">
                  <c:v>16.292407107999537</c:v>
                </c:pt>
                <c:pt idx="3">
                  <c:v>24.365565323013534</c:v>
                </c:pt>
              </c:numCache>
            </c:numRef>
          </c:val>
          <c:extLst>
            <c:ext xmlns:c16="http://schemas.microsoft.com/office/drawing/2014/chart" uri="{C3380CC4-5D6E-409C-BE32-E72D297353CC}">
              <c16:uniqueId val="{00000002-43AB-4F3C-A016-D4EDC3D5F766}"/>
            </c:ext>
          </c:extLst>
        </c:ser>
        <c:ser>
          <c:idx val="3"/>
          <c:order val="3"/>
          <c:tx>
            <c:strRef>
              <c:f>'Fig 5O classes by BMI'!$E$13</c:f>
              <c:strCache>
                <c:ptCount val="1"/>
                <c:pt idx="0">
                  <c:v>Antidepressants</c:v>
                </c:pt>
              </c:strCache>
            </c:strRef>
          </c:tx>
          <c:spPr>
            <a:solidFill>
              <a:srgbClr val="00B0F0"/>
            </a:solidFill>
          </c:spPr>
          <c:invertIfNegative val="0"/>
          <c:cat>
            <c:strRef>
              <c:f>'Fig 5O classes by BMI'!$A$14:$A$17</c:f>
              <c:strCache>
                <c:ptCount val="4"/>
                <c:pt idx="0">
                  <c:v>Normal</c:v>
                </c:pt>
                <c:pt idx="1">
                  <c:v>Overweight</c:v>
                </c:pt>
                <c:pt idx="2">
                  <c:v>Obesity I</c:v>
                </c:pt>
                <c:pt idx="3">
                  <c:v>Obesity II+</c:v>
                </c:pt>
              </c:strCache>
            </c:strRef>
          </c:cat>
          <c:val>
            <c:numRef>
              <c:f>'Fig 5O classes by BMI'!$E$14:$E$17</c:f>
              <c:numCache>
                <c:formatCode>0.0</c:formatCode>
                <c:ptCount val="4"/>
                <c:pt idx="0">
                  <c:v>8.5843611255247207</c:v>
                </c:pt>
                <c:pt idx="1">
                  <c:v>12.390707283643762</c:v>
                </c:pt>
                <c:pt idx="2">
                  <c:v>13.505227770698463</c:v>
                </c:pt>
                <c:pt idx="3">
                  <c:v>20.917368056287959</c:v>
                </c:pt>
              </c:numCache>
            </c:numRef>
          </c:val>
          <c:extLst>
            <c:ext xmlns:c16="http://schemas.microsoft.com/office/drawing/2014/chart" uri="{C3380CC4-5D6E-409C-BE32-E72D297353CC}">
              <c16:uniqueId val="{00000003-43AB-4F3C-A016-D4EDC3D5F766}"/>
            </c:ext>
          </c:extLst>
        </c:ser>
        <c:dLbls>
          <c:showLegendKey val="0"/>
          <c:showVal val="0"/>
          <c:showCatName val="0"/>
          <c:showSerName val="0"/>
          <c:showPercent val="0"/>
          <c:showBubbleSize val="0"/>
        </c:dLbls>
        <c:gapWidth val="150"/>
        <c:axId val="246603536"/>
        <c:axId val="246599616"/>
      </c:barChart>
      <c:catAx>
        <c:axId val="246603536"/>
        <c:scaling>
          <c:orientation val="minMax"/>
        </c:scaling>
        <c:delete val="0"/>
        <c:axPos val="b"/>
        <c:title>
          <c:tx>
            <c:rich>
              <a:bodyPr/>
              <a:lstStyle/>
              <a:p>
                <a:pPr>
                  <a:defRPr sz="1400" b="1" i="0" u="none" strike="noStrike" baseline="0">
                    <a:solidFill>
                      <a:srgbClr val="000000"/>
                    </a:solidFill>
                    <a:latin typeface="+mn-lt"/>
                    <a:ea typeface="Tahoma"/>
                    <a:cs typeface="Tahoma"/>
                  </a:defRPr>
                </a:pPr>
                <a:r>
                  <a:rPr lang="en-US" sz="1400">
                    <a:latin typeface="+mn-lt"/>
                  </a:rPr>
                  <a:t>BMI category</a:t>
                </a:r>
              </a:p>
            </c:rich>
          </c:tx>
          <c:layout>
            <c:manualLayout>
              <c:xMode val="edge"/>
              <c:yMode val="edge"/>
              <c:x val="0.39178274616079489"/>
              <c:y val="0.90304809882235304"/>
            </c:manualLayout>
          </c:layout>
          <c:overlay val="0"/>
          <c:spPr>
            <a:noFill/>
            <a:ln w="25400">
              <a:noFill/>
            </a:ln>
          </c:spPr>
        </c:title>
        <c:numFmt formatCode="General" sourceLinked="1"/>
        <c:majorTickMark val="none"/>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46599616"/>
        <c:crosses val="autoZero"/>
        <c:auto val="0"/>
        <c:lblAlgn val="ctr"/>
        <c:lblOffset val="100"/>
        <c:tickLblSkip val="1"/>
        <c:tickMarkSkip val="1"/>
        <c:noMultiLvlLbl val="0"/>
      </c:catAx>
      <c:valAx>
        <c:axId val="246599616"/>
        <c:scaling>
          <c:orientation val="minMax"/>
          <c:max val="30"/>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en-GB" sz="1200"/>
                  <a:t>Percent</a:t>
                </a:r>
              </a:p>
            </c:rich>
          </c:tx>
          <c:layout>
            <c:manualLayout>
              <c:xMode val="edge"/>
              <c:yMode val="edge"/>
              <c:x val="1.5336720867208673E-2"/>
              <c:y val="0.41870289875199052"/>
            </c:manualLayout>
          </c:layout>
          <c:overlay val="0"/>
          <c:spPr>
            <a:noFill/>
            <a:ln w="25400">
              <a:noFill/>
            </a:ln>
          </c:spPr>
        </c:title>
        <c:numFmt formatCode="0" sourceLinked="0"/>
        <c:majorTickMark val="out"/>
        <c:minorTickMark val="none"/>
        <c:tickLblPos val="nextTo"/>
        <c:spPr>
          <a:ln w="9525">
            <a:noFill/>
          </a:ln>
        </c:spPr>
        <c:txPr>
          <a:bodyPr rot="0" vert="horz"/>
          <a:lstStyle/>
          <a:p>
            <a:pPr>
              <a:defRPr sz="1200" b="1" i="0" u="none" strike="noStrike" baseline="0">
                <a:solidFill>
                  <a:srgbClr val="000000"/>
                </a:solidFill>
                <a:latin typeface="Tahoma"/>
                <a:ea typeface="Tahoma"/>
                <a:cs typeface="Tahoma"/>
              </a:defRPr>
            </a:pPr>
            <a:endParaRPr lang="en-US"/>
          </a:p>
        </c:txPr>
        <c:crossAx val="246603536"/>
        <c:crosses val="autoZero"/>
        <c:crossBetween val="between"/>
      </c:valAx>
      <c:spPr>
        <a:noFill/>
        <a:ln w="25400">
          <a:noFill/>
        </a:ln>
      </c:spPr>
    </c:plotArea>
    <c:legend>
      <c:legendPos val="t"/>
      <c:legendEntry>
        <c:idx val="0"/>
        <c:txPr>
          <a:bodyPr/>
          <a:lstStyle/>
          <a:p>
            <a:pPr>
              <a:defRPr sz="1200" b="1">
                <a:latin typeface="+mn-lt"/>
              </a:defRPr>
            </a:pPr>
            <a:endParaRPr lang="en-US"/>
          </a:p>
        </c:txPr>
      </c:legendEntry>
      <c:legendEntry>
        <c:idx val="1"/>
        <c:txPr>
          <a:bodyPr/>
          <a:lstStyle/>
          <a:p>
            <a:pPr>
              <a:defRPr sz="1200" b="1">
                <a:latin typeface="+mn-lt"/>
              </a:defRPr>
            </a:pPr>
            <a:endParaRPr lang="en-US"/>
          </a:p>
        </c:txPr>
      </c:legendEntry>
      <c:legendEntry>
        <c:idx val="2"/>
        <c:txPr>
          <a:bodyPr/>
          <a:lstStyle/>
          <a:p>
            <a:pPr>
              <a:defRPr sz="1200" b="1">
                <a:latin typeface="+mn-lt"/>
              </a:defRPr>
            </a:pPr>
            <a:endParaRPr lang="en-US"/>
          </a:p>
        </c:txPr>
      </c:legendEntry>
      <c:legendEntry>
        <c:idx val="3"/>
        <c:txPr>
          <a:bodyPr/>
          <a:lstStyle/>
          <a:p>
            <a:pPr>
              <a:defRPr sz="1200" b="1">
                <a:latin typeface="+mn-lt"/>
              </a:defRPr>
            </a:pPr>
            <a:endParaRPr lang="en-US"/>
          </a:p>
        </c:txPr>
      </c:legendEntry>
      <c:layout>
        <c:manualLayout>
          <c:xMode val="edge"/>
          <c:yMode val="edge"/>
          <c:x val="0"/>
          <c:y val="1.1023080768803466E-2"/>
          <c:w val="0.99208311461067367"/>
          <c:h val="0.16756413639225268"/>
        </c:manualLayout>
      </c:layout>
      <c:overlay val="0"/>
      <c:txPr>
        <a:bodyPr/>
        <a:lstStyle/>
        <a:p>
          <a:pPr>
            <a:defRPr sz="1200" b="0">
              <a:latin typeface="+mn-lt"/>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Tahoma"/>
          <a:ea typeface="Tahoma"/>
          <a:cs typeface="Tahoma"/>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63921432972094"/>
          <c:y val="0.1015222978080121"/>
          <c:w val="0.83432301713950974"/>
          <c:h val="0.82986602418745281"/>
        </c:manualLayout>
      </c:layout>
      <c:lineChart>
        <c:grouping val="standard"/>
        <c:varyColors val="0"/>
        <c:ser>
          <c:idx val="0"/>
          <c:order val="0"/>
          <c:tx>
            <c:strRef>
              <c:f>Graph1!$A$29:$B$29</c:f>
              <c:strCache>
                <c:ptCount val="2"/>
                <c:pt idx="0">
                  <c:v>Women</c:v>
                </c:pt>
                <c:pt idx="1">
                  <c:v>Any</c:v>
                </c:pt>
              </c:strCache>
            </c:strRef>
          </c:tx>
          <c:spPr>
            <a:ln w="28575" cap="rnd">
              <a:solidFill>
                <a:srgbClr val="F151CF"/>
              </a:solidFill>
              <a:round/>
            </a:ln>
            <a:effectLst/>
          </c:spPr>
          <c:marker>
            <c:symbol val="triangle"/>
            <c:size val="7"/>
            <c:spPr>
              <a:solidFill>
                <a:srgbClr val="F151CF"/>
              </a:solidFill>
              <a:ln w="9525">
                <a:solidFill>
                  <a:srgbClr val="F151CF"/>
                </a:solidFill>
              </a:ln>
              <a:effectLst/>
            </c:spPr>
          </c:marker>
          <c:errBars>
            <c:errDir val="y"/>
            <c:errBarType val="both"/>
            <c:errValType val="cust"/>
            <c:noEndCap val="0"/>
            <c:plus>
              <c:numRef>
                <c:f>Graph1!$C$34:$F$34</c:f>
                <c:numCache>
                  <c:formatCode>General</c:formatCode>
                  <c:ptCount val="4"/>
                  <c:pt idx="0">
                    <c:v>1.1518899999999999E-2</c:v>
                  </c:pt>
                  <c:pt idx="1">
                    <c:v>1.2150099999999997E-2</c:v>
                  </c:pt>
                  <c:pt idx="2">
                    <c:v>1.4336099999999963E-2</c:v>
                  </c:pt>
                  <c:pt idx="3">
                    <c:v>1.514500000000002E-2</c:v>
                  </c:pt>
                </c:numCache>
              </c:numRef>
            </c:plus>
            <c:minus>
              <c:numRef>
                <c:f>Graph1!$C$35:$F$35</c:f>
                <c:numCache>
                  <c:formatCode>General</c:formatCode>
                  <c:ptCount val="4"/>
                  <c:pt idx="0">
                    <c:v>1.1518899999999999E-2</c:v>
                  </c:pt>
                  <c:pt idx="1">
                    <c:v>1.2149999999999994E-2</c:v>
                  </c:pt>
                  <c:pt idx="2">
                    <c:v>1.4336000000000015E-2</c:v>
                  </c:pt>
                  <c:pt idx="3">
                    <c:v>1.514500000000002E-2</c:v>
                  </c:pt>
                </c:numCache>
              </c:numRef>
            </c:minus>
            <c:spPr>
              <a:noFill/>
              <a:ln w="9525" cap="flat" cmpd="sng" algn="ctr">
                <a:solidFill>
                  <a:schemeClr val="tx1">
                    <a:lumMod val="65000"/>
                    <a:lumOff val="35000"/>
                  </a:schemeClr>
                </a:solidFill>
                <a:round/>
              </a:ln>
              <a:effectLst/>
            </c:spPr>
          </c:errBars>
          <c:cat>
            <c:strRef>
              <c:f>Graph1!$C$28:$F$28</c:f>
              <c:strCache>
                <c:ptCount val="4"/>
                <c:pt idx="0">
                  <c:v>1994</c:v>
                </c:pt>
                <c:pt idx="1">
                  <c:v>2001</c:v>
                </c:pt>
                <c:pt idx="2">
                  <c:v>2012-13</c:v>
                </c:pt>
                <c:pt idx="3">
                  <c:v>2014-15</c:v>
                </c:pt>
              </c:strCache>
            </c:strRef>
          </c:cat>
          <c:val>
            <c:numRef>
              <c:f>Graph1!$C$29:$F$29</c:f>
              <c:numCache>
                <c:formatCode>0%</c:formatCode>
                <c:ptCount val="4"/>
                <c:pt idx="0">
                  <c:v>0.45681090000000002</c:v>
                </c:pt>
                <c:pt idx="1">
                  <c:v>0.51740920000000001</c:v>
                </c:pt>
                <c:pt idx="2">
                  <c:v>0.52179129999999996</c:v>
                </c:pt>
                <c:pt idx="3">
                  <c:v>0.53184799999999999</c:v>
                </c:pt>
              </c:numCache>
            </c:numRef>
          </c:val>
          <c:smooth val="0"/>
          <c:extLst>
            <c:ext xmlns:c16="http://schemas.microsoft.com/office/drawing/2014/chart" uri="{C3380CC4-5D6E-409C-BE32-E72D297353CC}">
              <c16:uniqueId val="{00000000-CBD3-45EF-AB1C-EE2AA8EB4275}"/>
            </c:ext>
          </c:extLst>
        </c:ser>
        <c:ser>
          <c:idx val="1"/>
          <c:order val="1"/>
          <c:tx>
            <c:strRef>
              <c:f>Graph1!$A$30:$B$30</c:f>
              <c:strCache>
                <c:ptCount val="2"/>
                <c:pt idx="0">
                  <c:v>Men</c:v>
                </c:pt>
                <c:pt idx="1">
                  <c:v>Any</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errBars>
            <c:errDir val="y"/>
            <c:errBarType val="both"/>
            <c:errValType val="cust"/>
            <c:noEndCap val="0"/>
            <c:plus>
              <c:numRef>
                <c:f>Graph1!$C$36:$F$36</c:f>
                <c:numCache>
                  <c:formatCode>General</c:formatCode>
                  <c:ptCount val="4"/>
                  <c:pt idx="0">
                    <c:v>7.9359999999999986E-3</c:v>
                  </c:pt>
                  <c:pt idx="1">
                    <c:v>9.366399999999997E-3</c:v>
                  </c:pt>
                  <c:pt idx="2">
                    <c:v>1.0409200000000007E-2</c:v>
                  </c:pt>
                  <c:pt idx="3">
                    <c:v>1.1887700000000001E-2</c:v>
                  </c:pt>
                </c:numCache>
              </c:numRef>
            </c:plus>
            <c:minus>
              <c:numRef>
                <c:f>Graph1!$C$37:$F$37</c:f>
                <c:numCache>
                  <c:formatCode>General</c:formatCode>
                  <c:ptCount val="4"/>
                  <c:pt idx="0">
                    <c:v>7.9358999999999957E-3</c:v>
                  </c:pt>
                  <c:pt idx="1">
                    <c:v>9.366399999999997E-3</c:v>
                  </c:pt>
                  <c:pt idx="2">
                    <c:v>1.0409299999999982E-2</c:v>
                  </c:pt>
                  <c:pt idx="3">
                    <c:v>1.1887700000000001E-2</c:v>
                  </c:pt>
                </c:numCache>
              </c:numRef>
            </c:minus>
            <c:spPr>
              <a:noFill/>
              <a:ln w="9525" cap="flat" cmpd="sng" algn="ctr">
                <a:solidFill>
                  <a:schemeClr val="tx1">
                    <a:lumMod val="65000"/>
                    <a:lumOff val="35000"/>
                  </a:schemeClr>
                </a:solidFill>
                <a:round/>
              </a:ln>
              <a:effectLst/>
            </c:spPr>
          </c:errBars>
          <c:cat>
            <c:strRef>
              <c:f>Graph1!$C$28:$F$28</c:f>
              <c:strCache>
                <c:ptCount val="4"/>
                <c:pt idx="0">
                  <c:v>1994</c:v>
                </c:pt>
                <c:pt idx="1">
                  <c:v>2001</c:v>
                </c:pt>
                <c:pt idx="2">
                  <c:v>2012-13</c:v>
                </c:pt>
                <c:pt idx="3">
                  <c:v>2014-15</c:v>
                </c:pt>
              </c:strCache>
            </c:strRef>
          </c:cat>
          <c:val>
            <c:numRef>
              <c:f>Graph1!$C$30:$F$30</c:f>
              <c:numCache>
                <c:formatCode>0%</c:formatCode>
                <c:ptCount val="4"/>
                <c:pt idx="0">
                  <c:v>0.37826609999999999</c:v>
                </c:pt>
                <c:pt idx="1">
                  <c:v>0.40278730000000001</c:v>
                </c:pt>
                <c:pt idx="2">
                  <c:v>0.45642840000000001</c:v>
                </c:pt>
                <c:pt idx="3">
                  <c:v>0.4673003</c:v>
                </c:pt>
              </c:numCache>
            </c:numRef>
          </c:val>
          <c:smooth val="0"/>
          <c:extLst>
            <c:ext xmlns:c16="http://schemas.microsoft.com/office/drawing/2014/chart" uri="{C3380CC4-5D6E-409C-BE32-E72D297353CC}">
              <c16:uniqueId val="{00000001-CBD3-45EF-AB1C-EE2AA8EB4275}"/>
            </c:ext>
          </c:extLst>
        </c:ser>
        <c:ser>
          <c:idx val="2"/>
          <c:order val="2"/>
          <c:tx>
            <c:strRef>
              <c:f>Graph1!$A$31:$B$31</c:f>
              <c:strCache>
                <c:ptCount val="2"/>
                <c:pt idx="0">
                  <c:v>Women</c:v>
                </c:pt>
                <c:pt idx="1">
                  <c:v>3+</c:v>
                </c:pt>
              </c:strCache>
            </c:strRef>
          </c:tx>
          <c:spPr>
            <a:ln w="28575" cap="rnd">
              <a:solidFill>
                <a:srgbClr val="F151CF"/>
              </a:solidFill>
              <a:prstDash val="sysDash"/>
              <a:round/>
            </a:ln>
            <a:effectLst/>
          </c:spPr>
          <c:marker>
            <c:symbol val="triangle"/>
            <c:size val="7"/>
            <c:spPr>
              <a:solidFill>
                <a:srgbClr val="F151CF"/>
              </a:solidFill>
              <a:ln w="9525">
                <a:solidFill>
                  <a:srgbClr val="F151CF"/>
                </a:solidFill>
              </a:ln>
              <a:effectLst/>
            </c:spPr>
          </c:marker>
          <c:errBars>
            <c:errDir val="y"/>
            <c:errBarType val="both"/>
            <c:errValType val="cust"/>
            <c:noEndCap val="0"/>
            <c:plus>
              <c:numRef>
                <c:f>Graph1!$C$38:$F$38</c:f>
                <c:numCache>
                  <c:formatCode>General</c:formatCode>
                  <c:ptCount val="4"/>
                  <c:pt idx="0">
                    <c:v>1.1114999999999986E-2</c:v>
                  </c:pt>
                  <c:pt idx="1">
                    <c:v>1.1786500000000033E-2</c:v>
                  </c:pt>
                  <c:pt idx="2">
                    <c:v>1.2819899999999995E-2</c:v>
                  </c:pt>
                  <c:pt idx="3">
                    <c:v>1.376299999999997E-2</c:v>
                  </c:pt>
                </c:numCache>
              </c:numRef>
            </c:plus>
            <c:minus>
              <c:numRef>
                <c:f>Graph1!$C$39:$F$39</c:f>
                <c:numCache>
                  <c:formatCode>General</c:formatCode>
                  <c:ptCount val="4"/>
                  <c:pt idx="0">
                    <c:v>1.1114900000000039E-2</c:v>
                  </c:pt>
                  <c:pt idx="1">
                    <c:v>1.178659999999998E-2</c:v>
                  </c:pt>
                  <c:pt idx="2">
                    <c:v>1.2819999999999943E-2</c:v>
                  </c:pt>
                  <c:pt idx="3">
                    <c:v>1.376299999999997E-2</c:v>
                  </c:pt>
                </c:numCache>
              </c:numRef>
            </c:minus>
            <c:spPr>
              <a:noFill/>
              <a:ln w="9525" cap="flat" cmpd="sng" algn="ctr">
                <a:solidFill>
                  <a:schemeClr val="tx1">
                    <a:lumMod val="65000"/>
                    <a:lumOff val="35000"/>
                  </a:schemeClr>
                </a:solidFill>
                <a:round/>
              </a:ln>
              <a:effectLst/>
            </c:spPr>
          </c:errBars>
          <c:cat>
            <c:strRef>
              <c:f>Graph1!$C$28:$F$28</c:f>
              <c:strCache>
                <c:ptCount val="4"/>
                <c:pt idx="0">
                  <c:v>1994</c:v>
                </c:pt>
                <c:pt idx="1">
                  <c:v>2001</c:v>
                </c:pt>
                <c:pt idx="2">
                  <c:v>2012-13</c:v>
                </c:pt>
                <c:pt idx="3">
                  <c:v>2014-15</c:v>
                </c:pt>
              </c:strCache>
            </c:strRef>
          </c:cat>
          <c:val>
            <c:numRef>
              <c:f>Graph1!$C$31:$F$31</c:f>
              <c:numCache>
                <c:formatCode>0%</c:formatCode>
                <c:ptCount val="4"/>
                <c:pt idx="0">
                  <c:v>0.13803199999999999</c:v>
                </c:pt>
                <c:pt idx="1">
                  <c:v>0.2173493</c:v>
                </c:pt>
                <c:pt idx="2">
                  <c:v>0.25445859999999998</c:v>
                </c:pt>
                <c:pt idx="3">
                  <c:v>0.27202219999999999</c:v>
                </c:pt>
              </c:numCache>
            </c:numRef>
          </c:val>
          <c:smooth val="0"/>
          <c:extLst>
            <c:ext xmlns:c16="http://schemas.microsoft.com/office/drawing/2014/chart" uri="{C3380CC4-5D6E-409C-BE32-E72D297353CC}">
              <c16:uniqueId val="{00000002-CBD3-45EF-AB1C-EE2AA8EB4275}"/>
            </c:ext>
          </c:extLst>
        </c:ser>
        <c:ser>
          <c:idx val="3"/>
          <c:order val="3"/>
          <c:tx>
            <c:strRef>
              <c:f>Graph1!$A$32:$B$32</c:f>
              <c:strCache>
                <c:ptCount val="2"/>
                <c:pt idx="0">
                  <c:v>Men</c:v>
                </c:pt>
                <c:pt idx="1">
                  <c:v>3+</c:v>
                </c:pt>
              </c:strCache>
            </c:strRef>
          </c:tx>
          <c:spPr>
            <a:ln w="28575" cap="rnd">
              <a:solidFill>
                <a:schemeClr val="accent2">
                  <a:lumMod val="75000"/>
                </a:schemeClr>
              </a:solidFill>
              <a:prstDash val="sysDash"/>
              <a:round/>
            </a:ln>
            <a:effectLst/>
          </c:spPr>
          <c:marker>
            <c:symbol val="circle"/>
            <c:size val="6"/>
            <c:spPr>
              <a:solidFill>
                <a:schemeClr val="accent4"/>
              </a:solidFill>
              <a:ln w="9525">
                <a:solidFill>
                  <a:schemeClr val="tx2"/>
                </a:solidFill>
              </a:ln>
              <a:effectLst/>
            </c:spPr>
          </c:marker>
          <c:errBars>
            <c:errDir val="y"/>
            <c:errBarType val="both"/>
            <c:errValType val="cust"/>
            <c:noEndCap val="0"/>
            <c:plus>
              <c:numRef>
                <c:f>Graph1!$C$40:$F$40</c:f>
                <c:numCache>
                  <c:formatCode>General</c:formatCode>
                  <c:ptCount val="4"/>
                  <c:pt idx="0">
                    <c:v>8.00010000000001E-3</c:v>
                  </c:pt>
                  <c:pt idx="1">
                    <c:v>9.8125000000000018E-3</c:v>
                  </c:pt>
                  <c:pt idx="2">
                    <c:v>1.0159500000000043E-2</c:v>
                  </c:pt>
                  <c:pt idx="3">
                    <c:v>1.1216000000000004E-2</c:v>
                  </c:pt>
                </c:numCache>
              </c:numRef>
            </c:plus>
            <c:minus>
              <c:numRef>
                <c:f>Graph1!$C$41:$F$41</c:f>
                <c:numCache>
                  <c:formatCode>General</c:formatCode>
                  <c:ptCount val="4"/>
                  <c:pt idx="0">
                    <c:v>8.0000999999999822E-3</c:v>
                  </c:pt>
                  <c:pt idx="1">
                    <c:v>9.8123999999999989E-3</c:v>
                  </c:pt>
                  <c:pt idx="2">
                    <c:v>1.0159399999999985E-2</c:v>
                  </c:pt>
                  <c:pt idx="3">
                    <c:v>1.1216000000000004E-2</c:v>
                  </c:pt>
                </c:numCache>
              </c:numRef>
            </c:minus>
            <c:spPr>
              <a:noFill/>
              <a:ln w="9525" cap="flat" cmpd="sng" algn="ctr">
                <a:solidFill>
                  <a:schemeClr val="tx1">
                    <a:lumMod val="65000"/>
                    <a:lumOff val="35000"/>
                  </a:schemeClr>
                </a:solidFill>
                <a:round/>
              </a:ln>
              <a:effectLst/>
            </c:spPr>
          </c:errBars>
          <c:cat>
            <c:strRef>
              <c:f>Graph1!$C$28:$F$28</c:f>
              <c:strCache>
                <c:ptCount val="4"/>
                <c:pt idx="0">
                  <c:v>1994</c:v>
                </c:pt>
                <c:pt idx="1">
                  <c:v>2001</c:v>
                </c:pt>
                <c:pt idx="2">
                  <c:v>2012-13</c:v>
                </c:pt>
                <c:pt idx="3">
                  <c:v>2014-15</c:v>
                </c:pt>
              </c:strCache>
            </c:strRef>
          </c:cat>
          <c:val>
            <c:numRef>
              <c:f>Graph1!$C$32:$F$32</c:f>
              <c:numCache>
                <c:formatCode>0%</c:formatCode>
                <c:ptCount val="4"/>
                <c:pt idx="0">
                  <c:v>0.1148256</c:v>
                </c:pt>
                <c:pt idx="1">
                  <c:v>0.1696926</c:v>
                </c:pt>
                <c:pt idx="2">
                  <c:v>0.23056769999999999</c:v>
                </c:pt>
                <c:pt idx="3">
                  <c:v>0.24563760000000001</c:v>
                </c:pt>
              </c:numCache>
            </c:numRef>
          </c:val>
          <c:smooth val="0"/>
          <c:extLst>
            <c:ext xmlns:c16="http://schemas.microsoft.com/office/drawing/2014/chart" uri="{C3380CC4-5D6E-409C-BE32-E72D297353CC}">
              <c16:uniqueId val="{00000003-CBD3-45EF-AB1C-EE2AA8EB4275}"/>
            </c:ext>
          </c:extLst>
        </c:ser>
        <c:dLbls>
          <c:showLegendKey val="0"/>
          <c:showVal val="0"/>
          <c:showCatName val="0"/>
          <c:showSerName val="0"/>
          <c:showPercent val="0"/>
          <c:showBubbleSize val="0"/>
        </c:dLbls>
        <c:marker val="1"/>
        <c:smooth val="0"/>
        <c:axId val="270276424"/>
        <c:axId val="270277600"/>
      </c:lineChart>
      <c:catAx>
        <c:axId val="27027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0277600"/>
        <c:crosses val="autoZero"/>
        <c:auto val="1"/>
        <c:lblAlgn val="ctr"/>
        <c:lblOffset val="100"/>
        <c:noMultiLvlLbl val="0"/>
      </c:catAx>
      <c:valAx>
        <c:axId val="270277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02764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'Graph2 '!$A$38:$B$38</c:f>
              <c:strCache>
                <c:ptCount val="2"/>
                <c:pt idx="0">
                  <c:v>20-39y</c:v>
                </c:pt>
                <c:pt idx="1">
                  <c:v>1+</c:v>
                </c:pt>
              </c:strCache>
            </c:strRef>
          </c:tx>
          <c:spPr>
            <a:ln w="28575" cap="rnd">
              <a:solidFill>
                <a:schemeClr val="bg1">
                  <a:lumMod val="50000"/>
                </a:schemeClr>
              </a:solidFill>
              <a:round/>
            </a:ln>
            <a:effectLst/>
          </c:spPr>
          <c:marker>
            <c:symbol val="circle"/>
            <c:size val="6"/>
            <c:spPr>
              <a:solidFill>
                <a:schemeClr val="bg1">
                  <a:lumMod val="50000"/>
                </a:schemeClr>
              </a:solidFill>
              <a:ln w="9525">
                <a:solidFill>
                  <a:schemeClr val="bg1">
                    <a:lumMod val="50000"/>
                  </a:schemeClr>
                </a:solidFill>
              </a:ln>
              <a:effectLst/>
            </c:spPr>
          </c:marker>
          <c:cat>
            <c:strRef>
              <c:f>'Graph2 '!$C$35:$L$35</c:f>
              <c:strCache>
                <c:ptCount val="4"/>
                <c:pt idx="0">
                  <c:v>1994</c:v>
                </c:pt>
                <c:pt idx="1">
                  <c:v>2001</c:v>
                </c:pt>
                <c:pt idx="2">
                  <c:v>2012-13</c:v>
                </c:pt>
                <c:pt idx="3">
                  <c:v>2014-15</c:v>
                </c:pt>
              </c:strCache>
              <c:extLst/>
            </c:strRef>
          </c:cat>
          <c:val>
            <c:numRef>
              <c:f>'Graph2 '!$C$38:$L$38</c:f>
              <c:numCache>
                <c:formatCode>0%</c:formatCode>
                <c:ptCount val="4"/>
                <c:pt idx="0">
                  <c:v>0.20918680000000001</c:v>
                </c:pt>
                <c:pt idx="1">
                  <c:v>0.25638909999999998</c:v>
                </c:pt>
                <c:pt idx="2">
                  <c:v>0.24769330000000001</c:v>
                </c:pt>
                <c:pt idx="3">
                  <c:v>0.26383309999999999</c:v>
                </c:pt>
              </c:numCache>
              <c:extLst/>
            </c:numRef>
          </c:val>
          <c:smooth val="0"/>
          <c:extLst>
            <c:ext xmlns:c16="http://schemas.microsoft.com/office/drawing/2014/chart" uri="{C3380CC4-5D6E-409C-BE32-E72D297353CC}">
              <c16:uniqueId val="{00000000-44A1-4C5B-8659-EE0713171B52}"/>
            </c:ext>
          </c:extLst>
        </c:ser>
        <c:ser>
          <c:idx val="1"/>
          <c:order val="1"/>
          <c:tx>
            <c:strRef>
              <c:f>'Graph2 '!$A$37:$B$37</c:f>
              <c:strCache>
                <c:ptCount val="2"/>
                <c:pt idx="0">
                  <c:v>40-64y</c:v>
                </c:pt>
                <c:pt idx="1">
                  <c:v>1+</c:v>
                </c:pt>
              </c:strCache>
            </c:strRef>
          </c:tx>
          <c:spPr>
            <a:ln w="28575" cap="rnd">
              <a:solidFill>
                <a:schemeClr val="accent2"/>
              </a:solidFill>
              <a:round/>
            </a:ln>
            <a:effectLst/>
          </c:spPr>
          <c:marker>
            <c:symbol val="triangle"/>
            <c:size val="6"/>
            <c:spPr>
              <a:solidFill>
                <a:schemeClr val="accent2"/>
              </a:solidFill>
              <a:ln w="9525">
                <a:solidFill>
                  <a:schemeClr val="accent2"/>
                </a:solidFill>
              </a:ln>
              <a:effectLst/>
            </c:spPr>
          </c:marker>
          <c:cat>
            <c:strRef>
              <c:f>'Graph2 '!$C$35:$L$35</c:f>
              <c:strCache>
                <c:ptCount val="4"/>
                <c:pt idx="0">
                  <c:v>1994</c:v>
                </c:pt>
                <c:pt idx="1">
                  <c:v>2001</c:v>
                </c:pt>
                <c:pt idx="2">
                  <c:v>2012-13</c:v>
                </c:pt>
                <c:pt idx="3">
                  <c:v>2014-15</c:v>
                </c:pt>
              </c:strCache>
              <c:extLst/>
            </c:strRef>
          </c:cat>
          <c:val>
            <c:numRef>
              <c:f>'Graph2 '!$C$37:$L$37</c:f>
              <c:numCache>
                <c:formatCode>0%</c:formatCode>
                <c:ptCount val="4"/>
                <c:pt idx="0">
                  <c:v>0.43548720000000002</c:v>
                </c:pt>
                <c:pt idx="1">
                  <c:v>0.48874800000000002</c:v>
                </c:pt>
                <c:pt idx="2">
                  <c:v>0.51302429999999999</c:v>
                </c:pt>
                <c:pt idx="3">
                  <c:v>0.52887189999999995</c:v>
                </c:pt>
              </c:numCache>
              <c:extLst/>
            </c:numRef>
          </c:val>
          <c:smooth val="0"/>
          <c:extLst>
            <c:ext xmlns:c16="http://schemas.microsoft.com/office/drawing/2014/chart" uri="{C3380CC4-5D6E-409C-BE32-E72D297353CC}">
              <c16:uniqueId val="{00000001-44A1-4C5B-8659-EE0713171B52}"/>
            </c:ext>
          </c:extLst>
        </c:ser>
        <c:ser>
          <c:idx val="0"/>
          <c:order val="2"/>
          <c:tx>
            <c:strRef>
              <c:f>'Graph2 '!$A$36:$B$36</c:f>
              <c:strCache>
                <c:ptCount val="2"/>
                <c:pt idx="0">
                  <c:v>65+</c:v>
                </c:pt>
                <c:pt idx="1">
                  <c:v>1+</c:v>
                </c:pt>
              </c:strCache>
            </c:strRef>
          </c:tx>
          <c:spPr>
            <a:ln w="28575" cap="rnd">
              <a:solidFill>
                <a:schemeClr val="tx1"/>
              </a:solidFill>
              <a:round/>
            </a:ln>
            <a:effectLst/>
          </c:spPr>
          <c:marker>
            <c:symbol val="square"/>
            <c:size val="6"/>
            <c:spPr>
              <a:solidFill>
                <a:schemeClr val="tx1"/>
              </a:solidFill>
              <a:ln w="9525">
                <a:solidFill>
                  <a:schemeClr val="tx1"/>
                </a:solidFill>
              </a:ln>
              <a:effectLst/>
            </c:spPr>
          </c:marker>
          <c:cat>
            <c:strRef>
              <c:f>'Graph2 '!$C$35:$L$35</c:f>
              <c:strCache>
                <c:ptCount val="4"/>
                <c:pt idx="0">
                  <c:v>1994</c:v>
                </c:pt>
                <c:pt idx="1">
                  <c:v>2001</c:v>
                </c:pt>
                <c:pt idx="2">
                  <c:v>2012-13</c:v>
                </c:pt>
                <c:pt idx="3">
                  <c:v>2014-15</c:v>
                </c:pt>
              </c:strCache>
              <c:extLst/>
            </c:strRef>
          </c:cat>
          <c:val>
            <c:numRef>
              <c:f>'Graph2 '!$C$36:$L$36</c:f>
              <c:numCache>
                <c:formatCode>0%</c:formatCode>
                <c:ptCount val="4"/>
                <c:pt idx="0">
                  <c:v>0.74255490000000002</c:v>
                </c:pt>
                <c:pt idx="1">
                  <c:v>0.77798420000000001</c:v>
                </c:pt>
                <c:pt idx="2">
                  <c:v>0.8590757</c:v>
                </c:pt>
                <c:pt idx="3">
                  <c:v>0.85330839999999997</c:v>
                </c:pt>
              </c:numCache>
              <c:extLst/>
            </c:numRef>
          </c:val>
          <c:smooth val="0"/>
          <c:extLst>
            <c:ext xmlns:c16="http://schemas.microsoft.com/office/drawing/2014/chart" uri="{C3380CC4-5D6E-409C-BE32-E72D297353CC}">
              <c16:uniqueId val="{00000002-44A1-4C5B-8659-EE0713171B52}"/>
            </c:ext>
          </c:extLst>
        </c:ser>
        <c:dLbls>
          <c:showLegendKey val="0"/>
          <c:showVal val="0"/>
          <c:showCatName val="0"/>
          <c:showSerName val="0"/>
          <c:showPercent val="0"/>
          <c:showBubbleSize val="0"/>
        </c:dLbls>
        <c:marker val="1"/>
        <c:smooth val="0"/>
        <c:axId val="270281912"/>
        <c:axId val="270283480"/>
      </c:lineChart>
      <c:catAx>
        <c:axId val="27028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0283480"/>
        <c:crosses val="autoZero"/>
        <c:auto val="1"/>
        <c:lblAlgn val="ctr"/>
        <c:lblOffset val="100"/>
        <c:noMultiLvlLbl val="0"/>
      </c:catAx>
      <c:valAx>
        <c:axId val="270283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0281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'Graph2 '!$A$41:$B$41</c:f>
              <c:strCache>
                <c:ptCount val="2"/>
                <c:pt idx="0">
                  <c:v>20-39y</c:v>
                </c:pt>
                <c:pt idx="1">
                  <c:v>3+</c:v>
                </c:pt>
              </c:strCache>
            </c:strRef>
          </c:tx>
          <c:spPr>
            <a:ln w="28575" cap="rnd">
              <a:solidFill>
                <a:schemeClr val="bg1">
                  <a:lumMod val="50000"/>
                </a:schemeClr>
              </a:solidFill>
              <a:prstDash val="sysDash"/>
              <a:round/>
            </a:ln>
            <a:effectLst/>
          </c:spPr>
          <c:marker>
            <c:symbol val="circle"/>
            <c:size val="6"/>
            <c:spPr>
              <a:solidFill>
                <a:schemeClr val="bg1">
                  <a:lumMod val="50000"/>
                </a:schemeClr>
              </a:solidFill>
              <a:ln w="9525">
                <a:solidFill>
                  <a:schemeClr val="bg1">
                    <a:lumMod val="50000"/>
                  </a:schemeClr>
                </a:solidFill>
              </a:ln>
              <a:effectLst/>
            </c:spPr>
          </c:marker>
          <c:cat>
            <c:strRef>
              <c:f>'Graph2 '!$C$35:$L$35</c:f>
              <c:strCache>
                <c:ptCount val="4"/>
                <c:pt idx="0">
                  <c:v>1994</c:v>
                </c:pt>
                <c:pt idx="1">
                  <c:v>2001</c:v>
                </c:pt>
                <c:pt idx="2">
                  <c:v>2012-13</c:v>
                </c:pt>
                <c:pt idx="3">
                  <c:v>2014-15</c:v>
                </c:pt>
              </c:strCache>
              <c:extLst/>
            </c:strRef>
          </c:cat>
          <c:val>
            <c:numRef>
              <c:f>'Graph2 '!$C$41:$L$41</c:f>
              <c:numCache>
                <c:formatCode>0%</c:formatCode>
                <c:ptCount val="4"/>
                <c:pt idx="0">
                  <c:v>3.0209E-2</c:v>
                </c:pt>
                <c:pt idx="1">
                  <c:v>5.8807400000000003E-2</c:v>
                </c:pt>
                <c:pt idx="2">
                  <c:v>5.2097699999999997E-2</c:v>
                </c:pt>
                <c:pt idx="3">
                  <c:v>7.23385E-2</c:v>
                </c:pt>
              </c:numCache>
              <c:extLst/>
            </c:numRef>
          </c:val>
          <c:smooth val="0"/>
          <c:extLst>
            <c:ext xmlns:c16="http://schemas.microsoft.com/office/drawing/2014/chart" uri="{C3380CC4-5D6E-409C-BE32-E72D297353CC}">
              <c16:uniqueId val="{00000000-4828-4C05-BFD5-34BD09F65FA1}"/>
            </c:ext>
          </c:extLst>
        </c:ser>
        <c:ser>
          <c:idx val="1"/>
          <c:order val="1"/>
          <c:tx>
            <c:strRef>
              <c:f>'Graph2 '!$A$40:$B$40</c:f>
              <c:strCache>
                <c:ptCount val="2"/>
                <c:pt idx="0">
                  <c:v>40-64y</c:v>
                </c:pt>
                <c:pt idx="1">
                  <c:v>3+</c:v>
                </c:pt>
              </c:strCache>
            </c:strRef>
          </c:tx>
          <c:spPr>
            <a:ln w="28575" cap="rnd">
              <a:solidFill>
                <a:schemeClr val="accent2"/>
              </a:solidFill>
              <a:prstDash val="sysDash"/>
              <a:round/>
            </a:ln>
            <a:effectLst/>
          </c:spPr>
          <c:marker>
            <c:symbol val="circle"/>
            <c:size val="6"/>
            <c:spPr>
              <a:solidFill>
                <a:schemeClr val="accent2"/>
              </a:solidFill>
              <a:ln w="9525">
                <a:solidFill>
                  <a:schemeClr val="accent2"/>
                </a:solidFill>
              </a:ln>
              <a:effectLst/>
            </c:spPr>
          </c:marker>
          <c:cat>
            <c:strRef>
              <c:f>'Graph2 '!$C$35:$L$35</c:f>
              <c:strCache>
                <c:ptCount val="4"/>
                <c:pt idx="0">
                  <c:v>1994</c:v>
                </c:pt>
                <c:pt idx="1">
                  <c:v>2001</c:v>
                </c:pt>
                <c:pt idx="2">
                  <c:v>2012-13</c:v>
                </c:pt>
                <c:pt idx="3">
                  <c:v>2014-15</c:v>
                </c:pt>
              </c:strCache>
              <c:extLst/>
            </c:strRef>
          </c:cat>
          <c:val>
            <c:numRef>
              <c:f>'Graph2 '!$C$40:$L$40</c:f>
              <c:numCache>
                <c:formatCode>0%</c:formatCode>
                <c:ptCount val="4"/>
                <c:pt idx="0">
                  <c:v>0.11</c:v>
                </c:pt>
                <c:pt idx="1">
                  <c:v>0.18003269999999999</c:v>
                </c:pt>
                <c:pt idx="2">
                  <c:v>0.22241720000000001</c:v>
                </c:pt>
                <c:pt idx="3">
                  <c:v>0.24236869999999999</c:v>
                </c:pt>
              </c:numCache>
              <c:extLst/>
            </c:numRef>
          </c:val>
          <c:smooth val="0"/>
          <c:extLst>
            <c:ext xmlns:c16="http://schemas.microsoft.com/office/drawing/2014/chart" uri="{C3380CC4-5D6E-409C-BE32-E72D297353CC}">
              <c16:uniqueId val="{00000001-4828-4C05-BFD5-34BD09F65FA1}"/>
            </c:ext>
          </c:extLst>
        </c:ser>
        <c:ser>
          <c:idx val="0"/>
          <c:order val="2"/>
          <c:tx>
            <c:strRef>
              <c:f>'Graph2 '!$A$39:$B$39</c:f>
              <c:strCache>
                <c:ptCount val="2"/>
                <c:pt idx="0">
                  <c:v>65+</c:v>
                </c:pt>
                <c:pt idx="1">
                  <c:v>3+</c:v>
                </c:pt>
              </c:strCache>
            </c:strRef>
          </c:tx>
          <c:spPr>
            <a:ln w="28575" cap="rnd">
              <a:solidFill>
                <a:schemeClr val="tx1"/>
              </a:solidFill>
              <a:prstDash val="sysDash"/>
              <a:round/>
            </a:ln>
            <a:effectLst/>
          </c:spPr>
          <c:marker>
            <c:symbol val="square"/>
            <c:size val="6"/>
            <c:spPr>
              <a:solidFill>
                <a:schemeClr val="tx1"/>
              </a:solidFill>
              <a:ln w="9525">
                <a:solidFill>
                  <a:schemeClr val="tx1"/>
                </a:solidFill>
                <a:prstDash val="sysDash"/>
              </a:ln>
              <a:effectLst/>
            </c:spPr>
          </c:marker>
          <c:cat>
            <c:strRef>
              <c:f>'Graph2 '!$C$35:$L$35</c:f>
              <c:strCache>
                <c:ptCount val="4"/>
                <c:pt idx="0">
                  <c:v>1994</c:v>
                </c:pt>
                <c:pt idx="1">
                  <c:v>2001</c:v>
                </c:pt>
                <c:pt idx="2">
                  <c:v>2012-13</c:v>
                </c:pt>
                <c:pt idx="3">
                  <c:v>2014-15</c:v>
                </c:pt>
              </c:strCache>
              <c:extLst/>
            </c:strRef>
          </c:cat>
          <c:val>
            <c:numRef>
              <c:f>'Graph2 '!$C$39:$L$39</c:f>
              <c:numCache>
                <c:formatCode>0%</c:formatCode>
                <c:ptCount val="4"/>
                <c:pt idx="0">
                  <c:v>0.32053290000000001</c:v>
                </c:pt>
                <c:pt idx="1">
                  <c:v>0.46168140000000002</c:v>
                </c:pt>
                <c:pt idx="2">
                  <c:v>0.61782389999999998</c:v>
                </c:pt>
                <c:pt idx="3">
                  <c:v>0.62187950000000003</c:v>
                </c:pt>
              </c:numCache>
              <c:extLst/>
            </c:numRef>
          </c:val>
          <c:smooth val="0"/>
          <c:extLst>
            <c:ext xmlns:c16="http://schemas.microsoft.com/office/drawing/2014/chart" uri="{C3380CC4-5D6E-409C-BE32-E72D297353CC}">
              <c16:uniqueId val="{00000002-4828-4C05-BFD5-34BD09F65FA1}"/>
            </c:ext>
          </c:extLst>
        </c:ser>
        <c:dLbls>
          <c:showLegendKey val="0"/>
          <c:showVal val="0"/>
          <c:showCatName val="0"/>
          <c:showSerName val="0"/>
          <c:showPercent val="0"/>
          <c:showBubbleSize val="0"/>
        </c:dLbls>
        <c:marker val="1"/>
        <c:smooth val="0"/>
        <c:axId val="270281912"/>
        <c:axId val="270283480"/>
      </c:lineChart>
      <c:catAx>
        <c:axId val="27028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0283480"/>
        <c:crosses val="autoZero"/>
        <c:auto val="1"/>
        <c:lblAlgn val="ctr"/>
        <c:lblOffset val="100"/>
        <c:noMultiLvlLbl val="0"/>
      </c:catAx>
      <c:valAx>
        <c:axId val="2702834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0281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'Trend over time v2'!$A$38:$B$38</c:f>
              <c:strCache>
                <c:ptCount val="2"/>
                <c:pt idx="0">
                  <c:v>20-39y</c:v>
                </c:pt>
                <c:pt idx="1">
                  <c:v>1+</c:v>
                </c:pt>
              </c:strCache>
            </c:strRef>
          </c:tx>
          <c:spPr>
            <a:ln w="28575" cap="rnd">
              <a:solidFill>
                <a:schemeClr val="bg1">
                  <a:lumMod val="50000"/>
                </a:schemeClr>
              </a:solidFill>
              <a:round/>
            </a:ln>
            <a:effectLst/>
          </c:spPr>
          <c:marker>
            <c:symbol val="circle"/>
            <c:size val="6"/>
            <c:spPr>
              <a:solidFill>
                <a:schemeClr val="bg1">
                  <a:lumMod val="50000"/>
                </a:schemeClr>
              </a:solidFill>
              <a:ln w="9525">
                <a:solidFill>
                  <a:schemeClr val="bg1">
                    <a:lumMod val="50000"/>
                  </a:schemeClr>
                </a:solidFill>
              </a:ln>
              <a:effectLst/>
            </c:spPr>
          </c:marker>
          <c:cat>
            <c:strRef>
              <c:f>'Trend over time v2'!$C$35:$N$35</c:f>
              <c:strCache>
                <c:ptCount val="12"/>
                <c:pt idx="0">
                  <c:v>1994</c:v>
                </c:pt>
                <c:pt idx="4">
                  <c:v>2001</c:v>
                </c:pt>
                <c:pt idx="10">
                  <c:v>2012-13</c:v>
                </c:pt>
                <c:pt idx="11">
                  <c:v>2014-15</c:v>
                </c:pt>
              </c:strCache>
            </c:strRef>
          </c:cat>
          <c:val>
            <c:numRef>
              <c:f>'Trend over time v2'!$C$38:$N$38</c:f>
              <c:numCache>
                <c:formatCode>General</c:formatCode>
                <c:ptCount val="12"/>
                <c:pt idx="0" formatCode="0%">
                  <c:v>0.20918680000000001</c:v>
                </c:pt>
                <c:pt idx="4" formatCode="0%">
                  <c:v>0.25638909999999998</c:v>
                </c:pt>
                <c:pt idx="10" formatCode="0%">
                  <c:v>0.24769330000000001</c:v>
                </c:pt>
                <c:pt idx="11" formatCode="0%">
                  <c:v>0.26383309999999999</c:v>
                </c:pt>
              </c:numCache>
            </c:numRef>
          </c:val>
          <c:smooth val="0"/>
          <c:extLst>
            <c:ext xmlns:c16="http://schemas.microsoft.com/office/drawing/2014/chart" uri="{C3380CC4-5D6E-409C-BE32-E72D297353CC}">
              <c16:uniqueId val="{00000000-7BB0-4F7C-808E-B4F9CD0A3628}"/>
            </c:ext>
          </c:extLst>
        </c:ser>
        <c:ser>
          <c:idx val="1"/>
          <c:order val="1"/>
          <c:tx>
            <c:strRef>
              <c:f>'Trend over time v2'!$A$37:$B$37</c:f>
              <c:strCache>
                <c:ptCount val="2"/>
                <c:pt idx="0">
                  <c:v>40-64y</c:v>
                </c:pt>
                <c:pt idx="1">
                  <c:v>1+</c:v>
                </c:pt>
              </c:strCache>
            </c:strRef>
          </c:tx>
          <c:spPr>
            <a:ln w="28575" cap="rnd">
              <a:solidFill>
                <a:schemeClr val="accent2"/>
              </a:solidFill>
              <a:round/>
            </a:ln>
            <a:effectLst/>
          </c:spPr>
          <c:marker>
            <c:symbol val="triangle"/>
            <c:size val="6"/>
            <c:spPr>
              <a:solidFill>
                <a:schemeClr val="accent2"/>
              </a:solidFill>
              <a:ln w="9525">
                <a:solidFill>
                  <a:schemeClr val="accent2"/>
                </a:solidFill>
              </a:ln>
              <a:effectLst/>
            </c:spPr>
          </c:marker>
          <c:cat>
            <c:strRef>
              <c:f>'Trend over time v2'!$C$35:$N$35</c:f>
              <c:strCache>
                <c:ptCount val="12"/>
                <c:pt idx="0">
                  <c:v>1994</c:v>
                </c:pt>
                <c:pt idx="4">
                  <c:v>2001</c:v>
                </c:pt>
                <c:pt idx="10">
                  <c:v>2012-13</c:v>
                </c:pt>
                <c:pt idx="11">
                  <c:v>2014-15</c:v>
                </c:pt>
              </c:strCache>
            </c:strRef>
          </c:cat>
          <c:val>
            <c:numRef>
              <c:f>'Trend over time v2'!$C$37:$N$37</c:f>
              <c:numCache>
                <c:formatCode>General</c:formatCode>
                <c:ptCount val="12"/>
                <c:pt idx="0" formatCode="0%">
                  <c:v>0.43548720000000002</c:v>
                </c:pt>
                <c:pt idx="4" formatCode="0%">
                  <c:v>0.48874800000000002</c:v>
                </c:pt>
                <c:pt idx="10" formatCode="0%">
                  <c:v>0.51302429999999999</c:v>
                </c:pt>
                <c:pt idx="11" formatCode="0%">
                  <c:v>0.52887189999999995</c:v>
                </c:pt>
              </c:numCache>
            </c:numRef>
          </c:val>
          <c:smooth val="0"/>
          <c:extLst>
            <c:ext xmlns:c16="http://schemas.microsoft.com/office/drawing/2014/chart" uri="{C3380CC4-5D6E-409C-BE32-E72D297353CC}">
              <c16:uniqueId val="{00000001-7BB0-4F7C-808E-B4F9CD0A3628}"/>
            </c:ext>
          </c:extLst>
        </c:ser>
        <c:ser>
          <c:idx val="0"/>
          <c:order val="2"/>
          <c:tx>
            <c:strRef>
              <c:f>'Graph2 '!$A$36:$B$36</c:f>
              <c:strCache>
                <c:ptCount val="2"/>
                <c:pt idx="0">
                  <c:v>65+</c:v>
                </c:pt>
                <c:pt idx="1">
                  <c:v>1+</c:v>
                </c:pt>
              </c:strCache>
            </c:strRef>
          </c:tx>
          <c:spPr>
            <a:ln w="28575" cap="rnd">
              <a:solidFill>
                <a:schemeClr val="tx1"/>
              </a:solidFill>
              <a:round/>
            </a:ln>
            <a:effectLst/>
          </c:spPr>
          <c:marker>
            <c:symbol val="square"/>
            <c:size val="6"/>
            <c:spPr>
              <a:solidFill>
                <a:schemeClr val="tx1"/>
              </a:solidFill>
              <a:ln w="9525">
                <a:solidFill>
                  <a:schemeClr val="tx1"/>
                </a:solidFill>
              </a:ln>
              <a:effectLst/>
            </c:spPr>
          </c:marker>
          <c:cat>
            <c:strRef>
              <c:f>'Trend over time v2'!$C$35:$N$35</c:f>
              <c:strCache>
                <c:ptCount val="12"/>
                <c:pt idx="0">
                  <c:v>1994</c:v>
                </c:pt>
                <c:pt idx="4">
                  <c:v>2001</c:v>
                </c:pt>
                <c:pt idx="10">
                  <c:v>2012-13</c:v>
                </c:pt>
                <c:pt idx="11">
                  <c:v>2014-15</c:v>
                </c:pt>
              </c:strCache>
            </c:strRef>
          </c:cat>
          <c:val>
            <c:numRef>
              <c:f>'Trend over time v2'!$C$36:$N$36</c:f>
              <c:numCache>
                <c:formatCode>General</c:formatCode>
                <c:ptCount val="12"/>
                <c:pt idx="0" formatCode="0%">
                  <c:v>0.74255490000000002</c:v>
                </c:pt>
                <c:pt idx="4" formatCode="0%">
                  <c:v>0.77798420000000001</c:v>
                </c:pt>
                <c:pt idx="10" formatCode="0%">
                  <c:v>0.8590757</c:v>
                </c:pt>
                <c:pt idx="11" formatCode="0%">
                  <c:v>0.85330839999999997</c:v>
                </c:pt>
              </c:numCache>
            </c:numRef>
          </c:val>
          <c:smooth val="0"/>
          <c:extLst>
            <c:ext xmlns:c16="http://schemas.microsoft.com/office/drawing/2014/chart" uri="{C3380CC4-5D6E-409C-BE32-E72D297353CC}">
              <c16:uniqueId val="{00000002-7BB0-4F7C-808E-B4F9CD0A3628}"/>
            </c:ext>
          </c:extLst>
        </c:ser>
        <c:dLbls>
          <c:showLegendKey val="0"/>
          <c:showVal val="0"/>
          <c:showCatName val="0"/>
          <c:showSerName val="0"/>
          <c:showPercent val="0"/>
          <c:showBubbleSize val="0"/>
        </c:dLbls>
        <c:marker val="1"/>
        <c:smooth val="0"/>
        <c:axId val="270281912"/>
        <c:axId val="270283480"/>
      </c:lineChart>
      <c:catAx>
        <c:axId val="27028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0283480"/>
        <c:crosses val="autoZero"/>
        <c:auto val="1"/>
        <c:lblAlgn val="ctr"/>
        <c:lblOffset val="100"/>
        <c:noMultiLvlLbl val="0"/>
      </c:catAx>
      <c:valAx>
        <c:axId val="270283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0281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22883282658122"/>
          <c:y val="9.5958589828231439E-2"/>
          <c:w val="0.76994088804886729"/>
          <c:h val="0.78004889066699745"/>
        </c:manualLayout>
      </c:layout>
      <c:lineChart>
        <c:grouping val="standard"/>
        <c:varyColors val="0"/>
        <c:ser>
          <c:idx val="2"/>
          <c:order val="0"/>
          <c:tx>
            <c:strRef>
              <c:f>'Graph2 '!$A$41:$B$41</c:f>
              <c:strCache>
                <c:ptCount val="2"/>
                <c:pt idx="0">
                  <c:v>20-39y</c:v>
                </c:pt>
                <c:pt idx="1">
                  <c:v>3+</c:v>
                </c:pt>
              </c:strCache>
            </c:strRef>
          </c:tx>
          <c:spPr>
            <a:ln w="28575" cap="rnd">
              <a:solidFill>
                <a:schemeClr val="bg1">
                  <a:lumMod val="50000"/>
                </a:schemeClr>
              </a:solidFill>
              <a:prstDash val="sysDash"/>
              <a:round/>
            </a:ln>
            <a:effectLst/>
          </c:spPr>
          <c:marker>
            <c:symbol val="circle"/>
            <c:size val="6"/>
            <c:spPr>
              <a:solidFill>
                <a:schemeClr val="bg1">
                  <a:lumMod val="50000"/>
                </a:schemeClr>
              </a:solidFill>
              <a:ln w="9525">
                <a:solidFill>
                  <a:schemeClr val="bg1">
                    <a:lumMod val="50000"/>
                  </a:schemeClr>
                </a:solidFill>
                <a:prstDash val="sysDash"/>
              </a:ln>
              <a:effectLst/>
            </c:spPr>
          </c:marker>
          <c:cat>
            <c:strRef>
              <c:f>'Trend over time v2'!$C$35:$N$35</c:f>
              <c:strCache>
                <c:ptCount val="12"/>
                <c:pt idx="0">
                  <c:v>1994</c:v>
                </c:pt>
                <c:pt idx="4">
                  <c:v>2001</c:v>
                </c:pt>
                <c:pt idx="10">
                  <c:v>2012-13</c:v>
                </c:pt>
                <c:pt idx="11">
                  <c:v>2014-15</c:v>
                </c:pt>
              </c:strCache>
            </c:strRef>
          </c:cat>
          <c:val>
            <c:numRef>
              <c:f>'Trend over time v2'!$C$41:$N$41</c:f>
              <c:numCache>
                <c:formatCode>General</c:formatCode>
                <c:ptCount val="12"/>
                <c:pt idx="0" formatCode="0%">
                  <c:v>3.0209E-2</c:v>
                </c:pt>
                <c:pt idx="4" formatCode="0%">
                  <c:v>5.8807400000000003E-2</c:v>
                </c:pt>
                <c:pt idx="10" formatCode="0%">
                  <c:v>5.2097699999999997E-2</c:v>
                </c:pt>
                <c:pt idx="11" formatCode="0%">
                  <c:v>7.23385E-2</c:v>
                </c:pt>
              </c:numCache>
            </c:numRef>
          </c:val>
          <c:smooth val="0"/>
          <c:extLst>
            <c:ext xmlns:c16="http://schemas.microsoft.com/office/drawing/2014/chart" uri="{C3380CC4-5D6E-409C-BE32-E72D297353CC}">
              <c16:uniqueId val="{00000000-28BE-47CF-9E46-1CEFACF054F4}"/>
            </c:ext>
          </c:extLst>
        </c:ser>
        <c:ser>
          <c:idx val="1"/>
          <c:order val="1"/>
          <c:tx>
            <c:strRef>
              <c:f>'Trend over time v2'!$A$40:$B$40</c:f>
              <c:strCache>
                <c:ptCount val="2"/>
                <c:pt idx="0">
                  <c:v>40-64y</c:v>
                </c:pt>
                <c:pt idx="1">
                  <c:v>3+</c:v>
                </c:pt>
              </c:strCache>
            </c:strRef>
          </c:tx>
          <c:spPr>
            <a:ln w="28575" cap="rnd">
              <a:solidFill>
                <a:schemeClr val="accent2"/>
              </a:solidFill>
              <a:prstDash val="sysDash"/>
              <a:round/>
            </a:ln>
            <a:effectLst/>
          </c:spPr>
          <c:marker>
            <c:symbol val="triangle"/>
            <c:size val="7"/>
            <c:spPr>
              <a:solidFill>
                <a:schemeClr val="accent2"/>
              </a:solidFill>
              <a:ln w="9525">
                <a:solidFill>
                  <a:schemeClr val="accent2"/>
                </a:solidFill>
              </a:ln>
              <a:effectLst/>
            </c:spPr>
          </c:marker>
          <c:cat>
            <c:strRef>
              <c:f>'Trend over time v2'!$C$35:$N$35</c:f>
              <c:strCache>
                <c:ptCount val="12"/>
                <c:pt idx="0">
                  <c:v>1994</c:v>
                </c:pt>
                <c:pt idx="4">
                  <c:v>2001</c:v>
                </c:pt>
                <c:pt idx="10">
                  <c:v>2012-13</c:v>
                </c:pt>
                <c:pt idx="11">
                  <c:v>2014-15</c:v>
                </c:pt>
              </c:strCache>
            </c:strRef>
          </c:cat>
          <c:val>
            <c:numRef>
              <c:f>'Trend over time v2'!$C$40:$N$40</c:f>
              <c:numCache>
                <c:formatCode>General</c:formatCode>
                <c:ptCount val="12"/>
                <c:pt idx="0" formatCode="0%">
                  <c:v>0.11</c:v>
                </c:pt>
                <c:pt idx="4" formatCode="0%">
                  <c:v>0.18003269999999999</c:v>
                </c:pt>
                <c:pt idx="10" formatCode="0%">
                  <c:v>0.22241720000000001</c:v>
                </c:pt>
                <c:pt idx="11" formatCode="0%">
                  <c:v>0.24236869999999999</c:v>
                </c:pt>
              </c:numCache>
            </c:numRef>
          </c:val>
          <c:smooth val="0"/>
          <c:extLst>
            <c:ext xmlns:c16="http://schemas.microsoft.com/office/drawing/2014/chart" uri="{C3380CC4-5D6E-409C-BE32-E72D297353CC}">
              <c16:uniqueId val="{00000001-28BE-47CF-9E46-1CEFACF054F4}"/>
            </c:ext>
          </c:extLst>
        </c:ser>
        <c:ser>
          <c:idx val="0"/>
          <c:order val="2"/>
          <c:tx>
            <c:strRef>
              <c:f>'Trend over time v2'!$A$39:$B$39</c:f>
              <c:strCache>
                <c:ptCount val="2"/>
                <c:pt idx="0">
                  <c:v>65+</c:v>
                </c:pt>
                <c:pt idx="1">
                  <c:v>3+</c:v>
                </c:pt>
              </c:strCache>
            </c:strRef>
          </c:tx>
          <c:spPr>
            <a:ln w="28575" cap="rnd">
              <a:solidFill>
                <a:schemeClr val="tx1"/>
              </a:solidFill>
              <a:prstDash val="sysDash"/>
              <a:round/>
            </a:ln>
            <a:effectLst/>
          </c:spPr>
          <c:marker>
            <c:symbol val="square"/>
            <c:size val="7"/>
            <c:spPr>
              <a:solidFill>
                <a:schemeClr val="tx1"/>
              </a:solidFill>
              <a:ln w="9525">
                <a:solidFill>
                  <a:schemeClr val="tx1"/>
                </a:solidFill>
              </a:ln>
              <a:effectLst/>
            </c:spPr>
          </c:marker>
          <c:cat>
            <c:strRef>
              <c:f>'Trend over time v2'!$C$35:$N$35</c:f>
              <c:strCache>
                <c:ptCount val="12"/>
                <c:pt idx="0">
                  <c:v>1994</c:v>
                </c:pt>
                <c:pt idx="4">
                  <c:v>2001</c:v>
                </c:pt>
                <c:pt idx="10">
                  <c:v>2012-13</c:v>
                </c:pt>
                <c:pt idx="11">
                  <c:v>2014-15</c:v>
                </c:pt>
              </c:strCache>
            </c:strRef>
          </c:cat>
          <c:val>
            <c:numRef>
              <c:f>'Trend over time v2'!$C$39:$N$39</c:f>
              <c:numCache>
                <c:formatCode>General</c:formatCode>
                <c:ptCount val="12"/>
                <c:pt idx="0" formatCode="0%">
                  <c:v>0.32053290000000001</c:v>
                </c:pt>
                <c:pt idx="4" formatCode="0%">
                  <c:v>0.46168140000000002</c:v>
                </c:pt>
                <c:pt idx="10" formatCode="0%">
                  <c:v>0.61782389999999998</c:v>
                </c:pt>
                <c:pt idx="11" formatCode="0%">
                  <c:v>0.62187950000000003</c:v>
                </c:pt>
              </c:numCache>
            </c:numRef>
          </c:val>
          <c:smooth val="0"/>
          <c:extLst>
            <c:ext xmlns:c16="http://schemas.microsoft.com/office/drawing/2014/chart" uri="{C3380CC4-5D6E-409C-BE32-E72D297353CC}">
              <c16:uniqueId val="{00000002-28BE-47CF-9E46-1CEFACF054F4}"/>
            </c:ext>
          </c:extLst>
        </c:ser>
        <c:dLbls>
          <c:showLegendKey val="0"/>
          <c:showVal val="0"/>
          <c:showCatName val="0"/>
          <c:showSerName val="0"/>
          <c:showPercent val="0"/>
          <c:showBubbleSize val="0"/>
        </c:dLbls>
        <c:marker val="1"/>
        <c:smooth val="0"/>
        <c:axId val="270281912"/>
        <c:axId val="270283480"/>
      </c:lineChart>
      <c:catAx>
        <c:axId val="27028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0283480"/>
        <c:crosses val="autoZero"/>
        <c:auto val="1"/>
        <c:lblAlgn val="ctr"/>
        <c:lblOffset val="100"/>
        <c:noMultiLvlLbl val="0"/>
      </c:catAx>
      <c:valAx>
        <c:axId val="2702834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0281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0.00841</cdr:x>
      <cdr:y>0.01471</cdr:y>
    </cdr:from>
    <cdr:to>
      <cdr:x>0.90204</cdr:x>
      <cdr:y>0.16661</cdr:y>
    </cdr:to>
    <cdr:sp macro="" textlink="">
      <cdr:nvSpPr>
        <cdr:cNvPr id="22529" name="Text Box 1"/>
        <cdr:cNvSpPr txBox="1">
          <a:spLocks xmlns:a="http://schemas.openxmlformats.org/drawingml/2006/main" noChangeArrowheads="1"/>
        </cdr:cNvSpPr>
      </cdr:nvSpPr>
      <cdr:spPr bwMode="auto">
        <a:xfrm xmlns:a="http://schemas.openxmlformats.org/drawingml/2006/main">
          <a:off x="37239" y="50861"/>
          <a:ext cx="3957006" cy="52520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1" u="none" strike="noStrike" baseline="0" dirty="0">
              <a:solidFill>
                <a:srgbClr val="000000"/>
              </a:solidFill>
              <a:latin typeface="Arial"/>
              <a:cs typeface="Arial"/>
            </a:rPr>
            <a:t>Base: Aged 16 and over with a nurse visit and valid height and weight measurements</a:t>
          </a:r>
        </a:p>
      </cdr:txBody>
    </cdr:sp>
  </cdr:relSizeAnchor>
  <cdr:relSizeAnchor xmlns:cdr="http://schemas.openxmlformats.org/drawingml/2006/chartDrawing">
    <cdr:from>
      <cdr:x>0.46297</cdr:x>
      <cdr:y>0.16661</cdr:y>
    </cdr:from>
    <cdr:to>
      <cdr:x>0.57643</cdr:x>
      <cdr:y>0.23931</cdr:y>
    </cdr:to>
    <cdr:sp macro="" textlink="">
      <cdr:nvSpPr>
        <cdr:cNvPr id="22530" name="Text Box 1"/>
        <cdr:cNvSpPr txBox="1">
          <a:spLocks xmlns:a="http://schemas.openxmlformats.org/drawingml/2006/main" noChangeArrowheads="1"/>
        </cdr:cNvSpPr>
      </cdr:nvSpPr>
      <cdr:spPr bwMode="auto">
        <a:xfrm xmlns:a="http://schemas.openxmlformats.org/drawingml/2006/main">
          <a:off x="2050029" y="576064"/>
          <a:ext cx="502401" cy="2513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600" b="1" i="0" u="none" strike="noStrike" baseline="0" dirty="0">
              <a:solidFill>
                <a:srgbClr val="000000"/>
              </a:solidFill>
              <a:latin typeface="Arial"/>
              <a:cs typeface="Arial"/>
            </a:rPr>
            <a:t>Men</a:t>
          </a:r>
        </a:p>
      </cdr:txBody>
    </cdr:sp>
  </cdr:relSizeAnchor>
</c:userShapes>
</file>

<file path=ppt/drawings/drawing2.xml><?xml version="1.0" encoding="utf-8"?>
<c:userShapes xmlns:c="http://schemas.openxmlformats.org/drawingml/2006/chart">
  <cdr:relSizeAnchor xmlns:cdr="http://schemas.openxmlformats.org/drawingml/2006/chartDrawing">
    <cdr:from>
      <cdr:x>0.4472</cdr:x>
      <cdr:y>0.15385</cdr:y>
    </cdr:from>
    <cdr:to>
      <cdr:x>0.69688</cdr:x>
      <cdr:y>0.24953</cdr:y>
    </cdr:to>
    <cdr:sp macro="" textlink="">
      <cdr:nvSpPr>
        <cdr:cNvPr id="3" name="Text Box 1"/>
        <cdr:cNvSpPr txBox="1">
          <a:spLocks xmlns:a="http://schemas.openxmlformats.org/drawingml/2006/main" noChangeArrowheads="1"/>
        </cdr:cNvSpPr>
      </cdr:nvSpPr>
      <cdr:spPr bwMode="auto">
        <a:xfrm xmlns:a="http://schemas.openxmlformats.org/drawingml/2006/main">
          <a:off x="1980198" y="576064"/>
          <a:ext cx="1105605" cy="35829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600" b="1" i="0" u="none" strike="noStrike" baseline="0" dirty="0">
              <a:solidFill>
                <a:srgbClr val="000000"/>
              </a:solidFill>
              <a:latin typeface="Arial"/>
              <a:cs typeface="Arial"/>
            </a:rPr>
            <a:t>Women</a:t>
          </a:r>
        </a:p>
      </cdr:txBody>
    </cdr:sp>
  </cdr:relSizeAnchor>
</c:userShapes>
</file>

<file path=ppt/drawings/drawing3.xml><?xml version="1.0" encoding="utf-8"?>
<c:userShapes xmlns:c="http://schemas.openxmlformats.org/drawingml/2006/chart">
  <cdr:relSizeAnchor xmlns:cdr="http://schemas.openxmlformats.org/drawingml/2006/chartDrawing">
    <cdr:from>
      <cdr:x>0.01273</cdr:x>
      <cdr:y>0</cdr:y>
    </cdr:from>
    <cdr:to>
      <cdr:x>0.97925</cdr:x>
      <cdr:y>0.20836</cdr:y>
    </cdr:to>
    <cdr:sp macro="" textlink="">
      <cdr:nvSpPr>
        <cdr:cNvPr id="802817" name="Text Box 1"/>
        <cdr:cNvSpPr txBox="1">
          <a:spLocks xmlns:a="http://schemas.openxmlformats.org/drawingml/2006/main" noChangeArrowheads="1"/>
        </cdr:cNvSpPr>
      </cdr:nvSpPr>
      <cdr:spPr bwMode="auto">
        <a:xfrm xmlns:a="http://schemas.openxmlformats.org/drawingml/2006/main">
          <a:off x="56351" y="-2420888"/>
          <a:ext cx="4279787" cy="72008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rtl="0"/>
          <a:r>
            <a:rPr lang="en-GB" sz="1200" b="0" i="1" u="none" strike="noStrike" baseline="0" dirty="0">
              <a:solidFill>
                <a:srgbClr val="000000"/>
              </a:solidFill>
              <a:latin typeface="Arial" panose="020B0604020202020204" pitchFamily="34" charset="0"/>
              <a:cs typeface="Arial" panose="020B0604020202020204" pitchFamily="34" charset="0"/>
            </a:rPr>
            <a:t>Base: </a:t>
          </a:r>
          <a:r>
            <a:rPr lang="en-GB" sz="1200" b="0" i="1" baseline="0" dirty="0">
              <a:effectLst/>
              <a:latin typeface="Arial" panose="020B0604020202020204" pitchFamily="34" charset="0"/>
              <a:cs typeface="Arial" panose="020B0604020202020204" pitchFamily="34" charset="0"/>
            </a:rPr>
            <a:t>Aged 16 and over with a nurse visit and valid height and weight measurements </a:t>
          </a:r>
          <a:endParaRPr lang="en-GB" sz="1200" dirty="0">
            <a:effectLst/>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0.40532</cdr:x>
      <cdr:y>0.15261</cdr:y>
    </cdr:from>
    <cdr:to>
      <cdr:x>0.49599</cdr:x>
      <cdr:y>0.2273</cdr:y>
    </cdr:to>
    <cdr:sp macro="" textlink="">
      <cdr:nvSpPr>
        <cdr:cNvPr id="3" name="Text Box 1"/>
        <cdr:cNvSpPr txBox="1">
          <a:spLocks xmlns:a="http://schemas.openxmlformats.org/drawingml/2006/main" noChangeArrowheads="1"/>
        </cdr:cNvSpPr>
      </cdr:nvSpPr>
      <cdr:spPr bwMode="auto">
        <a:xfrm xmlns:a="http://schemas.openxmlformats.org/drawingml/2006/main">
          <a:off x="1794757" y="483464"/>
          <a:ext cx="401487" cy="23661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en-GB" sz="1400" b="1" dirty="0">
              <a:effectLst/>
              <a:latin typeface="Arial" panose="020B0604020202020204" pitchFamily="34" charset="0"/>
              <a:cs typeface="Arial" panose="020B0604020202020204" pitchFamily="34" charset="0"/>
            </a:rPr>
            <a:t>Men</a:t>
          </a:r>
        </a:p>
      </cdr:txBody>
    </cdr:sp>
  </cdr:relSizeAnchor>
</c:userShapes>
</file>

<file path=ppt/drawings/drawing4.xml><?xml version="1.0" encoding="utf-8"?>
<c:userShapes xmlns:c="http://schemas.openxmlformats.org/drawingml/2006/chart">
  <cdr:relSizeAnchor xmlns:cdr="http://schemas.openxmlformats.org/drawingml/2006/chartDrawing">
    <cdr:from>
      <cdr:x>0.23608</cdr:x>
      <cdr:y>0.30401</cdr:y>
    </cdr:from>
    <cdr:to>
      <cdr:x>0.53702</cdr:x>
      <cdr:y>0.43076</cdr:y>
    </cdr:to>
    <cdr:sp macro="" textlink="">
      <cdr:nvSpPr>
        <cdr:cNvPr id="3" name="Text Box 1"/>
        <cdr:cNvSpPr txBox="1">
          <a:spLocks xmlns:a="http://schemas.openxmlformats.org/drawingml/2006/main" noChangeArrowheads="1"/>
        </cdr:cNvSpPr>
      </cdr:nvSpPr>
      <cdr:spPr bwMode="auto">
        <a:xfrm xmlns:a="http://schemas.openxmlformats.org/drawingml/2006/main">
          <a:off x="1079369" y="1050776"/>
          <a:ext cx="1375865" cy="43809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en-GB" sz="1400" b="1" dirty="0">
              <a:effectLst/>
              <a:latin typeface="Arial" panose="020B0604020202020204" pitchFamily="34" charset="0"/>
              <a:cs typeface="Arial" panose="020B0604020202020204" pitchFamily="34" charset="0"/>
            </a:rPr>
            <a:t>Women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840" cy="497762"/>
          </a:xfrm>
          <a:prstGeom prst="rect">
            <a:avLst/>
          </a:prstGeom>
        </p:spPr>
        <p:txBody>
          <a:bodyPr vert="horz" lIns="91440" tIns="45720" rIns="91440" bIns="45720" rtlCol="0"/>
          <a:lstStyle>
            <a:lvl1pPr algn="l">
              <a:defRPr sz="1200"/>
            </a:lvl1pPr>
          </a:lstStyle>
          <a:p>
            <a:r>
              <a:rPr lang="en-GB"/>
              <a:t>Third-party deaths using STATS19 data</a:t>
            </a:r>
          </a:p>
        </p:txBody>
      </p:sp>
      <p:sp>
        <p:nvSpPr>
          <p:cNvPr id="3" name="Date Placeholder 2"/>
          <p:cNvSpPr>
            <a:spLocks noGrp="1"/>
          </p:cNvSpPr>
          <p:nvPr>
            <p:ph type="dt" sz="quarter" idx="1"/>
          </p:nvPr>
        </p:nvSpPr>
        <p:spPr>
          <a:xfrm>
            <a:off x="3854185" y="0"/>
            <a:ext cx="2949840" cy="497762"/>
          </a:xfrm>
          <a:prstGeom prst="rect">
            <a:avLst/>
          </a:prstGeom>
        </p:spPr>
        <p:txBody>
          <a:bodyPr vert="horz" lIns="91440" tIns="45720" rIns="91440" bIns="45720" rtlCol="0"/>
          <a:lstStyle>
            <a:lvl1pPr algn="r">
              <a:defRPr sz="1200"/>
            </a:lvl1pPr>
          </a:lstStyle>
          <a:p>
            <a:fld id="{67E59A12-D264-41B6-9E2E-CD7DF6DC04FB}" type="datetimeFigureOut">
              <a:rPr lang="en-GB" smtClean="0"/>
              <a:t>05/09/2018</a:t>
            </a:fld>
            <a:endParaRPr lang="en-GB"/>
          </a:p>
        </p:txBody>
      </p:sp>
      <p:sp>
        <p:nvSpPr>
          <p:cNvPr id="4" name="Footer Placeholder 3"/>
          <p:cNvSpPr>
            <a:spLocks noGrp="1"/>
          </p:cNvSpPr>
          <p:nvPr>
            <p:ph type="ftr" sz="quarter" idx="2"/>
          </p:nvPr>
        </p:nvSpPr>
        <p:spPr>
          <a:xfrm>
            <a:off x="2" y="9444749"/>
            <a:ext cx="2949840" cy="49776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185" y="9444749"/>
            <a:ext cx="2949840" cy="497761"/>
          </a:xfrm>
          <a:prstGeom prst="rect">
            <a:avLst/>
          </a:prstGeom>
        </p:spPr>
        <p:txBody>
          <a:bodyPr vert="horz" lIns="91440" tIns="45720" rIns="91440" bIns="45720" rtlCol="0" anchor="b"/>
          <a:lstStyle>
            <a:lvl1pPr algn="r">
              <a:defRPr sz="1200"/>
            </a:lvl1pPr>
          </a:lstStyle>
          <a:p>
            <a:fld id="{31C26D72-558D-45F5-96D0-E42BB2FA6BF1}" type="slidenum">
              <a:rPr lang="en-GB" smtClean="0"/>
              <a:t>‹#›</a:t>
            </a:fld>
            <a:endParaRPr lang="en-GB"/>
          </a:p>
        </p:txBody>
      </p:sp>
    </p:spTree>
    <p:extLst>
      <p:ext uri="{BB962C8B-B14F-4D97-AF65-F5344CB8AC3E}">
        <p14:creationId xmlns:p14="http://schemas.microsoft.com/office/powerpoint/2010/main" val="423592111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r>
              <a:rPr lang="en-GB"/>
              <a:t>Third-party deaths using STATS19 data</a:t>
            </a:r>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043CB4B-9345-4807-AC8D-E050841C5433}" type="datetimeFigureOut">
              <a:rPr lang="en-GB" smtClean="0"/>
              <a:t>05/09/2018</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1"/>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1"/>
            <a:ext cx="2949099" cy="498931"/>
          </a:xfrm>
          <a:prstGeom prst="rect">
            <a:avLst/>
          </a:prstGeom>
        </p:spPr>
        <p:txBody>
          <a:bodyPr vert="horz" lIns="91440" tIns="45720" rIns="91440" bIns="45720" rtlCol="0" anchor="b"/>
          <a:lstStyle>
            <a:lvl1pPr algn="r">
              <a:defRPr sz="1200"/>
            </a:lvl1pPr>
          </a:lstStyle>
          <a:p>
            <a:fld id="{FB806F76-2960-4CF1-9598-A695C5CF2120}" type="slidenum">
              <a:rPr lang="en-GB" smtClean="0"/>
              <a:t>‹#›</a:t>
            </a:fld>
            <a:endParaRPr lang="en-GB"/>
          </a:p>
        </p:txBody>
      </p:sp>
    </p:spTree>
    <p:extLst>
      <p:ext uri="{BB962C8B-B14F-4D97-AF65-F5344CB8AC3E}">
        <p14:creationId xmlns:p14="http://schemas.microsoft.com/office/powerpoint/2010/main" val="210011150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n-GB" dirty="0"/>
              <a:t>(1) Thanks to</a:t>
            </a:r>
            <a:r>
              <a:rPr lang="en-GB" baseline="0" dirty="0"/>
              <a:t> the co-authors.</a:t>
            </a:r>
          </a:p>
          <a:p>
            <a:endParaRPr lang="en-GB" dirty="0"/>
          </a:p>
        </p:txBody>
      </p:sp>
      <p:sp>
        <p:nvSpPr>
          <p:cNvPr id="4" name="Slide Number Placeholder 3"/>
          <p:cNvSpPr>
            <a:spLocks noGrp="1"/>
          </p:cNvSpPr>
          <p:nvPr>
            <p:ph type="sldNum" sz="quarter" idx="10"/>
          </p:nvPr>
        </p:nvSpPr>
        <p:spPr/>
        <p:txBody>
          <a:bodyPr/>
          <a:lstStyle/>
          <a:p>
            <a:fld id="{FB806F76-2960-4CF1-9598-A695C5CF2120}" type="slidenum">
              <a:rPr lang="en-GB" smtClean="0"/>
              <a:t>1</a:t>
            </a:fld>
            <a:endParaRPr lang="en-GB"/>
          </a:p>
        </p:txBody>
      </p:sp>
      <p:sp>
        <p:nvSpPr>
          <p:cNvPr id="5" name="Header Placeholder 4"/>
          <p:cNvSpPr>
            <a:spLocks noGrp="1"/>
          </p:cNvSpPr>
          <p:nvPr>
            <p:ph type="hdr" sz="quarter" idx="11"/>
          </p:nvPr>
        </p:nvSpPr>
        <p:spPr/>
        <p:txBody>
          <a:bodyPr/>
          <a:lstStyle/>
          <a:p>
            <a:r>
              <a:rPr lang="en-GB"/>
              <a:t>Third-party deaths using STATS19 data</a:t>
            </a:r>
          </a:p>
        </p:txBody>
      </p:sp>
    </p:spTree>
    <p:extLst>
      <p:ext uri="{BB962C8B-B14F-4D97-AF65-F5344CB8AC3E}">
        <p14:creationId xmlns:p14="http://schemas.microsoft.com/office/powerpoint/2010/main" val="46656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n-GB" dirty="0"/>
              <a:t>Heard about HSE in previous presentation: collects both self-reported data and objective</a:t>
            </a:r>
            <a:r>
              <a:rPr lang="en-GB" baseline="0" dirty="0"/>
              <a:t> measurements</a:t>
            </a:r>
            <a:endParaRPr lang="en-GB" dirty="0"/>
          </a:p>
        </p:txBody>
      </p:sp>
      <p:sp>
        <p:nvSpPr>
          <p:cNvPr id="4" name="Slide Number Placeholder 3"/>
          <p:cNvSpPr>
            <a:spLocks noGrp="1"/>
          </p:cNvSpPr>
          <p:nvPr>
            <p:ph type="sldNum" sz="quarter" idx="10"/>
          </p:nvPr>
        </p:nvSpPr>
        <p:spPr/>
        <p:txBody>
          <a:bodyPr/>
          <a:lstStyle/>
          <a:p>
            <a:fld id="{D5002B59-C7C3-48F2-BF0D-1E1CEB74A307}" type="slidenum">
              <a:rPr lang="en-GB" smtClean="0"/>
              <a:t>4</a:t>
            </a:fld>
            <a:endParaRPr lang="en-GB"/>
          </a:p>
        </p:txBody>
      </p:sp>
    </p:spTree>
    <p:extLst>
      <p:ext uri="{BB962C8B-B14F-4D97-AF65-F5344CB8AC3E}">
        <p14:creationId xmlns:p14="http://schemas.microsoft.com/office/powerpoint/2010/main" val="3827881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31800" y="1484314"/>
            <a:ext cx="113284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431800" y="3068638"/>
            <a:ext cx="11328400" cy="3097212"/>
          </a:xfrm>
        </p:spPr>
        <p:txBody>
          <a:bodyPr/>
          <a:lstStyle>
            <a:lvl1pPr marL="0" indent="0">
              <a:buFontTx/>
              <a:buNone/>
              <a:defRPr/>
            </a:lvl1pPr>
          </a:lstStyle>
          <a:p>
            <a:r>
              <a:rPr lang="en-US"/>
              <a:t>Click to edit Master subtitle style</a:t>
            </a:r>
          </a:p>
        </p:txBody>
      </p:sp>
      <p:sp>
        <p:nvSpPr>
          <p:cNvPr id="4105" name="Rectangle 9"/>
          <p:cNvSpPr>
            <a:spLocks noGrp="1" noChangeArrowheads="1"/>
          </p:cNvSpPr>
          <p:nvPr>
            <p:ph type="ftr" sz="quarter" idx="3"/>
          </p:nvPr>
        </p:nvSpPr>
        <p:spPr bwMode="auto">
          <a:xfrm>
            <a:off x="431800" y="6245225"/>
            <a:ext cx="11328400" cy="4762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1400"/>
            </a:lvl1pPr>
          </a:lstStyle>
          <a:p>
            <a:endParaRPr lang="en-US"/>
          </a:p>
        </p:txBody>
      </p:sp>
      <p:pic>
        <p:nvPicPr>
          <p:cNvPr id="4109" name="Picture 13" descr="DarkBlue1024"/>
          <p:cNvPicPr>
            <a:picLocks noChangeAspect="1" noChangeArrowheads="1"/>
          </p:cNvPicPr>
          <p:nvPr userDrawn="1"/>
        </p:nvPicPr>
        <p:blipFill>
          <a:blip r:embed="rId2" cstate="print"/>
          <a:srcRect/>
          <a:stretch>
            <a:fillRect/>
          </a:stretch>
        </p:blipFill>
        <p:spPr bwMode="auto">
          <a:xfrm>
            <a:off x="0" y="0"/>
            <a:ext cx="12192000" cy="12954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30218" y="908050"/>
            <a:ext cx="2829983"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0267" y="908050"/>
            <a:ext cx="8286751"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0267" y="2708276"/>
            <a:ext cx="5558367"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1834" y="2708276"/>
            <a:ext cx="5558367"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40267" y="908050"/>
            <a:ext cx="11319933" cy="129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40267" y="2708276"/>
            <a:ext cx="11319933" cy="3457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10416117" y="6337300"/>
            <a:ext cx="134408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CDFA907-D3D4-4D56-9F5E-328A8918284C}" type="slidenum">
              <a:rPr lang="en-US"/>
              <a:pPr/>
              <a:t>‹#›</a:t>
            </a:fld>
            <a:endParaRPr lang="en-US"/>
          </a:p>
        </p:txBody>
      </p:sp>
      <p:pic>
        <p:nvPicPr>
          <p:cNvPr id="3085" name="Picture 13" descr="DarkBlue1024"/>
          <p:cNvPicPr>
            <a:picLocks noChangeAspect="1" noChangeArrowheads="1"/>
          </p:cNvPicPr>
          <p:nvPr userDrawn="1"/>
        </p:nvPicPr>
        <p:blipFill>
          <a:blip r:embed="rId13" cstate="print"/>
          <a:srcRect/>
          <a:stretch>
            <a:fillRect/>
          </a:stretch>
        </p:blipFill>
        <p:spPr bwMode="auto">
          <a:xfrm>
            <a:off x="0" y="0"/>
            <a:ext cx="12192000" cy="51435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charset="0"/>
        </a:defRPr>
      </a:lvl2pPr>
      <a:lvl3pPr algn="l" rtl="0" fontAlgn="base">
        <a:spcBef>
          <a:spcPct val="0"/>
        </a:spcBef>
        <a:spcAft>
          <a:spcPct val="0"/>
        </a:spcAft>
        <a:defRPr sz="3000" b="1">
          <a:solidFill>
            <a:schemeClr val="tx2"/>
          </a:solidFill>
          <a:latin typeface="Arial" charset="0"/>
        </a:defRPr>
      </a:lvl3pPr>
      <a:lvl4pPr algn="l" rtl="0" fontAlgn="base">
        <a:spcBef>
          <a:spcPct val="0"/>
        </a:spcBef>
        <a:spcAft>
          <a:spcPct val="0"/>
        </a:spcAft>
        <a:defRPr sz="3000" b="1">
          <a:solidFill>
            <a:schemeClr val="tx2"/>
          </a:solidFill>
          <a:latin typeface="Arial" charset="0"/>
        </a:defRPr>
      </a:lvl4pPr>
      <a:lvl5pPr algn="l" rtl="0" fontAlgn="base">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j.mindell@ucl.ac.uk" TargetMode="External"/><Relationship Id="rId2" Type="http://schemas.openxmlformats.org/officeDocument/2006/relationships/hyperlink" Target="mailto:s.scholes@ucl.ac.uk"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1424" y="1561023"/>
            <a:ext cx="10513168" cy="1651953"/>
          </a:xfrm>
        </p:spPr>
        <p:txBody>
          <a:bodyPr/>
          <a:lstStyle/>
          <a:p>
            <a:pPr algn="ctr" rtl="1"/>
            <a:r>
              <a:rPr lang="en-US" dirty="0"/>
              <a:t>Trends in use of prescribed medicines by body mass index and age: evidence from the last two decades,</a:t>
            </a:r>
            <a:br>
              <a:rPr lang="en-US" dirty="0"/>
            </a:br>
            <a:r>
              <a:rPr lang="en-US" dirty="0"/>
              <a:t>using Health Surveys for England data</a:t>
            </a:r>
            <a:br>
              <a:rPr lang="en-US" dirty="0"/>
            </a:br>
            <a:br>
              <a:rPr lang="en-US" dirty="0"/>
            </a:br>
            <a:endParaRPr lang="en-US" dirty="0"/>
          </a:p>
        </p:txBody>
      </p:sp>
      <p:sp>
        <p:nvSpPr>
          <p:cNvPr id="2051" name="Rectangle 3"/>
          <p:cNvSpPr>
            <a:spLocks noGrp="1" noChangeArrowheads="1"/>
          </p:cNvSpPr>
          <p:nvPr>
            <p:ph type="subTitle" idx="1"/>
          </p:nvPr>
        </p:nvSpPr>
        <p:spPr>
          <a:xfrm>
            <a:off x="1919536" y="3645024"/>
            <a:ext cx="9577064" cy="3096344"/>
          </a:xfrm>
        </p:spPr>
        <p:txBody>
          <a:bodyPr/>
          <a:lstStyle/>
          <a:p>
            <a:endParaRPr lang="en-US" sz="2000" dirty="0"/>
          </a:p>
          <a:p>
            <a:pPr algn="r"/>
            <a:r>
              <a:rPr lang="en-US" sz="2400" dirty="0"/>
              <a:t>	Shaun Scholes &amp; Jenny Mindell</a:t>
            </a:r>
          </a:p>
          <a:p>
            <a:pPr algn="r"/>
            <a:r>
              <a:rPr lang="en-US" sz="2400" dirty="0"/>
              <a:t>Health and Social Surveys Research Group</a:t>
            </a:r>
          </a:p>
          <a:p>
            <a:pPr algn="r"/>
            <a:r>
              <a:rPr lang="en-US" sz="2400" dirty="0"/>
              <a:t>Research Department of Epidemiology &amp; Public Health</a:t>
            </a:r>
          </a:p>
          <a:p>
            <a:pPr algn="r"/>
            <a:endParaRPr lang="en-US" sz="2400" dirty="0"/>
          </a:p>
          <a:p>
            <a:pPr algn="r"/>
            <a:r>
              <a:rPr lang="en-US" sz="2400" dirty="0"/>
              <a:t>Society for Social Medicine Conference, Glasgow</a:t>
            </a:r>
          </a:p>
          <a:p>
            <a:pPr algn="r"/>
            <a:r>
              <a:rPr lang="en-US" sz="2400" dirty="0"/>
              <a:t>September 2018</a:t>
            </a:r>
          </a:p>
          <a:p>
            <a:endParaRPr lang="en-US" dirty="0"/>
          </a:p>
        </p:txBody>
      </p:sp>
      <p:pic>
        <p:nvPicPr>
          <p:cNvPr id="4" name="Picture 2" descr="C:\Users\rmjdjmi\AppData\Local\Microsoft\Windows\Temporary Internet Files\Content.IE5\P2H16HAA\prescription-drug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3212976"/>
            <a:ext cx="3015960" cy="2704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3432" y="620688"/>
            <a:ext cx="10225136" cy="1079500"/>
          </a:xfrm>
        </p:spPr>
        <p:txBody>
          <a:bodyPr/>
          <a:lstStyle/>
          <a:p>
            <a:r>
              <a:rPr lang="en-GB" dirty="0"/>
              <a:t>Number of prescribed medicines taken in the last week, by BMI category and gender </a:t>
            </a:r>
            <a:r>
              <a:rPr lang="en-GB" sz="2800" dirty="0"/>
              <a:t>(age-standardised)</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183717214"/>
              </p:ext>
            </p:extLst>
          </p:nvPr>
        </p:nvGraphicFramePr>
        <p:xfrm>
          <a:off x="1055440" y="2132856"/>
          <a:ext cx="4970259" cy="3744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804968527"/>
              </p:ext>
            </p:extLst>
          </p:nvPr>
        </p:nvGraphicFramePr>
        <p:xfrm>
          <a:off x="6025698" y="2136167"/>
          <a:ext cx="4750821"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935760" y="6165304"/>
            <a:ext cx="5400600" cy="400110"/>
          </a:xfrm>
          <a:prstGeom prst="rect">
            <a:avLst/>
          </a:prstGeom>
          <a:noFill/>
        </p:spPr>
        <p:txBody>
          <a:bodyPr wrap="square" rtlCol="0">
            <a:spAutoFit/>
          </a:bodyPr>
          <a:lstStyle/>
          <a:p>
            <a:pPr algn="r"/>
            <a:r>
              <a:rPr lang="en-GB" sz="2000" b="1" dirty="0"/>
              <a:t>HSE 2015-2016</a:t>
            </a:r>
          </a:p>
        </p:txBody>
      </p:sp>
    </p:spTree>
    <p:extLst>
      <p:ext uri="{BB962C8B-B14F-4D97-AF65-F5344CB8AC3E}">
        <p14:creationId xmlns:p14="http://schemas.microsoft.com/office/powerpoint/2010/main" val="437649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7408" y="764704"/>
            <a:ext cx="10441160" cy="1440334"/>
          </a:xfrm>
        </p:spPr>
        <p:txBody>
          <a:bodyPr/>
          <a:lstStyle/>
          <a:p>
            <a:r>
              <a:rPr lang="en-GB" sz="2800" dirty="0"/>
              <a:t>Prevalence of taking at least one prescribed medicine within specific medicine classes in the last week, by BMI category and gender (age-standardised)</a:t>
            </a:r>
          </a:p>
        </p:txBody>
      </p:sp>
      <p:graphicFrame>
        <p:nvGraphicFramePr>
          <p:cNvPr id="3" name="Chart 2"/>
          <p:cNvGraphicFramePr>
            <a:graphicFrameLocks/>
          </p:cNvGraphicFramePr>
          <p:nvPr>
            <p:extLst>
              <p:ext uri="{D42A27DB-BD31-4B8C-83A1-F6EECF244321}">
                <p14:modId xmlns:p14="http://schemas.microsoft.com/office/powerpoint/2010/main" val="2044542689"/>
              </p:ext>
            </p:extLst>
          </p:nvPr>
        </p:nvGraphicFramePr>
        <p:xfrm>
          <a:off x="983432" y="2636912"/>
          <a:ext cx="511256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21170229"/>
              </p:ext>
            </p:extLst>
          </p:nvPr>
        </p:nvGraphicFramePr>
        <p:xfrm>
          <a:off x="6128898" y="2636912"/>
          <a:ext cx="5079670"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735960" y="6433163"/>
            <a:ext cx="4320480" cy="400110"/>
          </a:xfrm>
          <a:prstGeom prst="rect">
            <a:avLst/>
          </a:prstGeom>
          <a:noFill/>
        </p:spPr>
        <p:txBody>
          <a:bodyPr wrap="square" rtlCol="0">
            <a:spAutoFit/>
          </a:bodyPr>
          <a:lstStyle/>
          <a:p>
            <a:pPr algn="r"/>
            <a:r>
              <a:rPr lang="en-GB" sz="2000" b="1" dirty="0"/>
              <a:t>HSE 2015-2016</a:t>
            </a:r>
          </a:p>
        </p:txBody>
      </p:sp>
    </p:spTree>
    <p:extLst>
      <p:ext uri="{BB962C8B-B14F-4D97-AF65-F5344CB8AC3E}">
        <p14:creationId xmlns:p14="http://schemas.microsoft.com/office/powerpoint/2010/main" val="2233508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CE06-21C9-43CA-9530-B9581A8D6389}"/>
              </a:ext>
            </a:extLst>
          </p:cNvPr>
          <p:cNvSpPr>
            <a:spLocks noGrp="1"/>
          </p:cNvSpPr>
          <p:nvPr>
            <p:ph type="title"/>
          </p:nvPr>
        </p:nvSpPr>
        <p:spPr>
          <a:xfrm>
            <a:off x="1854200" y="908050"/>
            <a:ext cx="8489950" cy="504726"/>
          </a:xfrm>
        </p:spPr>
        <p:txBody>
          <a:bodyPr/>
          <a:lstStyle/>
          <a:p>
            <a:r>
              <a:rPr lang="en-GB" dirty="0"/>
              <a:t>READ</a:t>
            </a:r>
          </a:p>
        </p:txBody>
      </p:sp>
      <p:sp>
        <p:nvSpPr>
          <p:cNvPr id="3" name="Content Placeholder 2">
            <a:extLst>
              <a:ext uri="{FF2B5EF4-FFF2-40B4-BE49-F238E27FC236}">
                <a16:creationId xmlns:a16="http://schemas.microsoft.com/office/drawing/2014/main" id="{724DB01C-2068-4AEF-8339-2680A5A0DB26}"/>
              </a:ext>
            </a:extLst>
          </p:cNvPr>
          <p:cNvSpPr>
            <a:spLocks noGrp="1"/>
          </p:cNvSpPr>
          <p:nvPr>
            <p:ph idx="1"/>
          </p:nvPr>
        </p:nvSpPr>
        <p:spPr>
          <a:xfrm>
            <a:off x="839416" y="1628801"/>
            <a:ext cx="10729192" cy="4537050"/>
          </a:xfrm>
        </p:spPr>
        <p:txBody>
          <a:bodyPr/>
          <a:lstStyle/>
          <a:p>
            <a:r>
              <a:rPr lang="en-GB" dirty="0"/>
              <a:t>Overall, the age-standardised prevalence of prescribed medicine use between 1994 and 2014/15 increased from 38% (95%CI: 37%-39%) to 47% (45%-48%) in men and from 46% (45%-47%) to 53% (52%-55%) in women.</a:t>
            </a:r>
          </a:p>
          <a:p>
            <a:endParaRPr lang="en-GB" dirty="0"/>
          </a:p>
          <a:p>
            <a:r>
              <a:rPr lang="en-GB" dirty="0"/>
              <a:t>By 2014/15, use of 3+ medicines had doubled to 25% (23%-26%) in men and to 27% (26%-28%) in women. Among those taking any medicine, polypharmacy rose 1.7-fold to 43% (40%-46%) and 45% (43%-47%) respectively</a:t>
            </a:r>
          </a:p>
        </p:txBody>
      </p:sp>
    </p:spTree>
    <p:extLst>
      <p:ext uri="{BB962C8B-B14F-4D97-AF65-F5344CB8AC3E}">
        <p14:creationId xmlns:p14="http://schemas.microsoft.com/office/powerpoint/2010/main" val="433567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3392" y="2348880"/>
            <a:ext cx="3744416" cy="830997"/>
          </a:xfrm>
          <a:prstGeom prst="rect">
            <a:avLst/>
          </a:prstGeom>
          <a:noFill/>
        </p:spPr>
        <p:txBody>
          <a:bodyPr wrap="square" rtlCol="0">
            <a:spAutoFit/>
          </a:bodyPr>
          <a:lstStyle/>
          <a:p>
            <a:r>
              <a:rPr lang="en-GB" sz="2400" dirty="0"/>
              <a:t>Medicine use higher among women than men</a:t>
            </a:r>
          </a:p>
        </p:txBody>
      </p:sp>
      <p:sp>
        <p:nvSpPr>
          <p:cNvPr id="2" name="Title 1"/>
          <p:cNvSpPr>
            <a:spLocks noGrp="1"/>
          </p:cNvSpPr>
          <p:nvPr>
            <p:ph type="title" idx="4294967295"/>
          </p:nvPr>
        </p:nvSpPr>
        <p:spPr>
          <a:xfrm>
            <a:off x="1127448" y="692696"/>
            <a:ext cx="9865096" cy="689268"/>
          </a:xfrm>
        </p:spPr>
        <p:txBody>
          <a:bodyPr/>
          <a:lstStyle/>
          <a:p>
            <a:r>
              <a:rPr lang="en-GB" sz="2800" dirty="0"/>
              <a:t>Change over time in prescribed medicine use by gender</a:t>
            </a:r>
          </a:p>
        </p:txBody>
      </p:sp>
      <p:graphicFrame>
        <p:nvGraphicFramePr>
          <p:cNvPr id="7" name="Chart 6"/>
          <p:cNvGraphicFramePr>
            <a:graphicFrameLocks/>
          </p:cNvGraphicFramePr>
          <p:nvPr>
            <p:extLst>
              <p:ext uri="{D42A27DB-BD31-4B8C-83A1-F6EECF244321}">
                <p14:modId xmlns:p14="http://schemas.microsoft.com/office/powerpoint/2010/main" val="2520901776"/>
              </p:ext>
            </p:extLst>
          </p:nvPr>
        </p:nvGraphicFramePr>
        <p:xfrm>
          <a:off x="4799856" y="1268760"/>
          <a:ext cx="6336704" cy="529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956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78050" y="692150"/>
            <a:ext cx="8489950" cy="649288"/>
          </a:xfrm>
        </p:spPr>
        <p:txBody>
          <a:bodyPr/>
          <a:lstStyle/>
          <a:p>
            <a:r>
              <a:rPr lang="en-GB" sz="2800" dirty="0"/>
              <a:t>Change over time in prescribed medicine by age</a:t>
            </a:r>
          </a:p>
        </p:txBody>
      </p:sp>
      <p:graphicFrame>
        <p:nvGraphicFramePr>
          <p:cNvPr id="6" name="Chart 5"/>
          <p:cNvGraphicFramePr>
            <a:graphicFrameLocks/>
          </p:cNvGraphicFramePr>
          <p:nvPr>
            <p:extLst>
              <p:ext uri="{D42A27DB-BD31-4B8C-83A1-F6EECF244321}">
                <p14:modId xmlns:p14="http://schemas.microsoft.com/office/powerpoint/2010/main" val="1284867806"/>
              </p:ext>
            </p:extLst>
          </p:nvPr>
        </p:nvGraphicFramePr>
        <p:xfrm>
          <a:off x="767408" y="1268760"/>
          <a:ext cx="5328592" cy="5589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415892915"/>
              </p:ext>
            </p:extLst>
          </p:nvPr>
        </p:nvGraphicFramePr>
        <p:xfrm>
          <a:off x="6096000" y="1352472"/>
          <a:ext cx="5040560" cy="54609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434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78050" y="692150"/>
            <a:ext cx="8489950" cy="649288"/>
          </a:xfrm>
        </p:spPr>
        <p:txBody>
          <a:bodyPr/>
          <a:lstStyle/>
          <a:p>
            <a:r>
              <a:rPr lang="en-GB" sz="2800" dirty="0"/>
              <a:t>Change over time in prescribed medicine by age</a:t>
            </a:r>
          </a:p>
        </p:txBody>
      </p:sp>
      <p:graphicFrame>
        <p:nvGraphicFramePr>
          <p:cNvPr id="5" name="Chart 4"/>
          <p:cNvGraphicFramePr>
            <a:graphicFrameLocks/>
          </p:cNvGraphicFramePr>
          <p:nvPr>
            <p:extLst>
              <p:ext uri="{D42A27DB-BD31-4B8C-83A1-F6EECF244321}">
                <p14:modId xmlns:p14="http://schemas.microsoft.com/office/powerpoint/2010/main" val="3065486852"/>
              </p:ext>
            </p:extLst>
          </p:nvPr>
        </p:nvGraphicFramePr>
        <p:xfrm>
          <a:off x="767409" y="1361688"/>
          <a:ext cx="5337218" cy="5496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25787911"/>
              </p:ext>
            </p:extLst>
          </p:nvPr>
        </p:nvGraphicFramePr>
        <p:xfrm>
          <a:off x="6104625" y="1391517"/>
          <a:ext cx="4959927" cy="54664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33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4000" y="692151"/>
            <a:ext cx="9144000" cy="1008063"/>
          </a:xfrm>
        </p:spPr>
        <p:txBody>
          <a:bodyPr/>
          <a:lstStyle/>
          <a:p>
            <a:pPr algn="ctr"/>
            <a:r>
              <a:rPr lang="en-GB" sz="2400" dirty="0"/>
              <a:t>Change over time in prescribed medicine by BMI in women</a:t>
            </a:r>
          </a:p>
        </p:txBody>
      </p:sp>
      <p:graphicFrame>
        <p:nvGraphicFramePr>
          <p:cNvPr id="4" name="Chart 3"/>
          <p:cNvGraphicFramePr>
            <a:graphicFrameLocks/>
          </p:cNvGraphicFramePr>
          <p:nvPr>
            <p:extLst>
              <p:ext uri="{D42A27DB-BD31-4B8C-83A1-F6EECF244321}">
                <p14:modId xmlns:p14="http://schemas.microsoft.com/office/powerpoint/2010/main" val="2983160578"/>
              </p:ext>
            </p:extLst>
          </p:nvPr>
        </p:nvGraphicFramePr>
        <p:xfrm>
          <a:off x="767408" y="1412776"/>
          <a:ext cx="10585176"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6668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4000" y="692151"/>
            <a:ext cx="9144000" cy="720626"/>
          </a:xfrm>
        </p:spPr>
        <p:txBody>
          <a:bodyPr/>
          <a:lstStyle/>
          <a:p>
            <a:pPr algn="ctr"/>
            <a:r>
              <a:rPr lang="en-GB" sz="2400" dirty="0"/>
              <a:t>Change over time in prescribed medicine by BMI in men</a:t>
            </a:r>
          </a:p>
        </p:txBody>
      </p:sp>
      <p:graphicFrame>
        <p:nvGraphicFramePr>
          <p:cNvPr id="4" name="Chart 3"/>
          <p:cNvGraphicFramePr>
            <a:graphicFrameLocks/>
          </p:cNvGraphicFramePr>
          <p:nvPr>
            <p:extLst>
              <p:ext uri="{D42A27DB-BD31-4B8C-83A1-F6EECF244321}">
                <p14:modId xmlns:p14="http://schemas.microsoft.com/office/powerpoint/2010/main" val="2995915839"/>
              </p:ext>
            </p:extLst>
          </p:nvPr>
        </p:nvGraphicFramePr>
        <p:xfrm>
          <a:off x="767408" y="1197000"/>
          <a:ext cx="10513168" cy="4608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544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911424" y="836712"/>
            <a:ext cx="10355290" cy="1080964"/>
          </a:xfrm>
        </p:spPr>
        <p:txBody>
          <a:bodyPr/>
          <a:lstStyle/>
          <a:p>
            <a:pPr algn="ctr"/>
            <a:r>
              <a:rPr lang="en-GB" sz="2400" u="sng" dirty="0"/>
              <a:t>Any prescribed medicine</a:t>
            </a:r>
            <a:r>
              <a:rPr lang="en-GB" sz="2400" dirty="0"/>
              <a:t>, by BMI and survey year among women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440" y="1556792"/>
            <a:ext cx="10153128" cy="5029200"/>
          </a:xfrm>
          <a:prstGeom prst="rect">
            <a:avLst/>
          </a:prstGeom>
        </p:spPr>
      </p:pic>
    </p:spTree>
    <p:extLst>
      <p:ext uri="{BB962C8B-B14F-4D97-AF65-F5344CB8AC3E}">
        <p14:creationId xmlns:p14="http://schemas.microsoft.com/office/powerpoint/2010/main" val="3244504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8225-FA15-458A-8638-166349BC5A15}"/>
              </a:ext>
            </a:extLst>
          </p:cNvPr>
          <p:cNvSpPr>
            <a:spLocks noGrp="1"/>
          </p:cNvSpPr>
          <p:nvPr>
            <p:ph type="title"/>
          </p:nvPr>
        </p:nvSpPr>
        <p:spPr>
          <a:xfrm>
            <a:off x="1854200" y="908050"/>
            <a:ext cx="8489950" cy="504726"/>
          </a:xfrm>
        </p:spPr>
        <p:txBody>
          <a:bodyPr/>
          <a:lstStyle/>
          <a:p>
            <a:r>
              <a:rPr lang="en-GB" dirty="0"/>
              <a:t>READ</a:t>
            </a:r>
          </a:p>
        </p:txBody>
      </p:sp>
      <p:sp>
        <p:nvSpPr>
          <p:cNvPr id="3" name="Content Placeholder 2">
            <a:extLst>
              <a:ext uri="{FF2B5EF4-FFF2-40B4-BE49-F238E27FC236}">
                <a16:creationId xmlns:a16="http://schemas.microsoft.com/office/drawing/2014/main" id="{BBCE3420-9676-4ABE-B477-2A3AC5E166FD}"/>
              </a:ext>
            </a:extLst>
          </p:cNvPr>
          <p:cNvSpPr>
            <a:spLocks noGrp="1"/>
          </p:cNvSpPr>
          <p:nvPr>
            <p:ph idx="1"/>
          </p:nvPr>
        </p:nvSpPr>
        <p:spPr>
          <a:xfrm>
            <a:off x="695400" y="1700809"/>
            <a:ext cx="10513168" cy="4465042"/>
          </a:xfrm>
        </p:spPr>
        <p:txBody>
          <a:bodyPr/>
          <a:lstStyle/>
          <a:p>
            <a:r>
              <a:rPr lang="en-GB" dirty="0"/>
              <a:t>After age-adjustment, the increase in prevalence  over time of taking </a:t>
            </a:r>
            <a:r>
              <a:rPr lang="en-GB" u="sng" dirty="0"/>
              <a:t>any prescribed medicine </a:t>
            </a:r>
            <a:r>
              <a:rPr lang="en-GB" dirty="0"/>
              <a:t>was greatest in obese women (BMI-by-year interaction: </a:t>
            </a:r>
            <a:r>
              <a:rPr lang="en-GB" i="1" dirty="0"/>
              <a:t>p</a:t>
            </a:r>
            <a:r>
              <a:rPr lang="en-GB" dirty="0"/>
              <a:t>=0.003). </a:t>
            </a:r>
          </a:p>
          <a:p>
            <a:endParaRPr lang="en-GB" dirty="0"/>
          </a:p>
          <a:p>
            <a:r>
              <a:rPr lang="en-GB" dirty="0"/>
              <a:t>The odds of obese women taking any prescribed medicine in the last week were:</a:t>
            </a:r>
          </a:p>
          <a:p>
            <a:pPr lvl="1"/>
            <a:r>
              <a:rPr lang="en-GB" dirty="0"/>
              <a:t>1.5 times higher than those for normal weight women in 1994 (OR: 1.49; 95%CI: 1.28-1.73), but </a:t>
            </a:r>
          </a:p>
          <a:p>
            <a:pPr lvl="1"/>
            <a:r>
              <a:rPr lang="en-GB" dirty="0"/>
              <a:t>had increased to 2.1 in 2014/15 (2.14; 1.82-2.53). </a:t>
            </a:r>
          </a:p>
        </p:txBody>
      </p:sp>
    </p:spTree>
    <p:extLst>
      <p:ext uri="{BB962C8B-B14F-4D97-AF65-F5344CB8AC3E}">
        <p14:creationId xmlns:p14="http://schemas.microsoft.com/office/powerpoint/2010/main" val="2077749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3D73B-87B0-410F-AF31-F2BFE29BE7D1}"/>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3F94484E-1B0D-442A-B5D7-2507A0C6E114}"/>
              </a:ext>
            </a:extLst>
          </p:cNvPr>
          <p:cNvSpPr>
            <a:spLocks noGrp="1"/>
          </p:cNvSpPr>
          <p:nvPr>
            <p:ph idx="1"/>
          </p:nvPr>
        </p:nvSpPr>
        <p:spPr/>
        <p:txBody>
          <a:bodyPr/>
          <a:lstStyle/>
          <a:p>
            <a:r>
              <a:rPr lang="en-GB" dirty="0"/>
              <a:t>Prescribing is the most common clinical intervention in the NHS:</a:t>
            </a:r>
          </a:p>
          <a:p>
            <a:pPr lvl="1"/>
            <a:r>
              <a:rPr lang="en-GB" sz="2800" dirty="0"/>
              <a:t>annual costs exceed £9billion. </a:t>
            </a:r>
          </a:p>
          <a:p>
            <a:r>
              <a:rPr lang="en-GB" dirty="0"/>
              <a:t>Understanding differences in patterns of prescribed medicine use over time informs clinical practice and epidemiological research. </a:t>
            </a:r>
          </a:p>
          <a:p>
            <a:endParaRPr lang="en-GB" dirty="0"/>
          </a:p>
        </p:txBody>
      </p:sp>
      <p:pic>
        <p:nvPicPr>
          <p:cNvPr id="6" name="Picture 5" descr="Reserpine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1" y="836713"/>
            <a:ext cx="2088231" cy="1395321"/>
          </a:xfrm>
          <a:prstGeom prst="rect">
            <a:avLst/>
          </a:prstGeom>
        </p:spPr>
      </p:pic>
    </p:spTree>
    <p:extLst>
      <p:ext uri="{BB962C8B-B14F-4D97-AF65-F5344CB8AC3E}">
        <p14:creationId xmlns:p14="http://schemas.microsoft.com/office/powerpoint/2010/main" val="1406957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39416" y="676663"/>
            <a:ext cx="10513168" cy="720725"/>
          </a:xfrm>
        </p:spPr>
        <p:txBody>
          <a:bodyPr/>
          <a:lstStyle/>
          <a:p>
            <a:pPr algn="ctr"/>
            <a:r>
              <a:rPr lang="en-GB" sz="2400" u="sng" dirty="0"/>
              <a:t>Any prescribed </a:t>
            </a:r>
            <a:r>
              <a:rPr lang="en-GB" sz="2400" i="1" u="sng" dirty="0"/>
              <a:t>CVD</a:t>
            </a:r>
            <a:r>
              <a:rPr lang="en-GB" sz="2400" u="sng" dirty="0"/>
              <a:t> medicine</a:t>
            </a:r>
            <a:r>
              <a:rPr lang="en-GB" sz="2400" dirty="0"/>
              <a:t>, by BMI and survey year</a:t>
            </a:r>
            <a:br>
              <a:rPr lang="en-GB" sz="2400" dirty="0"/>
            </a:br>
            <a:r>
              <a:rPr lang="en-GB" sz="2400" dirty="0"/>
              <a:t>among men aged 50-59</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432" y="1556792"/>
            <a:ext cx="10009112" cy="5029200"/>
          </a:xfrm>
          <a:prstGeom prst="rect">
            <a:avLst/>
          </a:prstGeom>
        </p:spPr>
      </p:pic>
    </p:spTree>
    <p:extLst>
      <p:ext uri="{BB962C8B-B14F-4D97-AF65-F5344CB8AC3E}">
        <p14:creationId xmlns:p14="http://schemas.microsoft.com/office/powerpoint/2010/main" val="3090430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7D35A-0672-4CAC-A49E-08511AADF8EC}"/>
              </a:ext>
            </a:extLst>
          </p:cNvPr>
          <p:cNvSpPr>
            <a:spLocks noGrp="1"/>
          </p:cNvSpPr>
          <p:nvPr>
            <p:ph type="title"/>
          </p:nvPr>
        </p:nvSpPr>
        <p:spPr>
          <a:xfrm>
            <a:off x="1854200" y="908050"/>
            <a:ext cx="8489950" cy="576734"/>
          </a:xfrm>
        </p:spPr>
        <p:txBody>
          <a:bodyPr/>
          <a:lstStyle/>
          <a:p>
            <a:r>
              <a:rPr lang="en-GB" dirty="0"/>
              <a:t>READ</a:t>
            </a:r>
          </a:p>
        </p:txBody>
      </p:sp>
      <p:sp>
        <p:nvSpPr>
          <p:cNvPr id="3" name="Content Placeholder 2">
            <a:extLst>
              <a:ext uri="{FF2B5EF4-FFF2-40B4-BE49-F238E27FC236}">
                <a16:creationId xmlns:a16="http://schemas.microsoft.com/office/drawing/2014/main" id="{508E52A8-5BDE-44C6-8EDF-9C5266B7AA9A}"/>
              </a:ext>
            </a:extLst>
          </p:cNvPr>
          <p:cNvSpPr>
            <a:spLocks noGrp="1"/>
          </p:cNvSpPr>
          <p:nvPr>
            <p:ph idx="1"/>
          </p:nvPr>
        </p:nvSpPr>
        <p:spPr>
          <a:xfrm>
            <a:off x="767408" y="1628801"/>
            <a:ext cx="10369152" cy="4537050"/>
          </a:xfrm>
        </p:spPr>
        <p:txBody>
          <a:bodyPr/>
          <a:lstStyle/>
          <a:p>
            <a:r>
              <a:rPr lang="en-GB" dirty="0"/>
              <a:t>Increased use of </a:t>
            </a:r>
            <a:r>
              <a:rPr lang="en-GB" u="sng" dirty="0"/>
              <a:t>CVD medicine </a:t>
            </a:r>
            <a:r>
              <a:rPr lang="en-GB" dirty="0"/>
              <a:t>use over time was greatest in obese men (BMI-by-year interaction: </a:t>
            </a:r>
            <a:r>
              <a:rPr lang="en-GB" i="1" dirty="0"/>
              <a:t>p</a:t>
            </a:r>
            <a:r>
              <a:rPr lang="en-GB" dirty="0"/>
              <a:t>=0.036). </a:t>
            </a:r>
          </a:p>
          <a:p>
            <a:endParaRPr lang="en-GB" dirty="0"/>
          </a:p>
          <a:p>
            <a:r>
              <a:rPr lang="en-GB" dirty="0"/>
              <a:t>The odds of obese men aged 50-59 years taking </a:t>
            </a:r>
            <a:r>
              <a:rPr lang="en-GB" u="sng" dirty="0"/>
              <a:t>1+ cardiovascular medicine </a:t>
            </a:r>
            <a:r>
              <a:rPr lang="en-GB" dirty="0"/>
              <a:t>in the last 7d were 2.1 times higher than those for normal weight men of the same age in 1994 (2.08;1.46-2.95). </a:t>
            </a:r>
          </a:p>
          <a:p>
            <a:endParaRPr lang="en-GB" dirty="0"/>
          </a:p>
          <a:p>
            <a:r>
              <a:rPr lang="en-GB" dirty="0"/>
              <a:t>The equivalent odds had increased to 3.0 in 2014/15 (2.98; 2.10-4.21).</a:t>
            </a:r>
          </a:p>
          <a:p>
            <a:endParaRPr lang="en-GB" dirty="0"/>
          </a:p>
        </p:txBody>
      </p:sp>
    </p:spTree>
    <p:extLst>
      <p:ext uri="{BB962C8B-B14F-4D97-AF65-F5344CB8AC3E}">
        <p14:creationId xmlns:p14="http://schemas.microsoft.com/office/powerpoint/2010/main" val="4048120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943D9-D6AE-49E0-9A01-A56221DDD10E}"/>
              </a:ext>
            </a:extLst>
          </p:cNvPr>
          <p:cNvSpPr>
            <a:spLocks noGrp="1"/>
          </p:cNvSpPr>
          <p:nvPr>
            <p:ph type="title"/>
          </p:nvPr>
        </p:nvSpPr>
        <p:spPr/>
        <p:txBody>
          <a:bodyPr/>
          <a:lstStyle/>
          <a:p>
            <a:r>
              <a:rPr lang="en-GB" dirty="0"/>
              <a:t>Strengths and limitations</a:t>
            </a:r>
          </a:p>
        </p:txBody>
      </p:sp>
      <p:sp>
        <p:nvSpPr>
          <p:cNvPr id="3" name="Content Placeholder 2">
            <a:extLst>
              <a:ext uri="{FF2B5EF4-FFF2-40B4-BE49-F238E27FC236}">
                <a16:creationId xmlns:a16="http://schemas.microsoft.com/office/drawing/2014/main" id="{B635EB65-F2D0-4FB2-9EA1-C41F72D3DDE6}"/>
              </a:ext>
            </a:extLst>
          </p:cNvPr>
          <p:cNvSpPr>
            <a:spLocks noGrp="1"/>
          </p:cNvSpPr>
          <p:nvPr>
            <p:ph idx="1"/>
          </p:nvPr>
        </p:nvSpPr>
        <p:spPr>
          <a:xfrm>
            <a:off x="839416" y="2060849"/>
            <a:ext cx="10297144" cy="4320480"/>
          </a:xfrm>
        </p:spPr>
        <p:txBody>
          <a:bodyPr/>
          <a:lstStyle/>
          <a:p>
            <a:r>
              <a:rPr lang="en-GB" dirty="0"/>
              <a:t>Strengths</a:t>
            </a:r>
          </a:p>
          <a:p>
            <a:pPr lvl="1"/>
            <a:r>
              <a:rPr lang="en-GB" dirty="0"/>
              <a:t>Nationally-representative sample of free-living general population</a:t>
            </a:r>
          </a:p>
          <a:p>
            <a:pPr lvl="1"/>
            <a:r>
              <a:rPr lang="en-GB" dirty="0"/>
              <a:t>Trends based on data from 22 years</a:t>
            </a:r>
          </a:p>
          <a:p>
            <a:pPr lvl="1"/>
            <a:r>
              <a:rPr lang="en-GB" dirty="0"/>
              <a:t>Methods consistent over time</a:t>
            </a:r>
          </a:p>
          <a:p>
            <a:pPr lvl="1"/>
            <a:endParaRPr lang="en-GB" dirty="0"/>
          </a:p>
          <a:p>
            <a:r>
              <a:rPr lang="en-GB" dirty="0"/>
              <a:t>Limitations</a:t>
            </a:r>
          </a:p>
          <a:p>
            <a:pPr lvl="1"/>
            <a:r>
              <a:rPr lang="en-GB" dirty="0"/>
              <a:t>Falling response rates</a:t>
            </a:r>
          </a:p>
          <a:p>
            <a:pPr lvl="1"/>
            <a:r>
              <a:rPr lang="en-GB" dirty="0"/>
              <a:t>Limited information on indications, treatment rates</a:t>
            </a:r>
          </a:p>
          <a:p>
            <a:endParaRPr lang="en-GB" dirty="0"/>
          </a:p>
          <a:p>
            <a:endParaRPr lang="en-GB" dirty="0"/>
          </a:p>
        </p:txBody>
      </p:sp>
    </p:spTree>
    <p:extLst>
      <p:ext uri="{BB962C8B-B14F-4D97-AF65-F5344CB8AC3E}">
        <p14:creationId xmlns:p14="http://schemas.microsoft.com/office/powerpoint/2010/main" val="4006949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047C6-F651-41CD-B430-1FC063A8C81E}"/>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490226C7-5780-462F-96E1-97D1BBE49234}"/>
              </a:ext>
            </a:extLst>
          </p:cNvPr>
          <p:cNvSpPr>
            <a:spLocks noGrp="1"/>
          </p:cNvSpPr>
          <p:nvPr>
            <p:ph idx="1"/>
          </p:nvPr>
        </p:nvSpPr>
        <p:spPr>
          <a:xfrm>
            <a:off x="839416" y="1988841"/>
            <a:ext cx="10441160" cy="4177011"/>
          </a:xfrm>
        </p:spPr>
        <p:txBody>
          <a:bodyPr/>
          <a:lstStyle/>
          <a:p>
            <a:r>
              <a:rPr lang="en-GB" dirty="0"/>
              <a:t>Higher BMI is associated with increased prescribing over the last 20 years regardless of age, reflecting:</a:t>
            </a:r>
          </a:p>
          <a:p>
            <a:pPr marL="792000" lvl="1">
              <a:spcBef>
                <a:spcPts val="1200"/>
              </a:spcBef>
            </a:pPr>
            <a:r>
              <a:rPr lang="en-GB" dirty="0"/>
              <a:t>secular rises in levels of awareness and of treatment of obesity and other co-morbid conditions, such as hypertension and diabetes,</a:t>
            </a:r>
          </a:p>
          <a:p>
            <a:pPr marL="792000" lvl="1">
              <a:spcBef>
                <a:spcPts val="1200"/>
              </a:spcBef>
            </a:pPr>
            <a:r>
              <a:rPr lang="en-GB" dirty="0"/>
              <a:t>increased availability of effective secondary prevention medicines (e.g. statins, ACE inhibitors), </a:t>
            </a:r>
          </a:p>
          <a:p>
            <a:pPr marL="792000" lvl="1">
              <a:spcBef>
                <a:spcPts val="1200"/>
              </a:spcBef>
            </a:pPr>
            <a:r>
              <a:rPr lang="en-GB" dirty="0"/>
              <a:t>lower thresholds for their use, and </a:t>
            </a:r>
          </a:p>
          <a:p>
            <a:pPr lvl="1">
              <a:spcBef>
                <a:spcPts val="1200"/>
              </a:spcBef>
            </a:pPr>
            <a:r>
              <a:rPr lang="en-GB" dirty="0"/>
              <a:t>greater adherence to guidelines for their prescription.</a:t>
            </a:r>
          </a:p>
          <a:p>
            <a:endParaRPr lang="en-GB" dirty="0"/>
          </a:p>
        </p:txBody>
      </p:sp>
    </p:spTree>
    <p:extLst>
      <p:ext uri="{BB962C8B-B14F-4D97-AF65-F5344CB8AC3E}">
        <p14:creationId xmlns:p14="http://schemas.microsoft.com/office/powerpoint/2010/main" val="3469799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408" y="1484314"/>
            <a:ext cx="9576742" cy="792559"/>
          </a:xfrm>
        </p:spPr>
        <p:txBody>
          <a:bodyPr/>
          <a:lstStyle/>
          <a:p>
            <a:r>
              <a:rPr lang="en-GB" dirty="0"/>
              <a:t>ACKNOWLEDGEMENTS</a:t>
            </a:r>
          </a:p>
        </p:txBody>
      </p:sp>
      <p:sp>
        <p:nvSpPr>
          <p:cNvPr id="3" name="Subtitle 2"/>
          <p:cNvSpPr>
            <a:spLocks noGrp="1"/>
          </p:cNvSpPr>
          <p:nvPr>
            <p:ph type="subTitle" idx="1"/>
          </p:nvPr>
        </p:nvSpPr>
        <p:spPr>
          <a:xfrm>
            <a:off x="695400" y="2348880"/>
            <a:ext cx="9648750" cy="3816970"/>
          </a:xfrm>
        </p:spPr>
        <p:txBody>
          <a:bodyPr/>
          <a:lstStyle/>
          <a:p>
            <a:r>
              <a:rPr lang="en-GB" altLang="en-US" dirty="0"/>
              <a:t>Thanks to:</a:t>
            </a:r>
          </a:p>
          <a:p>
            <a:endParaRPr lang="en-GB" altLang="en-US" dirty="0"/>
          </a:p>
          <a:p>
            <a:pPr marL="457200" indent="-457200">
              <a:buFont typeface="Arial" panose="020B0604020202020204" pitchFamily="34" charset="0"/>
              <a:buChar char="•"/>
            </a:pPr>
            <a:r>
              <a:rPr lang="en-GB" altLang="en-US" dirty="0" err="1"/>
              <a:t>NatCen</a:t>
            </a:r>
            <a:r>
              <a:rPr lang="en-GB" altLang="en-US" dirty="0"/>
              <a:t> staff</a:t>
            </a:r>
          </a:p>
          <a:p>
            <a:pPr marL="457200" indent="-457200">
              <a:buFont typeface="Arial" panose="020B0604020202020204" pitchFamily="34" charset="0"/>
              <a:buChar char="•"/>
            </a:pPr>
            <a:r>
              <a:rPr lang="en-GB" altLang="en-US" dirty="0"/>
              <a:t>Interviewers and nurses for collecting data</a:t>
            </a:r>
          </a:p>
          <a:p>
            <a:pPr marL="457200" indent="-457200">
              <a:buFont typeface="Arial" panose="020B0604020202020204" pitchFamily="34" charset="0"/>
              <a:buChar char="•"/>
            </a:pPr>
            <a:r>
              <a:rPr lang="en-GB" altLang="en-US" dirty="0"/>
              <a:t>Participants giving their time and information</a:t>
            </a:r>
          </a:p>
          <a:p>
            <a:pPr marL="457200" indent="-457200">
              <a:buFont typeface="Arial" panose="020B0604020202020204" pitchFamily="34" charset="0"/>
              <a:buChar char="•"/>
            </a:pPr>
            <a:r>
              <a:rPr lang="en-GB" altLang="en-US" dirty="0"/>
              <a:t>Audience for listening!</a:t>
            </a:r>
          </a:p>
          <a:p>
            <a:endParaRPr lang="en-GB" dirty="0"/>
          </a:p>
        </p:txBody>
      </p:sp>
      <p:sp>
        <p:nvSpPr>
          <p:cNvPr id="4" name="TextBox 3"/>
          <p:cNvSpPr txBox="1"/>
          <p:nvPr/>
        </p:nvSpPr>
        <p:spPr>
          <a:xfrm>
            <a:off x="588578" y="6093296"/>
            <a:ext cx="5075374" cy="369332"/>
          </a:xfrm>
          <a:prstGeom prst="rect">
            <a:avLst/>
          </a:prstGeom>
          <a:noFill/>
        </p:spPr>
        <p:txBody>
          <a:bodyPr wrap="square" rtlCol="0">
            <a:spAutoFit/>
          </a:bodyPr>
          <a:lstStyle/>
          <a:p>
            <a:r>
              <a:rPr lang="en-GB" b="1" dirty="0">
                <a:solidFill>
                  <a:srgbClr val="0070C0"/>
                </a:solidFill>
                <a:hlinkClick r:id="rId2"/>
              </a:rPr>
              <a:t>s.scholes@ucl.ac.uk</a:t>
            </a:r>
            <a:r>
              <a:rPr lang="en-GB" b="1" dirty="0">
                <a:solidFill>
                  <a:srgbClr val="0070C0"/>
                </a:solidFill>
              </a:rPr>
              <a:t> &amp; </a:t>
            </a:r>
            <a:r>
              <a:rPr lang="en-GB" b="1" dirty="0">
                <a:solidFill>
                  <a:srgbClr val="0070C0"/>
                </a:solidFill>
                <a:hlinkClick r:id="rId3"/>
              </a:rPr>
              <a:t>j.mindell@ucl.ac</a:t>
            </a:r>
            <a:r>
              <a:rPr lang="en-GB" b="1">
                <a:solidFill>
                  <a:srgbClr val="0070C0"/>
                </a:solidFill>
                <a:hlinkClick r:id="rId3"/>
              </a:rPr>
              <a:t>.uk</a:t>
            </a:r>
            <a:r>
              <a:rPr lang="en-GB" b="1">
                <a:solidFill>
                  <a:srgbClr val="0070C0"/>
                </a:solidFill>
              </a:rPr>
              <a:t> </a:t>
            </a:r>
            <a:endParaRPr lang="en-GB" b="1" dirty="0">
              <a:solidFill>
                <a:srgbClr val="0070C0"/>
              </a:solidFill>
            </a:endParaRPr>
          </a:p>
        </p:txBody>
      </p:sp>
      <p:pic>
        <p:nvPicPr>
          <p:cNvPr id="5" name="Picture 4" descr="&lt;strong&gt;Interview&lt;/strong&gt; – YOU | Thoughtful Thought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4402" y="1772816"/>
            <a:ext cx="2230190" cy="2168241"/>
          </a:xfrm>
          <a:prstGeom prst="rect">
            <a:avLst/>
          </a:prstGeom>
        </p:spPr>
      </p:pic>
      <p:pic>
        <p:nvPicPr>
          <p:cNvPr id="6" name="Picture 32" descr="NatCen_logo cr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4432" y="6150570"/>
            <a:ext cx="1618990" cy="53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21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CE8-3347-4462-B56F-B0A2BA6D2C25}"/>
              </a:ext>
            </a:extLst>
          </p:cNvPr>
          <p:cNvSpPr>
            <a:spLocks noGrp="1"/>
          </p:cNvSpPr>
          <p:nvPr>
            <p:ph type="title"/>
          </p:nvPr>
        </p:nvSpPr>
        <p:spPr/>
        <p:txBody>
          <a:bodyPr/>
          <a:lstStyle/>
          <a:p>
            <a:r>
              <a:rPr lang="en-GB" dirty="0"/>
              <a:t>Aim</a:t>
            </a:r>
          </a:p>
        </p:txBody>
      </p:sp>
      <p:sp>
        <p:nvSpPr>
          <p:cNvPr id="3" name="Content Placeholder 2">
            <a:extLst>
              <a:ext uri="{FF2B5EF4-FFF2-40B4-BE49-F238E27FC236}">
                <a16:creationId xmlns:a16="http://schemas.microsoft.com/office/drawing/2014/main" id="{FFBFD794-D095-4FE0-BCDF-48A114F99476}"/>
              </a:ext>
            </a:extLst>
          </p:cNvPr>
          <p:cNvSpPr>
            <a:spLocks noGrp="1"/>
          </p:cNvSpPr>
          <p:nvPr>
            <p:ph idx="1"/>
          </p:nvPr>
        </p:nvSpPr>
        <p:spPr>
          <a:xfrm>
            <a:off x="440267" y="3429000"/>
            <a:ext cx="11319933" cy="2736851"/>
          </a:xfrm>
        </p:spPr>
        <p:txBody>
          <a:bodyPr/>
          <a:lstStyle/>
          <a:p>
            <a:r>
              <a:rPr lang="en-GB" sz="3200" dirty="0"/>
              <a:t>To compare trends in prescribed medicine use by obesity and age to better understand the drivers of increased prescribing. </a:t>
            </a:r>
          </a:p>
          <a:p>
            <a:endParaRPr lang="en-GB" dirty="0"/>
          </a:p>
        </p:txBody>
      </p:sp>
      <p:pic>
        <p:nvPicPr>
          <p:cNvPr id="5" name="Picture 4" descr="Medical Supplies Paper Bag Free Stock Photo - Public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192" y="692149"/>
            <a:ext cx="3672407" cy="2448271"/>
          </a:xfrm>
          <a:prstGeom prst="rect">
            <a:avLst/>
          </a:prstGeom>
        </p:spPr>
      </p:pic>
    </p:spTree>
    <p:extLst>
      <p:ext uri="{BB962C8B-B14F-4D97-AF65-F5344CB8AC3E}">
        <p14:creationId xmlns:p14="http://schemas.microsoft.com/office/powerpoint/2010/main" val="293286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04975" y="1204913"/>
            <a:ext cx="8782050" cy="4448175"/>
          </a:xfrm>
          <a:prstGeom prst="rect">
            <a:avLst/>
          </a:prstGeom>
        </p:spPr>
      </p:pic>
      <p:sp>
        <p:nvSpPr>
          <p:cNvPr id="7" name="Title 6"/>
          <p:cNvSpPr>
            <a:spLocks noGrp="1"/>
          </p:cNvSpPr>
          <p:nvPr>
            <p:ph type="title"/>
          </p:nvPr>
        </p:nvSpPr>
        <p:spPr/>
        <p:txBody>
          <a:bodyPr/>
          <a:lstStyle/>
          <a:p>
            <a:r>
              <a:rPr lang="en-GB" dirty="0"/>
              <a:t>HEALTH SURVEY FOR ENGLAND</a:t>
            </a:r>
          </a:p>
        </p:txBody>
      </p:sp>
      <p:pic>
        <p:nvPicPr>
          <p:cNvPr id="5" name="Picture 32" descr="NatCen_logo cr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6360" y="5877272"/>
            <a:ext cx="2592680" cy="85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54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1B91-9847-464D-9771-701D837D44B2}"/>
              </a:ext>
            </a:extLst>
          </p:cNvPr>
          <p:cNvSpPr>
            <a:spLocks noGrp="1"/>
          </p:cNvSpPr>
          <p:nvPr>
            <p:ph type="title"/>
          </p:nvPr>
        </p:nvSpPr>
        <p:spPr/>
        <p:txBody>
          <a:bodyPr/>
          <a:lstStyle/>
          <a:p>
            <a:r>
              <a:rPr lang="en-GB" dirty="0"/>
              <a:t>READ</a:t>
            </a:r>
          </a:p>
        </p:txBody>
      </p:sp>
      <p:sp>
        <p:nvSpPr>
          <p:cNvPr id="3" name="Content Placeholder 2">
            <a:extLst>
              <a:ext uri="{FF2B5EF4-FFF2-40B4-BE49-F238E27FC236}">
                <a16:creationId xmlns:a16="http://schemas.microsoft.com/office/drawing/2014/main" id="{2EB6A000-A280-4CB6-8238-279525BBE1B3}"/>
              </a:ext>
            </a:extLst>
          </p:cNvPr>
          <p:cNvSpPr>
            <a:spLocks noGrp="1"/>
          </p:cNvSpPr>
          <p:nvPr>
            <p:ph idx="1"/>
          </p:nvPr>
        </p:nvSpPr>
        <p:spPr>
          <a:xfrm>
            <a:off x="695400" y="1628801"/>
            <a:ext cx="10729192" cy="4537050"/>
          </a:xfrm>
        </p:spPr>
        <p:txBody>
          <a:bodyPr/>
          <a:lstStyle/>
          <a:p>
            <a:r>
              <a:rPr lang="en-GB" dirty="0"/>
              <a:t>HSE is….</a:t>
            </a:r>
          </a:p>
          <a:p>
            <a:r>
              <a:rPr lang="en-GB" dirty="0"/>
              <a:t>Sampling frame = Postcode Address File</a:t>
            </a:r>
          </a:p>
          <a:p>
            <a:r>
              <a:rPr lang="en-GB" dirty="0"/>
              <a:t>After REC approval, Advance letter, etc</a:t>
            </a:r>
          </a:p>
          <a:p>
            <a:endParaRPr lang="en-GB" dirty="0"/>
          </a:p>
          <a:p>
            <a:r>
              <a:rPr lang="en-GB" dirty="0"/>
              <a:t>Repeated cross-sectional analysis of nationally-representative Health Surveys for England 1994-2015 (N=42,216 participants aged 20+ years with measured BMI and medicine use data). </a:t>
            </a:r>
          </a:p>
          <a:p>
            <a:endParaRPr lang="en-GB" dirty="0"/>
          </a:p>
        </p:txBody>
      </p:sp>
    </p:spTree>
    <p:extLst>
      <p:ext uri="{BB962C8B-B14F-4D97-AF65-F5344CB8AC3E}">
        <p14:creationId xmlns:p14="http://schemas.microsoft.com/office/powerpoint/2010/main" val="239607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collection</a:t>
            </a:r>
          </a:p>
        </p:txBody>
      </p:sp>
      <p:sp>
        <p:nvSpPr>
          <p:cNvPr id="3" name="Content Placeholder 2"/>
          <p:cNvSpPr>
            <a:spLocks noGrp="1"/>
          </p:cNvSpPr>
          <p:nvPr>
            <p:ph idx="1"/>
          </p:nvPr>
        </p:nvSpPr>
        <p:spPr/>
        <p:txBody>
          <a:bodyPr/>
          <a:lstStyle/>
          <a:p>
            <a:r>
              <a:rPr lang="en-GB" sz="3200" dirty="0"/>
              <a:t>At nurse visit:</a:t>
            </a:r>
          </a:p>
          <a:p>
            <a:pPr lvl="1"/>
            <a:r>
              <a:rPr lang="en-GB" sz="2800" dirty="0"/>
              <a:t>Do you take any prescribed medicines?</a:t>
            </a:r>
          </a:p>
          <a:p>
            <a:pPr lvl="1"/>
            <a:r>
              <a:rPr lang="en-GB" sz="2800" dirty="0"/>
              <a:t>If so:</a:t>
            </a:r>
          </a:p>
          <a:p>
            <a:pPr lvl="2"/>
            <a:r>
              <a:rPr lang="en-GB" sz="2400" dirty="0"/>
              <a:t>What is it called?</a:t>
            </a:r>
          </a:p>
          <a:p>
            <a:pPr lvl="2"/>
            <a:r>
              <a:rPr lang="en-GB" sz="2400" dirty="0"/>
              <a:t>Have you taken it within the last seven days?</a:t>
            </a:r>
          </a:p>
          <a:p>
            <a:pPr lvl="2"/>
            <a:r>
              <a:rPr lang="en-GB" sz="2400" dirty="0"/>
              <a:t>Any other prescribed medicines?</a:t>
            </a:r>
          </a:p>
        </p:txBody>
      </p:sp>
      <p:pic>
        <p:nvPicPr>
          <p:cNvPr id="4" name="Picture 4" descr="FRANK"/>
          <p:cNvPicPr>
            <a:picLocks noChangeAspect="1" noChangeArrowheads="1"/>
          </p:cNvPicPr>
          <p:nvPr/>
        </p:nvPicPr>
        <p:blipFill>
          <a:blip r:embed="rId2" cstate="print">
            <a:extLst>
              <a:ext uri="{28A0092B-C50C-407E-A947-70E740481C1C}">
                <a14:useLocalDpi xmlns:a14="http://schemas.microsoft.com/office/drawing/2010/main" val="0"/>
              </a:ext>
            </a:extLst>
          </a:blip>
          <a:srcRect t="10124" r="32550" b="16873"/>
          <a:stretch>
            <a:fillRect/>
          </a:stretch>
        </p:blipFill>
        <p:spPr bwMode="auto">
          <a:xfrm>
            <a:off x="9858450" y="884284"/>
            <a:ext cx="1782166" cy="302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2" descr="NatCen_logo 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4432" y="5967367"/>
            <a:ext cx="1894815" cy="62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t;strong&gt;Laptop&lt;/strong&gt; | Free Stock Photo | Illustration of a &lt;strong&gt;laptop&lt;/strong&g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6542" y="1556792"/>
            <a:ext cx="1455936" cy="1512168"/>
          </a:xfrm>
          <a:prstGeom prst="rect">
            <a:avLst/>
          </a:prstGeom>
        </p:spPr>
      </p:pic>
    </p:spTree>
    <p:extLst>
      <p:ext uri="{BB962C8B-B14F-4D97-AF65-F5344CB8AC3E}">
        <p14:creationId xmlns:p14="http://schemas.microsoft.com/office/powerpoint/2010/main" val="231437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Analysis</a:t>
            </a:r>
          </a:p>
        </p:txBody>
      </p:sp>
      <p:sp>
        <p:nvSpPr>
          <p:cNvPr id="3" name="Content Placeholder 2"/>
          <p:cNvSpPr>
            <a:spLocks noGrp="1"/>
          </p:cNvSpPr>
          <p:nvPr>
            <p:ph idx="1"/>
          </p:nvPr>
        </p:nvSpPr>
        <p:spPr>
          <a:xfrm>
            <a:off x="983432" y="2348881"/>
            <a:ext cx="10009112" cy="4176463"/>
          </a:xfrm>
        </p:spPr>
        <p:txBody>
          <a:bodyPr/>
          <a:lstStyle/>
          <a:p>
            <a:r>
              <a:rPr lang="en-GB" dirty="0"/>
              <a:t>Logistic regression:</a:t>
            </a:r>
          </a:p>
          <a:p>
            <a:pPr lvl="1"/>
            <a:r>
              <a:rPr lang="en-GB" dirty="0"/>
              <a:t>Dependent variable: Use of prescribed medicine in previous 7d </a:t>
            </a:r>
          </a:p>
          <a:p>
            <a:pPr lvl="3"/>
            <a:r>
              <a:rPr lang="en-GB" dirty="0"/>
              <a:t>excluding contraception and smoking cessation products</a:t>
            </a:r>
          </a:p>
          <a:p>
            <a:pPr lvl="2"/>
            <a:r>
              <a:rPr lang="en-GB" dirty="0"/>
              <a:t>Gender-specific</a:t>
            </a:r>
          </a:p>
          <a:p>
            <a:pPr lvl="1"/>
            <a:r>
              <a:rPr lang="en-GB" dirty="0"/>
              <a:t>Independent variables: BMI status (normal weight as reference); age-group; highest educational qualification; current smoking; survey-year</a:t>
            </a:r>
          </a:p>
          <a:p>
            <a:pPr lvl="1"/>
            <a:r>
              <a:rPr lang="en-GB" dirty="0"/>
              <a:t>Retained significant 2-way interaction terms (</a:t>
            </a:r>
            <a:r>
              <a:rPr lang="en-GB" i="1" dirty="0"/>
              <a:t>p</a:t>
            </a:r>
            <a:r>
              <a:rPr lang="en-GB" dirty="0"/>
              <a:t>&lt;0.05): age × BMI; age × year; BMI × year</a:t>
            </a:r>
          </a:p>
        </p:txBody>
      </p:sp>
    </p:spTree>
    <p:extLst>
      <p:ext uri="{BB962C8B-B14F-4D97-AF65-F5344CB8AC3E}">
        <p14:creationId xmlns:p14="http://schemas.microsoft.com/office/powerpoint/2010/main" val="356963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ED45-9CE0-4F46-8D47-7994BDF4BA7F}"/>
              </a:ext>
            </a:extLst>
          </p:cNvPr>
          <p:cNvSpPr>
            <a:spLocks noGrp="1"/>
          </p:cNvSpPr>
          <p:nvPr>
            <p:ph type="title"/>
          </p:nvPr>
        </p:nvSpPr>
        <p:spPr>
          <a:xfrm>
            <a:off x="1862833" y="692696"/>
            <a:ext cx="8489950" cy="504726"/>
          </a:xfrm>
        </p:spPr>
        <p:txBody>
          <a:bodyPr/>
          <a:lstStyle/>
          <a:p>
            <a:r>
              <a:rPr lang="en-GB" dirty="0"/>
              <a:t>READ</a:t>
            </a:r>
          </a:p>
        </p:txBody>
      </p:sp>
      <p:sp>
        <p:nvSpPr>
          <p:cNvPr id="3" name="Content Placeholder 2">
            <a:extLst>
              <a:ext uri="{FF2B5EF4-FFF2-40B4-BE49-F238E27FC236}">
                <a16:creationId xmlns:a16="http://schemas.microsoft.com/office/drawing/2014/main" id="{46570D1E-A437-454A-A459-83BDAF843E64}"/>
              </a:ext>
            </a:extLst>
          </p:cNvPr>
          <p:cNvSpPr>
            <a:spLocks noGrp="1"/>
          </p:cNvSpPr>
          <p:nvPr>
            <p:ph idx="1"/>
          </p:nvPr>
        </p:nvSpPr>
        <p:spPr>
          <a:xfrm>
            <a:off x="695400" y="1197423"/>
            <a:ext cx="10657184" cy="5471937"/>
          </a:xfrm>
        </p:spPr>
        <p:txBody>
          <a:bodyPr/>
          <a:lstStyle/>
          <a:p>
            <a:r>
              <a:rPr lang="en-GB" dirty="0"/>
              <a:t>We developed gender-specific logistic regression models with main effects and interactions between BMI, age, and survey year on taking any prescribed medicine (excluding contraception and smoking cessation products) in the last 7d, adjusting for smoking and education.</a:t>
            </a:r>
          </a:p>
          <a:p>
            <a:endParaRPr lang="en-GB" dirty="0"/>
          </a:p>
          <a:p>
            <a:r>
              <a:rPr lang="en-GB" dirty="0"/>
              <a:t>Reference for BMI: normal weight; obese: BMI ≥30kg/m</a:t>
            </a:r>
            <a:r>
              <a:rPr lang="en-GB" baseline="30000" dirty="0"/>
              <a:t>2</a:t>
            </a:r>
            <a:endParaRPr lang="en-GB" dirty="0"/>
          </a:p>
          <a:p>
            <a:r>
              <a:rPr lang="en-GB" dirty="0"/>
              <a:t>Analyses repeated for polypharmacy (3+ medicines), and for CVD and non-CVD medicines.</a:t>
            </a:r>
          </a:p>
          <a:p>
            <a:r>
              <a:rPr lang="en-GB" dirty="0"/>
              <a:t>Results presented as fully-adjusted Odds Ratios with 95% CIs.</a:t>
            </a:r>
          </a:p>
        </p:txBody>
      </p:sp>
    </p:spTree>
    <p:extLst>
      <p:ext uri="{BB962C8B-B14F-4D97-AF65-F5344CB8AC3E}">
        <p14:creationId xmlns:p14="http://schemas.microsoft.com/office/powerpoint/2010/main" val="188300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of prescribed medicines in the past week: </a:t>
            </a:r>
            <a:r>
              <a:rPr lang="en-GB" dirty="0">
                <a:solidFill>
                  <a:srgbClr val="0033CC"/>
                </a:solidFill>
              </a:rPr>
              <a:t>HSE 2015-16</a:t>
            </a:r>
          </a:p>
        </p:txBody>
      </p:sp>
      <p:sp>
        <p:nvSpPr>
          <p:cNvPr id="3" name="Content Placeholder 2"/>
          <p:cNvSpPr>
            <a:spLocks noGrp="1"/>
          </p:cNvSpPr>
          <p:nvPr>
            <p:ph idx="1"/>
          </p:nvPr>
        </p:nvSpPr>
        <p:spPr>
          <a:xfrm>
            <a:off x="839416" y="2708276"/>
            <a:ext cx="10513168" cy="3457575"/>
          </a:xfrm>
        </p:spPr>
        <p:txBody>
          <a:bodyPr/>
          <a:lstStyle/>
          <a:p>
            <a:r>
              <a:rPr lang="en-GB" dirty="0"/>
              <a:t>44% of men and 51% of women surveyed reported that they had taken at least one prescribed medicine in the last 7d.</a:t>
            </a:r>
          </a:p>
          <a:p>
            <a:r>
              <a:rPr lang="en-GB" dirty="0"/>
              <a:t>24% of men and 25% of women reported that they had taken at least three prescribed medicines in the last 7d.</a:t>
            </a:r>
          </a:p>
        </p:txBody>
      </p:sp>
    </p:spTree>
    <p:extLst>
      <p:ext uri="{BB962C8B-B14F-4D97-AF65-F5344CB8AC3E}">
        <p14:creationId xmlns:p14="http://schemas.microsoft.com/office/powerpoint/2010/main" val="762324306"/>
      </p:ext>
    </p:extLst>
  </p:cSld>
  <p:clrMapOvr>
    <a:masterClrMapping/>
  </p:clrMapOvr>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12291</TotalTime>
  <Words>983</Words>
  <Application>Microsoft Office PowerPoint</Application>
  <PresentationFormat>Widescreen</PresentationFormat>
  <Paragraphs>121</Paragraphs>
  <Slides>24</Slides>
  <Notes>2</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Tahoma</vt:lpstr>
      <vt:lpstr>Custom Design</vt:lpstr>
      <vt:lpstr>Trends in use of prescribed medicines by body mass index and age: evidence from the last two decades, using Health Surveys for England data  </vt:lpstr>
      <vt:lpstr>Background</vt:lpstr>
      <vt:lpstr>Aim</vt:lpstr>
      <vt:lpstr>HEALTH SURVEY FOR ENGLAND</vt:lpstr>
      <vt:lpstr>READ</vt:lpstr>
      <vt:lpstr>Data collection</vt:lpstr>
      <vt:lpstr>Analysis</vt:lpstr>
      <vt:lpstr>READ</vt:lpstr>
      <vt:lpstr>Use of prescribed medicines in the past week: HSE 2015-16</vt:lpstr>
      <vt:lpstr>Number of prescribed medicines taken in the last week, by BMI category and gender (age-standardised)</vt:lpstr>
      <vt:lpstr>Prevalence of taking at least one prescribed medicine within specific medicine classes in the last week, by BMI category and gender (age-standardised)</vt:lpstr>
      <vt:lpstr>READ</vt:lpstr>
      <vt:lpstr>Change over time in prescribed medicine use by gender</vt:lpstr>
      <vt:lpstr>Change over time in prescribed medicine by age</vt:lpstr>
      <vt:lpstr>Change over time in prescribed medicine by age</vt:lpstr>
      <vt:lpstr>Change over time in prescribed medicine by BMI in women</vt:lpstr>
      <vt:lpstr>Change over time in prescribed medicine by BMI in men</vt:lpstr>
      <vt:lpstr>Any prescribed medicine, by BMI and survey year among women</vt:lpstr>
      <vt:lpstr>READ</vt:lpstr>
      <vt:lpstr>Any prescribed CVD medicine, by BMI and survey year among men aged 50-59</vt:lpstr>
      <vt:lpstr>READ</vt:lpstr>
      <vt:lpstr>Strengths and limitations</vt:lpstr>
      <vt:lpstr>Conclusions</vt:lpstr>
      <vt:lpstr>ACKNOWLEDGEMENTS</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Jenny Cohen</cp:lastModifiedBy>
  <cp:revision>2022</cp:revision>
  <cp:lastPrinted>2018-09-03T14:14:12Z</cp:lastPrinted>
  <dcterms:created xsi:type="dcterms:W3CDTF">2005-07-13T12:26:50Z</dcterms:created>
  <dcterms:modified xsi:type="dcterms:W3CDTF">2018-09-05T12:50:30Z</dcterms:modified>
</cp:coreProperties>
</file>