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67" r:id="rId3"/>
    <p:sldId id="268" r:id="rId4"/>
    <p:sldId id="257" r:id="rId5"/>
    <p:sldId id="258" r:id="rId6"/>
    <p:sldId id="259" r:id="rId7"/>
    <p:sldId id="271" r:id="rId8"/>
    <p:sldId id="275" r:id="rId9"/>
    <p:sldId id="272" r:id="rId10"/>
    <p:sldId id="273" r:id="rId11"/>
    <p:sldId id="274" r:id="rId12"/>
    <p:sldId id="264"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79" autoAdjust="0"/>
    <p:restoredTop sz="91420" autoAdjust="0"/>
  </p:normalViewPr>
  <p:slideViewPr>
    <p:cSldViewPr snapToGrid="0">
      <p:cViewPr varScale="1">
        <p:scale>
          <a:sx n="81" d="100"/>
          <a:sy n="81" d="100"/>
        </p:scale>
        <p:origin x="614" y="67"/>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68" d="100"/>
          <a:sy n="68" d="100"/>
        </p:scale>
        <p:origin x="3101"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149BC6D-D17C-4328-B567-2C0AAC6711EC}" type="datetimeFigureOut">
              <a:rPr lang="en-GB" smtClean="0"/>
              <a:t>28/08/2018</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0BDBB03-80E8-43A7-844C-0704E22A2A69}" type="slidenum">
              <a:rPr lang="en-GB" smtClean="0"/>
              <a:t>‹#›</a:t>
            </a:fld>
            <a:endParaRPr lang="en-GB"/>
          </a:p>
        </p:txBody>
      </p:sp>
    </p:spTree>
    <p:extLst>
      <p:ext uri="{BB962C8B-B14F-4D97-AF65-F5344CB8AC3E}">
        <p14:creationId xmlns:p14="http://schemas.microsoft.com/office/powerpoint/2010/main" val="12038579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Although</a:t>
            </a:r>
            <a:r>
              <a:rPr lang="en-GB" baseline="0" dirty="0" smtClean="0"/>
              <a:t> from HESA data it is possible to draw many information about staff, this research is finding that contracts denominations and their respective JDs or actual allocation of total time do not match in many cases. For instance, some T-only people might have given the status of “lecturer” (T+R) as an institutional policy to legitimise their role among colleagues [case J]. Nevertheless, they do just T. Many people in cases “D” and “P” as well are “academic”, but they are actually “only teaching”. </a:t>
            </a:r>
            <a:r>
              <a:rPr lang="en-GB" baseline="0" dirty="0" err="1" smtClean="0"/>
              <a:t>Atypicals</a:t>
            </a:r>
            <a:r>
              <a:rPr lang="en-GB" baseline="0" dirty="0" smtClean="0"/>
              <a:t> are hard to be analysed, whereas T-only are often part-timers who might add other functions, resulting as “not-really-only-teaching”. In my view only a good questionnaire with questions about actual time spent in a gamut of functions may give a good overview, and also a very original understanding of how to read HESA data (which is itself complex due to strong institutional autonomy in HR in British HEIs) </a:t>
            </a:r>
          </a:p>
          <a:p>
            <a:r>
              <a:rPr lang="en-GB" baseline="0" dirty="0" smtClean="0"/>
              <a:t>Here I also avoid to tell which is Welsh, Scottish or NI for obvious reasons. </a:t>
            </a:r>
          </a:p>
          <a:p>
            <a:r>
              <a:rPr lang="en-GB" baseline="0" dirty="0" smtClean="0"/>
              <a:t>KFI is the financial overall condition. B for instance is in a very excellent positions. P is in deep </a:t>
            </a:r>
            <a:r>
              <a:rPr lang="en-GB" baseline="0" dirty="0" err="1" smtClean="0"/>
              <a:t>deep</a:t>
            </a:r>
            <a:r>
              <a:rPr lang="en-GB" baseline="0" dirty="0" smtClean="0"/>
              <a:t> troubles. Actual values would trace their identities. </a:t>
            </a:r>
            <a:endParaRPr lang="en-GB" dirty="0"/>
          </a:p>
        </p:txBody>
      </p:sp>
      <p:sp>
        <p:nvSpPr>
          <p:cNvPr id="4" name="Slide Number Placeholder 3"/>
          <p:cNvSpPr>
            <a:spLocks noGrp="1"/>
          </p:cNvSpPr>
          <p:nvPr>
            <p:ph type="sldNum" sz="quarter" idx="10"/>
          </p:nvPr>
        </p:nvSpPr>
        <p:spPr/>
        <p:txBody>
          <a:bodyPr/>
          <a:lstStyle/>
          <a:p>
            <a:fld id="{50BDBB03-80E8-43A7-844C-0704E22A2A69}" type="slidenum">
              <a:rPr lang="en-GB" smtClean="0"/>
              <a:t>6</a:t>
            </a:fld>
            <a:endParaRPr lang="en-GB"/>
          </a:p>
        </p:txBody>
      </p:sp>
    </p:spTree>
    <p:extLst>
      <p:ext uri="{BB962C8B-B14F-4D97-AF65-F5344CB8AC3E}">
        <p14:creationId xmlns:p14="http://schemas.microsoft.com/office/powerpoint/2010/main" val="25063541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80009281-1A70-45A9-B5BA-EEF9F073F28D}" type="datetimeFigureOut">
              <a:rPr lang="en-GB" smtClean="0"/>
              <a:t>28/08/2018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8C7554C-5C22-42D9-A9DE-03071E1CC258}" type="slidenum">
              <a:rPr lang="en-GB" smtClean="0"/>
              <a:t>‹#›</a:t>
            </a:fld>
            <a:endParaRPr lang="en-GB"/>
          </a:p>
        </p:txBody>
      </p:sp>
    </p:spTree>
    <p:extLst>
      <p:ext uri="{BB962C8B-B14F-4D97-AF65-F5344CB8AC3E}">
        <p14:creationId xmlns:p14="http://schemas.microsoft.com/office/powerpoint/2010/main" val="21560442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0009281-1A70-45A9-B5BA-EEF9F073F28D}" type="datetimeFigureOut">
              <a:rPr lang="en-GB" smtClean="0"/>
              <a:t>28/08/2018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8C7554C-5C22-42D9-A9DE-03071E1CC258}" type="slidenum">
              <a:rPr lang="en-GB" smtClean="0"/>
              <a:t>‹#›</a:t>
            </a:fld>
            <a:endParaRPr lang="en-GB"/>
          </a:p>
        </p:txBody>
      </p:sp>
    </p:spTree>
    <p:extLst>
      <p:ext uri="{BB962C8B-B14F-4D97-AF65-F5344CB8AC3E}">
        <p14:creationId xmlns:p14="http://schemas.microsoft.com/office/powerpoint/2010/main" val="111574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0009281-1A70-45A9-B5BA-EEF9F073F28D}" type="datetimeFigureOut">
              <a:rPr lang="en-GB" smtClean="0"/>
              <a:t>28/08/2018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8C7554C-5C22-42D9-A9DE-03071E1CC258}" type="slidenum">
              <a:rPr lang="en-GB" smtClean="0"/>
              <a:t>‹#›</a:t>
            </a:fld>
            <a:endParaRPr lang="en-GB"/>
          </a:p>
        </p:txBody>
      </p:sp>
    </p:spTree>
    <p:extLst>
      <p:ext uri="{BB962C8B-B14F-4D97-AF65-F5344CB8AC3E}">
        <p14:creationId xmlns:p14="http://schemas.microsoft.com/office/powerpoint/2010/main" val="36471495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0009281-1A70-45A9-B5BA-EEF9F073F28D}" type="datetimeFigureOut">
              <a:rPr lang="en-GB" smtClean="0"/>
              <a:t>28/08/2018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8C7554C-5C22-42D9-A9DE-03071E1CC258}" type="slidenum">
              <a:rPr lang="en-GB" smtClean="0"/>
              <a:t>‹#›</a:t>
            </a:fld>
            <a:endParaRPr lang="en-GB"/>
          </a:p>
        </p:txBody>
      </p:sp>
    </p:spTree>
    <p:extLst>
      <p:ext uri="{BB962C8B-B14F-4D97-AF65-F5344CB8AC3E}">
        <p14:creationId xmlns:p14="http://schemas.microsoft.com/office/powerpoint/2010/main" val="36326173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0009281-1A70-45A9-B5BA-EEF9F073F28D}" type="datetimeFigureOut">
              <a:rPr lang="en-GB" smtClean="0"/>
              <a:t>28/08/2018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8C7554C-5C22-42D9-A9DE-03071E1CC258}" type="slidenum">
              <a:rPr lang="en-GB" smtClean="0"/>
              <a:t>‹#›</a:t>
            </a:fld>
            <a:endParaRPr lang="en-GB"/>
          </a:p>
        </p:txBody>
      </p:sp>
    </p:spTree>
    <p:extLst>
      <p:ext uri="{BB962C8B-B14F-4D97-AF65-F5344CB8AC3E}">
        <p14:creationId xmlns:p14="http://schemas.microsoft.com/office/powerpoint/2010/main" val="8206827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80009281-1A70-45A9-B5BA-EEF9F073F28D}" type="datetimeFigureOut">
              <a:rPr lang="en-GB" smtClean="0"/>
              <a:t>28/08/2018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8C7554C-5C22-42D9-A9DE-03071E1CC258}" type="slidenum">
              <a:rPr lang="en-GB" smtClean="0"/>
              <a:t>‹#›</a:t>
            </a:fld>
            <a:endParaRPr lang="en-GB"/>
          </a:p>
        </p:txBody>
      </p:sp>
    </p:spTree>
    <p:extLst>
      <p:ext uri="{BB962C8B-B14F-4D97-AF65-F5344CB8AC3E}">
        <p14:creationId xmlns:p14="http://schemas.microsoft.com/office/powerpoint/2010/main" val="1500066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80009281-1A70-45A9-B5BA-EEF9F073F28D}" type="datetimeFigureOut">
              <a:rPr lang="en-GB" smtClean="0"/>
              <a:t>28/08/2018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8C7554C-5C22-42D9-A9DE-03071E1CC258}" type="slidenum">
              <a:rPr lang="en-GB" smtClean="0"/>
              <a:t>‹#›</a:t>
            </a:fld>
            <a:endParaRPr lang="en-GB"/>
          </a:p>
        </p:txBody>
      </p:sp>
    </p:spTree>
    <p:extLst>
      <p:ext uri="{BB962C8B-B14F-4D97-AF65-F5344CB8AC3E}">
        <p14:creationId xmlns:p14="http://schemas.microsoft.com/office/powerpoint/2010/main" val="9409287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80009281-1A70-45A9-B5BA-EEF9F073F28D}" type="datetimeFigureOut">
              <a:rPr lang="en-GB" smtClean="0"/>
              <a:t>28/08/2018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8C7554C-5C22-42D9-A9DE-03071E1CC258}" type="slidenum">
              <a:rPr lang="en-GB" smtClean="0"/>
              <a:t>‹#›</a:t>
            </a:fld>
            <a:endParaRPr lang="en-GB"/>
          </a:p>
        </p:txBody>
      </p:sp>
    </p:spTree>
    <p:extLst>
      <p:ext uri="{BB962C8B-B14F-4D97-AF65-F5344CB8AC3E}">
        <p14:creationId xmlns:p14="http://schemas.microsoft.com/office/powerpoint/2010/main" val="20848268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0009281-1A70-45A9-B5BA-EEF9F073F28D}" type="datetimeFigureOut">
              <a:rPr lang="en-GB" smtClean="0"/>
              <a:t>28/08/2018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8C7554C-5C22-42D9-A9DE-03071E1CC258}" type="slidenum">
              <a:rPr lang="en-GB" smtClean="0"/>
              <a:t>‹#›</a:t>
            </a:fld>
            <a:endParaRPr lang="en-GB"/>
          </a:p>
        </p:txBody>
      </p:sp>
    </p:spTree>
    <p:extLst>
      <p:ext uri="{BB962C8B-B14F-4D97-AF65-F5344CB8AC3E}">
        <p14:creationId xmlns:p14="http://schemas.microsoft.com/office/powerpoint/2010/main" val="28988326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0009281-1A70-45A9-B5BA-EEF9F073F28D}" type="datetimeFigureOut">
              <a:rPr lang="en-GB" smtClean="0"/>
              <a:t>28/08/2018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8C7554C-5C22-42D9-A9DE-03071E1CC258}" type="slidenum">
              <a:rPr lang="en-GB" smtClean="0"/>
              <a:t>‹#›</a:t>
            </a:fld>
            <a:endParaRPr lang="en-GB"/>
          </a:p>
        </p:txBody>
      </p:sp>
    </p:spTree>
    <p:extLst>
      <p:ext uri="{BB962C8B-B14F-4D97-AF65-F5344CB8AC3E}">
        <p14:creationId xmlns:p14="http://schemas.microsoft.com/office/powerpoint/2010/main" val="17655979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0009281-1A70-45A9-B5BA-EEF9F073F28D}" type="datetimeFigureOut">
              <a:rPr lang="en-GB" smtClean="0"/>
              <a:t>28/08/2018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8C7554C-5C22-42D9-A9DE-03071E1CC258}" type="slidenum">
              <a:rPr lang="en-GB" smtClean="0"/>
              <a:t>‹#›</a:t>
            </a:fld>
            <a:endParaRPr lang="en-GB"/>
          </a:p>
        </p:txBody>
      </p:sp>
    </p:spTree>
    <p:extLst>
      <p:ext uri="{BB962C8B-B14F-4D97-AF65-F5344CB8AC3E}">
        <p14:creationId xmlns:p14="http://schemas.microsoft.com/office/powerpoint/2010/main" val="21927522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009281-1A70-45A9-B5BA-EEF9F073F28D}" type="datetimeFigureOut">
              <a:rPr lang="en-GB" smtClean="0"/>
              <a:t>28/08/2018</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C7554C-5C22-42D9-A9DE-03071E1CC258}" type="slidenum">
              <a:rPr lang="en-GB" smtClean="0"/>
              <a:t>‹#›</a:t>
            </a:fld>
            <a:endParaRPr lang="en-GB"/>
          </a:p>
        </p:txBody>
      </p:sp>
    </p:spTree>
    <p:extLst>
      <p:ext uri="{BB962C8B-B14F-4D97-AF65-F5344CB8AC3E}">
        <p14:creationId xmlns:p14="http://schemas.microsoft.com/office/powerpoint/2010/main" val="39138940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marini@ucl.ac.uk" TargetMode="External"/><Relationship Id="rId2" Type="http://schemas.openxmlformats.org/officeDocument/2006/relationships/hyperlink" Target="http://www.researchcghe.org/"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heacademy.ac.uk/knowledge-hub/shifting-landscape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234507"/>
            <a:ext cx="12192000" cy="2387600"/>
          </a:xfrm>
        </p:spPr>
        <p:txBody>
          <a:bodyPr>
            <a:normAutofit fontScale="90000"/>
          </a:bodyPr>
          <a:lstStyle/>
          <a:p>
            <a:r>
              <a:rPr lang="en-US" dirty="0" smtClean="0"/>
              <a:t>Academic staffing policies </a:t>
            </a:r>
            <a:r>
              <a:rPr lang="en-US" dirty="0"/>
              <a:t>in UK universities and the agency of individuals. </a:t>
            </a:r>
            <a:r>
              <a:rPr lang="en-US" dirty="0" smtClean="0"/>
              <a:t/>
            </a:r>
            <a:br>
              <a:rPr lang="en-US" dirty="0" smtClean="0"/>
            </a:br>
            <a:r>
              <a:rPr lang="en-US" dirty="0" smtClean="0"/>
              <a:t/>
            </a:r>
            <a:br>
              <a:rPr lang="en-US" dirty="0" smtClean="0"/>
            </a:br>
            <a:r>
              <a:rPr lang="en-US" sz="3100" b="1" cap="small" dirty="0" smtClean="0"/>
              <a:t>CHER</a:t>
            </a:r>
            <a:r>
              <a:rPr lang="en-US" sz="3100" b="1" cap="small" dirty="0"/>
              <a:t>, Moscow, </a:t>
            </a:r>
            <a:r>
              <a:rPr lang="en-US" sz="3100" b="1" cap="small" dirty="0" smtClean="0"/>
              <a:t>August 2018</a:t>
            </a:r>
            <a:endParaRPr lang="en-GB" sz="3100" b="1" cap="small" dirty="0"/>
          </a:p>
        </p:txBody>
      </p:sp>
      <p:sp>
        <p:nvSpPr>
          <p:cNvPr id="3" name="Subtitle 2"/>
          <p:cNvSpPr>
            <a:spLocks noGrp="1"/>
          </p:cNvSpPr>
          <p:nvPr>
            <p:ph type="subTitle" idx="1"/>
          </p:nvPr>
        </p:nvSpPr>
        <p:spPr>
          <a:xfrm>
            <a:off x="0" y="4261449"/>
            <a:ext cx="12192000" cy="2337758"/>
          </a:xfrm>
        </p:spPr>
        <p:txBody>
          <a:bodyPr>
            <a:normAutofit fontScale="70000" lnSpcReduction="20000"/>
          </a:bodyPr>
          <a:lstStyle/>
          <a:p>
            <a:r>
              <a:rPr lang="en-US" dirty="0" smtClean="0"/>
              <a:t>Authors: Marini G., Locke, W., Whitchurch, C.</a:t>
            </a:r>
          </a:p>
          <a:p>
            <a:r>
              <a:rPr lang="en-US" dirty="0" smtClean="0"/>
              <a:t>CGHE 3.2 Project – “Academic Workforce”</a:t>
            </a:r>
          </a:p>
          <a:p>
            <a:r>
              <a:rPr lang="en-US" dirty="0" smtClean="0"/>
              <a:t>Centre for Global Higher Education CGHE, Institute of Education UCL, London, UK</a:t>
            </a:r>
          </a:p>
          <a:p>
            <a:r>
              <a:rPr lang="en-US" dirty="0" smtClean="0">
                <a:hlinkClick r:id="rId2"/>
              </a:rPr>
              <a:t>www.researchcghe.org</a:t>
            </a:r>
            <a:r>
              <a:rPr lang="en-US" dirty="0" smtClean="0"/>
              <a:t> </a:t>
            </a:r>
            <a:endParaRPr lang="en-GB" dirty="0" smtClean="0"/>
          </a:p>
          <a:p>
            <a:endParaRPr lang="en-GB" dirty="0"/>
          </a:p>
          <a:p>
            <a:r>
              <a:rPr lang="en-GB" dirty="0" smtClean="0"/>
              <a:t>Corresponding: </a:t>
            </a:r>
            <a:br>
              <a:rPr lang="en-GB" dirty="0" smtClean="0"/>
            </a:br>
            <a:r>
              <a:rPr lang="en-GB" dirty="0" smtClean="0"/>
              <a:t>Giulio Marini, PhD </a:t>
            </a:r>
          </a:p>
          <a:p>
            <a:r>
              <a:rPr lang="en-GB" dirty="0" smtClean="0">
                <a:hlinkClick r:id="rId3"/>
              </a:rPr>
              <a:t>g.marini@ucl.ac.uk</a:t>
            </a:r>
            <a:r>
              <a:rPr lang="en-GB" dirty="0" smtClean="0"/>
              <a:t> </a:t>
            </a:r>
            <a:endParaRPr lang="en-GB" dirty="0"/>
          </a:p>
        </p:txBody>
      </p:sp>
    </p:spTree>
    <p:extLst>
      <p:ext uri="{BB962C8B-B14F-4D97-AF65-F5344CB8AC3E}">
        <p14:creationId xmlns:p14="http://schemas.microsoft.com/office/powerpoint/2010/main" val="27914647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Case F [English, RG]</a:t>
            </a:r>
            <a:endParaRPr lang="en-GB" dirty="0"/>
          </a:p>
        </p:txBody>
      </p:sp>
      <p:sp>
        <p:nvSpPr>
          <p:cNvPr id="3" name="Content Placeholder 2"/>
          <p:cNvSpPr>
            <a:spLocks noGrp="1"/>
          </p:cNvSpPr>
          <p:nvPr>
            <p:ph idx="1"/>
          </p:nvPr>
        </p:nvSpPr>
        <p:spPr>
          <a:xfrm>
            <a:off x="0" y="2080149"/>
            <a:ext cx="12192000" cy="4351338"/>
          </a:xfrm>
        </p:spPr>
        <p:txBody>
          <a:bodyPr/>
          <a:lstStyle/>
          <a:p>
            <a:pPr marL="0" indent="0">
              <a:buNone/>
            </a:pPr>
            <a:r>
              <a:rPr lang="en-GB" sz="3200" dirty="0"/>
              <a:t>Staff policies aimed at keeping pace with changes</a:t>
            </a:r>
          </a:p>
          <a:p>
            <a:pPr lvl="1"/>
            <a:r>
              <a:rPr lang="en-GB" dirty="0" smtClean="0"/>
              <a:t>Increased </a:t>
            </a:r>
            <a:r>
              <a:rPr lang="en-GB" dirty="0"/>
              <a:t>work-load for teaching (allegedly a “pigeonholing tactic”) as a lever to avoid possible redundancies. Smooth transformation from a traditional academic division-of-labour, on the grounds that the institution is a “family”. </a:t>
            </a:r>
          </a:p>
          <a:p>
            <a:pPr lvl="1"/>
            <a:r>
              <a:rPr lang="en-GB" dirty="0" smtClean="0"/>
              <a:t>Diversifying </a:t>
            </a:r>
            <a:r>
              <a:rPr lang="en-GB" dirty="0"/>
              <a:t>workforce by contract is nevertheless paramount to meet institutional and MMs goals (e.g. research-only staff to improve new REF outcomes)</a:t>
            </a:r>
          </a:p>
        </p:txBody>
      </p:sp>
    </p:spTree>
    <p:extLst>
      <p:ext uri="{BB962C8B-B14F-4D97-AF65-F5344CB8AC3E}">
        <p14:creationId xmlns:p14="http://schemas.microsoft.com/office/powerpoint/2010/main" val="19634423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Case B [English post-92]</a:t>
            </a:r>
            <a:endParaRPr lang="en-GB" dirty="0"/>
          </a:p>
        </p:txBody>
      </p:sp>
      <p:sp>
        <p:nvSpPr>
          <p:cNvPr id="3" name="Content Placeholder 2"/>
          <p:cNvSpPr>
            <a:spLocks noGrp="1"/>
          </p:cNvSpPr>
          <p:nvPr>
            <p:ph idx="1"/>
          </p:nvPr>
        </p:nvSpPr>
        <p:spPr>
          <a:xfrm>
            <a:off x="0" y="1825625"/>
            <a:ext cx="12192000" cy="4351338"/>
          </a:xfrm>
        </p:spPr>
        <p:txBody>
          <a:bodyPr>
            <a:normAutofit/>
          </a:bodyPr>
          <a:lstStyle/>
          <a:p>
            <a:pPr marL="0" indent="0">
              <a:buNone/>
            </a:pPr>
            <a:r>
              <a:rPr lang="en-GB" sz="3200" dirty="0" smtClean="0"/>
              <a:t>In </a:t>
            </a:r>
            <a:r>
              <a:rPr lang="en-GB" sz="3200" dirty="0"/>
              <a:t>a financially prosperous institution, “brave” staff policies are aimed at changing the shape of a post-‘92 university into a more research-intensive one (although this strategy may change in future years). </a:t>
            </a:r>
          </a:p>
          <a:p>
            <a:pPr lvl="1"/>
            <a:r>
              <a:rPr lang="en-GB" dirty="0" smtClean="0"/>
              <a:t>Redundancies</a:t>
            </a:r>
            <a:r>
              <a:rPr lang="en-GB" dirty="0"/>
              <a:t>, poaching and promotions to chase higher performance in research can be implemented within a PM paradigm, as far as the goals of the “CEO” are achieved/achievable </a:t>
            </a:r>
          </a:p>
          <a:p>
            <a:pPr lvl="1"/>
            <a:r>
              <a:rPr lang="en-GB" dirty="0" smtClean="0"/>
              <a:t>Vibrant </a:t>
            </a:r>
            <a:r>
              <a:rPr lang="en-GB" dirty="0"/>
              <a:t>opportunities and widespread redefinition of employees’ identities (e.g. what an academic ought to be)</a:t>
            </a:r>
          </a:p>
          <a:p>
            <a:endParaRPr lang="en-GB" dirty="0"/>
          </a:p>
        </p:txBody>
      </p:sp>
    </p:spTree>
    <p:extLst>
      <p:ext uri="{BB962C8B-B14F-4D97-AF65-F5344CB8AC3E}">
        <p14:creationId xmlns:p14="http://schemas.microsoft.com/office/powerpoint/2010/main" val="14905626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Basic references </a:t>
            </a:r>
            <a:endParaRPr lang="en-GB" dirty="0"/>
          </a:p>
        </p:txBody>
      </p:sp>
      <p:sp>
        <p:nvSpPr>
          <p:cNvPr id="3" name="Content Placeholder 2"/>
          <p:cNvSpPr>
            <a:spLocks noGrp="1"/>
          </p:cNvSpPr>
          <p:nvPr>
            <p:ph idx="1"/>
          </p:nvPr>
        </p:nvSpPr>
        <p:spPr>
          <a:xfrm>
            <a:off x="0" y="1825625"/>
            <a:ext cx="12192000" cy="4351338"/>
          </a:xfrm>
        </p:spPr>
        <p:txBody>
          <a:bodyPr>
            <a:normAutofit/>
          </a:bodyPr>
          <a:lstStyle/>
          <a:p>
            <a:r>
              <a:rPr lang="en-US" sz="1800" dirty="0" err="1"/>
              <a:t>Kallio</a:t>
            </a:r>
            <a:r>
              <a:rPr lang="en-US" sz="1800" dirty="0"/>
              <a:t>, K.-M., </a:t>
            </a:r>
            <a:r>
              <a:rPr lang="en-US" sz="1800" dirty="0" err="1"/>
              <a:t>Kallio</a:t>
            </a:r>
            <a:r>
              <a:rPr lang="en-US" sz="1800" dirty="0"/>
              <a:t>, T. J., </a:t>
            </a:r>
            <a:r>
              <a:rPr lang="en-US" sz="1800" dirty="0" err="1"/>
              <a:t>Tienari</a:t>
            </a:r>
            <a:r>
              <a:rPr lang="en-US" sz="1800" dirty="0"/>
              <a:t>, J., &amp; </a:t>
            </a:r>
            <a:r>
              <a:rPr lang="en-US" sz="1800" dirty="0" err="1"/>
              <a:t>Hyvönen</a:t>
            </a:r>
            <a:r>
              <a:rPr lang="en-US" sz="1800" dirty="0"/>
              <a:t>, T. (2016). Ethos at stake: Performance management and academic work in universities. Human Relations, 69(3), 685-709. doi:10.1177/0018726715596802</a:t>
            </a:r>
            <a:endParaRPr lang="en-GB" sz="1800" dirty="0"/>
          </a:p>
          <a:p>
            <a:r>
              <a:rPr lang="en-US" sz="1800" dirty="0"/>
              <a:t>Kenny, J. (2017). Academic work and performativity. </a:t>
            </a:r>
            <a:r>
              <a:rPr lang="en-US" sz="1800" i="1" dirty="0"/>
              <a:t>Higher Education </a:t>
            </a:r>
            <a:r>
              <a:rPr lang="en-US" sz="1800" dirty="0"/>
              <a:t>74: 897-913</a:t>
            </a:r>
          </a:p>
          <a:p>
            <a:r>
              <a:rPr lang="en-GB" sz="1800" dirty="0"/>
              <a:t>Locke, W., Whitchurch, C., Smith, H. and </a:t>
            </a:r>
            <a:r>
              <a:rPr lang="en-GB" sz="1800" dirty="0" err="1"/>
              <a:t>Mazenod</a:t>
            </a:r>
            <a:r>
              <a:rPr lang="en-GB" sz="1800" dirty="0"/>
              <a:t>, A. (2016) </a:t>
            </a:r>
            <a:r>
              <a:rPr lang="en-GB" sz="1800" i="1" u="sng" dirty="0">
                <a:hlinkClick r:id="rId2"/>
              </a:rPr>
              <a:t>Shifting Landscapes: Meeting the staff development needs of the changing academic workforce</a:t>
            </a:r>
            <a:r>
              <a:rPr lang="en-GB" sz="1800" dirty="0"/>
              <a:t>, York: Higher Education Academy</a:t>
            </a:r>
            <a:r>
              <a:rPr lang="en-GB" sz="1800" dirty="0" smtClean="0"/>
              <a:t>.</a:t>
            </a:r>
            <a:endParaRPr lang="en-US" sz="1800" dirty="0" smtClean="0"/>
          </a:p>
          <a:p>
            <a:r>
              <a:rPr lang="en-US" sz="1800" dirty="0" smtClean="0"/>
              <a:t>Rowan</a:t>
            </a:r>
            <a:r>
              <a:rPr lang="en-US" sz="1800" dirty="0"/>
              <a:t>, B. (2006). The New institutionalism and the study of educational organizations: Changing ideas </a:t>
            </a:r>
            <a:r>
              <a:rPr lang="en-US" sz="1800" dirty="0" smtClean="0"/>
              <a:t>for changing </a:t>
            </a:r>
            <a:r>
              <a:rPr lang="en-US" sz="1800" dirty="0"/>
              <a:t>times. In H. Meyer &amp; B. Rowan (Eds.), </a:t>
            </a:r>
            <a:r>
              <a:rPr lang="en-US" sz="1800" i="1" dirty="0"/>
              <a:t>The new institutionalism in education </a:t>
            </a:r>
            <a:r>
              <a:rPr lang="en-US" sz="1800" dirty="0"/>
              <a:t>(pp. 15–32</a:t>
            </a:r>
            <a:r>
              <a:rPr lang="en-US" sz="1800" dirty="0" smtClean="0"/>
              <a:t>). NY</a:t>
            </a:r>
            <a:r>
              <a:rPr lang="en-US" sz="1800" dirty="0"/>
              <a:t>: State University of New York Press.</a:t>
            </a:r>
            <a:endParaRPr lang="pt-PT" sz="1800" dirty="0" smtClean="0"/>
          </a:p>
          <a:p>
            <a:r>
              <a:rPr lang="pt-PT" sz="1800" dirty="0" smtClean="0"/>
              <a:t>Sousa</a:t>
            </a:r>
            <a:r>
              <a:rPr lang="pt-PT" sz="1800" dirty="0"/>
              <a:t>, C. A., de </a:t>
            </a:r>
            <a:r>
              <a:rPr lang="pt-PT" sz="1800" dirty="0" err="1"/>
              <a:t>Nijs</a:t>
            </a:r>
            <a:r>
              <a:rPr lang="pt-PT" sz="1800" dirty="0"/>
              <a:t>, W. F., &amp; </a:t>
            </a:r>
            <a:r>
              <a:rPr lang="pt-PT" sz="1800" dirty="0" err="1"/>
              <a:t>Hendriks</a:t>
            </a:r>
            <a:r>
              <a:rPr lang="pt-PT" sz="1800" dirty="0"/>
              <a:t>, P. H. (2010). </a:t>
            </a:r>
            <a:r>
              <a:rPr lang="en-US" sz="1800" dirty="0"/>
              <a:t>Secrets of the beehive: Performance management in university research organizations. Human Relations, 63(9), 1439-1460. </a:t>
            </a:r>
            <a:r>
              <a:rPr lang="en-US" sz="1800" dirty="0" smtClean="0"/>
              <a:t>doi:10.1177/0018726709357083</a:t>
            </a:r>
          </a:p>
          <a:p>
            <a:r>
              <a:rPr lang="en-US" sz="1800" dirty="0"/>
              <a:t>Whitchurch, C. &amp; G. Gordon </a:t>
            </a:r>
            <a:r>
              <a:rPr lang="en-GB" sz="1800" dirty="0"/>
              <a:t>(2017).</a:t>
            </a:r>
            <a:r>
              <a:rPr lang="en-US" sz="1800" i="1" dirty="0"/>
              <a:t> Reconstructing Relationships in Higher Education: Challenging Agendas. </a:t>
            </a:r>
            <a:r>
              <a:rPr lang="en-US" sz="1800" dirty="0"/>
              <a:t>New York: Routledge.</a:t>
            </a:r>
            <a:endParaRPr lang="en-GB" sz="1800" dirty="0"/>
          </a:p>
          <a:p>
            <a:endParaRPr lang="en-GB" sz="1800" dirty="0"/>
          </a:p>
          <a:p>
            <a:endParaRPr lang="en-GB" dirty="0"/>
          </a:p>
        </p:txBody>
      </p:sp>
    </p:spTree>
    <p:extLst>
      <p:ext uri="{BB962C8B-B14F-4D97-AF65-F5344CB8AC3E}">
        <p14:creationId xmlns:p14="http://schemas.microsoft.com/office/powerpoint/2010/main" val="41682793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This presentation is about:</a:t>
            </a:r>
            <a:endParaRPr lang="en-GB" dirty="0"/>
          </a:p>
        </p:txBody>
      </p:sp>
      <p:sp>
        <p:nvSpPr>
          <p:cNvPr id="3" name="Content Placeholder 2"/>
          <p:cNvSpPr>
            <a:spLocks noGrp="1"/>
          </p:cNvSpPr>
          <p:nvPr>
            <p:ph idx="1"/>
          </p:nvPr>
        </p:nvSpPr>
        <p:spPr/>
        <p:txBody>
          <a:bodyPr/>
          <a:lstStyle/>
          <a:p>
            <a:r>
              <a:rPr lang="en-GB" dirty="0" smtClean="0"/>
              <a:t>Short introduction to CGHE3.2</a:t>
            </a:r>
          </a:p>
          <a:p>
            <a:r>
              <a:rPr lang="en-GB" dirty="0" smtClean="0"/>
              <a:t>Context: British HEIs in managing academic workforce nowadays</a:t>
            </a:r>
          </a:p>
          <a:p>
            <a:r>
              <a:rPr lang="en-GB" dirty="0" smtClean="0"/>
              <a:t>Empirical data</a:t>
            </a:r>
          </a:p>
          <a:p>
            <a:pPr lvl="1"/>
            <a:r>
              <a:rPr lang="en-GB" dirty="0" smtClean="0"/>
              <a:t>Insight from 4 HEIs</a:t>
            </a:r>
          </a:p>
          <a:p>
            <a:pPr marL="0" indent="0">
              <a:buNone/>
            </a:pPr>
            <a:endParaRPr lang="en-GB" dirty="0"/>
          </a:p>
        </p:txBody>
      </p:sp>
    </p:spTree>
    <p:extLst>
      <p:ext uri="{BB962C8B-B14F-4D97-AF65-F5344CB8AC3E}">
        <p14:creationId xmlns:p14="http://schemas.microsoft.com/office/powerpoint/2010/main" val="37370042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1049000" cy="1325563"/>
          </a:xfrm>
        </p:spPr>
        <p:txBody>
          <a:bodyPr>
            <a:normAutofit fontScale="90000"/>
          </a:bodyPr>
          <a:lstStyle/>
          <a:p>
            <a:r>
              <a:rPr lang="en-GB" dirty="0" smtClean="0"/>
              <a:t>What CGHE3.2 { </a:t>
            </a:r>
            <a:r>
              <a:rPr lang="en-GB" i="1" dirty="0" smtClean="0"/>
              <a:t>The </a:t>
            </a:r>
            <a:r>
              <a:rPr lang="en-GB" i="1" dirty="0"/>
              <a:t>future higher education workforce in locally and globally engaged HEIs </a:t>
            </a:r>
            <a:r>
              <a:rPr lang="en-GB" dirty="0" smtClean="0"/>
              <a:t>} is?</a:t>
            </a:r>
            <a:endParaRPr lang="en-GB" dirty="0"/>
          </a:p>
        </p:txBody>
      </p:sp>
      <p:sp>
        <p:nvSpPr>
          <p:cNvPr id="3" name="Content Placeholder 2"/>
          <p:cNvSpPr>
            <a:spLocks noGrp="1"/>
          </p:cNvSpPr>
          <p:nvPr>
            <p:ph idx="1"/>
          </p:nvPr>
        </p:nvSpPr>
        <p:spPr>
          <a:xfrm>
            <a:off x="838200" y="2178050"/>
            <a:ext cx="10515600" cy="4351338"/>
          </a:xfrm>
        </p:spPr>
        <p:txBody>
          <a:bodyPr/>
          <a:lstStyle/>
          <a:p>
            <a:r>
              <a:rPr lang="en-GB" dirty="0" smtClean="0"/>
              <a:t>From 2016 until 2020</a:t>
            </a:r>
          </a:p>
          <a:p>
            <a:r>
              <a:rPr lang="en-GB" dirty="0" smtClean="0"/>
              <a:t>69 in depth interviews in 8 case study HEIs in 2017/18 to be repeated in 2019/20 (longitudinal study to trace both individual and institutional steps)</a:t>
            </a:r>
          </a:p>
          <a:p>
            <a:r>
              <a:rPr lang="en-GB" dirty="0" smtClean="0"/>
              <a:t>Meanwhile surveys in the case study HEIs in 2018/19</a:t>
            </a:r>
          </a:p>
          <a:p>
            <a:r>
              <a:rPr lang="en-GB" dirty="0" smtClean="0"/>
              <a:t>6 traditional scientific outputs plus several “impacts” hitherto produced, and 6 presentations (this included)</a:t>
            </a:r>
          </a:p>
          <a:p>
            <a:r>
              <a:rPr lang="en-GB" dirty="0" smtClean="0"/>
              <a:t>The project is, potentially, itself “a REF impact case study” at IoE level</a:t>
            </a:r>
            <a:endParaRPr lang="en-GB" dirty="0"/>
          </a:p>
        </p:txBody>
      </p:sp>
    </p:spTree>
    <p:extLst>
      <p:ext uri="{BB962C8B-B14F-4D97-AF65-F5344CB8AC3E}">
        <p14:creationId xmlns:p14="http://schemas.microsoft.com/office/powerpoint/2010/main" val="35908908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Context </a:t>
            </a:r>
            <a:endParaRPr lang="en-GB" dirty="0"/>
          </a:p>
        </p:txBody>
      </p:sp>
      <p:sp>
        <p:nvSpPr>
          <p:cNvPr id="3" name="Content Placeholder 2"/>
          <p:cNvSpPr>
            <a:spLocks noGrp="1"/>
          </p:cNvSpPr>
          <p:nvPr>
            <p:ph idx="1"/>
          </p:nvPr>
        </p:nvSpPr>
        <p:spPr>
          <a:xfrm>
            <a:off x="0" y="1690688"/>
            <a:ext cx="12192000" cy="4994592"/>
          </a:xfrm>
        </p:spPr>
        <p:txBody>
          <a:bodyPr>
            <a:normAutofit fontScale="92500" lnSpcReduction="20000"/>
          </a:bodyPr>
          <a:lstStyle/>
          <a:p>
            <a:pPr lvl="0"/>
            <a:r>
              <a:rPr lang="en-GB" dirty="0"/>
              <a:t>a high degree of autonomy within UK HEIs, and a highly dynamic and differentiated UK HE system</a:t>
            </a:r>
          </a:p>
          <a:p>
            <a:pPr lvl="0"/>
            <a:r>
              <a:rPr lang="en-GB" dirty="0"/>
              <a:t>the state is intervening to increase competition between HEIs and the </a:t>
            </a:r>
            <a:r>
              <a:rPr lang="en-GB" dirty="0" err="1"/>
              <a:t>marketisation</a:t>
            </a:r>
            <a:r>
              <a:rPr lang="en-GB" dirty="0"/>
              <a:t> of higher education</a:t>
            </a:r>
          </a:p>
          <a:p>
            <a:pPr lvl="0"/>
            <a:r>
              <a:rPr lang="en-GB" dirty="0"/>
              <a:t>the internal reorganisation of academic work and careers, which are being transformed, including through the creation of more differentiated and diverse roles and contracts for those performing academic functions (e.g. more T-only and R-only, fewer T&amp;R, more ‘Third Space’)</a:t>
            </a:r>
          </a:p>
          <a:p>
            <a:pPr lvl="0"/>
            <a:r>
              <a:rPr lang="en-GB" dirty="0"/>
              <a:t>an emerging interplay between increasingly interventionist academic staffing policies within institutions and the responses of individuals attempting to forge careers in ever more varied and creative ways, with implications for their identities as academics, teachers, researchers and ‘hybrid’ professionals</a:t>
            </a:r>
          </a:p>
          <a:p>
            <a:pPr lvl="0"/>
            <a:r>
              <a:rPr lang="en-GB" dirty="0"/>
              <a:t>the important role of relationships in these new contexts, and especially those between individuals and local managers, line managers and heads of department</a:t>
            </a:r>
            <a:r>
              <a:rPr lang="en-GB" dirty="0" smtClean="0"/>
              <a:t>.</a:t>
            </a:r>
            <a:endParaRPr lang="en-GB" dirty="0"/>
          </a:p>
        </p:txBody>
      </p:sp>
    </p:spTree>
    <p:extLst>
      <p:ext uri="{BB962C8B-B14F-4D97-AF65-F5344CB8AC3E}">
        <p14:creationId xmlns:p14="http://schemas.microsoft.com/office/powerpoint/2010/main" val="40599073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40649"/>
          </a:xfrm>
        </p:spPr>
        <p:txBody>
          <a:bodyPr>
            <a:normAutofit fontScale="90000"/>
          </a:bodyPr>
          <a:lstStyle/>
          <a:p>
            <a:r>
              <a:rPr lang="en-GB" dirty="0" smtClean="0"/>
              <a:t>Data – summarised description of interviewees </a:t>
            </a:r>
            <a:endParaRPr lang="en-GB" dirty="0"/>
          </a:p>
        </p:txBody>
      </p:sp>
      <p:sp>
        <p:nvSpPr>
          <p:cNvPr id="3" name="Content Placeholder 2"/>
          <p:cNvSpPr>
            <a:spLocks noGrp="1"/>
          </p:cNvSpPr>
          <p:nvPr>
            <p:ph idx="1"/>
          </p:nvPr>
        </p:nvSpPr>
        <p:spPr>
          <a:xfrm>
            <a:off x="838200" y="1687602"/>
            <a:ext cx="10515600" cy="4351338"/>
          </a:xfrm>
        </p:spPr>
        <p:txBody>
          <a:bodyPr>
            <a:normAutofit fontScale="92500" lnSpcReduction="10000"/>
          </a:bodyPr>
          <a:lstStyle/>
          <a:p>
            <a:r>
              <a:rPr lang="en-GB" dirty="0" smtClean="0"/>
              <a:t>69 in depth interviews in 8 HEIs</a:t>
            </a:r>
          </a:p>
          <a:p>
            <a:pPr lvl="1"/>
            <a:r>
              <a:rPr lang="en-GB" dirty="0" smtClean="0"/>
              <a:t>8 HR directors + 8 SM</a:t>
            </a:r>
          </a:p>
          <a:p>
            <a:pPr lvl="1"/>
            <a:r>
              <a:rPr lang="en-GB" dirty="0" smtClean="0"/>
              <a:t>Other staff  </a:t>
            </a:r>
          </a:p>
          <a:p>
            <a:r>
              <a:rPr lang="en-GB" dirty="0" smtClean="0"/>
              <a:t>Gender: 42W – 27M</a:t>
            </a:r>
          </a:p>
          <a:p>
            <a:r>
              <a:rPr lang="en-GB" dirty="0" smtClean="0"/>
              <a:t>Disciplines (broad): STEM 16; SS 37; Hum 14; 2 missing</a:t>
            </a:r>
          </a:p>
          <a:p>
            <a:r>
              <a:rPr lang="en-GB" dirty="0" smtClean="0"/>
              <a:t>Nationality: 54 UK, 15 others (or double)</a:t>
            </a:r>
          </a:p>
          <a:p>
            <a:r>
              <a:rPr lang="en-GB" dirty="0" smtClean="0"/>
              <a:t>Age: average and median = 47  </a:t>
            </a:r>
          </a:p>
          <a:p>
            <a:r>
              <a:rPr lang="en-GB" dirty="0" smtClean="0"/>
              <a:t>Contract: 49 permanent FT; 20 other conditions</a:t>
            </a:r>
          </a:p>
          <a:p>
            <a:r>
              <a:rPr lang="en-GB" dirty="0" smtClean="0"/>
              <a:t>Average length of interviews: 52’</a:t>
            </a:r>
          </a:p>
          <a:p>
            <a:r>
              <a:rPr lang="en-GB" dirty="0" smtClean="0"/>
              <a:t>JD: 41 Yes; 28 no/nil</a:t>
            </a:r>
          </a:p>
          <a:p>
            <a:pPr marL="457200" lvl="1" indent="0">
              <a:buNone/>
            </a:pPr>
            <a:endParaRPr lang="en-GB" dirty="0" smtClean="0"/>
          </a:p>
          <a:p>
            <a:pPr marL="457200" lvl="1" indent="0">
              <a:buNone/>
            </a:pPr>
            <a:endParaRPr lang="en-GB" dirty="0" smtClean="0"/>
          </a:p>
        </p:txBody>
      </p:sp>
    </p:spTree>
    <p:extLst>
      <p:ext uri="{BB962C8B-B14F-4D97-AF65-F5344CB8AC3E}">
        <p14:creationId xmlns:p14="http://schemas.microsoft.com/office/powerpoint/2010/main" val="11571981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5125"/>
            <a:ext cx="12192000" cy="549275"/>
          </a:xfrm>
        </p:spPr>
        <p:txBody>
          <a:bodyPr>
            <a:normAutofit fontScale="90000"/>
          </a:bodyPr>
          <a:lstStyle/>
          <a:p>
            <a:r>
              <a:rPr lang="en-GB" dirty="0" smtClean="0"/>
              <a:t>HEIs – overview</a:t>
            </a:r>
            <a:r>
              <a:rPr lang="en-GB" sz="2800" dirty="0" smtClean="0"/>
              <a:t> </a:t>
            </a:r>
            <a:endParaRPr lang="en-GB" dirty="0"/>
          </a:p>
        </p:txBody>
      </p:sp>
      <p:graphicFrame>
        <p:nvGraphicFramePr>
          <p:cNvPr id="4" name="Table 3"/>
          <p:cNvGraphicFramePr>
            <a:graphicFrameLocks noGrp="1"/>
          </p:cNvGraphicFramePr>
          <p:nvPr>
            <p:extLst>
              <p:ext uri="{D42A27DB-BD31-4B8C-83A1-F6EECF244321}">
                <p14:modId xmlns:p14="http://schemas.microsoft.com/office/powerpoint/2010/main" val="2607885005"/>
              </p:ext>
            </p:extLst>
          </p:nvPr>
        </p:nvGraphicFramePr>
        <p:xfrm>
          <a:off x="0" y="1275909"/>
          <a:ext cx="12192000" cy="4114433"/>
        </p:xfrm>
        <a:graphic>
          <a:graphicData uri="http://schemas.openxmlformats.org/drawingml/2006/table">
            <a:tbl>
              <a:tblPr firstRow="1" firstCol="1" bandRow="1">
                <a:tableStyleId>{5C22544A-7EE6-4342-B048-85BDC9FD1C3A}</a:tableStyleId>
              </a:tblPr>
              <a:tblGrid>
                <a:gridCol w="1765016"/>
                <a:gridCol w="2043413"/>
                <a:gridCol w="2300140"/>
                <a:gridCol w="2208117"/>
                <a:gridCol w="2111828"/>
                <a:gridCol w="1763486"/>
              </a:tblGrid>
              <a:tr h="759124">
                <a:tc>
                  <a:txBody>
                    <a:bodyPr/>
                    <a:lstStyle/>
                    <a:p>
                      <a:pPr algn="ctr">
                        <a:lnSpc>
                          <a:spcPct val="107000"/>
                        </a:lnSpc>
                        <a:spcAft>
                          <a:spcPts val="0"/>
                        </a:spcAft>
                      </a:pPr>
                      <a:r>
                        <a:rPr lang="en-GB" sz="1800" dirty="0">
                          <a:effectLst/>
                        </a:rPr>
                        <a:t>Case</a:t>
                      </a:r>
                      <a:endParaRPr lang="en-GB" sz="18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tc>
                <a:tc>
                  <a:txBody>
                    <a:bodyPr/>
                    <a:lstStyle/>
                    <a:p>
                      <a:pPr algn="ctr">
                        <a:lnSpc>
                          <a:spcPct val="107000"/>
                        </a:lnSpc>
                        <a:spcAft>
                          <a:spcPts val="0"/>
                        </a:spcAft>
                      </a:pPr>
                      <a:r>
                        <a:rPr lang="en-GB" sz="1800" dirty="0" smtClean="0">
                          <a:effectLst/>
                          <a:latin typeface="Calibri" panose="020F0502020204030204" pitchFamily="34" charset="0"/>
                          <a:ea typeface="SimSun" panose="02010600030101010101" pitchFamily="2" charset="-122"/>
                          <a:cs typeface="Times New Roman" panose="02020603050405020304" pitchFamily="18" charset="0"/>
                        </a:rPr>
                        <a:t>Devolved</a:t>
                      </a:r>
                      <a:r>
                        <a:rPr lang="en-GB" sz="1800" baseline="0" dirty="0" smtClean="0">
                          <a:effectLst/>
                          <a:latin typeface="Calibri" panose="020F0502020204030204" pitchFamily="34" charset="0"/>
                          <a:ea typeface="SimSun" panose="02010600030101010101" pitchFamily="2" charset="-122"/>
                          <a:cs typeface="Times New Roman" panose="02020603050405020304" pitchFamily="18" charset="0"/>
                        </a:rPr>
                        <a:t> nation</a:t>
                      </a:r>
                      <a:endParaRPr lang="en-GB" sz="18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tc>
                <a:tc>
                  <a:txBody>
                    <a:bodyPr/>
                    <a:lstStyle/>
                    <a:p>
                      <a:pPr algn="ctr">
                        <a:lnSpc>
                          <a:spcPct val="107000"/>
                        </a:lnSpc>
                        <a:spcAft>
                          <a:spcPts val="0"/>
                        </a:spcAft>
                      </a:pPr>
                      <a:r>
                        <a:rPr lang="en-GB" sz="1800" dirty="0" smtClean="0">
                          <a:effectLst/>
                          <a:latin typeface="Calibri" panose="020F0502020204030204" pitchFamily="34" charset="0"/>
                          <a:ea typeface="SimSun" panose="02010600030101010101" pitchFamily="2" charset="-122"/>
                          <a:cs typeface="Times New Roman" panose="02020603050405020304" pitchFamily="18" charset="0"/>
                        </a:rPr>
                        <a:t>Mission</a:t>
                      </a:r>
                      <a:r>
                        <a:rPr lang="en-GB" sz="1800" baseline="0" dirty="0" smtClean="0">
                          <a:effectLst/>
                          <a:latin typeface="Calibri" panose="020F0502020204030204" pitchFamily="34" charset="0"/>
                          <a:ea typeface="SimSun" panose="02010600030101010101" pitchFamily="2" charset="-122"/>
                          <a:cs typeface="Times New Roman" panose="02020603050405020304" pitchFamily="18" charset="0"/>
                        </a:rPr>
                        <a:t> group</a:t>
                      </a:r>
                      <a:endParaRPr lang="en-GB" sz="18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tc>
                <a:tc>
                  <a:txBody>
                    <a:bodyPr/>
                    <a:lstStyle/>
                    <a:p>
                      <a:pPr algn="ctr">
                        <a:lnSpc>
                          <a:spcPct val="107000"/>
                        </a:lnSpc>
                        <a:spcAft>
                          <a:spcPts val="0"/>
                        </a:spcAft>
                      </a:pPr>
                      <a:r>
                        <a:rPr lang="en-GB" sz="1800" dirty="0">
                          <a:effectLst/>
                        </a:rPr>
                        <a:t>KFI-overall (</a:t>
                      </a:r>
                      <a:r>
                        <a:rPr lang="en-GB" sz="1800" dirty="0" smtClean="0">
                          <a:effectLst/>
                        </a:rPr>
                        <a:t>median of respective mission group) </a:t>
                      </a:r>
                      <a:r>
                        <a:rPr lang="en-GB" sz="1800" i="1" dirty="0" smtClean="0">
                          <a:effectLst/>
                        </a:rPr>
                        <a:t>(1)</a:t>
                      </a:r>
                      <a:endParaRPr lang="en-GB" sz="1800" i="1"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tc>
                <a:tc>
                  <a:txBody>
                    <a:bodyPr/>
                    <a:lstStyle/>
                    <a:p>
                      <a:pPr algn="ctr">
                        <a:lnSpc>
                          <a:spcPct val="107000"/>
                        </a:lnSpc>
                        <a:spcAft>
                          <a:spcPts val="0"/>
                        </a:spcAft>
                      </a:pPr>
                      <a:r>
                        <a:rPr lang="en-GB" sz="1800" dirty="0" smtClean="0">
                          <a:effectLst/>
                          <a:latin typeface="Calibri" panose="020F0502020204030204" pitchFamily="34" charset="0"/>
                          <a:ea typeface="SimSun" panose="02010600030101010101" pitchFamily="2" charset="-122"/>
                          <a:cs typeface="Times New Roman" panose="02020603050405020304" pitchFamily="18" charset="0"/>
                        </a:rPr>
                        <a:t>Increase</a:t>
                      </a:r>
                      <a:r>
                        <a:rPr lang="en-GB" sz="1800" baseline="0" dirty="0" smtClean="0">
                          <a:effectLst/>
                          <a:latin typeface="Calibri" panose="020F0502020204030204" pitchFamily="34" charset="0"/>
                          <a:ea typeface="SimSun" panose="02010600030101010101" pitchFamily="2" charset="-122"/>
                          <a:cs typeface="Times New Roman" panose="02020603050405020304" pitchFamily="18" charset="0"/>
                        </a:rPr>
                        <a:t> of </a:t>
                      </a:r>
                      <a:r>
                        <a:rPr lang="en-GB" sz="1800" baseline="0" dirty="0" err="1" smtClean="0">
                          <a:effectLst/>
                          <a:latin typeface="Calibri" panose="020F0502020204030204" pitchFamily="34" charset="0"/>
                          <a:ea typeface="SimSun" panose="02010600030101010101" pitchFamily="2" charset="-122"/>
                          <a:cs typeface="Times New Roman" panose="02020603050405020304" pitchFamily="18" charset="0"/>
                        </a:rPr>
                        <a:t>WoS</a:t>
                      </a:r>
                      <a:r>
                        <a:rPr lang="en-GB" sz="1800" baseline="0" dirty="0" smtClean="0">
                          <a:effectLst/>
                          <a:latin typeface="Calibri" panose="020F0502020204030204" pitchFamily="34" charset="0"/>
                          <a:ea typeface="SimSun" panose="02010600030101010101" pitchFamily="2" charset="-122"/>
                          <a:cs typeface="Times New Roman" panose="02020603050405020304" pitchFamily="18" charset="0"/>
                        </a:rPr>
                        <a:t> publications in last 5 years </a:t>
                      </a:r>
                      <a:r>
                        <a:rPr lang="en-GB" sz="1800" i="1" baseline="0" dirty="0" smtClean="0">
                          <a:effectLst/>
                          <a:latin typeface="Calibri" panose="020F0502020204030204" pitchFamily="34" charset="0"/>
                          <a:ea typeface="SimSun" panose="02010600030101010101" pitchFamily="2" charset="-122"/>
                          <a:cs typeface="Times New Roman" panose="02020603050405020304" pitchFamily="18" charset="0"/>
                        </a:rPr>
                        <a:t>(2)</a:t>
                      </a:r>
                      <a:endParaRPr lang="en-GB" sz="1800" i="1"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tc>
                <a:tc>
                  <a:txBody>
                    <a:bodyPr/>
                    <a:lstStyle/>
                    <a:p>
                      <a:pPr algn="ctr">
                        <a:lnSpc>
                          <a:spcPct val="107000"/>
                        </a:lnSpc>
                        <a:spcAft>
                          <a:spcPts val="0"/>
                        </a:spcAft>
                      </a:pPr>
                      <a:r>
                        <a:rPr lang="en-GB" sz="1800" dirty="0" smtClean="0">
                          <a:effectLst/>
                          <a:latin typeface="Calibri" panose="020F0502020204030204" pitchFamily="34" charset="0"/>
                          <a:ea typeface="SimSun" panose="02010600030101010101" pitchFamily="2" charset="-122"/>
                          <a:cs typeface="Times New Roman" panose="02020603050405020304" pitchFamily="18" charset="0"/>
                        </a:rPr>
                        <a:t>Increase</a:t>
                      </a:r>
                      <a:r>
                        <a:rPr lang="en-GB" sz="1800" baseline="0" dirty="0" smtClean="0">
                          <a:effectLst/>
                          <a:latin typeface="Calibri" panose="020F0502020204030204" pitchFamily="34" charset="0"/>
                          <a:ea typeface="SimSun" panose="02010600030101010101" pitchFamily="2" charset="-122"/>
                          <a:cs typeface="Times New Roman" panose="02020603050405020304" pitchFamily="18" charset="0"/>
                        </a:rPr>
                        <a:t> of No. students enrolled (last 10 years) </a:t>
                      </a:r>
                      <a:r>
                        <a:rPr lang="en-GB" sz="1800" i="1" baseline="0" dirty="0" smtClean="0">
                          <a:effectLst/>
                          <a:latin typeface="Calibri" panose="020F0502020204030204" pitchFamily="34" charset="0"/>
                          <a:ea typeface="SimSun" panose="02010600030101010101" pitchFamily="2" charset="-122"/>
                          <a:cs typeface="Times New Roman" panose="02020603050405020304" pitchFamily="18" charset="0"/>
                        </a:rPr>
                        <a:t>(1)</a:t>
                      </a:r>
                      <a:endParaRPr lang="en-GB" sz="1800" i="1"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tc>
              </a:tr>
              <a:tr h="336931">
                <a:tc>
                  <a:txBody>
                    <a:bodyPr/>
                    <a:lstStyle/>
                    <a:p>
                      <a:pPr>
                        <a:lnSpc>
                          <a:spcPct val="107000"/>
                        </a:lnSpc>
                        <a:spcAft>
                          <a:spcPts val="0"/>
                        </a:spcAft>
                      </a:pPr>
                      <a:r>
                        <a:rPr lang="en-GB" sz="2000" b="1" dirty="0">
                          <a:effectLst/>
                        </a:rPr>
                        <a:t>A</a:t>
                      </a:r>
                      <a:endParaRPr lang="en-GB" sz="2000" b="1"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tc>
                <a:tc>
                  <a:txBody>
                    <a:bodyPr/>
                    <a:lstStyle/>
                    <a:p>
                      <a:pPr algn="ctr">
                        <a:lnSpc>
                          <a:spcPct val="107000"/>
                        </a:lnSpc>
                        <a:spcAft>
                          <a:spcPts val="0"/>
                        </a:spcAft>
                      </a:pPr>
                      <a:r>
                        <a:rPr lang="en-GB" sz="2000" b="1" dirty="0" smtClean="0">
                          <a:effectLst/>
                          <a:latin typeface="Calibri" panose="020F0502020204030204" pitchFamily="34" charset="0"/>
                          <a:ea typeface="SimSun" panose="02010600030101010101" pitchFamily="2" charset="-122"/>
                          <a:cs typeface="Times New Roman" panose="02020603050405020304" pitchFamily="18" charset="0"/>
                        </a:rPr>
                        <a:t>Non-English</a:t>
                      </a:r>
                      <a:endParaRPr lang="en-GB" sz="2000" b="1"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GB" sz="2000" b="1" dirty="0" smtClean="0">
                          <a:effectLst/>
                          <a:latin typeface="Calibri" panose="020F0502020204030204" pitchFamily="34" charset="0"/>
                          <a:ea typeface="SimSun" panose="02010600030101010101" pitchFamily="2" charset="-122"/>
                          <a:cs typeface="Times New Roman" panose="02020603050405020304" pitchFamily="18" charset="0"/>
                        </a:rPr>
                        <a:t>Russell</a:t>
                      </a:r>
                      <a:r>
                        <a:rPr lang="en-GB" sz="2000" b="1" baseline="0" dirty="0" smtClean="0">
                          <a:effectLst/>
                          <a:latin typeface="Calibri" panose="020F0502020204030204" pitchFamily="34" charset="0"/>
                          <a:ea typeface="SimSun" panose="02010600030101010101" pitchFamily="2" charset="-122"/>
                          <a:cs typeface="Times New Roman" panose="02020603050405020304" pitchFamily="18" charset="0"/>
                        </a:rPr>
                        <a:t> Group</a:t>
                      </a:r>
                      <a:endParaRPr lang="en-GB" sz="2000" b="1"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tc>
                <a:tc>
                  <a:txBody>
                    <a:bodyPr/>
                    <a:lstStyle/>
                    <a:p>
                      <a:pPr algn="ctr">
                        <a:lnSpc>
                          <a:spcPct val="107000"/>
                        </a:lnSpc>
                        <a:spcAft>
                          <a:spcPts val="0"/>
                        </a:spcAft>
                      </a:pPr>
                      <a:r>
                        <a:rPr lang="en-GB" sz="2000" b="1" dirty="0">
                          <a:effectLst/>
                        </a:rPr>
                        <a:t>Above </a:t>
                      </a:r>
                      <a:endParaRPr lang="en-GB" sz="2000" b="1"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tc>
                <a:tc>
                  <a:txBody>
                    <a:bodyPr/>
                    <a:lstStyle/>
                    <a:p>
                      <a:pPr algn="ctr">
                        <a:lnSpc>
                          <a:spcPct val="107000"/>
                        </a:lnSpc>
                        <a:spcAft>
                          <a:spcPts val="0"/>
                        </a:spcAft>
                      </a:pPr>
                      <a:r>
                        <a:rPr lang="en-GB" sz="2000" b="1" dirty="0" smtClean="0">
                          <a:effectLst/>
                          <a:latin typeface="Calibri" panose="020F0502020204030204" pitchFamily="34" charset="0"/>
                          <a:ea typeface="SimSun" panose="02010600030101010101" pitchFamily="2" charset="-122"/>
                          <a:cs typeface="Times New Roman" panose="02020603050405020304" pitchFamily="18" charset="0"/>
                        </a:rPr>
                        <a:t>+25.2%</a:t>
                      </a:r>
                      <a:endParaRPr lang="en-GB" sz="2000" b="1"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tc>
                <a:tc>
                  <a:txBody>
                    <a:bodyPr/>
                    <a:lstStyle/>
                    <a:p>
                      <a:pPr algn="ctr">
                        <a:lnSpc>
                          <a:spcPct val="107000"/>
                        </a:lnSpc>
                        <a:spcAft>
                          <a:spcPts val="0"/>
                        </a:spcAft>
                      </a:pPr>
                      <a:r>
                        <a:rPr lang="en-GB" sz="2000" b="1" dirty="0" smtClean="0">
                          <a:effectLst/>
                          <a:latin typeface="Calibri" panose="020F0502020204030204" pitchFamily="34" charset="0"/>
                          <a:ea typeface="SimSun" panose="02010600030101010101" pitchFamily="2" charset="-122"/>
                          <a:cs typeface="Times New Roman" panose="02020603050405020304" pitchFamily="18" charset="0"/>
                        </a:rPr>
                        <a:t>Below </a:t>
                      </a:r>
                      <a:endParaRPr lang="en-GB" sz="2000" b="1"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tc>
              </a:tr>
              <a:tr h="379563">
                <a:tc>
                  <a:txBody>
                    <a:bodyPr/>
                    <a:lstStyle/>
                    <a:p>
                      <a:pPr>
                        <a:lnSpc>
                          <a:spcPct val="107000"/>
                        </a:lnSpc>
                        <a:spcAft>
                          <a:spcPts val="0"/>
                        </a:spcAft>
                      </a:pPr>
                      <a:r>
                        <a:rPr lang="en-GB" sz="2000" b="1" dirty="0" smtClean="0">
                          <a:effectLst/>
                        </a:rPr>
                        <a:t>F</a:t>
                      </a:r>
                      <a:endParaRPr lang="en-GB" sz="2000" b="1"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tc>
                <a:tc>
                  <a:txBody>
                    <a:bodyPr/>
                    <a:lstStyle/>
                    <a:p>
                      <a:pPr algn="ctr">
                        <a:lnSpc>
                          <a:spcPct val="107000"/>
                        </a:lnSpc>
                        <a:spcAft>
                          <a:spcPts val="0"/>
                        </a:spcAft>
                      </a:pPr>
                      <a:r>
                        <a:rPr lang="en-GB" sz="2000" b="1" dirty="0" smtClean="0">
                          <a:effectLst/>
                          <a:latin typeface="Calibri" panose="020F0502020204030204" pitchFamily="34" charset="0"/>
                          <a:ea typeface="SimSun" panose="02010600030101010101" pitchFamily="2" charset="-122"/>
                          <a:cs typeface="Times New Roman" panose="02020603050405020304" pitchFamily="18" charset="0"/>
                        </a:rPr>
                        <a:t>English</a:t>
                      </a:r>
                      <a:endParaRPr lang="en-GB" sz="2000" b="1"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tc>
                <a:tc>
                  <a:txBody>
                    <a:bodyPr/>
                    <a:lstStyle/>
                    <a:p>
                      <a:pPr algn="ctr">
                        <a:lnSpc>
                          <a:spcPct val="107000"/>
                        </a:lnSpc>
                        <a:spcAft>
                          <a:spcPts val="0"/>
                        </a:spcAft>
                      </a:pPr>
                      <a:r>
                        <a:rPr lang="en-GB" sz="2000" b="1" dirty="0" smtClean="0">
                          <a:effectLst/>
                          <a:latin typeface="Calibri" panose="020F0502020204030204" pitchFamily="34" charset="0"/>
                          <a:ea typeface="SimSun" panose="02010600030101010101" pitchFamily="2" charset="-122"/>
                          <a:cs typeface="Times New Roman" panose="02020603050405020304" pitchFamily="18" charset="0"/>
                        </a:rPr>
                        <a:t>Russell</a:t>
                      </a:r>
                      <a:r>
                        <a:rPr lang="en-GB" sz="2000" b="1" baseline="0" dirty="0" smtClean="0">
                          <a:effectLst/>
                          <a:latin typeface="Calibri" panose="020F0502020204030204" pitchFamily="34" charset="0"/>
                          <a:ea typeface="SimSun" panose="02010600030101010101" pitchFamily="2" charset="-122"/>
                          <a:cs typeface="Times New Roman" panose="02020603050405020304" pitchFamily="18" charset="0"/>
                        </a:rPr>
                        <a:t> Group</a:t>
                      </a:r>
                      <a:endParaRPr lang="en-GB" sz="2000" b="1"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tc>
                <a:tc>
                  <a:txBody>
                    <a:bodyPr/>
                    <a:lstStyle/>
                    <a:p>
                      <a:pPr algn="ctr">
                        <a:lnSpc>
                          <a:spcPct val="107000"/>
                        </a:lnSpc>
                        <a:spcAft>
                          <a:spcPts val="0"/>
                        </a:spcAft>
                      </a:pPr>
                      <a:r>
                        <a:rPr lang="en-GB" sz="2000" b="1" dirty="0">
                          <a:effectLst/>
                        </a:rPr>
                        <a:t>Below </a:t>
                      </a:r>
                      <a:endParaRPr lang="en-GB" sz="2000" b="1"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tc>
                <a:tc>
                  <a:txBody>
                    <a:bodyPr/>
                    <a:lstStyle/>
                    <a:p>
                      <a:pPr algn="ctr">
                        <a:lnSpc>
                          <a:spcPct val="107000"/>
                        </a:lnSpc>
                        <a:spcAft>
                          <a:spcPts val="0"/>
                        </a:spcAft>
                      </a:pPr>
                      <a:r>
                        <a:rPr lang="en-GB" sz="2000" b="1" dirty="0" smtClean="0">
                          <a:effectLst/>
                          <a:latin typeface="Calibri" panose="020F0502020204030204" pitchFamily="34" charset="0"/>
                          <a:ea typeface="SimSun" panose="02010600030101010101" pitchFamily="2" charset="-122"/>
                          <a:cs typeface="Times New Roman" panose="02020603050405020304" pitchFamily="18" charset="0"/>
                        </a:rPr>
                        <a:t>+35.1%</a:t>
                      </a:r>
                      <a:endParaRPr lang="en-GB" sz="2000" b="1"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tc>
                <a:tc>
                  <a:txBody>
                    <a:bodyPr/>
                    <a:lstStyle/>
                    <a:p>
                      <a:pPr algn="ctr">
                        <a:lnSpc>
                          <a:spcPct val="107000"/>
                        </a:lnSpc>
                        <a:spcAft>
                          <a:spcPts val="0"/>
                        </a:spcAft>
                      </a:pPr>
                      <a:r>
                        <a:rPr lang="en-GB" sz="2000" b="1" dirty="0" smtClean="0">
                          <a:effectLst/>
                          <a:latin typeface="Calibri" panose="020F0502020204030204" pitchFamily="34" charset="0"/>
                          <a:ea typeface="SimSun" panose="02010600030101010101" pitchFamily="2" charset="-122"/>
                          <a:cs typeface="Times New Roman" panose="02020603050405020304" pitchFamily="18" charset="0"/>
                        </a:rPr>
                        <a:t>Above </a:t>
                      </a:r>
                      <a:endParaRPr lang="en-GB" sz="2000" b="1"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tc>
              </a:tr>
              <a:tr h="379563">
                <a:tc>
                  <a:txBody>
                    <a:bodyPr/>
                    <a:lstStyle/>
                    <a:p>
                      <a:pPr>
                        <a:lnSpc>
                          <a:spcPct val="107000"/>
                        </a:lnSpc>
                        <a:spcAft>
                          <a:spcPts val="0"/>
                        </a:spcAft>
                      </a:pPr>
                      <a:r>
                        <a:rPr lang="en-GB" sz="2000" b="1" dirty="0" smtClean="0">
                          <a:effectLst/>
                        </a:rPr>
                        <a:t>H</a:t>
                      </a:r>
                      <a:endParaRPr lang="en-GB" sz="2000" b="1"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tc>
                <a:tc>
                  <a:txBody>
                    <a:bodyPr/>
                    <a:lstStyle/>
                    <a:p>
                      <a:pPr algn="ctr">
                        <a:lnSpc>
                          <a:spcPct val="107000"/>
                        </a:lnSpc>
                        <a:spcAft>
                          <a:spcPts val="0"/>
                        </a:spcAft>
                      </a:pPr>
                      <a:r>
                        <a:rPr lang="en-GB" sz="2000" b="1" dirty="0" smtClean="0">
                          <a:effectLst/>
                          <a:latin typeface="Calibri" panose="020F0502020204030204" pitchFamily="34" charset="0"/>
                          <a:ea typeface="SimSun" panose="02010600030101010101" pitchFamily="2" charset="-122"/>
                          <a:cs typeface="Times New Roman" panose="02020603050405020304" pitchFamily="18" charset="0"/>
                        </a:rPr>
                        <a:t>English</a:t>
                      </a:r>
                      <a:endParaRPr lang="en-GB" sz="2000" b="1"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GB" sz="2000" b="1" dirty="0" smtClean="0">
                          <a:effectLst/>
                          <a:latin typeface="Calibri" panose="020F0502020204030204" pitchFamily="34" charset="0"/>
                          <a:ea typeface="SimSun" panose="02010600030101010101" pitchFamily="2" charset="-122"/>
                          <a:cs typeface="Times New Roman" panose="02020603050405020304" pitchFamily="18" charset="0"/>
                        </a:rPr>
                        <a:t>Russell</a:t>
                      </a:r>
                      <a:r>
                        <a:rPr lang="en-GB" sz="2000" b="1" baseline="0" dirty="0" smtClean="0">
                          <a:effectLst/>
                          <a:latin typeface="Calibri" panose="020F0502020204030204" pitchFamily="34" charset="0"/>
                          <a:ea typeface="SimSun" panose="02010600030101010101" pitchFamily="2" charset="-122"/>
                          <a:cs typeface="Times New Roman" panose="02020603050405020304" pitchFamily="18" charset="0"/>
                        </a:rPr>
                        <a:t> Group</a:t>
                      </a:r>
                      <a:endParaRPr lang="en-GB" sz="2000" b="1"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tc>
                <a:tc>
                  <a:txBody>
                    <a:bodyPr/>
                    <a:lstStyle/>
                    <a:p>
                      <a:pPr algn="ctr">
                        <a:lnSpc>
                          <a:spcPct val="107000"/>
                        </a:lnSpc>
                        <a:spcAft>
                          <a:spcPts val="0"/>
                        </a:spcAft>
                      </a:pPr>
                      <a:r>
                        <a:rPr lang="en-GB" sz="2000" b="1" dirty="0">
                          <a:effectLst/>
                        </a:rPr>
                        <a:t>Above </a:t>
                      </a:r>
                      <a:endParaRPr lang="en-GB" sz="2000" b="1"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tc>
                <a:tc>
                  <a:txBody>
                    <a:bodyPr/>
                    <a:lstStyle/>
                    <a:p>
                      <a:pPr algn="ctr">
                        <a:lnSpc>
                          <a:spcPct val="107000"/>
                        </a:lnSpc>
                        <a:spcAft>
                          <a:spcPts val="0"/>
                        </a:spcAft>
                      </a:pPr>
                      <a:r>
                        <a:rPr lang="en-GB" sz="2000" b="1" dirty="0" smtClean="0">
                          <a:effectLst/>
                          <a:latin typeface="Calibri" panose="020F0502020204030204" pitchFamily="34" charset="0"/>
                          <a:ea typeface="SimSun" panose="02010600030101010101" pitchFamily="2" charset="-122"/>
                          <a:cs typeface="Times New Roman" panose="02020603050405020304" pitchFamily="18" charset="0"/>
                        </a:rPr>
                        <a:t>+43.9%</a:t>
                      </a:r>
                      <a:endParaRPr lang="en-GB" sz="2000" b="1"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tc>
                <a:tc>
                  <a:txBody>
                    <a:bodyPr/>
                    <a:lstStyle/>
                    <a:p>
                      <a:pPr algn="ctr">
                        <a:lnSpc>
                          <a:spcPct val="107000"/>
                        </a:lnSpc>
                        <a:spcAft>
                          <a:spcPts val="0"/>
                        </a:spcAft>
                      </a:pPr>
                      <a:r>
                        <a:rPr lang="en-GB" sz="2000" b="1" dirty="0" smtClean="0">
                          <a:effectLst/>
                          <a:latin typeface="Calibri" panose="020F0502020204030204" pitchFamily="34" charset="0"/>
                          <a:ea typeface="SimSun" panose="02010600030101010101" pitchFamily="2" charset="-122"/>
                          <a:cs typeface="Times New Roman" panose="02020603050405020304" pitchFamily="18" charset="0"/>
                        </a:rPr>
                        <a:t>Above </a:t>
                      </a:r>
                      <a:endParaRPr lang="en-GB" sz="2000" b="1"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tc>
              </a:tr>
              <a:tr h="379563">
                <a:tc>
                  <a:txBody>
                    <a:bodyPr/>
                    <a:lstStyle/>
                    <a:p>
                      <a:pPr>
                        <a:lnSpc>
                          <a:spcPct val="107000"/>
                        </a:lnSpc>
                        <a:spcAft>
                          <a:spcPts val="0"/>
                        </a:spcAft>
                      </a:pPr>
                      <a:r>
                        <a:rPr lang="en-GB" sz="2000" b="1" dirty="0" smtClean="0">
                          <a:effectLst/>
                        </a:rPr>
                        <a:t>C</a:t>
                      </a:r>
                      <a:endParaRPr lang="en-GB" sz="2000" b="1"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tc>
                <a:tc>
                  <a:txBody>
                    <a:bodyPr/>
                    <a:lstStyle/>
                    <a:p>
                      <a:pPr algn="ctr">
                        <a:lnSpc>
                          <a:spcPct val="107000"/>
                        </a:lnSpc>
                        <a:spcAft>
                          <a:spcPts val="0"/>
                        </a:spcAft>
                      </a:pPr>
                      <a:r>
                        <a:rPr lang="en-GB" sz="2000" b="1" dirty="0" smtClean="0">
                          <a:effectLst/>
                          <a:latin typeface="Calibri" panose="020F0502020204030204" pitchFamily="34" charset="0"/>
                          <a:ea typeface="SimSun" panose="02010600030101010101" pitchFamily="2" charset="-122"/>
                          <a:cs typeface="Times New Roman" panose="02020603050405020304" pitchFamily="18" charset="0"/>
                        </a:rPr>
                        <a:t>English</a:t>
                      </a:r>
                      <a:endParaRPr lang="en-GB" sz="2000" b="1"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tc>
                <a:tc>
                  <a:txBody>
                    <a:bodyPr/>
                    <a:lstStyle/>
                    <a:p>
                      <a:pPr algn="ctr">
                        <a:lnSpc>
                          <a:spcPct val="107000"/>
                        </a:lnSpc>
                        <a:spcAft>
                          <a:spcPts val="0"/>
                        </a:spcAft>
                      </a:pPr>
                      <a:r>
                        <a:rPr lang="en-GB" sz="2000" b="1" dirty="0" smtClean="0">
                          <a:effectLst/>
                          <a:latin typeface="Calibri" panose="020F0502020204030204" pitchFamily="34" charset="0"/>
                          <a:ea typeface="SimSun" panose="02010600030101010101" pitchFamily="2" charset="-122"/>
                          <a:cs typeface="Times New Roman" panose="02020603050405020304" pitchFamily="18" charset="0"/>
                        </a:rPr>
                        <a:t>Oth-pre-92</a:t>
                      </a:r>
                      <a:endParaRPr lang="en-GB" sz="2000" b="1"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tc>
                <a:tc>
                  <a:txBody>
                    <a:bodyPr/>
                    <a:lstStyle/>
                    <a:p>
                      <a:pPr algn="ctr">
                        <a:lnSpc>
                          <a:spcPct val="107000"/>
                        </a:lnSpc>
                        <a:spcAft>
                          <a:spcPts val="0"/>
                        </a:spcAft>
                      </a:pPr>
                      <a:r>
                        <a:rPr lang="en-GB" sz="2000" b="1" dirty="0">
                          <a:effectLst/>
                        </a:rPr>
                        <a:t>Below </a:t>
                      </a:r>
                      <a:endParaRPr lang="en-GB" sz="2000" b="1"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tc>
                <a:tc>
                  <a:txBody>
                    <a:bodyPr/>
                    <a:lstStyle/>
                    <a:p>
                      <a:pPr algn="ctr">
                        <a:lnSpc>
                          <a:spcPct val="107000"/>
                        </a:lnSpc>
                        <a:spcAft>
                          <a:spcPts val="0"/>
                        </a:spcAft>
                      </a:pPr>
                      <a:r>
                        <a:rPr lang="en-GB" sz="2000" b="1" dirty="0" smtClean="0">
                          <a:effectLst/>
                          <a:latin typeface="Calibri" panose="020F0502020204030204" pitchFamily="34" charset="0"/>
                          <a:ea typeface="SimSun" panose="02010600030101010101" pitchFamily="2" charset="-122"/>
                          <a:cs typeface="Times New Roman" panose="02020603050405020304" pitchFamily="18" charset="0"/>
                        </a:rPr>
                        <a:t>+42.6%</a:t>
                      </a:r>
                      <a:endParaRPr lang="en-GB" sz="2000" b="1"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tc>
                <a:tc>
                  <a:txBody>
                    <a:bodyPr/>
                    <a:lstStyle/>
                    <a:p>
                      <a:pPr algn="ctr">
                        <a:lnSpc>
                          <a:spcPct val="107000"/>
                        </a:lnSpc>
                        <a:spcAft>
                          <a:spcPts val="0"/>
                        </a:spcAft>
                      </a:pPr>
                      <a:r>
                        <a:rPr lang="en-GB" sz="2000" b="1" dirty="0" smtClean="0">
                          <a:effectLst/>
                          <a:latin typeface="Calibri" panose="020F0502020204030204" pitchFamily="34" charset="0"/>
                          <a:ea typeface="SimSun" panose="02010600030101010101" pitchFamily="2" charset="-122"/>
                          <a:cs typeface="Times New Roman" panose="02020603050405020304" pitchFamily="18" charset="0"/>
                        </a:rPr>
                        <a:t>Above </a:t>
                      </a:r>
                      <a:endParaRPr lang="en-GB" sz="2000" b="1"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tc>
              </a:tr>
              <a:tr h="379563">
                <a:tc>
                  <a:txBody>
                    <a:bodyPr/>
                    <a:lstStyle/>
                    <a:p>
                      <a:pPr>
                        <a:lnSpc>
                          <a:spcPct val="107000"/>
                        </a:lnSpc>
                        <a:spcAft>
                          <a:spcPts val="0"/>
                        </a:spcAft>
                      </a:pPr>
                      <a:r>
                        <a:rPr lang="en-GB" sz="2000" b="1" smtClean="0">
                          <a:effectLst/>
                        </a:rPr>
                        <a:t>J</a:t>
                      </a:r>
                      <a:endParaRPr lang="en-GB" sz="2000" b="1">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tc>
                <a:tc>
                  <a:txBody>
                    <a:bodyPr/>
                    <a:lstStyle/>
                    <a:p>
                      <a:pPr algn="ctr">
                        <a:lnSpc>
                          <a:spcPct val="107000"/>
                        </a:lnSpc>
                        <a:spcAft>
                          <a:spcPts val="0"/>
                        </a:spcAft>
                      </a:pPr>
                      <a:r>
                        <a:rPr lang="en-GB" sz="2000" b="1" dirty="0" smtClean="0">
                          <a:effectLst/>
                          <a:latin typeface="Calibri" panose="020F0502020204030204" pitchFamily="34" charset="0"/>
                          <a:ea typeface="SimSun" panose="02010600030101010101" pitchFamily="2" charset="-122"/>
                          <a:cs typeface="Times New Roman" panose="02020603050405020304" pitchFamily="18" charset="0"/>
                        </a:rPr>
                        <a:t>English</a:t>
                      </a:r>
                      <a:endParaRPr lang="en-GB" sz="2000" b="1"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tc>
                <a:tc>
                  <a:txBody>
                    <a:bodyPr/>
                    <a:lstStyle/>
                    <a:p>
                      <a:pPr algn="ctr">
                        <a:lnSpc>
                          <a:spcPct val="107000"/>
                        </a:lnSpc>
                        <a:spcAft>
                          <a:spcPts val="0"/>
                        </a:spcAft>
                      </a:pPr>
                      <a:r>
                        <a:rPr lang="en-GB" sz="2000" b="1" dirty="0" smtClean="0">
                          <a:effectLst/>
                          <a:latin typeface="Calibri" panose="020F0502020204030204" pitchFamily="34" charset="0"/>
                          <a:ea typeface="SimSun" panose="02010600030101010101" pitchFamily="2" charset="-122"/>
                          <a:cs typeface="Times New Roman" panose="02020603050405020304" pitchFamily="18" charset="0"/>
                        </a:rPr>
                        <a:t>Oth-pre-92</a:t>
                      </a:r>
                      <a:endParaRPr lang="en-GB" sz="2000" b="1"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tc>
                <a:tc>
                  <a:txBody>
                    <a:bodyPr/>
                    <a:lstStyle/>
                    <a:p>
                      <a:pPr algn="ctr">
                        <a:lnSpc>
                          <a:spcPct val="107000"/>
                        </a:lnSpc>
                        <a:spcAft>
                          <a:spcPts val="0"/>
                        </a:spcAft>
                      </a:pPr>
                      <a:r>
                        <a:rPr lang="en-GB" sz="2000" b="1" dirty="0">
                          <a:effectLst/>
                        </a:rPr>
                        <a:t>Below </a:t>
                      </a:r>
                      <a:endParaRPr lang="en-GB" sz="2000" b="1"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tc>
                <a:tc>
                  <a:txBody>
                    <a:bodyPr/>
                    <a:lstStyle/>
                    <a:p>
                      <a:pPr algn="ctr">
                        <a:lnSpc>
                          <a:spcPct val="107000"/>
                        </a:lnSpc>
                        <a:spcAft>
                          <a:spcPts val="0"/>
                        </a:spcAft>
                      </a:pPr>
                      <a:r>
                        <a:rPr lang="en-GB" sz="2000" b="1" dirty="0" smtClean="0">
                          <a:effectLst/>
                          <a:latin typeface="Calibri" panose="020F0502020204030204" pitchFamily="34" charset="0"/>
                          <a:ea typeface="SimSun" panose="02010600030101010101" pitchFamily="2" charset="-122"/>
                          <a:cs typeface="Times New Roman" panose="02020603050405020304" pitchFamily="18" charset="0"/>
                        </a:rPr>
                        <a:t>+33.9%</a:t>
                      </a:r>
                      <a:endParaRPr lang="en-GB" sz="2000" b="1"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tc>
                <a:tc>
                  <a:txBody>
                    <a:bodyPr/>
                    <a:lstStyle/>
                    <a:p>
                      <a:pPr algn="ctr">
                        <a:lnSpc>
                          <a:spcPct val="107000"/>
                        </a:lnSpc>
                        <a:spcAft>
                          <a:spcPts val="0"/>
                        </a:spcAft>
                      </a:pPr>
                      <a:r>
                        <a:rPr lang="en-GB" sz="2000" b="1" dirty="0" smtClean="0">
                          <a:effectLst/>
                          <a:latin typeface="Calibri" panose="020F0502020204030204" pitchFamily="34" charset="0"/>
                          <a:ea typeface="SimSun" panose="02010600030101010101" pitchFamily="2" charset="-122"/>
                          <a:cs typeface="Times New Roman" panose="02020603050405020304" pitchFamily="18" charset="0"/>
                        </a:rPr>
                        <a:t>Above </a:t>
                      </a:r>
                      <a:endParaRPr lang="en-GB" sz="2000" b="1"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tc>
              </a:tr>
              <a:tr h="379563">
                <a:tc>
                  <a:txBody>
                    <a:bodyPr/>
                    <a:lstStyle/>
                    <a:p>
                      <a:pPr>
                        <a:lnSpc>
                          <a:spcPct val="107000"/>
                        </a:lnSpc>
                        <a:spcAft>
                          <a:spcPts val="0"/>
                        </a:spcAft>
                      </a:pPr>
                      <a:r>
                        <a:rPr lang="en-GB" sz="2000" b="1" dirty="0" smtClean="0">
                          <a:effectLst/>
                        </a:rPr>
                        <a:t>B</a:t>
                      </a:r>
                      <a:endParaRPr lang="en-GB" sz="2000" b="1"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tc>
                <a:tc>
                  <a:txBody>
                    <a:bodyPr/>
                    <a:lstStyle/>
                    <a:p>
                      <a:pPr algn="ctr">
                        <a:lnSpc>
                          <a:spcPct val="107000"/>
                        </a:lnSpc>
                        <a:spcAft>
                          <a:spcPts val="0"/>
                        </a:spcAft>
                      </a:pPr>
                      <a:r>
                        <a:rPr lang="en-GB" sz="2000" b="1" dirty="0" smtClean="0">
                          <a:effectLst/>
                          <a:latin typeface="Calibri" panose="020F0502020204030204" pitchFamily="34" charset="0"/>
                          <a:ea typeface="SimSun" panose="02010600030101010101" pitchFamily="2" charset="-122"/>
                          <a:cs typeface="Times New Roman" panose="02020603050405020304" pitchFamily="18" charset="0"/>
                        </a:rPr>
                        <a:t>English</a:t>
                      </a:r>
                      <a:endParaRPr lang="en-GB" sz="2000" b="1"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tc>
                <a:tc>
                  <a:txBody>
                    <a:bodyPr/>
                    <a:lstStyle/>
                    <a:p>
                      <a:pPr algn="ctr">
                        <a:lnSpc>
                          <a:spcPct val="107000"/>
                        </a:lnSpc>
                        <a:spcAft>
                          <a:spcPts val="0"/>
                        </a:spcAft>
                      </a:pPr>
                      <a:r>
                        <a:rPr lang="en-GB" sz="2000" b="1" dirty="0" smtClean="0">
                          <a:effectLst/>
                          <a:latin typeface="Calibri" panose="020F0502020204030204" pitchFamily="34" charset="0"/>
                          <a:ea typeface="SimSun" panose="02010600030101010101" pitchFamily="2" charset="-122"/>
                          <a:cs typeface="Times New Roman" panose="02020603050405020304" pitchFamily="18" charset="0"/>
                        </a:rPr>
                        <a:t>Post-92</a:t>
                      </a:r>
                      <a:endParaRPr lang="en-GB" sz="2000" b="1"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tc>
                <a:tc>
                  <a:txBody>
                    <a:bodyPr/>
                    <a:lstStyle/>
                    <a:p>
                      <a:pPr algn="ctr">
                        <a:lnSpc>
                          <a:spcPct val="107000"/>
                        </a:lnSpc>
                        <a:spcAft>
                          <a:spcPts val="0"/>
                        </a:spcAft>
                      </a:pPr>
                      <a:r>
                        <a:rPr lang="en-GB" sz="2000" b="1" dirty="0">
                          <a:effectLst/>
                        </a:rPr>
                        <a:t>Above </a:t>
                      </a:r>
                      <a:endParaRPr lang="en-GB" sz="2000" b="1"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tc>
                <a:tc>
                  <a:txBody>
                    <a:bodyPr/>
                    <a:lstStyle/>
                    <a:p>
                      <a:pPr algn="ctr">
                        <a:lnSpc>
                          <a:spcPct val="107000"/>
                        </a:lnSpc>
                        <a:spcAft>
                          <a:spcPts val="0"/>
                        </a:spcAft>
                      </a:pPr>
                      <a:r>
                        <a:rPr lang="en-GB" sz="2000" b="1" dirty="0" smtClean="0">
                          <a:effectLst/>
                          <a:latin typeface="Calibri" panose="020F0502020204030204" pitchFamily="34" charset="0"/>
                          <a:ea typeface="SimSun" panose="02010600030101010101" pitchFamily="2" charset="-122"/>
                          <a:cs typeface="Times New Roman" panose="02020603050405020304" pitchFamily="18" charset="0"/>
                        </a:rPr>
                        <a:t>+145.2%</a:t>
                      </a:r>
                      <a:endParaRPr lang="en-GB" sz="2000" b="1"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tc>
                <a:tc>
                  <a:txBody>
                    <a:bodyPr/>
                    <a:lstStyle/>
                    <a:p>
                      <a:pPr algn="ctr">
                        <a:lnSpc>
                          <a:spcPct val="107000"/>
                        </a:lnSpc>
                        <a:spcAft>
                          <a:spcPts val="0"/>
                        </a:spcAft>
                      </a:pPr>
                      <a:r>
                        <a:rPr lang="en-GB" sz="2000" b="1" dirty="0" smtClean="0">
                          <a:effectLst/>
                          <a:latin typeface="Calibri" panose="020F0502020204030204" pitchFamily="34" charset="0"/>
                          <a:ea typeface="SimSun" panose="02010600030101010101" pitchFamily="2" charset="-122"/>
                          <a:cs typeface="Times New Roman" panose="02020603050405020304" pitchFamily="18" charset="0"/>
                        </a:rPr>
                        <a:t>Below </a:t>
                      </a:r>
                      <a:endParaRPr lang="en-GB" sz="2000" b="1"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tc>
              </a:tr>
              <a:tr h="311763">
                <a:tc>
                  <a:txBody>
                    <a:bodyPr/>
                    <a:lstStyle/>
                    <a:p>
                      <a:pPr>
                        <a:lnSpc>
                          <a:spcPct val="107000"/>
                        </a:lnSpc>
                        <a:spcAft>
                          <a:spcPts val="0"/>
                        </a:spcAft>
                      </a:pPr>
                      <a:r>
                        <a:rPr lang="en-GB" sz="2000" b="1" dirty="0">
                          <a:effectLst/>
                        </a:rPr>
                        <a:t>D</a:t>
                      </a:r>
                      <a:endParaRPr lang="en-GB" sz="2000" b="1"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GB" sz="2000" b="1" dirty="0" smtClean="0">
                          <a:effectLst/>
                          <a:latin typeface="Calibri" panose="020F0502020204030204" pitchFamily="34" charset="0"/>
                          <a:ea typeface="SimSun" panose="02010600030101010101" pitchFamily="2" charset="-122"/>
                          <a:cs typeface="Times New Roman" panose="02020603050405020304" pitchFamily="18" charset="0"/>
                        </a:rPr>
                        <a:t>Non-English</a:t>
                      </a:r>
                      <a:endParaRPr lang="en-GB" sz="2000" b="1"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tc>
                <a:tc>
                  <a:txBody>
                    <a:bodyPr/>
                    <a:lstStyle/>
                    <a:p>
                      <a:pPr algn="ctr">
                        <a:lnSpc>
                          <a:spcPct val="107000"/>
                        </a:lnSpc>
                        <a:spcAft>
                          <a:spcPts val="0"/>
                        </a:spcAft>
                      </a:pPr>
                      <a:r>
                        <a:rPr lang="en-GB" sz="2000" b="1" dirty="0" smtClean="0">
                          <a:effectLst/>
                          <a:latin typeface="Calibri" panose="020F0502020204030204" pitchFamily="34" charset="0"/>
                          <a:ea typeface="SimSun" panose="02010600030101010101" pitchFamily="2" charset="-122"/>
                          <a:cs typeface="Times New Roman" panose="02020603050405020304" pitchFamily="18" charset="0"/>
                        </a:rPr>
                        <a:t>Post-92</a:t>
                      </a:r>
                      <a:endParaRPr lang="en-GB" sz="2000" b="1"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tc>
                <a:tc>
                  <a:txBody>
                    <a:bodyPr/>
                    <a:lstStyle/>
                    <a:p>
                      <a:pPr algn="ctr">
                        <a:lnSpc>
                          <a:spcPct val="107000"/>
                        </a:lnSpc>
                        <a:spcAft>
                          <a:spcPts val="0"/>
                        </a:spcAft>
                      </a:pPr>
                      <a:r>
                        <a:rPr lang="en-GB" sz="2000" b="1" dirty="0">
                          <a:effectLst/>
                        </a:rPr>
                        <a:t>Above </a:t>
                      </a:r>
                      <a:endParaRPr lang="en-GB" sz="2000" b="1"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tc>
                <a:tc>
                  <a:txBody>
                    <a:bodyPr/>
                    <a:lstStyle/>
                    <a:p>
                      <a:pPr algn="ctr">
                        <a:lnSpc>
                          <a:spcPct val="107000"/>
                        </a:lnSpc>
                        <a:spcAft>
                          <a:spcPts val="0"/>
                        </a:spcAft>
                      </a:pPr>
                      <a:r>
                        <a:rPr lang="en-GB" sz="2000" b="1" dirty="0" smtClean="0">
                          <a:effectLst/>
                          <a:latin typeface="Calibri" panose="020F0502020204030204" pitchFamily="34" charset="0"/>
                          <a:ea typeface="SimSun" panose="02010600030101010101" pitchFamily="2" charset="-122"/>
                          <a:cs typeface="Times New Roman" panose="02020603050405020304" pitchFamily="18" charset="0"/>
                        </a:rPr>
                        <a:t>+62.1%</a:t>
                      </a:r>
                      <a:endParaRPr lang="en-GB" sz="2000" b="1"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tc>
                <a:tc>
                  <a:txBody>
                    <a:bodyPr/>
                    <a:lstStyle/>
                    <a:p>
                      <a:pPr algn="ctr">
                        <a:lnSpc>
                          <a:spcPct val="107000"/>
                        </a:lnSpc>
                        <a:spcAft>
                          <a:spcPts val="0"/>
                        </a:spcAft>
                      </a:pPr>
                      <a:r>
                        <a:rPr lang="en-GB" sz="2000" b="1" dirty="0" smtClean="0">
                          <a:effectLst/>
                          <a:latin typeface="Calibri" panose="020F0502020204030204" pitchFamily="34" charset="0"/>
                          <a:ea typeface="SimSun" panose="02010600030101010101" pitchFamily="2" charset="-122"/>
                          <a:cs typeface="Times New Roman" panose="02020603050405020304" pitchFamily="18" charset="0"/>
                        </a:rPr>
                        <a:t>Below </a:t>
                      </a:r>
                      <a:endParaRPr lang="en-GB" sz="2000" b="1"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tc>
              </a:tr>
              <a:tr h="379563">
                <a:tc>
                  <a:txBody>
                    <a:bodyPr/>
                    <a:lstStyle/>
                    <a:p>
                      <a:pPr>
                        <a:lnSpc>
                          <a:spcPct val="107000"/>
                        </a:lnSpc>
                        <a:spcAft>
                          <a:spcPts val="0"/>
                        </a:spcAft>
                      </a:pPr>
                      <a:r>
                        <a:rPr lang="en-GB" sz="2000" b="1" dirty="0">
                          <a:effectLst/>
                        </a:rPr>
                        <a:t>P</a:t>
                      </a:r>
                      <a:endParaRPr lang="en-GB" sz="2000" b="1"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GB" sz="2000" b="1" dirty="0" smtClean="0">
                          <a:effectLst/>
                          <a:latin typeface="Calibri" panose="020F0502020204030204" pitchFamily="34" charset="0"/>
                          <a:ea typeface="SimSun" panose="02010600030101010101" pitchFamily="2" charset="-122"/>
                          <a:cs typeface="Times New Roman" panose="02020603050405020304" pitchFamily="18" charset="0"/>
                        </a:rPr>
                        <a:t>Non-English</a:t>
                      </a:r>
                      <a:endParaRPr lang="en-GB" sz="2000" b="1"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tc>
                <a:tc>
                  <a:txBody>
                    <a:bodyPr/>
                    <a:lstStyle/>
                    <a:p>
                      <a:pPr algn="ctr">
                        <a:lnSpc>
                          <a:spcPct val="107000"/>
                        </a:lnSpc>
                        <a:spcAft>
                          <a:spcPts val="0"/>
                        </a:spcAft>
                      </a:pPr>
                      <a:r>
                        <a:rPr lang="en-GB" sz="2000" b="1" dirty="0" smtClean="0">
                          <a:effectLst/>
                          <a:latin typeface="Calibri" panose="020F0502020204030204" pitchFamily="34" charset="0"/>
                          <a:ea typeface="SimSun" panose="02010600030101010101" pitchFamily="2" charset="-122"/>
                          <a:cs typeface="Times New Roman" panose="02020603050405020304" pitchFamily="18" charset="0"/>
                        </a:rPr>
                        <a:t>Post-92</a:t>
                      </a:r>
                      <a:endParaRPr lang="en-GB" sz="2000" b="1"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tc>
                <a:tc>
                  <a:txBody>
                    <a:bodyPr/>
                    <a:lstStyle/>
                    <a:p>
                      <a:pPr algn="ctr">
                        <a:lnSpc>
                          <a:spcPct val="107000"/>
                        </a:lnSpc>
                        <a:spcAft>
                          <a:spcPts val="0"/>
                        </a:spcAft>
                      </a:pPr>
                      <a:r>
                        <a:rPr lang="en-GB" sz="2000" b="1" dirty="0">
                          <a:effectLst/>
                        </a:rPr>
                        <a:t>Below </a:t>
                      </a:r>
                      <a:endParaRPr lang="en-GB" sz="2000" b="1"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tc>
                <a:tc>
                  <a:txBody>
                    <a:bodyPr/>
                    <a:lstStyle/>
                    <a:p>
                      <a:pPr algn="ctr">
                        <a:lnSpc>
                          <a:spcPct val="107000"/>
                        </a:lnSpc>
                        <a:spcAft>
                          <a:spcPts val="0"/>
                        </a:spcAft>
                      </a:pPr>
                      <a:r>
                        <a:rPr lang="en-GB" sz="2000" b="1" dirty="0" smtClean="0">
                          <a:effectLst/>
                          <a:latin typeface="Calibri" panose="020F0502020204030204" pitchFamily="34" charset="0"/>
                          <a:ea typeface="SimSun" panose="02010600030101010101" pitchFamily="2" charset="-122"/>
                          <a:cs typeface="Times New Roman" panose="02020603050405020304" pitchFamily="18" charset="0"/>
                        </a:rPr>
                        <a:t>+121.3%</a:t>
                      </a:r>
                      <a:endParaRPr lang="en-GB" sz="2000" b="1"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tc>
                <a:tc>
                  <a:txBody>
                    <a:bodyPr/>
                    <a:lstStyle/>
                    <a:p>
                      <a:pPr algn="ctr">
                        <a:lnSpc>
                          <a:spcPct val="107000"/>
                        </a:lnSpc>
                        <a:spcAft>
                          <a:spcPts val="0"/>
                        </a:spcAft>
                      </a:pPr>
                      <a:r>
                        <a:rPr lang="en-GB" sz="2000" b="1" dirty="0" smtClean="0">
                          <a:effectLst/>
                          <a:latin typeface="Calibri" panose="020F0502020204030204" pitchFamily="34" charset="0"/>
                          <a:ea typeface="SimSun" panose="02010600030101010101" pitchFamily="2" charset="-122"/>
                          <a:cs typeface="Times New Roman" panose="02020603050405020304" pitchFamily="18" charset="0"/>
                        </a:rPr>
                        <a:t>Below </a:t>
                      </a:r>
                      <a:endParaRPr lang="en-GB" sz="2000" b="1"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tc>
              </a:tr>
            </a:tbl>
          </a:graphicData>
        </a:graphic>
      </p:graphicFrame>
      <p:sp>
        <p:nvSpPr>
          <p:cNvPr id="3" name="TextBox 2"/>
          <p:cNvSpPr txBox="1"/>
          <p:nvPr/>
        </p:nvSpPr>
        <p:spPr>
          <a:xfrm>
            <a:off x="122548" y="5684363"/>
            <a:ext cx="2771481" cy="646331"/>
          </a:xfrm>
          <a:prstGeom prst="rect">
            <a:avLst/>
          </a:prstGeom>
          <a:noFill/>
        </p:spPr>
        <p:txBody>
          <a:bodyPr wrap="square" rtlCol="0">
            <a:spAutoFit/>
          </a:bodyPr>
          <a:lstStyle/>
          <a:p>
            <a:pPr marL="342900" indent="-342900">
              <a:buAutoNum type="arabicPeriod"/>
            </a:pPr>
            <a:r>
              <a:rPr lang="en-GB" dirty="0" smtClean="0"/>
              <a:t>HESA source</a:t>
            </a:r>
          </a:p>
          <a:p>
            <a:pPr marL="342900" indent="-342900">
              <a:buAutoNum type="arabicPeriod"/>
            </a:pPr>
            <a:r>
              <a:rPr lang="en-GB" dirty="0" err="1" smtClean="0"/>
              <a:t>WoS</a:t>
            </a:r>
            <a:r>
              <a:rPr lang="en-GB" dirty="0" smtClean="0"/>
              <a:t> source </a:t>
            </a:r>
            <a:endParaRPr lang="en-GB" dirty="0"/>
          </a:p>
        </p:txBody>
      </p:sp>
    </p:spTree>
    <p:extLst>
      <p:ext uri="{BB962C8B-B14F-4D97-AF65-F5344CB8AC3E}">
        <p14:creationId xmlns:p14="http://schemas.microsoft.com/office/powerpoint/2010/main" val="41582763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36526"/>
            <a:ext cx="12192000" cy="872142"/>
          </a:xfrm>
        </p:spPr>
        <p:txBody>
          <a:bodyPr/>
          <a:lstStyle/>
          <a:p>
            <a:r>
              <a:rPr lang="en-GB" dirty="0" smtClean="0"/>
              <a:t>Preliminary findings </a:t>
            </a:r>
            <a:r>
              <a:rPr lang="en-GB" dirty="0"/>
              <a:t>from 4 HEIs </a:t>
            </a:r>
          </a:p>
        </p:txBody>
      </p:sp>
      <p:sp>
        <p:nvSpPr>
          <p:cNvPr id="3" name="Content Placeholder 2"/>
          <p:cNvSpPr>
            <a:spLocks noGrp="1"/>
          </p:cNvSpPr>
          <p:nvPr>
            <p:ph idx="1"/>
          </p:nvPr>
        </p:nvSpPr>
        <p:spPr>
          <a:xfrm>
            <a:off x="0" y="1319754"/>
            <a:ext cx="12192000" cy="5382704"/>
          </a:xfrm>
        </p:spPr>
        <p:txBody>
          <a:bodyPr>
            <a:normAutofit/>
          </a:bodyPr>
          <a:lstStyle/>
          <a:p>
            <a:pPr marL="457200" lvl="1" indent="0">
              <a:buNone/>
            </a:pPr>
            <a:endParaRPr lang="en-GB" dirty="0"/>
          </a:p>
          <a:p>
            <a:pPr marL="457200" lvl="1" indent="0">
              <a:buNone/>
            </a:pPr>
            <a:endParaRPr lang="en-GB" dirty="0" smtClean="0"/>
          </a:p>
          <a:p>
            <a:pPr lvl="1"/>
            <a:endParaRPr lang="en-GB" sz="2800" dirty="0">
              <a:solidFill>
                <a:srgbClr val="FF0000"/>
              </a:solidFill>
            </a:endParaRPr>
          </a:p>
          <a:p>
            <a:endParaRPr lang="en-GB" dirty="0"/>
          </a:p>
        </p:txBody>
      </p:sp>
    </p:spTree>
    <p:extLst>
      <p:ext uri="{BB962C8B-B14F-4D97-AF65-F5344CB8AC3E}">
        <p14:creationId xmlns:p14="http://schemas.microsoft.com/office/powerpoint/2010/main" val="27358377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Case J [English Other pre-92]</a:t>
            </a:r>
            <a:endParaRPr lang="en-GB" dirty="0"/>
          </a:p>
        </p:txBody>
      </p:sp>
      <p:sp>
        <p:nvSpPr>
          <p:cNvPr id="3" name="Content Placeholder 2"/>
          <p:cNvSpPr>
            <a:spLocks noGrp="1"/>
          </p:cNvSpPr>
          <p:nvPr>
            <p:ph idx="1"/>
          </p:nvPr>
        </p:nvSpPr>
        <p:spPr>
          <a:xfrm>
            <a:off x="0" y="1825625"/>
            <a:ext cx="12192000" cy="4351338"/>
          </a:xfrm>
        </p:spPr>
        <p:txBody>
          <a:bodyPr/>
          <a:lstStyle/>
          <a:p>
            <a:pPr marL="0" indent="0">
              <a:buNone/>
            </a:pPr>
            <a:r>
              <a:rPr lang="en-GB" sz="2900" dirty="0" smtClean="0"/>
              <a:t>Attempts </a:t>
            </a:r>
            <a:r>
              <a:rPr lang="en-GB" sz="2900" dirty="0"/>
              <a:t>to have some central policies about staff: “hands-on” to implement institutional strategy</a:t>
            </a:r>
          </a:p>
          <a:p>
            <a:pPr lvl="1"/>
            <a:r>
              <a:rPr lang="en-GB" dirty="0" smtClean="0"/>
              <a:t>In </a:t>
            </a:r>
            <a:r>
              <a:rPr lang="en-GB" dirty="0"/>
              <a:t>Schools with WLMs in place, PM appears as still not fully implemented and apparently </a:t>
            </a:r>
            <a:r>
              <a:rPr lang="en-GB" dirty="0" smtClean="0"/>
              <a:t>not yet </a:t>
            </a:r>
            <a:r>
              <a:rPr lang="en-GB" dirty="0" smtClean="0"/>
              <a:t>fully </a:t>
            </a:r>
            <a:r>
              <a:rPr lang="en-GB" dirty="0"/>
              <a:t>reflecting reality with total thoroughness. This situation can generate occasional discontent</a:t>
            </a:r>
          </a:p>
          <a:p>
            <a:pPr lvl="1"/>
            <a:r>
              <a:rPr lang="en-GB" dirty="0" smtClean="0"/>
              <a:t>Workload </a:t>
            </a:r>
            <a:r>
              <a:rPr lang="en-GB" dirty="0"/>
              <a:t>metrics discarded at MM level coexist with schools where metrics are implemented. The former practice requires deep MM knowledge of personnel and respective managerial decisions in planning the performance</a:t>
            </a:r>
          </a:p>
          <a:p>
            <a:pPr lvl="1"/>
            <a:r>
              <a:rPr lang="en-GB" dirty="0" smtClean="0"/>
              <a:t>Diversification </a:t>
            </a:r>
            <a:r>
              <a:rPr lang="en-GB" dirty="0"/>
              <a:t>by functions (e.g. teaching-only personnel) is corrected by “lectureship status” by SMs in order to avoid loss of “academic identity” </a:t>
            </a:r>
          </a:p>
          <a:p>
            <a:endParaRPr lang="en-GB" dirty="0"/>
          </a:p>
        </p:txBody>
      </p:sp>
    </p:spTree>
    <p:extLst>
      <p:ext uri="{BB962C8B-B14F-4D97-AF65-F5344CB8AC3E}">
        <p14:creationId xmlns:p14="http://schemas.microsoft.com/office/powerpoint/2010/main" val="17674831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Case P [non-English post-92]</a:t>
            </a:r>
            <a:endParaRPr lang="en-GB" dirty="0"/>
          </a:p>
        </p:txBody>
      </p:sp>
      <p:sp>
        <p:nvSpPr>
          <p:cNvPr id="3" name="Content Placeholder 2"/>
          <p:cNvSpPr>
            <a:spLocks noGrp="1"/>
          </p:cNvSpPr>
          <p:nvPr>
            <p:ph idx="1"/>
          </p:nvPr>
        </p:nvSpPr>
        <p:spPr>
          <a:xfrm>
            <a:off x="0" y="2243579"/>
            <a:ext cx="12192000" cy="3933384"/>
          </a:xfrm>
        </p:spPr>
        <p:txBody>
          <a:bodyPr/>
          <a:lstStyle/>
          <a:p>
            <a:pPr marL="0" indent="0">
              <a:buNone/>
            </a:pPr>
            <a:r>
              <a:rPr lang="en-GB" sz="3200" dirty="0"/>
              <a:t>Strategy about staff is aimed at tackling the consequences of “competition”. New ways to increase flexibility in employment conditions are key</a:t>
            </a:r>
          </a:p>
          <a:p>
            <a:pPr lvl="1"/>
            <a:r>
              <a:rPr lang="en-GB" dirty="0" smtClean="0"/>
              <a:t>Demanding</a:t>
            </a:r>
            <a:r>
              <a:rPr lang="en-GB" dirty="0"/>
              <a:t> WLMs achieve some effectiveness if combined with transparent communication – also when it comes to discuss redundancies.</a:t>
            </a:r>
          </a:p>
          <a:p>
            <a:pPr lvl="1"/>
            <a:r>
              <a:rPr lang="en-GB" dirty="0" smtClean="0"/>
              <a:t>Side </a:t>
            </a:r>
            <a:r>
              <a:rPr lang="en-GB" dirty="0"/>
              <a:t>effects might include conflicts and unfair behaviours among peers within teams and departments – probably unavoidable also otherwise</a:t>
            </a:r>
          </a:p>
          <a:p>
            <a:endParaRPr lang="en-GB" dirty="0"/>
          </a:p>
        </p:txBody>
      </p:sp>
    </p:spTree>
    <p:extLst>
      <p:ext uri="{BB962C8B-B14F-4D97-AF65-F5344CB8AC3E}">
        <p14:creationId xmlns:p14="http://schemas.microsoft.com/office/powerpoint/2010/main" val="34169784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3972</TotalTime>
  <Words>1087</Words>
  <Application>Microsoft Office PowerPoint</Application>
  <PresentationFormat>Widescreen</PresentationFormat>
  <Paragraphs>124</Paragraphs>
  <Slides>12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SimSun</vt:lpstr>
      <vt:lpstr>Arial</vt:lpstr>
      <vt:lpstr>Calibri</vt:lpstr>
      <vt:lpstr>Calibri Light</vt:lpstr>
      <vt:lpstr>Times New Roman</vt:lpstr>
      <vt:lpstr>Office Theme</vt:lpstr>
      <vt:lpstr>Academic staffing policies in UK universities and the agency of individuals.   CHER, Moscow, August 2018</vt:lpstr>
      <vt:lpstr>This presentation is about:</vt:lpstr>
      <vt:lpstr>What CGHE3.2 { The future higher education workforce in locally and globally engaged HEIs } is?</vt:lpstr>
      <vt:lpstr>Context </vt:lpstr>
      <vt:lpstr>Data – summarised description of interviewees </vt:lpstr>
      <vt:lpstr>HEIs – overview </vt:lpstr>
      <vt:lpstr>Preliminary findings from 4 HEIs </vt:lpstr>
      <vt:lpstr>Case J [English Other pre-92]</vt:lpstr>
      <vt:lpstr>Case P [non-English post-92]</vt:lpstr>
      <vt:lpstr>Case F [English, RG]</vt:lpstr>
      <vt:lpstr>Case B [English post-92]</vt:lpstr>
      <vt:lpstr>Basic references </vt:lpstr>
    </vt:vector>
  </TitlesOfParts>
  <Company>University College London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Giulio Marini</dc:creator>
  <cp:lastModifiedBy>Giulio Marini</cp:lastModifiedBy>
  <cp:revision>82</cp:revision>
  <dcterms:created xsi:type="dcterms:W3CDTF">2018-07-10T08:38:51Z</dcterms:created>
  <dcterms:modified xsi:type="dcterms:W3CDTF">2018-08-28T09:40:03Z</dcterms:modified>
</cp:coreProperties>
</file>