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543" r:id="rId2"/>
    <p:sldId id="544" r:id="rId3"/>
    <p:sldId id="552" r:id="rId4"/>
    <p:sldId id="546" r:id="rId5"/>
    <p:sldId id="547" r:id="rId6"/>
    <p:sldId id="549" r:id="rId7"/>
    <p:sldId id="548" r:id="rId8"/>
    <p:sldId id="563" r:id="rId9"/>
    <p:sldId id="551" r:id="rId10"/>
    <p:sldId id="541" r:id="rId11"/>
    <p:sldId id="553" r:id="rId12"/>
    <p:sldId id="536" r:id="rId13"/>
    <p:sldId id="560" r:id="rId14"/>
    <p:sldId id="554" r:id="rId15"/>
    <p:sldId id="561" r:id="rId16"/>
    <p:sldId id="533" r:id="rId17"/>
    <p:sldId id="562" r:id="rId18"/>
    <p:sldId id="555" r:id="rId19"/>
    <p:sldId id="556" r:id="rId20"/>
    <p:sldId id="557" r:id="rId21"/>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o, Mike" initials="R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2" autoAdjust="0"/>
    <p:restoredTop sz="94699"/>
  </p:normalViewPr>
  <p:slideViewPr>
    <p:cSldViewPr>
      <p:cViewPr varScale="1">
        <p:scale>
          <a:sx n="61" d="100"/>
          <a:sy n="61" d="100"/>
        </p:scale>
        <p:origin x="-2576" y="-120"/>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118" tIns="45559" rIns="91118" bIns="45559" rtlCol="0"/>
          <a:lstStyle>
            <a:lvl1pPr algn="l">
              <a:defRPr sz="1200"/>
            </a:lvl1pPr>
          </a:lstStyle>
          <a:p>
            <a:pPr>
              <a:defRPr/>
            </a:pPr>
            <a:endParaRPr lang="en-GB"/>
          </a:p>
        </p:txBody>
      </p:sp>
      <p:sp>
        <p:nvSpPr>
          <p:cNvPr id="3" name="Date Placeholder 2"/>
          <p:cNvSpPr>
            <a:spLocks noGrp="1"/>
          </p:cNvSpPr>
          <p:nvPr>
            <p:ph type="dt" sz="quarter" idx="1"/>
          </p:nvPr>
        </p:nvSpPr>
        <p:spPr>
          <a:xfrm>
            <a:off x="3854940" y="0"/>
            <a:ext cx="2949099" cy="497205"/>
          </a:xfrm>
          <a:prstGeom prst="rect">
            <a:avLst/>
          </a:prstGeom>
        </p:spPr>
        <p:txBody>
          <a:bodyPr vert="horz" lIns="91118" tIns="45559" rIns="91118" bIns="45559" rtlCol="0"/>
          <a:lstStyle>
            <a:lvl1pPr algn="r">
              <a:defRPr sz="1200"/>
            </a:lvl1pPr>
          </a:lstStyle>
          <a:p>
            <a:pPr>
              <a:defRPr/>
            </a:pPr>
            <a:fld id="{46660F22-E859-490D-A756-AB035C35106F}" type="datetimeFigureOut">
              <a:rPr lang="en-GB"/>
              <a:pPr>
                <a:defRPr/>
              </a:pPr>
              <a:t>30/08/18</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118" tIns="45559" rIns="91118" bIns="45559"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4940" y="9445169"/>
            <a:ext cx="2949099" cy="497205"/>
          </a:xfrm>
          <a:prstGeom prst="rect">
            <a:avLst/>
          </a:prstGeom>
        </p:spPr>
        <p:txBody>
          <a:bodyPr vert="horz" lIns="91118" tIns="45559" rIns="91118" bIns="45559" rtlCol="0" anchor="b"/>
          <a:lstStyle>
            <a:lvl1pPr algn="r">
              <a:defRPr sz="1200"/>
            </a:lvl1pPr>
          </a:lstStyle>
          <a:p>
            <a:pPr>
              <a:defRPr/>
            </a:pPr>
            <a:fld id="{FF4D7FF8-34E9-4B4F-A75F-D57B5A6E3764}" type="slidenum">
              <a:rPr lang="en-GB"/>
              <a:pPr>
                <a:defRPr/>
              </a:pPr>
              <a:t>‹#›</a:t>
            </a:fld>
            <a:endParaRPr lang="en-GB"/>
          </a:p>
        </p:txBody>
      </p:sp>
    </p:spTree>
    <p:extLst>
      <p:ext uri="{BB962C8B-B14F-4D97-AF65-F5344CB8AC3E}">
        <p14:creationId xmlns:p14="http://schemas.microsoft.com/office/powerpoint/2010/main" val="2219176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118" tIns="45559" rIns="91118" bIns="45559" rtlCol="0"/>
          <a:lstStyle>
            <a:lvl1pPr algn="l">
              <a:defRPr sz="1200"/>
            </a:lvl1pPr>
          </a:lstStyle>
          <a:p>
            <a:endParaRPr lang="en-GB"/>
          </a:p>
        </p:txBody>
      </p:sp>
      <p:sp>
        <p:nvSpPr>
          <p:cNvPr id="3" name="Date Placeholder 2"/>
          <p:cNvSpPr>
            <a:spLocks noGrp="1"/>
          </p:cNvSpPr>
          <p:nvPr>
            <p:ph type="dt" idx="1"/>
          </p:nvPr>
        </p:nvSpPr>
        <p:spPr>
          <a:xfrm>
            <a:off x="3854940" y="0"/>
            <a:ext cx="2949099" cy="497205"/>
          </a:xfrm>
          <a:prstGeom prst="rect">
            <a:avLst/>
          </a:prstGeom>
        </p:spPr>
        <p:txBody>
          <a:bodyPr vert="horz" lIns="91118" tIns="45559" rIns="91118" bIns="45559" rtlCol="0"/>
          <a:lstStyle>
            <a:lvl1pPr algn="r">
              <a:defRPr sz="1200"/>
            </a:lvl1pPr>
          </a:lstStyle>
          <a:p>
            <a:fld id="{C5B28D43-DFCB-415E-99F6-82520B25AD7C}" type="datetimeFigureOut">
              <a:rPr lang="en-GB" smtClean="0"/>
              <a:pPr/>
              <a:t>30/08/18</a:t>
            </a:fld>
            <a:endParaRPr lang="en-GB"/>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118" tIns="45559" rIns="91118" bIns="45559" rtlCol="0" anchor="ctr"/>
          <a:lstStyle/>
          <a:p>
            <a:endParaRPr lang="en-GB"/>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1118" tIns="45559" rIns="91118" bIns="4555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118" tIns="45559" rIns="91118" bIns="45559"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118" tIns="45559" rIns="91118" bIns="45559" rtlCol="0" anchor="b"/>
          <a:lstStyle>
            <a:lvl1pPr algn="r">
              <a:defRPr sz="1200"/>
            </a:lvl1pPr>
          </a:lstStyle>
          <a:p>
            <a:fld id="{60E3C395-9CE8-4D25-B0C5-42C93D664030}" type="slidenum">
              <a:rPr lang="en-GB" smtClean="0"/>
              <a:pPr/>
              <a:t>‹#›</a:t>
            </a:fld>
            <a:endParaRPr lang="en-GB"/>
          </a:p>
        </p:txBody>
      </p:sp>
    </p:spTree>
    <p:extLst>
      <p:ext uri="{BB962C8B-B14F-4D97-AF65-F5344CB8AC3E}">
        <p14:creationId xmlns:p14="http://schemas.microsoft.com/office/powerpoint/2010/main" val="102934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t>
            </a:r>
            <a:r>
              <a:rPr lang="en-US" dirty="0" err="1" smtClean="0"/>
              <a:t>Christophers</a:t>
            </a:r>
            <a:r>
              <a:rPr lang="en-US" dirty="0" smtClean="0"/>
              <a:t> (2014: 85) said “To be sure, viability</a:t>
            </a:r>
            <a:r>
              <a:rPr lang="en-US" baseline="0" dirty="0" smtClean="0"/>
              <a:t> always came into play. But it did so opportunistically and flexibly, not of necessity and deterministically” </a:t>
            </a:r>
          </a:p>
          <a:p>
            <a:endParaRPr lang="en-US" baseline="0" dirty="0" smtClean="0"/>
          </a:p>
          <a:p>
            <a:r>
              <a:rPr lang="en-US" dirty="0" smtClean="0"/>
              <a:t>Indeed, </a:t>
            </a:r>
            <a:r>
              <a:rPr lang="en-US" dirty="0" err="1" smtClean="0"/>
              <a:t>Christophers</a:t>
            </a:r>
            <a:r>
              <a:rPr lang="en-US" baseline="0" dirty="0" smtClean="0"/>
              <a:t> (2014) quotes a report commissioned by the then </a:t>
            </a:r>
            <a:r>
              <a:rPr lang="en-US" baseline="0" dirty="0" err="1" smtClean="0"/>
              <a:t>DoE</a:t>
            </a:r>
            <a:r>
              <a:rPr lang="en-US" baseline="0" dirty="0" smtClean="0"/>
              <a:t>, 5 years prior to the first mention of viability in policy guidance in 1998, which stated that it was ‘unrealistic to expect local planning authorities to have a detailed understanding of development economics’ (Barlow et al, 1994: 57, quoted in </a:t>
            </a:r>
            <a:r>
              <a:rPr lang="en-US" baseline="0" dirty="0" err="1" smtClean="0"/>
              <a:t>Christophers</a:t>
            </a:r>
            <a:r>
              <a:rPr lang="en-US" baseline="0" dirty="0" smtClean="0"/>
              <a:t>, 2014: 85)</a:t>
            </a:r>
            <a:endParaRPr lang="en-US" dirty="0"/>
          </a:p>
        </p:txBody>
      </p:sp>
      <p:sp>
        <p:nvSpPr>
          <p:cNvPr id="4" name="Slide Number Placeholder 3"/>
          <p:cNvSpPr>
            <a:spLocks noGrp="1"/>
          </p:cNvSpPr>
          <p:nvPr>
            <p:ph type="sldNum" sz="quarter" idx="10"/>
          </p:nvPr>
        </p:nvSpPr>
        <p:spPr/>
        <p:txBody>
          <a:bodyPr/>
          <a:lstStyle/>
          <a:p>
            <a:fld id="{60E3C395-9CE8-4D25-B0C5-42C93D664030}" type="slidenum">
              <a:rPr lang="en-GB" smtClean="0"/>
              <a:pPr/>
              <a:t>4</a:t>
            </a:fld>
            <a:endParaRPr lang="en-GB"/>
          </a:p>
        </p:txBody>
      </p:sp>
    </p:spTree>
    <p:extLst>
      <p:ext uri="{BB962C8B-B14F-4D97-AF65-F5344CB8AC3E}">
        <p14:creationId xmlns:p14="http://schemas.microsoft.com/office/powerpoint/2010/main" val="64234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a review of 11 Council areas in England</a:t>
            </a:r>
            <a:r>
              <a:rPr lang="en-GB" baseline="0" dirty="0" smtClean="0"/>
              <a:t> by homelessness charity, Shelter,</a:t>
            </a:r>
            <a:r>
              <a:rPr lang="en-GB" dirty="0" smtClean="0"/>
              <a:t> 2,500 affordable homes were lost in one year due to viability assessments, representing 79% of the affordable homes that should have been delivered (</a:t>
            </a:r>
            <a:r>
              <a:rPr lang="en-GB" dirty="0" err="1" smtClean="0"/>
              <a:t>Grayston</a:t>
            </a:r>
            <a:r>
              <a:rPr lang="en-GB" dirty="0" smtClean="0"/>
              <a:t>, 2017)</a:t>
            </a:r>
            <a:endParaRPr lang="en-US" dirty="0"/>
          </a:p>
        </p:txBody>
      </p:sp>
      <p:sp>
        <p:nvSpPr>
          <p:cNvPr id="4" name="Slide Number Placeholder 3"/>
          <p:cNvSpPr>
            <a:spLocks noGrp="1"/>
          </p:cNvSpPr>
          <p:nvPr>
            <p:ph type="sldNum" sz="quarter" idx="10"/>
          </p:nvPr>
        </p:nvSpPr>
        <p:spPr/>
        <p:txBody>
          <a:bodyPr/>
          <a:lstStyle/>
          <a:p>
            <a:fld id="{60E3C395-9CE8-4D25-B0C5-42C93D664030}" type="slidenum">
              <a:rPr lang="en-GB" smtClean="0"/>
              <a:pPr/>
              <a:t>7</a:t>
            </a:fld>
            <a:endParaRPr lang="en-GB"/>
          </a:p>
        </p:txBody>
      </p:sp>
    </p:spTree>
    <p:extLst>
      <p:ext uri="{BB962C8B-B14F-4D97-AF65-F5344CB8AC3E}">
        <p14:creationId xmlns:p14="http://schemas.microsoft.com/office/powerpoint/2010/main" val="262862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Public controversy centres mostly on use of viability calculations at scheme level</a:t>
            </a:r>
          </a:p>
          <a:p>
            <a:r>
              <a:rPr lang="en-US" dirty="0" smtClean="0"/>
              <a:t>Referred to in the media as ‘the dark art of “viability”’</a:t>
            </a:r>
          </a:p>
          <a:p>
            <a:r>
              <a:rPr lang="en-US" dirty="0" smtClean="0"/>
              <a:t>High profile cases where developers have ‘reviewed’ viability calculations to show they can no longer meet original commitments (e.g. </a:t>
            </a:r>
            <a:r>
              <a:rPr lang="en-US" dirty="0" err="1" smtClean="0"/>
              <a:t>Tottenham</a:t>
            </a:r>
            <a:r>
              <a:rPr lang="en-US" dirty="0" smtClean="0"/>
              <a:t> Hotspurs stadium (N London), requirement for 200 affordable homes ‘waived’</a:t>
            </a:r>
          </a:p>
          <a:p>
            <a:r>
              <a:rPr lang="en-US" dirty="0" err="1" smtClean="0"/>
              <a:t>Heygate</a:t>
            </a:r>
            <a:r>
              <a:rPr lang="en-US" dirty="0" smtClean="0"/>
              <a:t> estate (SE London) – borough forced to disclose financial details after legal challenge</a:t>
            </a:r>
            <a:endParaRPr lang="en-US" dirty="0"/>
          </a:p>
        </p:txBody>
      </p:sp>
      <p:sp>
        <p:nvSpPr>
          <p:cNvPr id="4" name="Slide Number Placeholder 3"/>
          <p:cNvSpPr>
            <a:spLocks noGrp="1"/>
          </p:cNvSpPr>
          <p:nvPr>
            <p:ph type="sldNum" sz="quarter" idx="10"/>
          </p:nvPr>
        </p:nvSpPr>
        <p:spPr/>
        <p:txBody>
          <a:bodyPr/>
          <a:lstStyle/>
          <a:p>
            <a:fld id="{60E3C395-9CE8-4D25-B0C5-42C93D664030}" type="slidenum">
              <a:rPr lang="en-GB" smtClean="0"/>
              <a:pPr/>
              <a:t>8</a:t>
            </a:fld>
            <a:endParaRPr lang="en-GB"/>
          </a:p>
        </p:txBody>
      </p:sp>
    </p:spTree>
    <p:extLst>
      <p:ext uri="{BB962C8B-B14F-4D97-AF65-F5344CB8AC3E}">
        <p14:creationId xmlns:p14="http://schemas.microsoft.com/office/powerpoint/2010/main" val="312737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Transparency ‘for both developers and communities’</a:t>
            </a:r>
            <a:endParaRPr lang="en-US" dirty="0"/>
          </a:p>
        </p:txBody>
      </p:sp>
      <p:sp>
        <p:nvSpPr>
          <p:cNvPr id="4" name="Slide Number Placeholder 3"/>
          <p:cNvSpPr>
            <a:spLocks noGrp="1"/>
          </p:cNvSpPr>
          <p:nvPr>
            <p:ph type="sldNum" sz="quarter" idx="10"/>
          </p:nvPr>
        </p:nvSpPr>
        <p:spPr/>
        <p:txBody>
          <a:bodyPr/>
          <a:lstStyle/>
          <a:p>
            <a:fld id="{60E3C395-9CE8-4D25-B0C5-42C93D664030}" type="slidenum">
              <a:rPr lang="en-GB" smtClean="0"/>
              <a:pPr/>
              <a:t>11</a:t>
            </a:fld>
            <a:endParaRPr lang="en-GB"/>
          </a:p>
        </p:txBody>
      </p:sp>
    </p:spTree>
    <p:extLst>
      <p:ext uri="{BB962C8B-B14F-4D97-AF65-F5344CB8AC3E}">
        <p14:creationId xmlns:p14="http://schemas.microsoft.com/office/powerpoint/2010/main" val="119218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3C395-9CE8-4D25-B0C5-42C93D664030}" type="slidenum">
              <a:rPr lang="en-GB" smtClean="0"/>
              <a:pPr/>
              <a:t>12</a:t>
            </a:fld>
            <a:endParaRPr lang="en-GB"/>
          </a:p>
        </p:txBody>
      </p:sp>
    </p:spTree>
    <p:extLst>
      <p:ext uri="{BB962C8B-B14F-4D97-AF65-F5344CB8AC3E}">
        <p14:creationId xmlns:p14="http://schemas.microsoft.com/office/powerpoint/2010/main" val="226312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Commensuration = the comparison</a:t>
            </a:r>
            <a:r>
              <a:rPr lang="en-US" baseline="0" dirty="0" smtClean="0"/>
              <a:t> of different entities according to a common metric</a:t>
            </a:r>
          </a:p>
          <a:p>
            <a:endParaRPr lang="en-US" baseline="0" dirty="0" smtClean="0"/>
          </a:p>
          <a:p>
            <a:r>
              <a:rPr lang="en-US" baseline="0" dirty="0" smtClean="0"/>
              <a:t>NEED TO GO BACK TO </a:t>
            </a:r>
            <a:r>
              <a:rPr lang="en-US" baseline="0" dirty="0" err="1" smtClean="0"/>
              <a:t>Christophers</a:t>
            </a:r>
            <a:r>
              <a:rPr lang="en-US" baseline="0" dirty="0" smtClean="0"/>
              <a:t> (2014) and McAllister et al, 2016 for discussions of calculative practices and economic </a:t>
            </a:r>
            <a:r>
              <a:rPr lang="en-US" baseline="0" dirty="0" err="1" smtClean="0"/>
              <a:t>performativity</a:t>
            </a:r>
            <a:r>
              <a:rPr lang="en-US" baseline="0" dirty="0" smtClean="0"/>
              <a:t>.   Show we’ve engaged with that literature.</a:t>
            </a:r>
            <a:endParaRPr lang="en-US" dirty="0"/>
          </a:p>
        </p:txBody>
      </p:sp>
      <p:sp>
        <p:nvSpPr>
          <p:cNvPr id="4" name="Slide Number Placeholder 3"/>
          <p:cNvSpPr>
            <a:spLocks noGrp="1"/>
          </p:cNvSpPr>
          <p:nvPr>
            <p:ph type="sldNum" sz="quarter" idx="10"/>
          </p:nvPr>
        </p:nvSpPr>
        <p:spPr/>
        <p:txBody>
          <a:bodyPr/>
          <a:lstStyle/>
          <a:p>
            <a:fld id="{60E3C395-9CE8-4D25-B0C5-42C93D664030}" type="slidenum">
              <a:rPr lang="en-GB" smtClean="0"/>
              <a:pPr/>
              <a:t>16</a:t>
            </a:fld>
            <a:endParaRPr lang="en-GB"/>
          </a:p>
        </p:txBody>
      </p:sp>
    </p:spTree>
    <p:extLst>
      <p:ext uri="{BB962C8B-B14F-4D97-AF65-F5344CB8AC3E}">
        <p14:creationId xmlns:p14="http://schemas.microsoft.com/office/powerpoint/2010/main" val="63042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Commensuration = the comparison</a:t>
            </a:r>
            <a:r>
              <a:rPr lang="en-US" baseline="0" dirty="0" smtClean="0"/>
              <a:t> of different entities according to a common metric</a:t>
            </a:r>
          </a:p>
          <a:p>
            <a:endParaRPr lang="en-US" baseline="0" dirty="0" smtClean="0"/>
          </a:p>
          <a:p>
            <a:r>
              <a:rPr lang="en-US" baseline="0" dirty="0" smtClean="0"/>
              <a:t>NEED TO GO BACK TO </a:t>
            </a:r>
            <a:r>
              <a:rPr lang="en-US" baseline="0" dirty="0" err="1" smtClean="0"/>
              <a:t>Christophers</a:t>
            </a:r>
            <a:r>
              <a:rPr lang="en-US" baseline="0" dirty="0" smtClean="0"/>
              <a:t> (2014) and McAllister et al, 2016 for discussions of calculative practices and economic </a:t>
            </a:r>
            <a:r>
              <a:rPr lang="en-US" baseline="0" dirty="0" err="1" smtClean="0"/>
              <a:t>performativity</a:t>
            </a:r>
            <a:r>
              <a:rPr lang="en-US" baseline="0" dirty="0" smtClean="0"/>
              <a:t>.   Show we’ve engaged with that literature.</a:t>
            </a:r>
            <a:endParaRPr lang="en-US" dirty="0"/>
          </a:p>
        </p:txBody>
      </p:sp>
      <p:sp>
        <p:nvSpPr>
          <p:cNvPr id="4" name="Slide Number Placeholder 3"/>
          <p:cNvSpPr>
            <a:spLocks noGrp="1"/>
          </p:cNvSpPr>
          <p:nvPr>
            <p:ph type="sldNum" sz="quarter" idx="10"/>
          </p:nvPr>
        </p:nvSpPr>
        <p:spPr/>
        <p:txBody>
          <a:bodyPr/>
          <a:lstStyle/>
          <a:p>
            <a:fld id="{60E3C395-9CE8-4D25-B0C5-42C93D664030}" type="slidenum">
              <a:rPr lang="en-GB" smtClean="0"/>
              <a:pPr/>
              <a:t>17</a:t>
            </a:fld>
            <a:endParaRPr lang="en-GB"/>
          </a:p>
        </p:txBody>
      </p:sp>
    </p:spTree>
    <p:extLst>
      <p:ext uri="{BB962C8B-B14F-4D97-AF65-F5344CB8AC3E}">
        <p14:creationId xmlns:p14="http://schemas.microsoft.com/office/powerpoint/2010/main" val="3188274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lack1024"/>
          <p:cNvPicPr>
            <a:picLocks noChangeAspect="1" noChangeArrowheads="1"/>
          </p:cNvPicPr>
          <p:nvPr userDrawn="1"/>
        </p:nvPicPr>
        <p:blipFill>
          <a:blip r:embed="rId2" cstate="print"/>
          <a:srcRect/>
          <a:stretch>
            <a:fillRect/>
          </a:stretch>
        </p:blipFill>
        <p:spPr bwMode="auto">
          <a:xfrm>
            <a:off x="0" y="0"/>
            <a:ext cx="9144000" cy="1295400"/>
          </a:xfrm>
          <a:prstGeom prst="rect">
            <a:avLst/>
          </a:prstGeom>
          <a:noFill/>
          <a:ln w="9525">
            <a:noFill/>
            <a:miter lim="800000"/>
            <a:headEnd/>
            <a:tailEnd/>
          </a:ln>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extLst/>
        </p:spPr>
        <p:txBody>
          <a:bodyPr vert="horz" wrap="square" lIns="91440" tIns="45720" rIns="91440" bIns="45720" numCol="1" anchor="ctr" anchorCtr="0" compatLnSpc="1">
            <a:prstTxWarp prst="textNoShape">
              <a:avLst/>
            </a:prstTxWarp>
          </a:bodyPr>
          <a:lstStyle>
            <a:lvl1pPr algn="ctr">
              <a:defRPr sz="1400">
                <a:latin typeface="Arial" pitchFamily="34"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253216C-705A-4C76-9E79-ECF0836CDE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C100EA8-B8B0-4065-9CA6-F36B58B1DD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3CDA4419-DA8B-4DED-BBFB-988CBBD5A0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7B1BF82-FD73-4EE5-A65C-5B388E6A1A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F223EEE6-10EF-4074-8E36-3706A39D3D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8E478605-F021-4E4C-8C71-3F6AF9CC5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6573484E-141E-4B38-A09F-32DDC08F38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92F05EA-D15B-4F05-AB0A-745EF22ECC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A09FD5C-BC37-4193-9DF6-B6E1B878DE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3CF1418-4039-4D79-80BE-D069E11178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AC569A91-727E-4FA6-86D5-2E5663F7066F}" type="slidenum">
              <a:rPr lang="en-US"/>
              <a:pPr>
                <a:defRPr/>
              </a:pPr>
              <a:t>‹#›</a:t>
            </a:fld>
            <a:endParaRPr lang="en-US"/>
          </a:p>
        </p:txBody>
      </p:sp>
      <p:pic>
        <p:nvPicPr>
          <p:cNvPr id="1029" name="Picture 12" descr="Black1024"/>
          <p:cNvPicPr>
            <a:picLocks noChangeAspect="1" noChangeArrowheads="1"/>
          </p:cNvPicPr>
          <p:nvPr userDrawn="1"/>
        </p:nvPicPr>
        <p:blipFill>
          <a:blip r:embed="rId13" cstate="print"/>
          <a:srcRect/>
          <a:stretch>
            <a:fillRect/>
          </a:stretch>
        </p:blipFill>
        <p:spPr bwMode="auto">
          <a:xfrm>
            <a:off x="0" y="0"/>
            <a:ext cx="9144000" cy="51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hyperlink" Target="https://www.gov.uk/government/speeches/sajid-javids-speech-at-the-national-planning-policy-framework-confere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gov.uk/government/consultations/supporting-housing-delivery-through-developer-contribu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i.org/10.1177/0308518X18755748" TargetMode="External"/><Relationship Id="rId3" Type="http://schemas.openxmlformats.org/officeDocument/2006/relationships/hyperlink" Target="https://www.theguardian.com/cities/2014/sep/17/truth-property-developers-builders-exploit-planning-cit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smtClean="0"/>
              <a:t>Theorising planning practice: </a:t>
            </a:r>
            <a:r>
              <a:rPr lang="en-GB" dirty="0" smtClean="0"/>
              <a:t/>
            </a:r>
            <a:br>
              <a:rPr lang="en-GB" dirty="0" smtClean="0"/>
            </a:br>
            <a:r>
              <a:rPr lang="en-GB" dirty="0" smtClean="0"/>
              <a:t>The turn to viability based planning in the UK</a:t>
            </a:r>
            <a:endParaRPr lang="en-GB" dirty="0"/>
          </a:p>
        </p:txBody>
      </p:sp>
      <p:sp>
        <p:nvSpPr>
          <p:cNvPr id="3" name="Subtitle 2"/>
          <p:cNvSpPr>
            <a:spLocks noGrp="1"/>
          </p:cNvSpPr>
          <p:nvPr>
            <p:ph type="subTitle" idx="1"/>
          </p:nvPr>
        </p:nvSpPr>
        <p:spPr>
          <a:xfrm>
            <a:off x="323850" y="3068638"/>
            <a:ext cx="8640638" cy="3097212"/>
          </a:xfrm>
        </p:spPr>
        <p:txBody>
          <a:bodyPr/>
          <a:lstStyle/>
          <a:p>
            <a:r>
              <a:rPr lang="en-GB" dirty="0" smtClean="0"/>
              <a:t>Jessica Ferm, Mike Raco and John Tomaney</a:t>
            </a:r>
          </a:p>
          <a:p>
            <a:r>
              <a:rPr lang="en-GB" i="1" dirty="0" smtClean="0"/>
              <a:t>Bartlett School of Planning, UCL</a:t>
            </a:r>
          </a:p>
          <a:p>
            <a:endParaRPr lang="en-GB" dirty="0"/>
          </a:p>
          <a:p>
            <a:r>
              <a:rPr lang="en-GB" dirty="0" smtClean="0">
                <a:solidFill>
                  <a:srgbClr val="92D050"/>
                </a:solidFill>
              </a:rPr>
              <a:t>AESOP conference, Gothenburg, 10-14 July 2018</a:t>
            </a:r>
          </a:p>
          <a:p>
            <a:endParaRPr lang="en-GB" dirty="0"/>
          </a:p>
        </p:txBody>
      </p:sp>
    </p:spTree>
    <p:extLst>
      <p:ext uri="{BB962C8B-B14F-4D97-AF65-F5344CB8AC3E}">
        <p14:creationId xmlns:p14="http://schemas.microsoft.com/office/powerpoint/2010/main" val="1888166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 of change</a:t>
            </a:r>
            <a:endParaRPr lang="en-GB" dirty="0"/>
          </a:p>
        </p:txBody>
      </p:sp>
      <p:sp>
        <p:nvSpPr>
          <p:cNvPr id="3" name="Content Placeholder 2"/>
          <p:cNvSpPr>
            <a:spLocks noGrp="1"/>
          </p:cNvSpPr>
          <p:nvPr>
            <p:ph idx="1"/>
          </p:nvPr>
        </p:nvSpPr>
        <p:spPr>
          <a:xfrm>
            <a:off x="327006" y="2362200"/>
            <a:ext cx="4778394" cy="3457575"/>
          </a:xfrm>
        </p:spPr>
        <p:txBody>
          <a:bodyPr/>
          <a:lstStyle/>
          <a:p>
            <a:pPr marL="0" indent="0">
              <a:buNone/>
            </a:pPr>
            <a:endParaRPr lang="en-GB" dirty="0" smtClean="0"/>
          </a:p>
          <a:p>
            <a:pPr marL="0" indent="0">
              <a:buNone/>
            </a:pPr>
            <a:r>
              <a:rPr lang="en-GB" sz="2400" dirty="0" smtClean="0"/>
              <a:t>“more standardised viability assessments and </a:t>
            </a:r>
            <a:r>
              <a:rPr lang="en-GB" sz="2400" b="1" dirty="0" smtClean="0">
                <a:solidFill>
                  <a:srgbClr val="FF0000"/>
                </a:solidFill>
              </a:rPr>
              <a:t>greater transparency</a:t>
            </a:r>
            <a:r>
              <a:rPr lang="en-GB" sz="2400" dirty="0" smtClean="0"/>
              <a:t>.  Leaving developers in no doubt of what is expected of them.  In no doubt that councils will hold them to their commitments.  And leaving communities in no doubt that their needs will be met”</a:t>
            </a:r>
            <a:endParaRPr lang="en-US" sz="2400" dirty="0" smtClean="0"/>
          </a:p>
          <a:p>
            <a:endParaRPr lang="en-GB" dirty="0"/>
          </a:p>
        </p:txBody>
      </p:sp>
      <p:pic>
        <p:nvPicPr>
          <p:cNvPr id="4" name="Picture 3"/>
          <p:cNvPicPr>
            <a:picLocks noChangeAspect="1"/>
          </p:cNvPicPr>
          <p:nvPr/>
        </p:nvPicPr>
        <p:blipFill>
          <a:blip r:embed="rId2"/>
          <a:stretch>
            <a:fillRect/>
          </a:stretch>
        </p:blipFill>
        <p:spPr>
          <a:xfrm>
            <a:off x="5257800" y="3276600"/>
            <a:ext cx="3530600" cy="2298700"/>
          </a:xfrm>
          <a:prstGeom prst="rect">
            <a:avLst/>
          </a:prstGeom>
        </p:spPr>
      </p:pic>
      <p:sp>
        <p:nvSpPr>
          <p:cNvPr id="5" name="TextBox 4"/>
          <p:cNvSpPr txBox="1"/>
          <p:nvPr/>
        </p:nvSpPr>
        <p:spPr>
          <a:xfrm>
            <a:off x="381000" y="1752600"/>
            <a:ext cx="8305800" cy="954107"/>
          </a:xfrm>
          <a:prstGeom prst="rect">
            <a:avLst/>
          </a:prstGeom>
          <a:noFill/>
        </p:spPr>
        <p:txBody>
          <a:bodyPr wrap="square" rtlCol="0">
            <a:spAutoFit/>
          </a:bodyPr>
          <a:lstStyle/>
          <a:p>
            <a:pPr marL="0" indent="0">
              <a:buNone/>
            </a:pPr>
            <a:r>
              <a:rPr lang="en-GB" sz="2800" dirty="0" smtClean="0"/>
              <a:t>Housing Secretary speech at national planning conference, 5 March 2018 promised: </a:t>
            </a:r>
          </a:p>
        </p:txBody>
      </p:sp>
      <p:sp>
        <p:nvSpPr>
          <p:cNvPr id="6" name="TextBox 5"/>
          <p:cNvSpPr txBox="1"/>
          <p:nvPr/>
        </p:nvSpPr>
        <p:spPr>
          <a:xfrm>
            <a:off x="5257800" y="5638800"/>
            <a:ext cx="3505200" cy="307777"/>
          </a:xfrm>
          <a:prstGeom prst="rect">
            <a:avLst/>
          </a:prstGeom>
          <a:noFill/>
        </p:spPr>
        <p:txBody>
          <a:bodyPr wrap="square" rtlCol="0">
            <a:spAutoFit/>
          </a:bodyPr>
          <a:lstStyle/>
          <a:p>
            <a:pPr algn="r"/>
            <a:r>
              <a:rPr lang="en-US" sz="1400" dirty="0" err="1" smtClean="0"/>
              <a:t>Sajid</a:t>
            </a:r>
            <a:r>
              <a:rPr lang="en-US" sz="1400" dirty="0" smtClean="0"/>
              <a:t> </a:t>
            </a:r>
            <a:r>
              <a:rPr lang="en-US" sz="1400" dirty="0" err="1" smtClean="0"/>
              <a:t>Javid</a:t>
            </a:r>
            <a:r>
              <a:rPr lang="en-US" sz="1400" dirty="0" smtClean="0"/>
              <a:t>, then Housing Secretary</a:t>
            </a:r>
            <a:endParaRPr lang="en-US" sz="1400" dirty="0"/>
          </a:p>
        </p:txBody>
      </p:sp>
      <p:sp>
        <p:nvSpPr>
          <p:cNvPr id="7" name="TextBox 6"/>
          <p:cNvSpPr txBox="1"/>
          <p:nvPr/>
        </p:nvSpPr>
        <p:spPr>
          <a:xfrm>
            <a:off x="381000" y="6352401"/>
            <a:ext cx="8458200" cy="461665"/>
          </a:xfrm>
          <a:prstGeom prst="rect">
            <a:avLst/>
          </a:prstGeom>
          <a:noFill/>
        </p:spPr>
        <p:txBody>
          <a:bodyPr wrap="square" rtlCol="0">
            <a:spAutoFit/>
          </a:bodyPr>
          <a:lstStyle/>
          <a:p>
            <a:r>
              <a:rPr lang="en-US" sz="1200" dirty="0" smtClean="0">
                <a:hlinkClick r:id="rId3"/>
              </a:rPr>
              <a:t>https://www.gov.uk/government/speeches/sajid-javids-speech-at-the-national-planning-policy-framework-conference</a:t>
            </a:r>
            <a:endParaRPr lang="en-US" sz="1200" dirty="0" smtClean="0"/>
          </a:p>
          <a:p>
            <a:endParaRPr lang="en-US" sz="1200" dirty="0"/>
          </a:p>
        </p:txBody>
      </p:sp>
    </p:spTree>
    <p:extLst>
      <p:ext uri="{BB962C8B-B14F-4D97-AF65-F5344CB8AC3E}">
        <p14:creationId xmlns:p14="http://schemas.microsoft.com/office/powerpoint/2010/main" val="193326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Drivers of change</a:t>
            </a:r>
            <a:endParaRPr lang="en-GB" dirty="0"/>
          </a:p>
        </p:txBody>
      </p:sp>
      <p:sp>
        <p:nvSpPr>
          <p:cNvPr id="3" name="Content Placeholder 2"/>
          <p:cNvSpPr>
            <a:spLocks noGrp="1"/>
          </p:cNvSpPr>
          <p:nvPr>
            <p:ph idx="1"/>
          </p:nvPr>
        </p:nvSpPr>
        <p:spPr>
          <a:xfrm>
            <a:off x="755576" y="2564904"/>
            <a:ext cx="7543800" cy="2743200"/>
          </a:xfrm>
        </p:spPr>
        <p:txBody>
          <a:bodyPr/>
          <a:lstStyle/>
          <a:p>
            <a:pPr marL="0" indent="0">
              <a:buNone/>
            </a:pPr>
            <a:endParaRPr lang="en-GB" sz="2400" dirty="0" smtClean="0"/>
          </a:p>
          <a:p>
            <a:pPr marL="0" indent="0">
              <a:buNone/>
            </a:pPr>
            <a:r>
              <a:rPr lang="en-GB" sz="2400" dirty="0" smtClean="0"/>
              <a:t>“Stakeholders have told us that the use of viability assessments in planning permission negotiations has expanded significantly.  This can </a:t>
            </a:r>
            <a:r>
              <a:rPr lang="en-GB" sz="2400" b="1" dirty="0" smtClean="0">
                <a:solidFill>
                  <a:srgbClr val="FF0000"/>
                </a:solidFill>
              </a:rPr>
              <a:t>delay the planning process causing complexity, uncertainty and increased risk for developers</a:t>
            </a:r>
            <a:r>
              <a:rPr lang="en-GB" sz="2400" dirty="0" smtClean="0"/>
              <a:t>.  It can also result in fewer contributions for infrastructure and affordable housing than required by local policies” (</a:t>
            </a:r>
            <a:r>
              <a:rPr lang="en-GB" sz="2400" dirty="0" err="1" smtClean="0"/>
              <a:t>para</a:t>
            </a:r>
            <a:r>
              <a:rPr lang="en-GB" sz="2400" dirty="0" smtClean="0"/>
              <a:t> 27)</a:t>
            </a:r>
          </a:p>
          <a:p>
            <a:pPr marL="0" indent="0">
              <a:buNone/>
            </a:pPr>
            <a:endParaRPr lang="en-GB" sz="2400" dirty="0" smtClean="0"/>
          </a:p>
          <a:p>
            <a:pPr marL="0" indent="0">
              <a:buNone/>
            </a:pPr>
            <a:endParaRPr lang="en-US" sz="2400" dirty="0" smtClean="0"/>
          </a:p>
          <a:p>
            <a:endParaRPr lang="en-GB" dirty="0"/>
          </a:p>
        </p:txBody>
      </p:sp>
      <p:sp>
        <p:nvSpPr>
          <p:cNvPr id="7" name="TextBox 6"/>
          <p:cNvSpPr txBox="1"/>
          <p:nvPr/>
        </p:nvSpPr>
        <p:spPr>
          <a:xfrm>
            <a:off x="381000" y="6172200"/>
            <a:ext cx="8458200" cy="461665"/>
          </a:xfrm>
          <a:prstGeom prst="rect">
            <a:avLst/>
          </a:prstGeom>
          <a:noFill/>
        </p:spPr>
        <p:txBody>
          <a:bodyPr wrap="square" rtlCol="0">
            <a:spAutoFit/>
          </a:bodyPr>
          <a:lstStyle/>
          <a:p>
            <a:r>
              <a:rPr lang="en-US" sz="1200" dirty="0" smtClean="0">
                <a:hlinkClick r:id="rId3"/>
              </a:rPr>
              <a:t>MHCLG (2018) https://www.gov.uk/government/consultations/supporting-housing-delivery-through-developer-contributions</a:t>
            </a:r>
            <a:endParaRPr lang="en-US" sz="1200" dirty="0" smtClean="0"/>
          </a:p>
          <a:p>
            <a:endParaRPr lang="en-US" sz="1200" dirty="0"/>
          </a:p>
        </p:txBody>
      </p:sp>
      <p:sp>
        <p:nvSpPr>
          <p:cNvPr id="8" name="TextBox 7"/>
          <p:cNvSpPr txBox="1"/>
          <p:nvPr/>
        </p:nvSpPr>
        <p:spPr>
          <a:xfrm>
            <a:off x="457200" y="2185700"/>
            <a:ext cx="8610600" cy="523220"/>
          </a:xfrm>
          <a:prstGeom prst="rect">
            <a:avLst/>
          </a:prstGeom>
          <a:noFill/>
        </p:spPr>
        <p:txBody>
          <a:bodyPr wrap="square" rtlCol="0">
            <a:spAutoFit/>
          </a:bodyPr>
          <a:lstStyle/>
          <a:p>
            <a:pPr marL="0" indent="0">
              <a:buNone/>
            </a:pPr>
            <a:r>
              <a:rPr lang="en-GB" sz="2800" dirty="0" smtClean="0"/>
              <a:t>Government consultation on developer contributions:</a:t>
            </a:r>
          </a:p>
        </p:txBody>
      </p:sp>
    </p:spTree>
    <p:extLst>
      <p:ext uri="{BB962C8B-B14F-4D97-AF65-F5344CB8AC3E}">
        <p14:creationId xmlns:p14="http://schemas.microsoft.com/office/powerpoint/2010/main" val="193326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mv="urn:schemas-microsoft-com:mac:vml" xmlns:mc="http://schemas.openxmlformats.org/markup-compatibility/2006" id="{A4879AE6-A21A-A648-AFB3-6590E509F903}"/>
              </a:ext>
            </a:extLst>
          </p:cNvPr>
          <p:cNvSpPr>
            <a:spLocks noGrp="1"/>
          </p:cNvSpPr>
          <p:nvPr>
            <p:ph type="title"/>
          </p:nvPr>
        </p:nvSpPr>
        <p:spPr/>
        <p:txBody>
          <a:bodyPr/>
          <a:lstStyle/>
          <a:p>
            <a:r>
              <a:rPr lang="en-US" dirty="0" smtClean="0"/>
              <a:t>Tensions </a:t>
            </a:r>
            <a:r>
              <a:rPr lang="en-US" dirty="0"/>
              <a:t>and</a:t>
            </a:r>
            <a:r>
              <a:rPr lang="en-US" dirty="0" smtClean="0"/>
              <a:t> disconnects</a:t>
            </a:r>
            <a:endParaRPr lang="en-US" dirty="0"/>
          </a:p>
        </p:txBody>
      </p:sp>
      <p:sp>
        <p:nvSpPr>
          <p:cNvPr id="3" name="Content Placeholder 2">
            <a:extLst>
              <a:ext uri="{FF2B5EF4-FFF2-40B4-BE49-F238E27FC236}">
                <a16:creationId xmlns:a16="http://schemas.microsoft.com/office/drawing/2014/main" xmlns="" xmlns:mv="urn:schemas-microsoft-com:mac:vml" xmlns:mc="http://schemas.openxmlformats.org/markup-compatibility/2006" id="{5DA952E0-888B-A94B-AD96-7197CF48E19D}"/>
              </a:ext>
            </a:extLst>
          </p:cNvPr>
          <p:cNvSpPr>
            <a:spLocks noGrp="1"/>
          </p:cNvSpPr>
          <p:nvPr>
            <p:ph idx="1"/>
          </p:nvPr>
        </p:nvSpPr>
        <p:spPr>
          <a:xfrm>
            <a:off x="330200" y="1916832"/>
            <a:ext cx="8489950" cy="3457575"/>
          </a:xfrm>
        </p:spPr>
        <p:txBody>
          <a:bodyPr/>
          <a:lstStyle/>
          <a:p>
            <a:r>
              <a:rPr lang="en-US" sz="2400" b="1" dirty="0" smtClean="0">
                <a:solidFill>
                  <a:srgbClr val="FF0000"/>
                </a:solidFill>
              </a:rPr>
              <a:t>Front-loading </a:t>
            </a:r>
            <a:r>
              <a:rPr lang="en-US" sz="2400" dirty="0" smtClean="0"/>
              <a:t>at odds with (a) lack of up-to-date local plans, (</a:t>
            </a:r>
            <a:r>
              <a:rPr lang="en-US" sz="2400" dirty="0" err="1" smtClean="0"/>
              <a:t>b</a:t>
            </a:r>
            <a:r>
              <a:rPr lang="en-US" sz="2400" dirty="0" smtClean="0"/>
              <a:t>) new NPPF removes requirement for detailed local plan, (</a:t>
            </a:r>
            <a:r>
              <a:rPr lang="en-US" sz="2400" dirty="0" err="1" smtClean="0"/>
              <a:t>c</a:t>
            </a:r>
            <a:r>
              <a:rPr lang="en-US" sz="2400" dirty="0" smtClean="0"/>
              <a:t>) empirical research (e.g. McAllister et al, 2016, question workability of such an approach)</a:t>
            </a:r>
          </a:p>
          <a:p>
            <a:r>
              <a:rPr lang="en-US" sz="2400" dirty="0" smtClean="0"/>
              <a:t>Undermines genuine </a:t>
            </a:r>
            <a:r>
              <a:rPr lang="en-US" sz="2400" b="1" dirty="0" smtClean="0">
                <a:solidFill>
                  <a:srgbClr val="FF0000"/>
                </a:solidFill>
              </a:rPr>
              <a:t>public engagement </a:t>
            </a:r>
            <a:r>
              <a:rPr lang="en-US" sz="2400" dirty="0" smtClean="0"/>
              <a:t>at plan-making stage and alienates civil society groups and citizens who have to engage with planning-by-numbers and calculations</a:t>
            </a:r>
          </a:p>
          <a:p>
            <a:r>
              <a:rPr lang="en-US" sz="2400" dirty="0" smtClean="0"/>
              <a:t>Shift </a:t>
            </a:r>
            <a:r>
              <a:rPr lang="en-US" sz="2400" dirty="0"/>
              <a:t>to output-</a:t>
            </a:r>
            <a:r>
              <a:rPr lang="en-US" sz="2400" dirty="0" err="1"/>
              <a:t>centred</a:t>
            </a:r>
            <a:r>
              <a:rPr lang="en-US" sz="2400" dirty="0"/>
              <a:t> forms of accountability</a:t>
            </a:r>
            <a:r>
              <a:rPr lang="en-US" sz="2400" dirty="0" smtClean="0"/>
              <a:t> &amp; </a:t>
            </a:r>
            <a:r>
              <a:rPr lang="en-US" sz="2400" dirty="0"/>
              <a:t>re-aligning of </a:t>
            </a:r>
            <a:r>
              <a:rPr lang="en-US" sz="2400" b="1" dirty="0">
                <a:solidFill>
                  <a:srgbClr val="FF0000"/>
                </a:solidFill>
              </a:rPr>
              <a:t>public interests </a:t>
            </a:r>
            <a:r>
              <a:rPr lang="en-US" sz="2400" dirty="0"/>
              <a:t>with private sector development </a:t>
            </a:r>
          </a:p>
          <a:p>
            <a:r>
              <a:rPr lang="en-US" sz="2400" dirty="0" smtClean="0"/>
              <a:t>Shift to plan-making stage - major developers in a </a:t>
            </a:r>
            <a:r>
              <a:rPr lang="en-US" sz="2400" b="1" dirty="0" smtClean="0">
                <a:solidFill>
                  <a:srgbClr val="FF0000"/>
                </a:solidFill>
              </a:rPr>
              <a:t>structurally advantaged </a:t>
            </a:r>
            <a:r>
              <a:rPr lang="en-US" sz="2400" dirty="0" smtClean="0"/>
              <a:t>position – they become ‘co-producers’ of the built environment</a:t>
            </a:r>
          </a:p>
          <a:p>
            <a:pPr marL="0" indent="0">
              <a:buNone/>
            </a:pPr>
            <a:endParaRPr lang="en-US" dirty="0" smtClean="0"/>
          </a:p>
          <a:p>
            <a:endParaRPr lang="en-US" dirty="0"/>
          </a:p>
        </p:txBody>
      </p:sp>
    </p:spTree>
    <p:extLst>
      <p:ext uri="{BB962C8B-B14F-4D97-AF65-F5344CB8AC3E}">
        <p14:creationId xmlns:p14="http://schemas.microsoft.com/office/powerpoint/2010/main" val="259378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0863" r="12200"/>
          <a:stretch/>
        </p:blipFill>
        <p:spPr>
          <a:xfrm>
            <a:off x="179512" y="692696"/>
            <a:ext cx="7272808" cy="6111688"/>
          </a:xfrm>
          <a:prstGeom prst="rect">
            <a:avLst/>
          </a:prstGeom>
        </p:spPr>
      </p:pic>
      <p:sp>
        <p:nvSpPr>
          <p:cNvPr id="6" name="TextBox 5"/>
          <p:cNvSpPr txBox="1"/>
          <p:nvPr/>
        </p:nvSpPr>
        <p:spPr>
          <a:xfrm>
            <a:off x="6516216" y="3068960"/>
            <a:ext cx="2232248" cy="2585323"/>
          </a:xfrm>
          <a:prstGeom prst="rect">
            <a:avLst/>
          </a:prstGeom>
          <a:noFill/>
        </p:spPr>
        <p:txBody>
          <a:bodyPr wrap="square" rtlCol="0">
            <a:spAutoFit/>
          </a:bodyPr>
          <a:lstStyle/>
          <a:p>
            <a:r>
              <a:rPr lang="en-US" dirty="0" smtClean="0"/>
              <a:t>“this </a:t>
            </a:r>
            <a:r>
              <a:rPr lang="en-US" dirty="0"/>
              <a:t>zoning-type approach could also help to reduce some of the risk associated with development, levelling the playing field for smaller </a:t>
            </a:r>
            <a:r>
              <a:rPr lang="en-US" dirty="0" smtClean="0"/>
              <a:t>developers”</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Uneven geographies and outcomes</a:t>
            </a:r>
            <a:endParaRPr lang="en-US" dirty="0"/>
          </a:p>
        </p:txBody>
      </p:sp>
      <p:sp>
        <p:nvSpPr>
          <p:cNvPr id="3" name="Content Placeholder 2"/>
          <p:cNvSpPr>
            <a:spLocks noGrp="1"/>
          </p:cNvSpPr>
          <p:nvPr>
            <p:ph idx="1"/>
          </p:nvPr>
        </p:nvSpPr>
        <p:spPr>
          <a:xfrm>
            <a:off x="330200" y="2333625"/>
            <a:ext cx="8489950" cy="3457575"/>
          </a:xfrm>
        </p:spPr>
        <p:txBody>
          <a:bodyPr/>
          <a:lstStyle/>
          <a:p>
            <a:r>
              <a:rPr lang="en-US" sz="2400" dirty="0" smtClean="0"/>
              <a:t>Assumption of 20% return – based on </a:t>
            </a:r>
            <a:r>
              <a:rPr lang="en-US" sz="2400" b="1" dirty="0" smtClean="0">
                <a:solidFill>
                  <a:srgbClr val="FF0000"/>
                </a:solidFill>
              </a:rPr>
              <a:t>buoyant property markets </a:t>
            </a:r>
            <a:r>
              <a:rPr lang="en-US" sz="2400" dirty="0" smtClean="0"/>
              <a:t>– how did this come about?</a:t>
            </a:r>
            <a:endParaRPr lang="en-US" sz="2400" dirty="0" smtClean="0">
              <a:solidFill>
                <a:srgbClr val="FF0000"/>
              </a:solidFill>
            </a:endParaRPr>
          </a:p>
          <a:p>
            <a:r>
              <a:rPr lang="en-US" sz="2400" dirty="0" smtClean="0"/>
              <a:t>McGuinness et al (2018) – </a:t>
            </a:r>
            <a:r>
              <a:rPr lang="en-US" sz="2400" dirty="0" err="1" smtClean="0"/>
              <a:t>criticise</a:t>
            </a:r>
            <a:r>
              <a:rPr lang="en-US" sz="2400" dirty="0" smtClean="0"/>
              <a:t> ‘one size fits all’, ‘</a:t>
            </a:r>
            <a:r>
              <a:rPr lang="en-US" sz="2400" b="1" dirty="0" smtClean="0">
                <a:solidFill>
                  <a:srgbClr val="FF0000"/>
                </a:solidFill>
              </a:rPr>
              <a:t>spatially blind</a:t>
            </a:r>
            <a:r>
              <a:rPr lang="en-US" sz="2400" dirty="0" smtClean="0"/>
              <a:t>’ approach in NPPF – ignores place-based nuances in local and regional land and housing markets</a:t>
            </a:r>
          </a:p>
          <a:p>
            <a:r>
              <a:rPr lang="en-US" sz="2400" dirty="0" smtClean="0"/>
              <a:t>Reimagining of planning around the need for and needs of </a:t>
            </a:r>
            <a:r>
              <a:rPr lang="en-US" sz="2400" b="1" dirty="0" smtClean="0">
                <a:solidFill>
                  <a:srgbClr val="FF0000"/>
                </a:solidFill>
              </a:rPr>
              <a:t>successful places</a:t>
            </a:r>
          </a:p>
          <a:p>
            <a:r>
              <a:rPr lang="en-US" sz="2400" dirty="0" smtClean="0"/>
              <a:t>Planning system being subordinated to the needs and desires of large developers in the south east of England</a:t>
            </a:r>
          </a:p>
          <a:p>
            <a:r>
              <a:rPr lang="en-US" sz="2400" dirty="0" smtClean="0"/>
              <a:t>Research agenda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Understanding the viability turn</a:t>
            </a:r>
            <a:endParaRPr lang="en-GB" dirty="0"/>
          </a:p>
        </p:txBody>
      </p:sp>
      <p:sp>
        <p:nvSpPr>
          <p:cNvPr id="3" name="Content Placeholder 2"/>
          <p:cNvSpPr>
            <a:spLocks noGrp="1"/>
          </p:cNvSpPr>
          <p:nvPr>
            <p:ph idx="1"/>
          </p:nvPr>
        </p:nvSpPr>
        <p:spPr>
          <a:xfrm>
            <a:off x="330200" y="1915641"/>
            <a:ext cx="8489950" cy="3457575"/>
          </a:xfrm>
        </p:spPr>
        <p:txBody>
          <a:bodyPr/>
          <a:lstStyle/>
          <a:p>
            <a:r>
              <a:rPr lang="en-GB" sz="2400" dirty="0" err="1" smtClean="0"/>
              <a:t>Christophers</a:t>
            </a:r>
            <a:r>
              <a:rPr lang="en-GB" sz="2400" dirty="0" smtClean="0"/>
              <a:t> (2014): the</a:t>
            </a:r>
            <a:r>
              <a:rPr lang="en-GB" sz="2400" b="1" dirty="0" smtClean="0">
                <a:solidFill>
                  <a:srgbClr val="FF0000"/>
                </a:solidFill>
              </a:rPr>
              <a:t> performative </a:t>
            </a:r>
            <a:r>
              <a:rPr lang="en-GB" sz="2400" dirty="0" smtClean="0"/>
              <a:t>nature of economic models – as  </a:t>
            </a:r>
            <a:r>
              <a:rPr lang="en-GB" sz="2400" dirty="0"/>
              <a:t>‘an active force transforming its environment, not a camera passively recording it</a:t>
            </a:r>
            <a:r>
              <a:rPr lang="en-GB" sz="2400" dirty="0" smtClean="0"/>
              <a:t>’ (</a:t>
            </a:r>
            <a:r>
              <a:rPr lang="en-GB" sz="2400" dirty="0" err="1" smtClean="0"/>
              <a:t>MacKenzie</a:t>
            </a:r>
            <a:r>
              <a:rPr lang="en-GB" sz="2400" dirty="0" smtClean="0"/>
              <a:t>, 2006: 12), is applicable to viability calculation models</a:t>
            </a:r>
          </a:p>
          <a:p>
            <a:r>
              <a:rPr lang="en-GB" sz="2400" dirty="0" smtClean="0"/>
              <a:t>Models have </a:t>
            </a:r>
            <a:r>
              <a:rPr lang="en-GB" sz="2400" dirty="0" smtClean="0">
                <a:solidFill>
                  <a:srgbClr val="FF0000"/>
                </a:solidFill>
              </a:rPr>
              <a:t>shaped outcomes </a:t>
            </a:r>
            <a:r>
              <a:rPr lang="en-GB" sz="2400" dirty="0" smtClean="0"/>
              <a:t>and led to homogenisation</a:t>
            </a:r>
          </a:p>
          <a:p>
            <a:r>
              <a:rPr lang="en-GB" sz="2400" dirty="0" smtClean="0"/>
              <a:t>Human actors ‘have more and more been reduced to the passive role of simply feeding data into the models in question’ (p.81)</a:t>
            </a:r>
          </a:p>
          <a:p>
            <a:r>
              <a:rPr lang="en-GB" sz="2400" dirty="0" smtClean="0"/>
              <a:t>The </a:t>
            </a:r>
            <a:r>
              <a:rPr lang="en-GB" sz="2400" dirty="0"/>
              <a:t>rise of a ‘</a:t>
            </a:r>
            <a:r>
              <a:rPr lang="en-GB" sz="2400" b="1" dirty="0">
                <a:solidFill>
                  <a:srgbClr val="FF0000"/>
                </a:solidFill>
              </a:rPr>
              <a:t>new technocracy</a:t>
            </a:r>
            <a:r>
              <a:rPr lang="en-GB" sz="2400" dirty="0"/>
              <a:t>’ (Raco and </a:t>
            </a:r>
            <a:r>
              <a:rPr lang="en-GB" sz="2400" dirty="0" err="1"/>
              <a:t>Savini</a:t>
            </a:r>
            <a:r>
              <a:rPr lang="en-GB" sz="2400" dirty="0"/>
              <a:t>, 2018) and the insertion of private sector priorities and expertise into the heart of planning governance</a:t>
            </a:r>
            <a:endParaRPr lang="en-US" sz="2400" dirty="0"/>
          </a:p>
          <a:p>
            <a:pPr marL="0" indent="0">
              <a:buNone/>
            </a:pPr>
            <a:endParaRPr lang="en-GB" sz="2400" dirty="0"/>
          </a:p>
        </p:txBody>
      </p:sp>
    </p:spTree>
    <p:extLst>
      <p:ext uri="{BB962C8B-B14F-4D97-AF65-F5344CB8AC3E}">
        <p14:creationId xmlns:p14="http://schemas.microsoft.com/office/powerpoint/2010/main" val="78658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mv="urn:schemas-microsoft-com:mac:vml" xmlns:mc="http://schemas.openxmlformats.org/markup-compatibility/2006" id="{EC54ED58-A054-FD41-A0DB-C4690F1BB947}"/>
              </a:ext>
            </a:extLst>
          </p:cNvPr>
          <p:cNvSpPr>
            <a:spLocks noGrp="1"/>
          </p:cNvSpPr>
          <p:nvPr>
            <p:ph type="title"/>
          </p:nvPr>
        </p:nvSpPr>
        <p:spPr/>
        <p:txBody>
          <a:bodyPr/>
          <a:lstStyle/>
          <a:p>
            <a:r>
              <a:rPr lang="en-US" dirty="0" smtClean="0"/>
              <a:t>Planning </a:t>
            </a:r>
            <a:r>
              <a:rPr lang="en-US" dirty="0"/>
              <a:t>and</a:t>
            </a:r>
            <a:r>
              <a:rPr lang="en-US" dirty="0" smtClean="0"/>
              <a:t> calculability</a:t>
            </a:r>
            <a:endParaRPr lang="en-US" dirty="0"/>
          </a:p>
        </p:txBody>
      </p:sp>
      <p:sp>
        <p:nvSpPr>
          <p:cNvPr id="3" name="Content Placeholder 2">
            <a:extLst>
              <a:ext uri="{FF2B5EF4-FFF2-40B4-BE49-F238E27FC236}">
                <a16:creationId xmlns:a16="http://schemas.microsoft.com/office/drawing/2014/main" xmlns="" xmlns:mv="urn:schemas-microsoft-com:mac:vml" xmlns:mc="http://schemas.openxmlformats.org/markup-compatibility/2006" id="{D962365B-0D42-A14D-9F97-06D38E3AC990}"/>
              </a:ext>
            </a:extLst>
          </p:cNvPr>
          <p:cNvSpPr>
            <a:spLocks noGrp="1"/>
          </p:cNvSpPr>
          <p:nvPr>
            <p:ph idx="1"/>
          </p:nvPr>
        </p:nvSpPr>
        <p:spPr>
          <a:xfrm>
            <a:off x="330200" y="1772270"/>
            <a:ext cx="8489950" cy="4321026"/>
          </a:xfrm>
        </p:spPr>
        <p:txBody>
          <a:bodyPr/>
          <a:lstStyle/>
          <a:p>
            <a:r>
              <a:rPr lang="en-GB" sz="2300" b="1" dirty="0">
                <a:solidFill>
                  <a:srgbClr val="FF0000"/>
                </a:solidFill>
              </a:rPr>
              <a:t>Calculability</a:t>
            </a:r>
            <a:r>
              <a:rPr lang="en-GB" sz="2300" dirty="0"/>
              <a:t> = ‘the situated use of financial numbers’ and the ‘collaborative processes which make possible the assignment of numbers to entities’ (Vollmer </a:t>
            </a:r>
            <a:r>
              <a:rPr lang="en-GB" sz="2300" i="1" dirty="0"/>
              <a:t>et al.</a:t>
            </a:r>
            <a:r>
              <a:rPr lang="en-GB" sz="2300" dirty="0"/>
              <a:t>, 2009: </a:t>
            </a:r>
            <a:r>
              <a:rPr lang="en-GB" sz="2300" dirty="0" smtClean="0"/>
              <a:t>623</a:t>
            </a:r>
            <a:r>
              <a:rPr lang="en-GB" sz="2300" dirty="0"/>
              <a:t>) </a:t>
            </a:r>
          </a:p>
          <a:p>
            <a:r>
              <a:rPr lang="en-GB" sz="2300" dirty="0" smtClean="0"/>
              <a:t>Based </a:t>
            </a:r>
            <a:r>
              <a:rPr lang="en-GB" sz="2300" dirty="0"/>
              <a:t>on principles of </a:t>
            </a:r>
            <a:r>
              <a:rPr lang="en-GB" sz="2300" b="1" dirty="0">
                <a:solidFill>
                  <a:srgbClr val="FF0000"/>
                </a:solidFill>
              </a:rPr>
              <a:t>commensuration</a:t>
            </a:r>
            <a:r>
              <a:rPr lang="en-GB" sz="2300" dirty="0"/>
              <a:t> or the ‘transformation of different qualities into common metrics’ (</a:t>
            </a:r>
            <a:r>
              <a:rPr lang="en-GB" sz="2300" dirty="0" err="1"/>
              <a:t>Espeland</a:t>
            </a:r>
            <a:r>
              <a:rPr lang="en-GB" sz="2300" dirty="0"/>
              <a:t> and Stevens, 1998: p.314</a:t>
            </a:r>
            <a:r>
              <a:rPr lang="en-GB" sz="2300" dirty="0" smtClean="0"/>
              <a:t>)</a:t>
            </a:r>
          </a:p>
          <a:p>
            <a:r>
              <a:rPr lang="en-GB" sz="2300" dirty="0" smtClean="0"/>
              <a:t>In viability planning, rather than create a common language, it ‘serves to exclude those without the quantitative skills necessary to evaluate modelling procedures’ (McAllister et al, 2016) and ‘</a:t>
            </a:r>
            <a:r>
              <a:rPr lang="en-GB" sz="2300" dirty="0"/>
              <a:t>reconfigures subjective and contestable judgments as </a:t>
            </a:r>
            <a:r>
              <a:rPr lang="en-GB" sz="2300" b="1" dirty="0" smtClean="0">
                <a:solidFill>
                  <a:srgbClr val="FF0000"/>
                </a:solidFill>
              </a:rPr>
              <a:t>pseudo-scientific</a:t>
            </a:r>
            <a:r>
              <a:rPr lang="en-GB" sz="2300" b="1" dirty="0" smtClean="0"/>
              <a:t>’</a:t>
            </a:r>
            <a:r>
              <a:rPr lang="en-GB" sz="2300" b="1" dirty="0" smtClean="0">
                <a:solidFill>
                  <a:srgbClr val="FF0000"/>
                </a:solidFill>
              </a:rPr>
              <a:t> </a:t>
            </a:r>
            <a:r>
              <a:rPr lang="en-GB" sz="2300" dirty="0"/>
              <a:t>(McAllister, 2017: 122-123</a:t>
            </a:r>
            <a:r>
              <a:rPr lang="en-GB" sz="2300" dirty="0" smtClean="0"/>
              <a:t>)</a:t>
            </a:r>
          </a:p>
          <a:p>
            <a:r>
              <a:rPr lang="en-US" sz="2400" dirty="0"/>
              <a:t>The power of ‘</a:t>
            </a:r>
            <a:r>
              <a:rPr lang="en-US" sz="2400" b="1" dirty="0">
                <a:solidFill>
                  <a:srgbClr val="FF0000"/>
                </a:solidFill>
              </a:rPr>
              <a:t>assumptions</a:t>
            </a:r>
            <a:r>
              <a:rPr lang="en-US" sz="2400" dirty="0"/>
              <a:t>’ in shaping calculations </a:t>
            </a:r>
            <a:endParaRPr lang="en-GB" sz="2300" dirty="0"/>
          </a:p>
          <a:p>
            <a:endParaRPr lang="en-GB" sz="2300" dirty="0"/>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42401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xmlns:mv="urn:schemas-microsoft-com:mac:vml" xmlns:mc="http://schemas.openxmlformats.org/markup-compatibility/2006" id="{EC54ED58-A054-FD41-A0DB-C4690F1BB947}"/>
              </a:ext>
            </a:extLst>
          </p:cNvPr>
          <p:cNvSpPr>
            <a:spLocks noGrp="1"/>
          </p:cNvSpPr>
          <p:nvPr>
            <p:ph type="title"/>
          </p:nvPr>
        </p:nvSpPr>
        <p:spPr/>
        <p:txBody>
          <a:bodyPr/>
          <a:lstStyle/>
          <a:p>
            <a:r>
              <a:rPr lang="en-US" dirty="0" smtClean="0"/>
              <a:t>Conclusions</a:t>
            </a:r>
            <a:endParaRPr lang="en-US" dirty="0"/>
          </a:p>
        </p:txBody>
      </p:sp>
      <p:sp>
        <p:nvSpPr>
          <p:cNvPr id="3" name="Content Placeholder 2">
            <a:extLst>
              <a:ext uri="{FF2B5EF4-FFF2-40B4-BE49-F238E27FC236}">
                <a16:creationId xmlns:a16="http://schemas.microsoft.com/office/drawing/2014/main" xmlns="" xmlns:mv="urn:schemas-microsoft-com:mac:vml" xmlns:mc="http://schemas.openxmlformats.org/markup-compatibility/2006" id="{D962365B-0D42-A14D-9F97-06D38E3AC990}"/>
              </a:ext>
            </a:extLst>
          </p:cNvPr>
          <p:cNvSpPr>
            <a:spLocks noGrp="1"/>
          </p:cNvSpPr>
          <p:nvPr>
            <p:ph idx="1"/>
          </p:nvPr>
        </p:nvSpPr>
        <p:spPr>
          <a:xfrm>
            <a:off x="330200" y="1700262"/>
            <a:ext cx="8489950" cy="4321026"/>
          </a:xfrm>
        </p:spPr>
        <p:txBody>
          <a:bodyPr/>
          <a:lstStyle/>
          <a:p>
            <a:r>
              <a:rPr lang="en-US" sz="2400" dirty="0"/>
              <a:t>Viability Planning uses calculative practices to systematically disentangle the complexity of places and convert them into </a:t>
            </a:r>
            <a:r>
              <a:rPr lang="en-US" sz="2400" b="1" dirty="0">
                <a:solidFill>
                  <a:srgbClr val="FF0000"/>
                </a:solidFill>
              </a:rPr>
              <a:t>manageable spaces </a:t>
            </a:r>
            <a:r>
              <a:rPr lang="en-US" sz="2400" dirty="0"/>
              <a:t>ripe for development</a:t>
            </a:r>
          </a:p>
          <a:p>
            <a:r>
              <a:rPr lang="en-GB" sz="2300" dirty="0" smtClean="0"/>
              <a:t>Represents a </a:t>
            </a:r>
            <a:r>
              <a:rPr lang="en-GB" sz="2300" b="1" dirty="0" smtClean="0">
                <a:solidFill>
                  <a:srgbClr val="FF0000"/>
                </a:solidFill>
              </a:rPr>
              <a:t>calculative turn </a:t>
            </a:r>
            <a:r>
              <a:rPr lang="en-GB" sz="2300" dirty="0" smtClean="0"/>
              <a:t>although one that is potentially </a:t>
            </a:r>
            <a:r>
              <a:rPr lang="en-GB" sz="2200" dirty="0" smtClean="0"/>
              <a:t>‘fraught, complicated, unsettled, and…surprising consequences intended or otherwise’ (</a:t>
            </a:r>
            <a:r>
              <a:rPr lang="en-GB" sz="2200" dirty="0" err="1" smtClean="0"/>
              <a:t>Ouma</a:t>
            </a:r>
            <a:r>
              <a:rPr lang="en-GB" sz="2200" dirty="0" smtClean="0"/>
              <a:t> </a:t>
            </a:r>
            <a:r>
              <a:rPr lang="en-GB" sz="2200" i="1" dirty="0" smtClean="0"/>
              <a:t>et al., </a:t>
            </a:r>
            <a:r>
              <a:rPr lang="en-GB" sz="2200" dirty="0" smtClean="0"/>
              <a:t>2018: p.7)</a:t>
            </a:r>
          </a:p>
          <a:p>
            <a:r>
              <a:rPr lang="en-GB" sz="2300" dirty="0" smtClean="0"/>
              <a:t>Undermines potential to imagine </a:t>
            </a:r>
            <a:r>
              <a:rPr lang="en-GB" sz="2300" b="1" dirty="0" smtClean="0">
                <a:solidFill>
                  <a:srgbClr val="FF0000"/>
                </a:solidFill>
              </a:rPr>
              <a:t>alternative futures</a:t>
            </a:r>
            <a:endParaRPr lang="en-GB" sz="2300" dirty="0" smtClean="0"/>
          </a:p>
          <a:p>
            <a:r>
              <a:rPr lang="en-GB" sz="2300" dirty="0" smtClean="0"/>
              <a:t>Does not take into account </a:t>
            </a:r>
            <a:r>
              <a:rPr lang="en-GB" sz="2300" b="1" dirty="0" smtClean="0">
                <a:solidFill>
                  <a:srgbClr val="FF0000"/>
                </a:solidFill>
              </a:rPr>
              <a:t>place-based nuances</a:t>
            </a:r>
          </a:p>
          <a:p>
            <a:r>
              <a:rPr lang="en-GB" sz="2300" dirty="0" smtClean="0"/>
              <a:t>The very </a:t>
            </a:r>
            <a:r>
              <a:rPr lang="en-GB" sz="2300" b="1" dirty="0" smtClean="0">
                <a:solidFill>
                  <a:srgbClr val="FF0000"/>
                </a:solidFill>
              </a:rPr>
              <a:t>ethos</a:t>
            </a:r>
            <a:r>
              <a:rPr lang="en-GB" sz="2300" dirty="0" smtClean="0"/>
              <a:t> of what the planning system is for is being reimagined and remade</a:t>
            </a:r>
          </a:p>
          <a:p>
            <a:r>
              <a:rPr lang="en-GB" sz="2300" dirty="0" smtClean="0"/>
              <a:t>Traditional </a:t>
            </a:r>
            <a:r>
              <a:rPr lang="en-GB" sz="2300" b="1" dirty="0" smtClean="0">
                <a:solidFill>
                  <a:srgbClr val="FF0000"/>
                </a:solidFill>
              </a:rPr>
              <a:t>skills and knowledges </a:t>
            </a:r>
            <a:r>
              <a:rPr lang="en-GB" sz="2300" dirty="0" smtClean="0"/>
              <a:t>of planners out of date?</a:t>
            </a:r>
          </a:p>
          <a:p>
            <a:pPr marL="0" indent="0">
              <a:buNone/>
            </a:pPr>
            <a:endParaRPr lang="en-GB" dirty="0"/>
          </a:p>
          <a:p>
            <a:pPr marL="0" indent="0">
              <a:buNone/>
            </a:pPr>
            <a:endParaRPr lang="en-GB" dirty="0"/>
          </a:p>
          <a:p>
            <a:endParaRPr lang="en-US" dirty="0"/>
          </a:p>
        </p:txBody>
      </p:sp>
    </p:spTree>
    <p:extLst>
      <p:ext uri="{BB962C8B-B14F-4D97-AF65-F5344CB8AC3E}">
        <p14:creationId xmlns:p14="http://schemas.microsoft.com/office/powerpoint/2010/main" val="51817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 sources</a:t>
            </a:r>
            <a:br>
              <a:rPr lang="en-US" dirty="0" smtClean="0"/>
            </a:br>
            <a:r>
              <a:rPr lang="en-US" dirty="0" smtClean="0"/>
              <a:t/>
            </a:r>
            <a:br>
              <a:rPr lang="en-US" dirty="0" smtClean="0"/>
            </a:br>
            <a:r>
              <a:rPr lang="en-US" sz="1600" b="0" dirty="0" smtClean="0"/>
              <a:t>All from the Ministry of Housing Communities and Local Government (previously DCLG):</a:t>
            </a:r>
            <a:r>
              <a:rPr lang="en-US" sz="3200" dirty="0" smtClean="0"/>
              <a:t/>
            </a:r>
            <a:br>
              <a:rPr lang="en-US" sz="3200" dirty="0" smtClean="0"/>
            </a:br>
            <a:endParaRPr lang="en-US" dirty="0"/>
          </a:p>
        </p:txBody>
      </p:sp>
      <p:sp>
        <p:nvSpPr>
          <p:cNvPr id="3" name="Content Placeholder 2"/>
          <p:cNvSpPr>
            <a:spLocks noGrp="1"/>
          </p:cNvSpPr>
          <p:nvPr>
            <p:ph idx="1"/>
          </p:nvPr>
        </p:nvSpPr>
        <p:spPr/>
        <p:txBody>
          <a:bodyPr/>
          <a:lstStyle/>
          <a:p>
            <a:r>
              <a:rPr lang="en-GB" sz="2400" dirty="0" smtClean="0"/>
              <a:t>National Planning Policy Framework, 2012</a:t>
            </a:r>
          </a:p>
          <a:p>
            <a:r>
              <a:rPr lang="en-GB" sz="2400" dirty="0" smtClean="0"/>
              <a:t>Viability planning practice guidance, 6 March 2014</a:t>
            </a:r>
          </a:p>
          <a:p>
            <a:r>
              <a:rPr lang="en-GB" sz="2400" dirty="0" smtClean="0"/>
              <a:t>Select committee on the Built Environment report, </a:t>
            </a:r>
            <a:r>
              <a:rPr lang="en-GB" sz="2400" i="1" dirty="0" smtClean="0"/>
              <a:t>Building Better Places</a:t>
            </a:r>
            <a:r>
              <a:rPr lang="en-GB" sz="2400" dirty="0" smtClean="0"/>
              <a:t>, 2016</a:t>
            </a:r>
          </a:p>
          <a:p>
            <a:r>
              <a:rPr lang="en-GB" sz="2400" dirty="0" smtClean="0"/>
              <a:t>Draft revised NPPF (for consultation), March 2018</a:t>
            </a:r>
          </a:p>
          <a:p>
            <a:r>
              <a:rPr lang="en-US" sz="2400" dirty="0" smtClean="0"/>
              <a:t>Draft Planning Practice Guidance (consultation), Mar 2018</a:t>
            </a:r>
          </a:p>
          <a:p>
            <a:r>
              <a:rPr lang="en-US" sz="2400" i="1" dirty="0" smtClean="0"/>
              <a:t>Supporting Housing Delivery through Developer contributions </a:t>
            </a:r>
            <a:r>
              <a:rPr lang="en-US" sz="2400" dirty="0" smtClean="0"/>
              <a:t>(consultation), March 2018</a:t>
            </a:r>
          </a:p>
          <a:p>
            <a:pPr>
              <a:buNone/>
            </a:pPr>
            <a:endParaRPr lang="en-US" sz="16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 viability appraisal models</a:t>
            </a:r>
            <a:endParaRPr lang="en-US" dirty="0"/>
          </a:p>
        </p:txBody>
      </p:sp>
      <p:sp>
        <p:nvSpPr>
          <p:cNvPr id="3" name="Content Placeholder 2"/>
          <p:cNvSpPr>
            <a:spLocks noGrp="1"/>
          </p:cNvSpPr>
          <p:nvPr>
            <p:ph idx="1"/>
          </p:nvPr>
        </p:nvSpPr>
        <p:spPr>
          <a:xfrm>
            <a:off x="304800" y="1800225"/>
            <a:ext cx="8489950" cy="3457575"/>
          </a:xfrm>
        </p:spPr>
        <p:txBody>
          <a:bodyPr/>
          <a:lstStyle/>
          <a:p>
            <a:r>
              <a:rPr lang="en-GB" sz="1200" dirty="0" smtClean="0"/>
              <a:t>Byrne, P., McAllister, P, Wyatt P (2011) Precisely wrong or roughly right? An evaluation of development viability appraisal models. </a:t>
            </a:r>
            <a:r>
              <a:rPr lang="en-GB" sz="1200" i="1" dirty="0" smtClean="0"/>
              <a:t>Journal of Financial Management in Property and Construction</a:t>
            </a:r>
            <a:r>
              <a:rPr lang="en-GB" sz="1200" dirty="0" smtClean="0"/>
              <a:t>, 16 (3), 249-271</a:t>
            </a:r>
          </a:p>
          <a:p>
            <a:r>
              <a:rPr lang="en-GB" sz="1200" dirty="0" err="1" smtClean="0"/>
              <a:t>Christophers</a:t>
            </a:r>
            <a:r>
              <a:rPr lang="en-GB" sz="1200" dirty="0" smtClean="0"/>
              <a:t>, B. (2013) Wild dragons in the city: Urban political economy, affordable housing development and the </a:t>
            </a:r>
            <a:r>
              <a:rPr lang="en-GB" sz="1200" dirty="0" err="1" smtClean="0"/>
              <a:t>performative</a:t>
            </a:r>
            <a:r>
              <a:rPr lang="en-GB" sz="1200" dirty="0" smtClean="0"/>
              <a:t> world-making of economic models. </a:t>
            </a:r>
            <a:r>
              <a:rPr lang="en-GB" sz="1200" i="1" dirty="0" smtClean="0"/>
              <a:t>International Journal of Urban and Regional Research</a:t>
            </a:r>
            <a:r>
              <a:rPr lang="en-GB" sz="1200" dirty="0" smtClean="0"/>
              <a:t>, 30(2), 144-165</a:t>
            </a:r>
          </a:p>
          <a:p>
            <a:r>
              <a:rPr lang="en-GB" sz="1200" dirty="0" smtClean="0"/>
              <a:t>Coleman, C., Crosby, N., McAllister, P. (2012) Development appraisal in practice: some evidence from the planning system. </a:t>
            </a:r>
            <a:r>
              <a:rPr lang="en-GB" sz="1200" i="1" dirty="0" smtClean="0"/>
              <a:t>Journal of Property Research</a:t>
            </a:r>
            <a:r>
              <a:rPr lang="en-GB" sz="1200" dirty="0" smtClean="0"/>
              <a:t>, 30 (2), 144-165</a:t>
            </a:r>
          </a:p>
          <a:p>
            <a:r>
              <a:rPr lang="en-GB" sz="1200" dirty="0" err="1" smtClean="0"/>
              <a:t>Colenutt</a:t>
            </a:r>
            <a:r>
              <a:rPr lang="en-GB" sz="1200" dirty="0" smtClean="0"/>
              <a:t>, R., Cochrane, A. and Field, M. (2015) The rise and rise of viability assessment. </a:t>
            </a:r>
            <a:r>
              <a:rPr lang="en-GB" sz="1200" i="1" dirty="0" smtClean="0"/>
              <a:t>Town and Country Planning</a:t>
            </a:r>
            <a:r>
              <a:rPr lang="en-GB" sz="1200" dirty="0" smtClean="0"/>
              <a:t>, 84(10), 453-458</a:t>
            </a:r>
          </a:p>
          <a:p>
            <a:r>
              <a:rPr lang="en-GB" sz="1200" dirty="0" smtClean="0"/>
              <a:t>Crosby, N., McAllister, P. and Wyatt, P. (2013) Fit for planning? An evaluation of the application of development viability appraisal models in the UK planning system. </a:t>
            </a:r>
            <a:r>
              <a:rPr lang="en-GB" sz="1200" i="1" dirty="0" smtClean="0"/>
              <a:t>Environment and Planning </a:t>
            </a:r>
            <a:r>
              <a:rPr lang="en-GB" sz="1200" dirty="0" smtClean="0"/>
              <a:t>B, 40 (1), 3-22</a:t>
            </a:r>
          </a:p>
          <a:p>
            <a:r>
              <a:rPr lang="en-GB" sz="1200" dirty="0" smtClean="0"/>
              <a:t>Crosby, N., </a:t>
            </a:r>
            <a:r>
              <a:rPr lang="en-GB" sz="1200" dirty="0" err="1" smtClean="0"/>
              <a:t>Lizieri</a:t>
            </a:r>
            <a:r>
              <a:rPr lang="en-GB" sz="1200" dirty="0" smtClean="0"/>
              <a:t>, C. and McAllister P. (2010) ‘Means, motive and opportunity: Disentangling the effects of client influence of periodic performance measurement appraisals. Journal of Property </a:t>
            </a:r>
            <a:r>
              <a:rPr lang="en-GB" sz="1200" dirty="0" err="1" smtClean="0"/>
              <a:t>Resarch</a:t>
            </a:r>
            <a:r>
              <a:rPr lang="en-GB" sz="1200" dirty="0" smtClean="0"/>
              <a:t>, 27, 181-201</a:t>
            </a:r>
          </a:p>
          <a:p>
            <a:r>
              <a:rPr lang="en-GB" sz="1200" dirty="0" smtClean="0"/>
              <a:t>Crosby, N. &amp; Wyatt, P (2016) Financial viability appraisals for site-specific planning decisions in England. </a:t>
            </a:r>
            <a:r>
              <a:rPr lang="en-GB" sz="1200" i="1" dirty="0" smtClean="0"/>
              <a:t>Environment and Planning C</a:t>
            </a:r>
            <a:r>
              <a:rPr lang="en-GB" sz="1200" dirty="0" smtClean="0"/>
              <a:t>, 34 (8), 1716-173</a:t>
            </a:r>
          </a:p>
          <a:p>
            <a:r>
              <a:rPr lang="en-GB" sz="1200" dirty="0" smtClean="0"/>
              <a:t>McAllister, P. (2017) The calculative turn in land value capture, </a:t>
            </a:r>
            <a:r>
              <a:rPr lang="en-GB" sz="1200" i="1" dirty="0" smtClean="0"/>
              <a:t>Land Use Policy</a:t>
            </a:r>
            <a:r>
              <a:rPr lang="en-GB" sz="1200" dirty="0" smtClean="0"/>
              <a:t>, 63, 122-129</a:t>
            </a:r>
          </a:p>
          <a:p>
            <a:r>
              <a:rPr lang="en-GB" sz="1200" dirty="0" smtClean="0"/>
              <a:t>McAllister, A., Street, E. and Wyatt, P. (2016) Governing calculative practices: An investigation of development viability modelling in the English planning system, </a:t>
            </a:r>
            <a:r>
              <a:rPr lang="en-GB" sz="1200" i="1" dirty="0" smtClean="0"/>
              <a:t>Urban Studies</a:t>
            </a:r>
            <a:r>
              <a:rPr lang="en-GB" sz="1200" dirty="0" smtClean="0"/>
              <a:t>, 53(11), 2363-2379</a:t>
            </a:r>
          </a:p>
          <a:p>
            <a:pPr>
              <a:buNone/>
            </a:pPr>
            <a:endParaRPr lang="en-GB" sz="1200" dirty="0" smtClean="0"/>
          </a:p>
          <a:p>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032" y="772620"/>
            <a:ext cx="3960440" cy="5968748"/>
          </a:xfrm>
        </p:spPr>
      </p:pic>
      <p:sp>
        <p:nvSpPr>
          <p:cNvPr id="7" name="Title 1"/>
          <p:cNvSpPr>
            <a:spLocks noGrp="1"/>
          </p:cNvSpPr>
          <p:nvPr>
            <p:ph type="title"/>
          </p:nvPr>
        </p:nvSpPr>
        <p:spPr>
          <a:xfrm>
            <a:off x="457200" y="260648"/>
            <a:ext cx="3322712" cy="1162050"/>
          </a:xfrm>
        </p:spPr>
        <p:txBody>
          <a:bodyPr/>
          <a:lstStyle/>
          <a:p>
            <a:r>
              <a:rPr lang="en-GB" dirty="0" smtClean="0"/>
              <a:t>A turn to viability-based planning in the UK</a:t>
            </a:r>
            <a:endParaRPr lang="en-GB" dirty="0"/>
          </a:p>
        </p:txBody>
      </p:sp>
      <p:sp>
        <p:nvSpPr>
          <p:cNvPr id="8" name="Text Placeholder 3"/>
          <p:cNvSpPr>
            <a:spLocks noGrp="1"/>
          </p:cNvSpPr>
          <p:nvPr>
            <p:ph type="body" sz="half" idx="2"/>
          </p:nvPr>
        </p:nvSpPr>
        <p:spPr>
          <a:xfrm>
            <a:off x="457200" y="1906289"/>
            <a:ext cx="3322712" cy="4691063"/>
          </a:xfrm>
        </p:spPr>
        <p:txBody>
          <a:bodyPr/>
          <a:lstStyle/>
          <a:p>
            <a:r>
              <a:rPr lang="en-GB" dirty="0" smtClean="0"/>
              <a:t>“</a:t>
            </a:r>
            <a:r>
              <a:rPr lang="en-GB" b="1" dirty="0" smtClean="0"/>
              <a:t>The communicative planning moment has given way to two further </a:t>
            </a:r>
            <a:r>
              <a:rPr lang="en-GB" b="1" i="1" dirty="0" smtClean="0"/>
              <a:t>regime</a:t>
            </a:r>
            <a:r>
              <a:rPr lang="en-GB" b="1" dirty="0" smtClean="0"/>
              <a:t> shifts; a revival of evidence-based planning and – as an extension to this – the formalisation in policy of viability- based planning</a:t>
            </a:r>
            <a:r>
              <a:rPr lang="en-GB" dirty="0" smtClean="0"/>
              <a:t>.  None of these regimes entirely replaces the previous, but are layered on top of previous practices, requiring new and additional expertise of practicing planners and creating greater complexity in terms of the balancing of interests and inputs into the planning process.  So, planners are now required to be creative, work collaboratively, make decisions based on up-to-date evidence and be mindful of market realism in their decision and plan-making”</a:t>
            </a:r>
          </a:p>
          <a:p>
            <a:r>
              <a:rPr lang="en-GB" dirty="0" smtClean="0"/>
              <a:t>(Ferm and Tomaney, 2018; p.282, Chapter 18: Conclusion)</a:t>
            </a:r>
            <a:endParaRPr lang="en-GB" dirty="0"/>
          </a:p>
          <a:p>
            <a:endParaRPr lang="en-GB" dirty="0"/>
          </a:p>
        </p:txBody>
      </p:sp>
    </p:spTree>
    <p:extLst>
      <p:ext uri="{BB962C8B-B14F-4D97-AF65-F5344CB8AC3E}">
        <p14:creationId xmlns:p14="http://schemas.microsoft.com/office/powerpoint/2010/main" val="155764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 other</a:t>
            </a:r>
            <a:endParaRPr lang="en-US" dirty="0"/>
          </a:p>
        </p:txBody>
      </p:sp>
      <p:sp>
        <p:nvSpPr>
          <p:cNvPr id="3" name="Content Placeholder 2"/>
          <p:cNvSpPr>
            <a:spLocks noGrp="1"/>
          </p:cNvSpPr>
          <p:nvPr>
            <p:ph idx="1"/>
          </p:nvPr>
        </p:nvSpPr>
        <p:spPr>
          <a:xfrm>
            <a:off x="304800" y="1800225"/>
            <a:ext cx="8489950" cy="3457575"/>
          </a:xfrm>
        </p:spPr>
        <p:txBody>
          <a:bodyPr/>
          <a:lstStyle/>
          <a:p>
            <a:r>
              <a:rPr lang="en-GB" sz="1200" dirty="0" err="1" smtClean="0"/>
              <a:t>Espeland</a:t>
            </a:r>
            <a:r>
              <a:rPr lang="en-GB" sz="1200" dirty="0" smtClean="0"/>
              <a:t>, W., and Stevens, M.(1998) Commensuration as a social process, </a:t>
            </a:r>
            <a:r>
              <a:rPr lang="en-GB" sz="1200" i="1" dirty="0" smtClean="0"/>
              <a:t>Annual Review of Sociology</a:t>
            </a:r>
            <a:r>
              <a:rPr lang="en-GB" sz="1200" dirty="0" smtClean="0"/>
              <a:t>, 24(1), 313-343</a:t>
            </a:r>
          </a:p>
          <a:p>
            <a:r>
              <a:rPr lang="en-GB" sz="1200" dirty="0" err="1" smtClean="0"/>
              <a:t>Ferm</a:t>
            </a:r>
            <a:r>
              <a:rPr lang="en-GB" sz="1200" dirty="0" smtClean="0"/>
              <a:t>, J. and </a:t>
            </a:r>
            <a:r>
              <a:rPr lang="en-GB" sz="1200" dirty="0" err="1" smtClean="0"/>
              <a:t>Tomaney</a:t>
            </a:r>
            <a:r>
              <a:rPr lang="en-GB" sz="1200" dirty="0" smtClean="0"/>
              <a:t>, J. (2018) Conclusions: Beyond Reflective and Deliberative Practice.  In J. </a:t>
            </a:r>
            <a:r>
              <a:rPr lang="en-GB" sz="1200" dirty="0" err="1" smtClean="0"/>
              <a:t>Ferm</a:t>
            </a:r>
            <a:r>
              <a:rPr lang="en-GB" sz="1200" dirty="0" smtClean="0"/>
              <a:t> and J. </a:t>
            </a:r>
            <a:r>
              <a:rPr lang="en-GB" sz="1200" dirty="0" err="1" smtClean="0"/>
              <a:t>Tomaney</a:t>
            </a:r>
            <a:r>
              <a:rPr lang="en-GB" sz="1200" dirty="0" smtClean="0"/>
              <a:t> (</a:t>
            </a:r>
            <a:r>
              <a:rPr lang="en-GB" sz="1200" dirty="0" err="1" smtClean="0"/>
              <a:t>eds</a:t>
            </a:r>
            <a:r>
              <a:rPr lang="en-GB" sz="1200" dirty="0" smtClean="0"/>
              <a:t>) </a:t>
            </a:r>
            <a:r>
              <a:rPr lang="en-GB" sz="1200" i="1" dirty="0" smtClean="0"/>
              <a:t>Planning Practice: Critical Perspectives from the UK</a:t>
            </a:r>
            <a:r>
              <a:rPr lang="en-GB" sz="1200" dirty="0" smtClean="0"/>
              <a:t>. </a:t>
            </a:r>
            <a:r>
              <a:rPr lang="en-GB" sz="1200" dirty="0" err="1" smtClean="0"/>
              <a:t>Routledge</a:t>
            </a:r>
            <a:r>
              <a:rPr lang="en-GB" sz="1200" dirty="0" smtClean="0"/>
              <a:t>, pp.281-300.</a:t>
            </a:r>
          </a:p>
          <a:p>
            <a:r>
              <a:rPr lang="en-GB" sz="1200" dirty="0" err="1" smtClean="0"/>
              <a:t>McGuinness</a:t>
            </a:r>
            <a:r>
              <a:rPr lang="en-GB" sz="1200" dirty="0" smtClean="0"/>
              <a:t>, D., </a:t>
            </a:r>
            <a:r>
              <a:rPr lang="en-GB" sz="1200" dirty="0" err="1" smtClean="0"/>
              <a:t>Greenhalgh</a:t>
            </a:r>
            <a:r>
              <a:rPr lang="en-GB" sz="1200" dirty="0" smtClean="0"/>
              <a:t>, P., &amp; </a:t>
            </a:r>
            <a:r>
              <a:rPr lang="en-GB" sz="1200" dirty="0" err="1" smtClean="0"/>
              <a:t>Grainter</a:t>
            </a:r>
            <a:r>
              <a:rPr lang="en-GB" sz="1200" dirty="0" smtClean="0"/>
              <a:t>, P. (2018) ‘Does one size fit all? Place neutral planning policy in England and its impact on housing land supplies and local development plans in NE England. Local Economy, 33(3)</a:t>
            </a:r>
          </a:p>
          <a:p>
            <a:r>
              <a:rPr lang="en-GB" sz="1200" dirty="0" err="1" smtClean="0"/>
              <a:t>Ouma</a:t>
            </a:r>
            <a:r>
              <a:rPr lang="en-GB" sz="1200" dirty="0" smtClean="0"/>
              <a:t>, S., Johnson, L. and Bigger, P. (2018) ‘Rethinking the </a:t>
            </a:r>
            <a:r>
              <a:rPr lang="en-GB" sz="1200" dirty="0" err="1" smtClean="0"/>
              <a:t>financialization</a:t>
            </a:r>
            <a:r>
              <a:rPr lang="en-GB" sz="1200" dirty="0" smtClean="0"/>
              <a:t> of ‘nature’’, </a:t>
            </a:r>
            <a:r>
              <a:rPr lang="en-GB" sz="1200" i="1" dirty="0" smtClean="0"/>
              <a:t>Environment and Planning A</a:t>
            </a:r>
            <a:r>
              <a:rPr lang="en-GB" sz="1200" dirty="0" smtClean="0"/>
              <a:t>, 50(3), 500-511, </a:t>
            </a:r>
            <a:r>
              <a:rPr lang="en-US" altLang="en-US" sz="1200" u="sng" dirty="0">
                <a:solidFill>
                  <a:srgbClr val="006ACC"/>
                </a:solidFill>
                <a:latin typeface="Arial" panose="020B0604020202020204" pitchFamily="34" charset="0"/>
                <a:cs typeface="Arial" panose="020B0604020202020204" pitchFamily="34" charset="0"/>
                <a:hlinkClick r:id="rId2"/>
              </a:rPr>
              <a:t>https://</a:t>
            </a:r>
            <a:r>
              <a:rPr lang="en-US" altLang="en-US" sz="1200" u="sng" dirty="0" smtClean="0">
                <a:solidFill>
                  <a:srgbClr val="006ACC"/>
                </a:solidFill>
                <a:latin typeface="Arial" panose="020B0604020202020204" pitchFamily="34" charset="0"/>
                <a:cs typeface="Arial" panose="020B0604020202020204" pitchFamily="34" charset="0"/>
                <a:hlinkClick r:id="rId2"/>
              </a:rPr>
              <a:t>doi.org/10.1177/0308518X18755748</a:t>
            </a:r>
            <a:endParaRPr lang="en-GB" sz="1200" dirty="0" smtClean="0"/>
          </a:p>
          <a:p>
            <a:r>
              <a:rPr lang="en-GB" sz="1200" dirty="0" err="1" smtClean="0"/>
              <a:t>Raco</a:t>
            </a:r>
            <a:r>
              <a:rPr lang="en-GB" sz="1200" dirty="0" smtClean="0"/>
              <a:t>, M. (2018) ‘Private Consultants, Planning Reform and the </a:t>
            </a:r>
            <a:r>
              <a:rPr lang="en-GB" sz="1200" dirty="0" err="1" smtClean="0"/>
              <a:t>Marketisation</a:t>
            </a:r>
            <a:r>
              <a:rPr lang="en-GB" sz="1200" dirty="0" smtClean="0"/>
              <a:t> of Local Government Finance’. In J. </a:t>
            </a:r>
            <a:r>
              <a:rPr lang="en-GB" sz="1200" dirty="0" err="1" smtClean="0"/>
              <a:t>Ferm</a:t>
            </a:r>
            <a:r>
              <a:rPr lang="en-GB" sz="1200" dirty="0" smtClean="0"/>
              <a:t> and J. </a:t>
            </a:r>
            <a:r>
              <a:rPr lang="en-GB" sz="1200" dirty="0" err="1" smtClean="0"/>
              <a:t>Tomaney</a:t>
            </a:r>
            <a:r>
              <a:rPr lang="en-GB" sz="1200" dirty="0" smtClean="0"/>
              <a:t> (</a:t>
            </a:r>
            <a:r>
              <a:rPr lang="en-GB" sz="1200" dirty="0" err="1" smtClean="0"/>
              <a:t>eds</a:t>
            </a:r>
            <a:r>
              <a:rPr lang="en-GB" sz="1200" dirty="0" smtClean="0"/>
              <a:t>) </a:t>
            </a:r>
            <a:r>
              <a:rPr lang="en-GB" sz="1200" i="1" dirty="0" smtClean="0"/>
              <a:t>Planning Practice: Critical Perspectives from the UK</a:t>
            </a:r>
            <a:r>
              <a:rPr lang="en-GB" sz="1200" dirty="0" smtClean="0"/>
              <a:t>. </a:t>
            </a:r>
            <a:r>
              <a:rPr lang="en-GB" sz="1200" dirty="0" err="1" smtClean="0"/>
              <a:t>Routledge</a:t>
            </a:r>
            <a:r>
              <a:rPr lang="en-GB" sz="1200" dirty="0" smtClean="0"/>
              <a:t>, pp.123-137.</a:t>
            </a:r>
          </a:p>
          <a:p>
            <a:r>
              <a:rPr lang="en-GB" sz="1200" dirty="0" err="1" smtClean="0"/>
              <a:t>Raco</a:t>
            </a:r>
            <a:r>
              <a:rPr lang="en-GB" sz="1200" dirty="0" smtClean="0"/>
              <a:t>, M. and </a:t>
            </a:r>
            <a:r>
              <a:rPr lang="en-GB" sz="1200" dirty="0" err="1" smtClean="0"/>
              <a:t>Savini</a:t>
            </a:r>
            <a:r>
              <a:rPr lang="en-GB" sz="1200" dirty="0" smtClean="0"/>
              <a:t>, E. (forthcoming, 2018) New Technocracy in Planning.</a:t>
            </a:r>
          </a:p>
          <a:p>
            <a:r>
              <a:rPr lang="en-GB" sz="1200" dirty="0" smtClean="0"/>
              <a:t>Vollmer, H., </a:t>
            </a:r>
            <a:r>
              <a:rPr lang="en-GB" sz="1200" dirty="0" err="1" smtClean="0"/>
              <a:t>Mennicken</a:t>
            </a:r>
            <a:r>
              <a:rPr lang="en-GB" sz="1200" dirty="0" smtClean="0"/>
              <a:t>, A. &amp; Prada, A. (2009) Tracking the numbers: Across accounting and finance, organizations and markets. </a:t>
            </a:r>
            <a:r>
              <a:rPr lang="en-GB" sz="1200" i="1" dirty="0" smtClean="0"/>
              <a:t>Accounting, Organizations and Society</a:t>
            </a:r>
            <a:r>
              <a:rPr lang="en-GB" sz="1200" dirty="0" smtClean="0"/>
              <a:t>, 34(5) 619-637</a:t>
            </a:r>
          </a:p>
          <a:p>
            <a:r>
              <a:rPr lang="en-GB" sz="1200" dirty="0" smtClean="0"/>
              <a:t>Wainwright, O. (2017) ‘The truth about property developers: how they are exploiting planning authorities and ruining our cities’, </a:t>
            </a:r>
            <a:r>
              <a:rPr lang="en-GB" sz="1200" i="1" dirty="0" smtClean="0"/>
              <a:t>The Guardian</a:t>
            </a:r>
            <a:r>
              <a:rPr lang="en-GB" sz="1200" dirty="0" smtClean="0"/>
              <a:t>, 17 September 2014, </a:t>
            </a:r>
            <a:r>
              <a:rPr lang="en-US" sz="1200" dirty="0" smtClean="0">
                <a:hlinkClick r:id="rId3"/>
              </a:rPr>
              <a:t>https://www.theguardian.com/cities/2014/sep/17/truth-property-developers-builders-exploit-planning-cities</a:t>
            </a:r>
            <a:endParaRPr lang="en-US" sz="1200" dirty="0" smtClean="0"/>
          </a:p>
          <a:p>
            <a:pPr>
              <a:buNone/>
            </a:pPr>
            <a:endParaRPr lang="en-GB" sz="1200" dirty="0" smtClean="0"/>
          </a:p>
          <a:p>
            <a:endParaRPr lang="en-GB" sz="1200" dirty="0" smtClean="0"/>
          </a:p>
          <a:p>
            <a:endParaRPr lang="en-US" sz="1200" dirty="0"/>
          </a:p>
        </p:txBody>
      </p:sp>
      <p:sp>
        <p:nvSpPr>
          <p:cNvPr id="5" name="Rectangle 2"/>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paper</a:t>
            </a:r>
            <a:endParaRPr lang="en-US" dirty="0"/>
          </a:p>
        </p:txBody>
      </p:sp>
      <p:sp>
        <p:nvSpPr>
          <p:cNvPr id="3" name="Content Placeholder 2"/>
          <p:cNvSpPr>
            <a:spLocks noGrp="1"/>
          </p:cNvSpPr>
          <p:nvPr>
            <p:ph idx="1"/>
          </p:nvPr>
        </p:nvSpPr>
        <p:spPr>
          <a:xfrm>
            <a:off x="330200" y="2286000"/>
            <a:ext cx="8489950" cy="3457575"/>
          </a:xfrm>
        </p:spPr>
        <p:txBody>
          <a:bodyPr/>
          <a:lstStyle/>
          <a:p>
            <a:r>
              <a:rPr lang="en-US" sz="2400" dirty="0" smtClean="0"/>
              <a:t>Exposes the controversy surrounding viability planning</a:t>
            </a:r>
          </a:p>
          <a:p>
            <a:r>
              <a:rPr lang="en-US" sz="2400" dirty="0" smtClean="0"/>
              <a:t>Reveals how viability planning has been consolidated in the new National Planning Policy Framework &amp; Planning Practice Guidance for England</a:t>
            </a:r>
          </a:p>
          <a:p>
            <a:r>
              <a:rPr lang="en-US" sz="2400" dirty="0" smtClean="0"/>
              <a:t>Identifies tensions and proposes a theoretical framework of calculability to understand direction of change</a:t>
            </a:r>
          </a:p>
          <a:p>
            <a:r>
              <a:rPr lang="en-US" sz="2400" dirty="0" smtClean="0"/>
              <a:t>Suggests that this ‘calculative turn’ poses questions for future of strategic planning &amp; the very purpose of planning for public benefit</a:t>
            </a:r>
          </a:p>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330200" y="2204864"/>
            <a:ext cx="8489950" cy="3457575"/>
          </a:xfrm>
        </p:spPr>
        <p:txBody>
          <a:bodyPr/>
          <a:lstStyle/>
          <a:p>
            <a:r>
              <a:rPr lang="en-GB" sz="2400" dirty="0" smtClean="0"/>
              <a:t>UK planning system ‘discretionary’ not ‘zonal’</a:t>
            </a:r>
          </a:p>
          <a:p>
            <a:r>
              <a:rPr lang="en-GB" sz="2400" dirty="0" smtClean="0"/>
              <a:t>Local plans set out planning policy</a:t>
            </a:r>
          </a:p>
          <a:p>
            <a:r>
              <a:rPr lang="en-GB" sz="2400" dirty="0" smtClean="0"/>
              <a:t>Developers submit planning applications that are assessed against the ‘development plan’</a:t>
            </a:r>
          </a:p>
          <a:p>
            <a:r>
              <a:rPr lang="en-GB" sz="2400" dirty="0" smtClean="0"/>
              <a:t>Negotiations on a site-by-site basis to determine % of land value uplift that goes to community (e.g. affordable housing)</a:t>
            </a:r>
          </a:p>
          <a:p>
            <a:r>
              <a:rPr lang="en-GB" sz="2400" dirty="0" smtClean="0"/>
              <a:t>Financial viability assessments always done by developers, but now a ‘planning concern’.  </a:t>
            </a:r>
          </a:p>
        </p:txBody>
      </p:sp>
    </p:spTree>
    <p:extLst>
      <p:ext uri="{BB962C8B-B14F-4D97-AF65-F5344CB8AC3E}">
        <p14:creationId xmlns:p14="http://schemas.microsoft.com/office/powerpoint/2010/main" val="369630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viability turn</a:t>
            </a:r>
            <a:endParaRPr lang="en-GB" dirty="0"/>
          </a:p>
        </p:txBody>
      </p:sp>
      <p:sp>
        <p:nvSpPr>
          <p:cNvPr id="3" name="Content Placeholder 2"/>
          <p:cNvSpPr>
            <a:spLocks noGrp="1"/>
          </p:cNvSpPr>
          <p:nvPr>
            <p:ph idx="1"/>
          </p:nvPr>
        </p:nvSpPr>
        <p:spPr>
          <a:xfrm>
            <a:off x="304800" y="1752600"/>
            <a:ext cx="8489950" cy="3457575"/>
          </a:xfrm>
        </p:spPr>
        <p:txBody>
          <a:bodyPr/>
          <a:lstStyle/>
          <a:p>
            <a:r>
              <a:rPr lang="en-GB" sz="2400" dirty="0"/>
              <a:t>I</a:t>
            </a:r>
            <a:r>
              <a:rPr lang="en-GB" sz="2400" dirty="0" smtClean="0"/>
              <a:t>ncluding financial viability criteria in planning policy emerged in an ‘incremental and ad hoc manner’ from 1998 </a:t>
            </a:r>
            <a:r>
              <a:rPr lang="en-GB" sz="2400" dirty="0"/>
              <a:t>onwards </a:t>
            </a:r>
            <a:r>
              <a:rPr lang="en-GB" sz="2400" dirty="0" smtClean="0"/>
              <a:t>(McAllister, 2017</a:t>
            </a:r>
            <a:r>
              <a:rPr lang="en-GB" sz="2400" dirty="0"/>
              <a:t>) </a:t>
            </a:r>
            <a:endParaRPr lang="en-GB" sz="2400" dirty="0" smtClean="0"/>
          </a:p>
          <a:p>
            <a:r>
              <a:rPr lang="en-GB" sz="2400" dirty="0" smtClean="0"/>
              <a:t>Use of viability modelling in planning policy began in London early 2000s to demonstrate that 50% target of non-market housing was feasible (see </a:t>
            </a:r>
            <a:r>
              <a:rPr lang="en-GB" sz="2400" dirty="0" err="1" smtClean="0"/>
              <a:t>Christophers</a:t>
            </a:r>
            <a:r>
              <a:rPr lang="en-GB" sz="2400" dirty="0" smtClean="0"/>
              <a:t>, 2014)</a:t>
            </a:r>
          </a:p>
          <a:p>
            <a:r>
              <a:rPr lang="en-GB" sz="2400" dirty="0" smtClean="0"/>
              <a:t>Rationale for widespread adoption in policy seems to be to boost housing supply and promote development stalled by the ‘burden’ of planning obligations (McAllister, 2017: 123)</a:t>
            </a:r>
          </a:p>
          <a:p>
            <a:r>
              <a:rPr lang="en-GB" sz="2400" dirty="0" smtClean="0"/>
              <a:t>Formalised in 2012 National Planning Policy Framework</a:t>
            </a:r>
          </a:p>
          <a:p>
            <a:r>
              <a:rPr lang="en-GB" sz="2400" dirty="0" smtClean="0"/>
              <a:t>Planners to be ‘mindful of market realism’</a:t>
            </a:r>
          </a:p>
          <a:p>
            <a:r>
              <a:rPr lang="en-GB" sz="2400" dirty="0" smtClean="0"/>
              <a:t>Context of deregulation/</a:t>
            </a:r>
            <a:r>
              <a:rPr lang="en-GB" sz="2400" dirty="0" err="1" smtClean="0"/>
              <a:t>marketisation</a:t>
            </a:r>
            <a:r>
              <a:rPr lang="en-GB" sz="2400" dirty="0" smtClean="0"/>
              <a:t> of planning</a:t>
            </a:r>
          </a:p>
          <a:p>
            <a:pPr marL="0" indent="0">
              <a:buNone/>
            </a:pPr>
            <a:endParaRPr lang="en-GB" dirty="0">
              <a:solidFill>
                <a:srgbClr val="FF0000"/>
              </a:solidFill>
            </a:endParaRPr>
          </a:p>
        </p:txBody>
      </p:sp>
    </p:spTree>
    <p:extLst>
      <p:ext uri="{BB962C8B-B14F-4D97-AF65-F5344CB8AC3E}">
        <p14:creationId xmlns:p14="http://schemas.microsoft.com/office/powerpoint/2010/main" val="443197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908720"/>
            <a:ext cx="7416824" cy="3457575"/>
          </a:xfrm>
        </p:spPr>
        <p:txBody>
          <a:bodyPr/>
          <a:lstStyle/>
          <a:p>
            <a:pPr marL="0" indent="0">
              <a:buNone/>
            </a:pPr>
            <a:r>
              <a:rPr lang="en-GB" sz="2400" dirty="0" smtClean="0"/>
              <a:t>“Pursuing sustainable development requires </a:t>
            </a:r>
            <a:r>
              <a:rPr lang="en-GB" sz="2400" b="1" dirty="0" smtClean="0">
                <a:solidFill>
                  <a:srgbClr val="FF0000"/>
                </a:solidFill>
              </a:rPr>
              <a:t>careful attention to viability and costs in plan-making and decision-taking</a:t>
            </a:r>
            <a:r>
              <a:rPr lang="en-GB" sz="2400" dirty="0" smtClean="0"/>
              <a:t>.  Plans should be deliverable. Therefore, the sites and scale of development identified in the plan should not be subject to such a scale of obligations and policy burdens that their ability to be developed viably is threatened.  To ensure viability, the costs of any requirements for affordable housing, standards, infrastructure contributions or other requirements should, when taking into account of the normal cost of development and mitigation, provide </a:t>
            </a:r>
            <a:r>
              <a:rPr lang="en-GB" sz="2400" b="1" dirty="0" smtClean="0">
                <a:solidFill>
                  <a:srgbClr val="FF0000"/>
                </a:solidFill>
              </a:rPr>
              <a:t>competitive returns to a willing land owner and willing developer </a:t>
            </a:r>
            <a:r>
              <a:rPr lang="en-GB" sz="2400" dirty="0" smtClean="0"/>
              <a:t>to enable the development to be deliverable”</a:t>
            </a:r>
          </a:p>
          <a:p>
            <a:pPr marL="0" indent="0">
              <a:buNone/>
            </a:pPr>
            <a:endParaRPr lang="en-GB" sz="1100" dirty="0" smtClean="0"/>
          </a:p>
          <a:p>
            <a:pPr marL="0" indent="0">
              <a:buNone/>
            </a:pPr>
            <a:r>
              <a:rPr lang="en-GB" sz="2000" dirty="0" smtClean="0"/>
              <a:t>[National Planning Policy Framework, 2012, para 173)</a:t>
            </a:r>
            <a:endParaRPr lang="en-GB" sz="2000" dirty="0"/>
          </a:p>
        </p:txBody>
      </p:sp>
    </p:spTree>
    <p:extLst>
      <p:ext uri="{BB962C8B-B14F-4D97-AF65-F5344CB8AC3E}">
        <p14:creationId xmlns:p14="http://schemas.microsoft.com/office/powerpoint/2010/main" val="218209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Viability in practice</a:t>
            </a:r>
            <a:endParaRPr lang="en-GB" dirty="0"/>
          </a:p>
        </p:txBody>
      </p:sp>
      <p:sp>
        <p:nvSpPr>
          <p:cNvPr id="3" name="Content Placeholder 2"/>
          <p:cNvSpPr>
            <a:spLocks noGrp="1"/>
          </p:cNvSpPr>
          <p:nvPr>
            <p:ph idx="1"/>
          </p:nvPr>
        </p:nvSpPr>
        <p:spPr>
          <a:xfrm>
            <a:off x="330200" y="1876425"/>
            <a:ext cx="8562280" cy="3457575"/>
          </a:xfrm>
        </p:spPr>
        <p:txBody>
          <a:bodyPr/>
          <a:lstStyle/>
          <a:p>
            <a:r>
              <a:rPr lang="en-GB" sz="2400" dirty="0" smtClean="0"/>
              <a:t>Affordable housing delivery down 80% (</a:t>
            </a:r>
            <a:r>
              <a:rPr lang="en-GB" sz="2400" dirty="0" err="1" smtClean="0"/>
              <a:t>Grayston</a:t>
            </a:r>
            <a:r>
              <a:rPr lang="en-GB" sz="2400" dirty="0" smtClean="0"/>
              <a:t>, 2017)</a:t>
            </a:r>
          </a:p>
          <a:p>
            <a:r>
              <a:rPr lang="en-GB" sz="2400" dirty="0" smtClean="0"/>
              <a:t>Yet, debate has not focused on “the appropriateness of using calculative models… but merely the level and kind of possible future refinements to the model which had already been built” (</a:t>
            </a:r>
            <a:r>
              <a:rPr lang="en-GB" sz="2400" dirty="0" err="1" smtClean="0"/>
              <a:t>Christophers</a:t>
            </a:r>
            <a:r>
              <a:rPr lang="en-GB" sz="2400" dirty="0" smtClean="0"/>
              <a:t>, 2014: 88)</a:t>
            </a:r>
          </a:p>
          <a:p>
            <a:r>
              <a:rPr lang="en-GB" sz="2400" dirty="0" smtClean="0"/>
              <a:t>Clear incentives for developers, landowners &amp; their consultants to bias calculations (McAllister, 2017; Crosby et al, 2010)</a:t>
            </a:r>
          </a:p>
          <a:p>
            <a:r>
              <a:rPr lang="en-GB" sz="2400" dirty="0" smtClean="0"/>
              <a:t>‘Selective participation that favours expert input’ and ‘black-boxing’ alienates non-experts (McAllister et al, 2016)</a:t>
            </a:r>
          </a:p>
          <a:p>
            <a:r>
              <a:rPr lang="en-GB" sz="2400" dirty="0" smtClean="0"/>
              <a:t>Existing literature on viability focuses on ‘technical issues’ in viability appraisals for plan-making and site appraisal </a:t>
            </a:r>
          </a:p>
        </p:txBody>
      </p:sp>
    </p:spTree>
    <p:extLst>
      <p:ext uri="{BB962C8B-B14F-4D97-AF65-F5344CB8AC3E}">
        <p14:creationId xmlns:p14="http://schemas.microsoft.com/office/powerpoint/2010/main" val="36463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Anti-viability sentiment grows</a:t>
            </a:r>
            <a:endParaRPr lang="en-US" dirty="0"/>
          </a:p>
        </p:txBody>
      </p:sp>
      <p:pic>
        <p:nvPicPr>
          <p:cNvPr id="5" name="Picture 4" descr="Screen Shot 2018-06-28 at 15.04.12.png"/>
          <p:cNvPicPr>
            <a:picLocks noChangeAspect="1"/>
          </p:cNvPicPr>
          <p:nvPr/>
        </p:nvPicPr>
        <p:blipFill>
          <a:blip r:embed="rId3"/>
          <a:stretch>
            <a:fillRect/>
          </a:stretch>
        </p:blipFill>
        <p:spPr>
          <a:xfrm>
            <a:off x="381000" y="1676400"/>
            <a:ext cx="5922817" cy="2895600"/>
          </a:xfrm>
          <a:prstGeom prst="rect">
            <a:avLst/>
          </a:prstGeom>
        </p:spPr>
      </p:pic>
      <p:pic>
        <p:nvPicPr>
          <p:cNvPr id="6" name="Picture 5" descr="Screen Shot 2018-06-28 at 15.10.44.png"/>
          <p:cNvPicPr>
            <a:picLocks noChangeAspect="1"/>
          </p:cNvPicPr>
          <p:nvPr/>
        </p:nvPicPr>
        <p:blipFill>
          <a:blip r:embed="rId4"/>
          <a:srcRect b="22607"/>
          <a:stretch>
            <a:fillRect/>
          </a:stretch>
        </p:blipFill>
        <p:spPr>
          <a:xfrm>
            <a:off x="355362" y="4666212"/>
            <a:ext cx="3280048" cy="2173301"/>
          </a:xfrm>
          <a:prstGeom prst="rect">
            <a:avLst/>
          </a:prstGeom>
        </p:spPr>
      </p:pic>
      <p:pic>
        <p:nvPicPr>
          <p:cNvPr id="3" name="Picture 2"/>
          <p:cNvPicPr>
            <a:picLocks noChangeAspect="1"/>
          </p:cNvPicPr>
          <p:nvPr/>
        </p:nvPicPr>
        <p:blipFill rotWithShape="1">
          <a:blip r:embed="rId5"/>
          <a:srcRect l="16138" t="19201" r="28738" b="6601"/>
          <a:stretch/>
        </p:blipFill>
        <p:spPr>
          <a:xfrm>
            <a:off x="4355976" y="3068960"/>
            <a:ext cx="5040560" cy="3816424"/>
          </a:xfrm>
          <a:prstGeom prst="rect">
            <a:avLst/>
          </a:prstGeom>
        </p:spPr>
      </p:pic>
    </p:spTree>
    <p:extLst>
      <p:ext uri="{BB962C8B-B14F-4D97-AF65-F5344CB8AC3E}">
        <p14:creationId xmlns:p14="http://schemas.microsoft.com/office/powerpoint/2010/main" val="330269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Reinforcing </a:t>
            </a:r>
            <a:r>
              <a:rPr lang="en-GB" dirty="0"/>
              <a:t>and</a:t>
            </a:r>
            <a:r>
              <a:rPr lang="en-GB" dirty="0" smtClean="0"/>
              <a:t> formalising </a:t>
            </a:r>
            <a:r>
              <a:rPr lang="en-GB" dirty="0"/>
              <a:t>v</a:t>
            </a:r>
            <a:r>
              <a:rPr lang="en-GB" dirty="0" smtClean="0"/>
              <a:t>iability </a:t>
            </a:r>
            <a:r>
              <a:rPr lang="en-GB" dirty="0"/>
              <a:t>2018</a:t>
            </a:r>
          </a:p>
        </p:txBody>
      </p:sp>
      <p:sp>
        <p:nvSpPr>
          <p:cNvPr id="3" name="Content Placeholder 2"/>
          <p:cNvSpPr>
            <a:spLocks noGrp="1"/>
          </p:cNvSpPr>
          <p:nvPr>
            <p:ph idx="1"/>
          </p:nvPr>
        </p:nvSpPr>
        <p:spPr>
          <a:xfrm>
            <a:off x="327006" y="1916832"/>
            <a:ext cx="8489950" cy="3457575"/>
          </a:xfrm>
        </p:spPr>
        <p:txBody>
          <a:bodyPr/>
          <a:lstStyle/>
          <a:p>
            <a:r>
              <a:rPr lang="en-GB" sz="2400" dirty="0"/>
              <a:t>New</a:t>
            </a:r>
            <a:r>
              <a:rPr lang="en-GB" sz="2400" dirty="0" smtClean="0"/>
              <a:t> draft Planning Practice Guidance 2018</a:t>
            </a:r>
          </a:p>
          <a:p>
            <a:r>
              <a:rPr lang="en-GB" sz="2400" dirty="0" smtClean="0"/>
              <a:t>‘The role for viability assessment is primarily at the plan making stage’ (p.5)</a:t>
            </a:r>
          </a:p>
          <a:p>
            <a:r>
              <a:rPr lang="en-GB" sz="2400" dirty="0" smtClean="0"/>
              <a:t>Policies (e.g. affordable housing) should be ‘set at a level that allows for sites allocated in the plan to be delivered without the use of further viability assessment at the decision making stage’ (p.4)</a:t>
            </a:r>
          </a:p>
          <a:p>
            <a:r>
              <a:rPr lang="en-GB" sz="2400" dirty="0" smtClean="0"/>
              <a:t>Assessments to be ‘proportionate, simple, transparent and publicly available’ (p.4)</a:t>
            </a:r>
          </a:p>
          <a:p>
            <a:r>
              <a:rPr lang="en-US" sz="2400" dirty="0" smtClean="0"/>
              <a:t>Assumption </a:t>
            </a:r>
            <a:r>
              <a:rPr lang="en-US" sz="2400" dirty="0"/>
              <a:t>of 20%</a:t>
            </a:r>
            <a:r>
              <a:rPr lang="en-US" sz="2400" dirty="0" smtClean="0"/>
              <a:t> GDV as ‘suitable’ return to developers for the purpose of plan making (p.10) </a:t>
            </a:r>
          </a:p>
          <a:p>
            <a:endParaRPr lang="en-US" dirty="0"/>
          </a:p>
          <a:p>
            <a:endParaRPr lang="en-GB" dirty="0"/>
          </a:p>
        </p:txBody>
      </p:sp>
    </p:spTree>
    <p:extLst>
      <p:ext uri="{BB962C8B-B14F-4D97-AF65-F5344CB8AC3E}">
        <p14:creationId xmlns:p14="http://schemas.microsoft.com/office/powerpoint/2010/main" val="1933266961"/>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8266</TotalTime>
  <Words>2687</Words>
  <Application>Microsoft Macintosh PowerPoint</Application>
  <PresentationFormat>On-screen Show (4:3)</PresentationFormat>
  <Paragraphs>135</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Theorising planning practice:  The turn to viability based planning in the UK</vt:lpstr>
      <vt:lpstr>A turn to viability-based planning in the UK</vt:lpstr>
      <vt:lpstr>This paper</vt:lpstr>
      <vt:lpstr>Background</vt:lpstr>
      <vt:lpstr>The viability turn</vt:lpstr>
      <vt:lpstr>PowerPoint Presentation</vt:lpstr>
      <vt:lpstr>Viability in practice</vt:lpstr>
      <vt:lpstr>Anti-viability sentiment grows</vt:lpstr>
      <vt:lpstr>Reinforcing and formalising viability 2018</vt:lpstr>
      <vt:lpstr>Drivers of change</vt:lpstr>
      <vt:lpstr>Drivers of change</vt:lpstr>
      <vt:lpstr>Tensions and disconnects</vt:lpstr>
      <vt:lpstr>PowerPoint Presentation</vt:lpstr>
      <vt:lpstr>Uneven geographies and outcomes</vt:lpstr>
      <vt:lpstr>Understanding the viability turn</vt:lpstr>
      <vt:lpstr>Planning and calculability</vt:lpstr>
      <vt:lpstr>Conclusions</vt:lpstr>
      <vt:lpstr>Documentary sources  All from the Ministry of Housing Communities and Local Government (previously DCLG): </vt:lpstr>
      <vt:lpstr>References – viability appraisal models</vt:lpstr>
      <vt:lpstr>References – other</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Jessica AM Hashim</cp:lastModifiedBy>
  <cp:revision>544</cp:revision>
  <cp:lastPrinted>2018-06-06T16:31:32Z</cp:lastPrinted>
  <dcterms:created xsi:type="dcterms:W3CDTF">2018-06-27T09:15:35Z</dcterms:created>
  <dcterms:modified xsi:type="dcterms:W3CDTF">2018-08-30T12:50:52Z</dcterms:modified>
</cp:coreProperties>
</file>