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65" r:id="rId4"/>
    <p:sldId id="266" r:id="rId5"/>
    <p:sldId id="267" r:id="rId6"/>
    <p:sldId id="257" r:id="rId7"/>
    <p:sldId id="268" r:id="rId8"/>
    <p:sldId id="269" r:id="rId9"/>
    <p:sldId id="303" r:id="rId10"/>
    <p:sldId id="270" r:id="rId11"/>
    <p:sldId id="271" r:id="rId12"/>
    <p:sldId id="263" r:id="rId13"/>
    <p:sldId id="272" r:id="rId14"/>
    <p:sldId id="274" r:id="rId15"/>
    <p:sldId id="305" r:id="rId16"/>
    <p:sldId id="275" r:id="rId17"/>
    <p:sldId id="276" r:id="rId18"/>
    <p:sldId id="279" r:id="rId19"/>
    <p:sldId id="281" r:id="rId20"/>
    <p:sldId id="277" r:id="rId21"/>
    <p:sldId id="282" r:id="rId22"/>
    <p:sldId id="295" r:id="rId23"/>
    <p:sldId id="297" r:id="rId24"/>
    <p:sldId id="299" r:id="rId25"/>
    <p:sldId id="302" r:id="rId26"/>
    <p:sldId id="298" r:id="rId27"/>
    <p:sldId id="284" r:id="rId28"/>
    <p:sldId id="285" r:id="rId29"/>
    <p:sldId id="280" r:id="rId30"/>
    <p:sldId id="278" r:id="rId31"/>
    <p:sldId id="286" r:id="rId32"/>
    <p:sldId id="287" r:id="rId33"/>
    <p:sldId id="288" r:id="rId34"/>
    <p:sldId id="290" r:id="rId35"/>
    <p:sldId id="291" r:id="rId36"/>
    <p:sldId id="294" r:id="rId37"/>
    <p:sldId id="292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ziana Ciurtin" initials="C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7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6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05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01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3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75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3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49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7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85A3-3E57-47E1-96E5-128CA24DFFE9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E809-693A-4E6F-B805-14E85FDD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1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Clinical trials, data analysis, ethics and new drugs in inflammatory arthritis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6400800" cy="1752600"/>
          </a:xfrm>
        </p:spPr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Coziana Ciurtin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824536" cy="483612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57192"/>
            <a:ext cx="4346522" cy="16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2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9" y="1052736"/>
            <a:ext cx="7867002" cy="5075485"/>
          </a:xfrm>
        </p:spPr>
      </p:pic>
    </p:spTree>
    <p:extLst>
      <p:ext uri="{BB962C8B-B14F-4D97-AF65-F5344CB8AC3E}">
        <p14:creationId xmlns:p14="http://schemas.microsoft.com/office/powerpoint/2010/main" val="14429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600" dirty="0" smtClean="0"/>
              <a:t>POPULATION TO BE STUDIED: INCLUSION &amp; EXCLUSION CRITERIA</a:t>
            </a:r>
            <a:endParaRPr lang="en-US" altLang="en-US" sz="36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altLang="en-US" dirty="0" smtClean="0"/>
              <a:t>Achieve study objectives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Maximise safety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Minimise confounding factors whilst avoiding a totally unrepresentative patient subset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Early studies tend to have stricter criteria</a:t>
            </a:r>
          </a:p>
          <a:p>
            <a:pPr marL="0" indent="0">
              <a:buNone/>
            </a:pPr>
            <a:endParaRPr lang="en-GB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54056A-F5F2-44BC-8EB1-CF873076BE0F}" type="slidenum">
              <a:rPr lang="en-GB" altLang="en-US" sz="1200">
                <a:solidFill>
                  <a:srgbClr val="898989"/>
                </a:solidFill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6" y="188640"/>
            <a:ext cx="8398594" cy="6305527"/>
          </a:xfrm>
        </p:spPr>
      </p:pic>
    </p:spTree>
    <p:extLst>
      <p:ext uri="{BB962C8B-B14F-4D97-AF65-F5344CB8AC3E}">
        <p14:creationId xmlns:p14="http://schemas.microsoft.com/office/powerpoint/2010/main" val="2938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88" y="1340768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4380" y="1484784"/>
            <a:ext cx="799288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successful UK investigator of a new medicinal product plans a study to prove the efficacy of his newly discovered drug in patients with severe multiple sclerosis.  A suitable study design is obligatory to include: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A. Long follow-up period 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B.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Cross-over design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C. Parallel design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Randomisation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E. Multi-national </a:t>
            </a:r>
            <a:r>
              <a:rPr lang="en-US" altLang="en-US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participants</a:t>
            </a:r>
            <a:endParaRPr lang="en-GB" altLang="en-US" dirty="0"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0020" y="4467481"/>
            <a:ext cx="8147248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Correct answer: D</a:t>
            </a:r>
            <a:endParaRPr lang="en-GB" altLang="en-US" dirty="0">
              <a:solidFill>
                <a:schemeClr val="tx1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selection of a specific RCT design depends on the research question and population characteristics. There are no preset rules for the duration of study follow-up, number of sites or participants in RCTs. </a:t>
            </a:r>
          </a:p>
        </p:txBody>
      </p:sp>
    </p:spTree>
    <p:extLst>
      <p:ext uri="{BB962C8B-B14F-4D97-AF65-F5344CB8AC3E}">
        <p14:creationId xmlns:p14="http://schemas.microsoft.com/office/powerpoint/2010/main" val="34629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53" y="116632"/>
            <a:ext cx="8229600" cy="1143000"/>
          </a:xfrm>
        </p:spPr>
        <p:txBody>
          <a:bodyPr/>
          <a:lstStyle/>
          <a:p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07" y="1484784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An UK investigator want to assess differences in response to </a:t>
            </a:r>
            <a:r>
              <a:rPr lang="en-GB" sz="1800" b="1" dirty="0" err="1" smtClean="0"/>
              <a:t>Golimumab</a:t>
            </a:r>
            <a:r>
              <a:rPr lang="en-GB" sz="1800" b="1" dirty="0" smtClean="0"/>
              <a:t> (50 mg vs. 100 mg) in patients with gender dysphoria and </a:t>
            </a:r>
            <a:r>
              <a:rPr lang="en-GB" sz="1800" b="1" dirty="0" smtClean="0"/>
              <a:t>RA, </a:t>
            </a:r>
            <a:r>
              <a:rPr lang="en-GB" sz="1800" b="1" dirty="0" smtClean="0"/>
              <a:t>compared to female RA population. Which study design </a:t>
            </a:r>
            <a:r>
              <a:rPr lang="en-GB" sz="1800" b="1" dirty="0" smtClean="0"/>
              <a:t>would you suggest?</a:t>
            </a:r>
            <a:endParaRPr lang="en-GB" sz="1800" b="1" dirty="0" smtClean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dirty="0" smtClean="0"/>
              <a:t>A. Cohort longitudinal study with 5 year duration</a:t>
            </a:r>
          </a:p>
          <a:p>
            <a:pPr marL="0" indent="0">
              <a:buNone/>
            </a:pPr>
            <a:r>
              <a:rPr lang="en-GB" sz="1800" dirty="0" smtClean="0"/>
              <a:t>B. Case-control study (1:10)</a:t>
            </a:r>
          </a:p>
          <a:p>
            <a:pPr marL="0" indent="0">
              <a:buNone/>
            </a:pPr>
            <a:r>
              <a:rPr lang="en-GB" sz="1800" dirty="0" smtClean="0"/>
              <a:t>C. Covariate-adaptive randomised controlled trial</a:t>
            </a:r>
          </a:p>
          <a:p>
            <a:pPr marL="0" indent="0">
              <a:buNone/>
            </a:pPr>
            <a:r>
              <a:rPr lang="en-GB" sz="1800" dirty="0" smtClean="0"/>
              <a:t>D. Response-adaptive randomised controlled trial</a:t>
            </a:r>
          </a:p>
          <a:p>
            <a:pPr marL="0" indent="0">
              <a:buNone/>
            </a:pPr>
            <a:r>
              <a:rPr lang="en-GB" sz="1800" dirty="0" smtClean="0"/>
              <a:t>E. The study is unethical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189090" y="4991099"/>
            <a:ext cx="867645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Correct answers: C,D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treatment arms should be balanced according to recognised covariates likely to influence the outcome: BMI, gender, dose 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As the treatment is already available, a response adaptive trial is the most ethical option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Statistical analysis for clinical trials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912767" cy="5184575"/>
          </a:xfrm>
        </p:spPr>
      </p:pic>
    </p:spTree>
    <p:extLst>
      <p:ext uri="{BB962C8B-B14F-4D97-AF65-F5344CB8AC3E}">
        <p14:creationId xmlns:p14="http://schemas.microsoft.com/office/powerpoint/2010/main" val="14663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7" y="548680"/>
            <a:ext cx="9018809" cy="6552728"/>
          </a:xfrm>
        </p:spPr>
      </p:pic>
    </p:spTree>
    <p:extLst>
      <p:ext uri="{BB962C8B-B14F-4D97-AF65-F5344CB8AC3E}">
        <p14:creationId xmlns:p14="http://schemas.microsoft.com/office/powerpoint/2010/main" val="8050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49006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Quiz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12" y="764704"/>
            <a:ext cx="8291264" cy="4785395"/>
          </a:xfrm>
        </p:spPr>
        <p:txBody>
          <a:bodyPr>
            <a:normAutofit/>
          </a:bodyPr>
          <a:lstStyle/>
          <a:p>
            <a:pPr mar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444444"/>
                </a:solidFill>
                <a:cs typeface="Arial" panose="020B0604020202020204" pitchFamily="34" charset="0"/>
              </a:rPr>
              <a:t>A </a:t>
            </a:r>
            <a:r>
              <a:rPr lang="en-US" altLang="en-US" sz="1800" b="1" dirty="0">
                <a:solidFill>
                  <a:srgbClr val="444444"/>
                </a:solidFill>
                <a:cs typeface="Arial" panose="020B0604020202020204" pitchFamily="34" charset="0"/>
              </a:rPr>
              <a:t>study found that out of the 100 people diagnosed with </a:t>
            </a:r>
            <a:r>
              <a:rPr lang="en-US" altLang="en-US" sz="1800" b="1" dirty="0" smtClean="0">
                <a:solidFill>
                  <a:srgbClr val="444444"/>
                </a:solidFill>
                <a:cs typeface="Arial" panose="020B0604020202020204" pitchFamily="34" charset="0"/>
              </a:rPr>
              <a:t>APS </a:t>
            </a:r>
            <a:r>
              <a:rPr lang="en-US" altLang="en-US" sz="1800" b="1" dirty="0">
                <a:solidFill>
                  <a:srgbClr val="444444"/>
                </a:solidFill>
                <a:cs typeface="Arial" panose="020B0604020202020204" pitchFamily="34" charset="0"/>
              </a:rPr>
              <a:t>in country A in 1995,  20 were dead by 2000, 20 more were dead by 2005, and 20 more were dead by 2010. </a:t>
            </a:r>
            <a:endParaRPr lang="en-US" altLang="en-US" sz="1800" b="1" dirty="0" smtClean="0">
              <a:solidFill>
                <a:srgbClr val="444444"/>
              </a:solidFill>
              <a:cs typeface="Arial" panose="020B0604020202020204" pitchFamily="34" charset="0"/>
            </a:endParaRPr>
          </a:p>
          <a:p>
            <a:pPr mar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444444"/>
              </a:solidFill>
              <a:cs typeface="Arial" panose="020B0604020202020204" pitchFamily="34" charset="0"/>
            </a:endParaRPr>
          </a:p>
          <a:p>
            <a:pPr mar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444444"/>
                </a:solidFill>
                <a:cs typeface="Arial" panose="020B0604020202020204" pitchFamily="34" charset="0"/>
              </a:rPr>
              <a:t> A similar study in country B showed that of 100 people diagnosed in 1995, 60 were dead within 5 years. </a:t>
            </a:r>
            <a:endParaRPr lang="en-US" altLang="en-US" sz="1800" b="1" dirty="0" smtClean="0">
              <a:solidFill>
                <a:srgbClr val="444444"/>
              </a:solidFill>
              <a:cs typeface="Arial" panose="020B0604020202020204" pitchFamily="34" charset="0"/>
            </a:endParaRPr>
          </a:p>
          <a:p>
            <a:pPr mar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444444"/>
              </a:solidFill>
              <a:cs typeface="Arial" panose="020B0604020202020204" pitchFamily="34" charset="0"/>
            </a:endParaRPr>
          </a:p>
          <a:p>
            <a:pPr mar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444444"/>
                </a:solidFill>
                <a:cs typeface="Arial" panose="020B0604020202020204" pitchFamily="34" charset="0"/>
              </a:rPr>
              <a:t>On </a:t>
            </a:r>
            <a:r>
              <a:rPr lang="en-US" altLang="en-US" sz="1800" b="1" dirty="0">
                <a:solidFill>
                  <a:srgbClr val="444444"/>
                </a:solidFill>
                <a:cs typeface="Arial" panose="020B0604020202020204" pitchFamily="34" charset="0"/>
              </a:rPr>
              <a:t>the basis </a:t>
            </a:r>
            <a:r>
              <a:rPr lang="en-US" altLang="en-US" sz="1800" b="1" dirty="0" smtClean="0">
                <a:solidFill>
                  <a:srgbClr val="444444"/>
                </a:solidFill>
                <a:cs typeface="Arial" panose="020B0604020202020204" pitchFamily="34" charset="0"/>
              </a:rPr>
              <a:t>of</a:t>
            </a:r>
            <a:r>
              <a:rPr lang="en-US" altLang="en-US" sz="18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smtClean="0">
                <a:solidFill>
                  <a:srgbClr val="444444"/>
                </a:solidFill>
                <a:cs typeface="Arial" panose="020B0604020202020204" pitchFamily="34" charset="0"/>
              </a:rPr>
              <a:t>these </a:t>
            </a:r>
            <a:r>
              <a:rPr lang="en-US" altLang="en-US" sz="1800" b="1" dirty="0">
                <a:solidFill>
                  <a:srgbClr val="444444"/>
                </a:solidFill>
                <a:cs typeface="Arial" panose="020B0604020202020204" pitchFamily="34" charset="0"/>
              </a:rPr>
              <a:t>figures, which of the following statements can we make </a:t>
            </a:r>
            <a:endParaRPr lang="en-US" altLang="en-US" sz="1800" b="1" dirty="0">
              <a:solidFill>
                <a:srgbClr val="444444"/>
              </a:solidFill>
              <a:cs typeface="Arial" panose="020B0604020202020204" pitchFamily="34" charset="0"/>
            </a:endParaRPr>
          </a:p>
          <a:p>
            <a:pPr mar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444444"/>
              </a:solidFill>
            </a:endParaRPr>
          </a:p>
          <a:p>
            <a:pPr marL="0" lvl="0" indent="0" eaLnBrk="0" fontAlgn="ctr" hangingPunc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65AD44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A</a:t>
            </a:r>
            <a:r>
              <a:rPr lang="en-US" altLang="en-US" sz="1800" b="1" dirty="0">
                <a:solidFill>
                  <a:srgbClr val="65AD44"/>
                </a:solidFill>
                <a:cs typeface="Arial" panose="020B0604020202020204" pitchFamily="34" charset="0"/>
              </a:rPr>
              <a:t>) You have a better chance of surviving </a:t>
            </a:r>
            <a:r>
              <a:rPr lang="en-US" altLang="en-US" sz="18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APS in </a:t>
            </a:r>
            <a:r>
              <a:rPr lang="en-US" altLang="en-US" sz="1800" b="1" dirty="0">
                <a:solidFill>
                  <a:srgbClr val="65AD44"/>
                </a:solidFill>
                <a:cs typeface="Arial" panose="020B0604020202020204" pitchFamily="34" charset="0"/>
              </a:rPr>
              <a:t>country </a:t>
            </a:r>
            <a:r>
              <a:rPr lang="en-US" altLang="en-US" sz="18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A</a:t>
            </a:r>
          </a:p>
          <a:p>
            <a:pPr marL="0" lvl="0" indent="0" eaLnBrk="0" fontAlgn="ctr" hangingPunct="0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rgbClr val="444444"/>
                </a:solidFill>
              </a:rPr>
              <a:t> </a:t>
            </a:r>
            <a:r>
              <a:rPr lang="en-US" altLang="en-US" sz="1800" b="1" dirty="0">
                <a:solidFill>
                  <a:srgbClr val="65AD44"/>
                </a:solidFill>
                <a:cs typeface="Arial" panose="020B0604020202020204" pitchFamily="34" charset="0"/>
              </a:rPr>
              <a:t>B) The 5-year survival rate in country B is half that in country </a:t>
            </a:r>
            <a:r>
              <a:rPr lang="en-US" altLang="en-US" sz="18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A </a:t>
            </a:r>
            <a:endParaRPr lang="en-US" altLang="en-US" sz="1800" dirty="0">
              <a:solidFill>
                <a:srgbClr val="444444"/>
              </a:solidFill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65AD44"/>
                </a:solidFill>
                <a:cs typeface="Arial" panose="020B0604020202020204" pitchFamily="34" charset="0"/>
              </a:rPr>
              <a:t> </a:t>
            </a:r>
            <a:r>
              <a:rPr lang="en-US" altLang="en-US" sz="18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C</a:t>
            </a:r>
            <a:r>
              <a:rPr lang="en-US" altLang="en-US" sz="1800" b="1" dirty="0">
                <a:solidFill>
                  <a:srgbClr val="65AD44"/>
                </a:solidFill>
                <a:cs typeface="Arial" panose="020B0604020202020204" pitchFamily="34" charset="0"/>
              </a:rPr>
              <a:t>) The mortality in country B is higher than that in country A </a:t>
            </a:r>
            <a:endParaRPr lang="en-US" altLang="en-US" sz="1800" dirty="0">
              <a:solidFill>
                <a:srgbClr val="444444"/>
              </a:solidFill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65AD44"/>
                </a:solidFill>
                <a:cs typeface="Arial" panose="020B0604020202020204" pitchFamily="34" charset="0"/>
              </a:rPr>
              <a:t> </a:t>
            </a:r>
            <a:r>
              <a:rPr lang="en-US" altLang="en-US" sz="18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D</a:t>
            </a:r>
            <a:r>
              <a:rPr lang="en-US" altLang="en-US" sz="1800" b="1" dirty="0">
                <a:solidFill>
                  <a:srgbClr val="65AD44"/>
                </a:solidFill>
                <a:cs typeface="Arial" panose="020B0604020202020204" pitchFamily="34" charset="0"/>
              </a:rPr>
              <a:t>) The 15-year survival rate is higher in country B </a:t>
            </a:r>
          </a:p>
          <a:p>
            <a:endParaRPr lang="en-GB" sz="1800" b="1" dirty="0"/>
          </a:p>
        </p:txBody>
      </p:sp>
      <p:sp>
        <p:nvSpPr>
          <p:cNvPr id="5" name="AutoShape 3" descr="https://www.proprofs.com/quiz-school/images/cancel.svg?v=2"/>
          <p:cNvSpPr>
            <a:spLocks noChangeAspect="1" noChangeArrowheads="1"/>
          </p:cNvSpPr>
          <p:nvPr/>
        </p:nvSpPr>
        <p:spPr bwMode="auto">
          <a:xfrm>
            <a:off x="1717675" y="-31908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www.proprofs.com/quiz-school/images/success.svg?v=2"/>
          <p:cNvSpPr>
            <a:spLocks noChangeAspect="1" noChangeArrowheads="1"/>
          </p:cNvSpPr>
          <p:nvPr/>
        </p:nvSpPr>
        <p:spPr bwMode="auto">
          <a:xfrm>
            <a:off x="1874838" y="-90488"/>
            <a:ext cx="238125" cy="2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94480" y="4869160"/>
            <a:ext cx="8352928" cy="17470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Correct answer: B </a:t>
            </a:r>
            <a:endParaRPr lang="en-GB" dirty="0"/>
          </a:p>
          <a:p>
            <a:pPr algn="ctr"/>
            <a:r>
              <a:rPr lang="en-GB" dirty="0" smtClean="0"/>
              <a:t>Five </a:t>
            </a:r>
            <a:r>
              <a:rPr lang="en-GB" dirty="0"/>
              <a:t>years after diagnosis, 80 people were still alive in country A against 40 in country B. But the low 5-year survival rate in country B could be a systematic effect caused by later diagnosis; without knowing what happened in country B after 2000, we can make no comparative statement about the ultimate likelihood of surviving </a:t>
            </a:r>
            <a:r>
              <a:rPr lang="en-GB" dirty="0" smtClean="0"/>
              <a:t>APS in </a:t>
            </a:r>
            <a:r>
              <a:rPr lang="en-GB" dirty="0"/>
              <a:t>the two countries </a:t>
            </a:r>
          </a:p>
        </p:txBody>
      </p:sp>
    </p:spTree>
    <p:extLst>
      <p:ext uri="{BB962C8B-B14F-4D97-AF65-F5344CB8AC3E}">
        <p14:creationId xmlns:p14="http://schemas.microsoft.com/office/powerpoint/2010/main" val="29986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51" y="12564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12764"/>
            <a:ext cx="8291264" cy="5613400"/>
          </a:xfrm>
        </p:spPr>
        <p:txBody>
          <a:bodyPr/>
          <a:lstStyle/>
          <a:p>
            <a:pPr marL="0" lvl="0" indent="0" algn="ctr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 b="1" dirty="0"/>
              <a:t>Quiz</a:t>
            </a:r>
            <a:endParaRPr lang="en-US" altLang="en-US" sz="2800" b="1" i="1" dirty="0" smtClean="0">
              <a:solidFill>
                <a:srgbClr val="444444"/>
              </a:solidFill>
              <a:cs typeface="Arial" panose="020B0604020202020204" pitchFamily="34" charset="0"/>
            </a:endParaRPr>
          </a:p>
          <a:p>
            <a:pPr marL="0" lvl="0" indent="0" algn="ctr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i="1" dirty="0">
              <a:solidFill>
                <a:srgbClr val="444444"/>
              </a:solidFill>
              <a:cs typeface="Arial" panose="020B0604020202020204" pitchFamily="34" charset="0"/>
            </a:endParaRPr>
          </a:p>
          <a:p>
            <a:pPr marL="0" lvl="0" indent="0" algn="ctr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i="1" dirty="0" smtClean="0">
              <a:solidFill>
                <a:srgbClr val="444444"/>
              </a:solidFill>
              <a:cs typeface="Arial" panose="020B0604020202020204" pitchFamily="34" charset="0"/>
            </a:endParaRPr>
          </a:p>
          <a:p>
            <a:pPr marL="0" lvl="0" indent="0" algn="ctr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444444"/>
                </a:solidFill>
                <a:cs typeface="Arial" panose="020B0604020202020204" pitchFamily="34" charset="0"/>
              </a:rPr>
              <a:t>A</a:t>
            </a:r>
            <a:r>
              <a:rPr lang="en-US" altLang="en-US" sz="2000" b="1" dirty="0">
                <a:solidFill>
                  <a:srgbClr val="444444"/>
                </a:solidFill>
                <a:cs typeface="Arial" panose="020B0604020202020204" pitchFamily="34" charset="0"/>
              </a:rPr>
              <a:t> </a:t>
            </a:r>
            <a:r>
              <a:rPr lang="en-US" altLang="en-US" sz="2000" b="1" dirty="0" smtClean="0">
                <a:solidFill>
                  <a:srgbClr val="444444"/>
                </a:solidFill>
                <a:cs typeface="Arial" panose="020B0604020202020204" pitchFamily="34" charset="0"/>
              </a:rPr>
              <a:t>patient is </a:t>
            </a:r>
            <a:r>
              <a:rPr lang="en-US" altLang="en-US" sz="2000" b="1" dirty="0">
                <a:solidFill>
                  <a:srgbClr val="444444"/>
                </a:solidFill>
                <a:cs typeface="Arial" panose="020B0604020202020204" pitchFamily="34" charset="0"/>
              </a:rPr>
              <a:t>horrified by a newspaper headline: </a:t>
            </a:r>
            <a:endParaRPr lang="en-US" altLang="en-US" sz="2000" b="1" dirty="0" smtClean="0">
              <a:solidFill>
                <a:srgbClr val="444444"/>
              </a:solidFill>
              <a:cs typeface="Arial" panose="020B0604020202020204" pitchFamily="34" charset="0"/>
            </a:endParaRPr>
          </a:p>
          <a:p>
            <a:pPr marL="0" lvl="0" indent="0" algn="ctr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444444"/>
                </a:solidFill>
                <a:cs typeface="Arial" panose="020B0604020202020204" pitchFamily="34" charset="0"/>
              </a:rPr>
              <a:t>"</a:t>
            </a:r>
            <a:r>
              <a:rPr lang="en-US" altLang="en-US" sz="2000" b="1" dirty="0">
                <a:solidFill>
                  <a:srgbClr val="444444"/>
                </a:solidFill>
                <a:cs typeface="Arial" panose="020B0604020202020204" pitchFamily="34" charset="0"/>
              </a:rPr>
              <a:t>A bar of chocolate a day triples your risk of </a:t>
            </a:r>
            <a:r>
              <a:rPr lang="en-US" altLang="en-US" sz="2000" b="1" dirty="0" smtClean="0">
                <a:solidFill>
                  <a:srgbClr val="444444"/>
                </a:solidFill>
                <a:cs typeface="Arial" panose="020B0604020202020204" pitchFamily="34" charset="0"/>
              </a:rPr>
              <a:t>arthritis". </a:t>
            </a:r>
            <a:r>
              <a:rPr lang="en-US" altLang="en-US" sz="2000" b="1" dirty="0">
                <a:solidFill>
                  <a:srgbClr val="444444"/>
                </a:solidFill>
                <a:cs typeface="Arial" panose="020B0604020202020204" pitchFamily="34" charset="0"/>
              </a:rPr>
              <a:t> </a:t>
            </a:r>
            <a:endParaRPr lang="en-US" altLang="en-US" sz="2000" b="1" dirty="0" smtClean="0">
              <a:solidFill>
                <a:srgbClr val="444444"/>
              </a:solidFill>
              <a:cs typeface="Arial" panose="020B0604020202020204" pitchFamily="34" charset="0"/>
            </a:endParaRPr>
          </a:p>
          <a:p>
            <a:pPr marL="0" lvl="0" indent="0" algn="ctr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444444"/>
                </a:solidFill>
                <a:cs typeface="Arial" panose="020B0604020202020204" pitchFamily="34" charset="0"/>
              </a:rPr>
              <a:t>What's </a:t>
            </a:r>
            <a:r>
              <a:rPr lang="en-US" altLang="en-US" sz="2000" b="1" dirty="0">
                <a:solidFill>
                  <a:srgbClr val="444444"/>
                </a:solidFill>
                <a:cs typeface="Arial" panose="020B0604020202020204" pitchFamily="34" charset="0"/>
              </a:rPr>
              <a:t>the best advice you can give them</a:t>
            </a:r>
            <a:r>
              <a:rPr lang="en-US" altLang="en-US" sz="2000" b="1" dirty="0" smtClean="0">
                <a:solidFill>
                  <a:srgbClr val="444444"/>
                </a:solidFill>
                <a:cs typeface="Arial" panose="020B0604020202020204" pitchFamily="34" charset="0"/>
              </a:rPr>
              <a:t>?</a:t>
            </a:r>
          </a:p>
          <a:p>
            <a:pPr marL="0" lvl="0" indent="0" algn="ctr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444444"/>
              </a:solidFill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65AD44"/>
                </a:solidFill>
                <a:cs typeface="Arial" panose="020B0604020202020204" pitchFamily="34" charset="0"/>
              </a:rPr>
              <a:t> </a:t>
            </a:r>
            <a:r>
              <a:rPr lang="en-US" altLang="en-US" sz="2000" dirty="0">
                <a:solidFill>
                  <a:srgbClr val="444444"/>
                </a:solidFill>
              </a:rPr>
              <a:t> </a:t>
            </a:r>
            <a:r>
              <a:rPr lang="en-US" altLang="en-US" sz="2000" b="1" dirty="0">
                <a:solidFill>
                  <a:srgbClr val="65AD44"/>
                </a:solidFill>
                <a:cs typeface="Arial" panose="020B0604020202020204" pitchFamily="34" charset="0"/>
              </a:rPr>
              <a:t>A) </a:t>
            </a:r>
            <a:r>
              <a:rPr lang="en-US" altLang="en-US" sz="20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tell them that this is not true</a:t>
            </a:r>
            <a:endParaRPr lang="en-US" altLang="en-US" sz="2000" dirty="0">
              <a:solidFill>
                <a:srgbClr val="444444"/>
              </a:solidFill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65AD44"/>
                </a:solidFill>
                <a:cs typeface="Arial" panose="020B0604020202020204" pitchFamily="34" charset="0"/>
              </a:rPr>
              <a:t> </a:t>
            </a:r>
            <a:r>
              <a:rPr lang="en-US" altLang="en-US" sz="2000" dirty="0">
                <a:solidFill>
                  <a:srgbClr val="444444"/>
                </a:solidFill>
              </a:rPr>
              <a:t> </a:t>
            </a:r>
            <a:r>
              <a:rPr lang="en-US" altLang="en-US" sz="2000" b="1" dirty="0">
                <a:solidFill>
                  <a:srgbClr val="65AD44"/>
                </a:solidFill>
                <a:cs typeface="Arial" panose="020B0604020202020204" pitchFamily="34" charset="0"/>
              </a:rPr>
              <a:t>B) </a:t>
            </a:r>
            <a:r>
              <a:rPr lang="en-US" altLang="en-US" sz="20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advise them to cut </a:t>
            </a:r>
            <a:r>
              <a:rPr lang="en-US" altLang="en-US" sz="2000" b="1" dirty="0">
                <a:solidFill>
                  <a:srgbClr val="65AD44"/>
                </a:solidFill>
                <a:cs typeface="Arial" panose="020B0604020202020204" pitchFamily="34" charset="0"/>
              </a:rPr>
              <a:t>their consumption by two-thirds </a:t>
            </a:r>
            <a:endParaRPr lang="en-US" altLang="en-US" sz="2000" dirty="0">
              <a:solidFill>
                <a:srgbClr val="444444"/>
              </a:solidFill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65AD44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 C</a:t>
            </a:r>
            <a:r>
              <a:rPr lang="en-US" altLang="en-US" sz="2000" b="1" dirty="0">
                <a:solidFill>
                  <a:srgbClr val="65AD44"/>
                </a:solidFill>
                <a:cs typeface="Arial" panose="020B0604020202020204" pitchFamily="34" charset="0"/>
              </a:rPr>
              <a:t>) find out what their initial risk of </a:t>
            </a:r>
            <a:r>
              <a:rPr lang="en-US" altLang="en-US" sz="20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arthritis </a:t>
            </a:r>
            <a:r>
              <a:rPr lang="en-US" altLang="en-US" sz="2000" b="1" dirty="0">
                <a:solidFill>
                  <a:srgbClr val="65AD44"/>
                </a:solidFill>
                <a:cs typeface="Arial" panose="020B0604020202020204" pitchFamily="34" charset="0"/>
              </a:rPr>
              <a:t>is and then decide what to do  </a:t>
            </a:r>
            <a:endParaRPr lang="en-US" altLang="en-US" sz="2000" dirty="0">
              <a:solidFill>
                <a:srgbClr val="444444"/>
              </a:solidFill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65AD44"/>
                </a:solidFill>
                <a:cs typeface="Arial" panose="020B0604020202020204" pitchFamily="34" charset="0"/>
              </a:rPr>
              <a:t> </a:t>
            </a:r>
            <a:r>
              <a:rPr lang="en-US" altLang="en-US" sz="2000" dirty="0">
                <a:solidFill>
                  <a:srgbClr val="444444"/>
                </a:solidFill>
              </a:rPr>
              <a:t> </a:t>
            </a:r>
            <a:r>
              <a:rPr lang="en-US" altLang="en-US" sz="2000" b="1" dirty="0">
                <a:solidFill>
                  <a:srgbClr val="65AD44"/>
                </a:solidFill>
                <a:cs typeface="Arial" panose="020B0604020202020204" pitchFamily="34" charset="0"/>
              </a:rPr>
              <a:t>D) find out how many </a:t>
            </a:r>
            <a:r>
              <a:rPr lang="en-US" altLang="en-US" sz="2000" b="1" dirty="0" smtClean="0">
                <a:solidFill>
                  <a:srgbClr val="65AD44"/>
                </a:solidFill>
                <a:cs typeface="Arial" panose="020B0604020202020204" pitchFamily="34" charset="0"/>
              </a:rPr>
              <a:t>arthritis </a:t>
            </a:r>
            <a:r>
              <a:rPr lang="en-US" altLang="en-US" sz="2000" b="1" dirty="0">
                <a:solidFill>
                  <a:srgbClr val="65AD44"/>
                </a:solidFill>
                <a:cs typeface="Arial" panose="020B0604020202020204" pitchFamily="34" charset="0"/>
              </a:rPr>
              <a:t>sufferers eat chocolate and then decide what to do</a:t>
            </a:r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39635" y="4797152"/>
            <a:ext cx="7488832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Correct answer : C </a:t>
            </a:r>
          </a:p>
          <a:p>
            <a:pPr algn="ctr"/>
            <a:r>
              <a:rPr lang="en-GB" dirty="0" smtClean="0"/>
              <a:t>Whether </a:t>
            </a:r>
            <a:r>
              <a:rPr lang="en-GB" dirty="0"/>
              <a:t>it's true or not, the headline portrays a relative risk. To assess your own personal response, you need to know how your absolute risk of getting </a:t>
            </a:r>
            <a:r>
              <a:rPr lang="en-GB" dirty="0" smtClean="0"/>
              <a:t>arthritis </a:t>
            </a:r>
            <a:r>
              <a:rPr lang="en-GB" dirty="0"/>
              <a:t>in the first place, chocolate or no chocolate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59949" y="-107722"/>
            <a:ext cx="24102" cy="215444"/>
          </a:xfrm>
          <a:prstGeom prst="rect">
            <a:avLst/>
          </a:prstGeom>
          <a:solidFill>
            <a:srgbClr val="F8F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05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1" u="none" strike="noStrike" cap="none" normalizeH="0" baseline="0" dirty="0" smtClean="0">
              <a:ln>
                <a:noFill/>
              </a:ln>
              <a:solidFill>
                <a:srgbClr val="65AD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3" descr="https://www.proprofs.com/quiz-school/images/success.svg?v=2"/>
          <p:cNvSpPr>
            <a:spLocks noChangeAspect="1" noChangeArrowheads="1"/>
          </p:cNvSpPr>
          <p:nvPr/>
        </p:nvSpPr>
        <p:spPr bwMode="auto">
          <a:xfrm>
            <a:off x="1419225" y="5397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Synopsis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400" b="1" dirty="0" smtClean="0"/>
              <a:t>Clinical trials </a:t>
            </a:r>
          </a:p>
          <a:p>
            <a:r>
              <a:rPr lang="en-GB" sz="3400" dirty="0" smtClean="0"/>
              <a:t>scope</a:t>
            </a:r>
          </a:p>
          <a:p>
            <a:r>
              <a:rPr lang="en-GB" sz="3400" dirty="0" smtClean="0"/>
              <a:t>commonly used study designs</a:t>
            </a:r>
          </a:p>
          <a:p>
            <a:r>
              <a:rPr lang="en-GB" sz="3400" dirty="0"/>
              <a:t>s</a:t>
            </a:r>
            <a:r>
              <a:rPr lang="en-GB" sz="3400" dirty="0" smtClean="0"/>
              <a:t>tudy populations</a:t>
            </a:r>
          </a:p>
          <a:p>
            <a:r>
              <a:rPr lang="en-GB" sz="3400" dirty="0" smtClean="0"/>
              <a:t>clinical trials phase I-IV</a:t>
            </a:r>
          </a:p>
          <a:p>
            <a:pPr marL="0" indent="0">
              <a:buNone/>
            </a:pPr>
            <a:endParaRPr lang="en-GB" sz="3400" dirty="0" smtClean="0"/>
          </a:p>
          <a:p>
            <a:pPr marL="0" indent="0">
              <a:buNone/>
            </a:pPr>
            <a:r>
              <a:rPr lang="en-GB" sz="3400" b="1" dirty="0" smtClean="0"/>
              <a:t>Statistical analysis</a:t>
            </a:r>
          </a:p>
          <a:p>
            <a:r>
              <a:rPr lang="en-GB" sz="3400" dirty="0"/>
              <a:t>r</a:t>
            </a:r>
            <a:r>
              <a:rPr lang="en-GB" sz="3400" dirty="0" smtClean="0"/>
              <a:t>esearch questions</a:t>
            </a:r>
          </a:p>
          <a:p>
            <a:r>
              <a:rPr lang="en-GB" sz="3400" dirty="0"/>
              <a:t>d</a:t>
            </a:r>
            <a:r>
              <a:rPr lang="en-GB" sz="3400" dirty="0" smtClean="0"/>
              <a:t>ata analysis in clinical trials</a:t>
            </a:r>
          </a:p>
          <a:p>
            <a:pPr marL="0" indent="0">
              <a:buNone/>
            </a:pPr>
            <a:endParaRPr lang="en-GB" sz="3400" dirty="0" smtClean="0"/>
          </a:p>
          <a:p>
            <a:pPr marL="0" indent="0">
              <a:buNone/>
            </a:pPr>
            <a:r>
              <a:rPr lang="en-GB" sz="3400" b="1" dirty="0" smtClean="0"/>
              <a:t>Ethics</a:t>
            </a:r>
          </a:p>
          <a:p>
            <a:r>
              <a:rPr lang="en-GB" sz="3400" dirty="0" smtClean="0"/>
              <a:t>HRA and REC approvals</a:t>
            </a:r>
          </a:p>
          <a:p>
            <a:r>
              <a:rPr lang="en-GB" sz="3400" dirty="0" smtClean="0"/>
              <a:t>GCP</a:t>
            </a:r>
          </a:p>
          <a:p>
            <a:pPr marL="0" indent="0">
              <a:buNone/>
            </a:pPr>
            <a:endParaRPr lang="en-GB" sz="3400" dirty="0" smtClean="0"/>
          </a:p>
          <a:p>
            <a:pPr marL="0" indent="0">
              <a:buNone/>
            </a:pPr>
            <a:r>
              <a:rPr lang="en-GB" sz="3400" b="1" dirty="0" smtClean="0"/>
              <a:t>New drugs for inflammatory arthritis</a:t>
            </a:r>
          </a:p>
          <a:p>
            <a:r>
              <a:rPr lang="en-GB" sz="3400" dirty="0" err="1" smtClean="0"/>
              <a:t>mAbs</a:t>
            </a:r>
            <a:r>
              <a:rPr lang="en-GB" sz="3400" dirty="0" smtClean="0"/>
              <a:t> vs. small molecules</a:t>
            </a:r>
          </a:p>
          <a:p>
            <a:r>
              <a:rPr lang="en-GB" sz="3400" dirty="0" smtClean="0"/>
              <a:t>new </a:t>
            </a:r>
            <a:r>
              <a:rPr lang="en-GB" sz="3400" dirty="0"/>
              <a:t>small molecules for R</a:t>
            </a:r>
            <a:r>
              <a:rPr lang="en-GB" sz="3400" dirty="0" smtClean="0"/>
              <a:t>A</a:t>
            </a:r>
          </a:p>
          <a:p>
            <a:r>
              <a:rPr lang="en-GB" sz="3400" dirty="0"/>
              <a:t>n</a:t>
            </a:r>
            <a:r>
              <a:rPr lang="en-GB" sz="3400" dirty="0" smtClean="0"/>
              <a:t>ew </a:t>
            </a:r>
            <a:r>
              <a:rPr lang="en-GB" sz="3400" dirty="0" err="1" smtClean="0"/>
              <a:t>mAbs</a:t>
            </a:r>
            <a:r>
              <a:rPr lang="en-GB" sz="3400" dirty="0" smtClean="0"/>
              <a:t> for </a:t>
            </a:r>
            <a:r>
              <a:rPr lang="en-GB" sz="3400" dirty="0" err="1" smtClean="0"/>
              <a:t>SpA</a:t>
            </a:r>
            <a:endParaRPr lang="en-GB" sz="3400" dirty="0" smtClean="0"/>
          </a:p>
          <a:p>
            <a:r>
              <a:rPr lang="en-GB" sz="3400" dirty="0" smtClean="0"/>
              <a:t>NICE </a:t>
            </a:r>
            <a:r>
              <a:rPr lang="en-GB" sz="3400" dirty="0" smtClean="0"/>
              <a:t>guidelines</a:t>
            </a:r>
            <a:endParaRPr lang="en-GB" sz="3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tests 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18" y="1916833"/>
            <a:ext cx="4819975" cy="3384376"/>
          </a:xfrm>
        </p:spPr>
      </p:pic>
    </p:spTree>
    <p:extLst>
      <p:ext uri="{BB962C8B-B14F-4D97-AF65-F5344CB8AC3E}">
        <p14:creationId xmlns:p14="http://schemas.microsoft.com/office/powerpoint/2010/main" val="11501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8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nonparametric test that is analogous to the One-Way ANOVA is the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endParaRPr lang="en-GB" sz="2400" dirty="0" smtClean="0"/>
          </a:p>
          <a:p>
            <a:pPr marL="514350" indent="-514350">
              <a:buAutoNum type="alphaUcPeriod"/>
            </a:pPr>
            <a:r>
              <a:rPr lang="en-GB" sz="2400" dirty="0" err="1" smtClean="0"/>
              <a:t>Kruskal</a:t>
            </a:r>
            <a:r>
              <a:rPr lang="en-GB" sz="2400" dirty="0" smtClean="0"/>
              <a:t>-Wallis test</a:t>
            </a:r>
          </a:p>
          <a:p>
            <a:pPr marL="514350" indent="-514350">
              <a:buAutoNum type="alphaUcPeriod"/>
            </a:pPr>
            <a:r>
              <a:rPr lang="en-GB" sz="2400" dirty="0"/>
              <a:t>Friedman </a:t>
            </a:r>
            <a:r>
              <a:rPr lang="en-GB" sz="2400" dirty="0" smtClean="0"/>
              <a:t>test</a:t>
            </a:r>
          </a:p>
          <a:p>
            <a:pPr marL="514350" indent="-514350">
              <a:buAutoNum type="alphaUcPeriod"/>
            </a:pPr>
            <a:r>
              <a:rPr lang="en-GB" sz="2400" dirty="0"/>
              <a:t>Mann-Whitney </a:t>
            </a:r>
            <a:r>
              <a:rPr lang="en-GB" sz="2400" i="1" dirty="0"/>
              <a:t>U</a:t>
            </a:r>
            <a:r>
              <a:rPr lang="en-GB" sz="2400" dirty="0"/>
              <a:t> </a:t>
            </a:r>
            <a:r>
              <a:rPr lang="en-GB" sz="2400" dirty="0" smtClean="0"/>
              <a:t>test</a:t>
            </a:r>
          </a:p>
          <a:p>
            <a:pPr marL="514350" indent="-514350">
              <a:buAutoNum type="alphaUcPeriod"/>
            </a:pPr>
            <a:r>
              <a:rPr lang="en-GB" sz="2400" dirty="0"/>
              <a:t>Wilcoxon Signed-Rank </a:t>
            </a:r>
            <a:r>
              <a:rPr lang="en-GB" sz="2400" dirty="0" smtClean="0"/>
              <a:t>test</a:t>
            </a:r>
          </a:p>
          <a:p>
            <a:pPr marL="514350" indent="-514350">
              <a:buAutoNum type="alphaUcPeriod"/>
            </a:pPr>
            <a:r>
              <a:rPr lang="en-GB" sz="2400" dirty="0"/>
              <a:t>none of the above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9552" y="5229200"/>
            <a:ext cx="8352928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Correct answers: A and B</a:t>
            </a:r>
          </a:p>
          <a:p>
            <a:pPr algn="ctr"/>
            <a:r>
              <a:rPr lang="en-GB" dirty="0" err="1"/>
              <a:t>Kruskal</a:t>
            </a:r>
            <a:r>
              <a:rPr lang="en-GB" dirty="0"/>
              <a:t>-Wallis </a:t>
            </a:r>
            <a:r>
              <a:rPr lang="en-GB" dirty="0" smtClean="0"/>
              <a:t>test is the equivalent for independent measures in more than 2 groups</a:t>
            </a:r>
          </a:p>
          <a:p>
            <a:pPr algn="ctr"/>
            <a:r>
              <a:rPr lang="en-GB" dirty="0"/>
              <a:t>Friedman </a:t>
            </a:r>
            <a:r>
              <a:rPr lang="en-GB" dirty="0" smtClean="0"/>
              <a:t>test is the equivalent for the repeated measures in more than 2 conditions</a:t>
            </a:r>
            <a:endParaRPr lang="en-GB" dirty="0"/>
          </a:p>
          <a:p>
            <a:pPr algn="ctr"/>
            <a:r>
              <a:rPr lang="en-GB" dirty="0" smtClean="0"/>
              <a:t> </a:t>
            </a:r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7169" name="Picture 1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HTMLOption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HTMLOption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HTMLOption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HTMLOption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trials approval in England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Health Research Authority </a:t>
            </a:r>
            <a:r>
              <a:rPr lang="en-GB" sz="2400" dirty="0" smtClean="0"/>
              <a:t>(HRA) approval </a:t>
            </a:r>
            <a:r>
              <a:rPr lang="en-GB" sz="2400" dirty="0"/>
              <a:t>is </a:t>
            </a:r>
            <a:r>
              <a:rPr lang="en-GB" sz="2400" dirty="0" smtClean="0"/>
              <a:t>required for </a:t>
            </a:r>
            <a:r>
              <a:rPr lang="en-GB" sz="2400" dirty="0"/>
              <a:t>all project-based research that involves NHS organisations in </a:t>
            </a:r>
            <a:r>
              <a:rPr lang="en-GB" sz="2400" dirty="0" smtClean="0"/>
              <a:t>England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It </a:t>
            </a:r>
            <a:r>
              <a:rPr lang="en-GB" sz="2400" dirty="0"/>
              <a:t>brings together the assessment of governance and legal </a:t>
            </a:r>
            <a:r>
              <a:rPr lang="en-GB" sz="2400" dirty="0" smtClean="0"/>
              <a:t>compliance (HRA), </a:t>
            </a:r>
            <a:r>
              <a:rPr lang="en-GB" sz="2400" dirty="0"/>
              <a:t>with the independent ethical opinion </a:t>
            </a:r>
            <a:r>
              <a:rPr lang="en-GB" sz="2400" dirty="0" smtClean="0"/>
              <a:t>(REC)</a:t>
            </a:r>
            <a:r>
              <a:rPr lang="en-GB" sz="24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Examples of research that requires HRA approval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87" y="191683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A Clinical </a:t>
            </a:r>
            <a:r>
              <a:rPr lang="en-GB" dirty="0"/>
              <a:t>Trial of an Investigational Medicinal Product (</a:t>
            </a:r>
            <a:r>
              <a:rPr lang="en-GB" b="1" dirty="0"/>
              <a:t>CTIMP</a:t>
            </a:r>
            <a:r>
              <a:rPr lang="en-GB" dirty="0"/>
              <a:t>) (with the exception of Phase 1 trials in healthy volunteers taking place outside the NHS)</a:t>
            </a:r>
          </a:p>
          <a:p>
            <a:r>
              <a:rPr lang="en-GB" dirty="0" smtClean="0"/>
              <a:t>A </a:t>
            </a:r>
            <a:r>
              <a:rPr lang="en-GB" dirty="0"/>
              <a:t>Clinical Investigation or other study of a </a:t>
            </a:r>
            <a:r>
              <a:rPr lang="en-GB" b="1" dirty="0"/>
              <a:t>Medical Device</a:t>
            </a:r>
          </a:p>
          <a:p>
            <a:r>
              <a:rPr lang="en-GB" dirty="0" smtClean="0"/>
              <a:t>A </a:t>
            </a:r>
            <a:r>
              <a:rPr lang="en-GB" b="1" dirty="0"/>
              <a:t>combined trial</a:t>
            </a:r>
            <a:r>
              <a:rPr lang="en-GB" dirty="0"/>
              <a:t> of an Investigational Medicinal Product and an Investigational Medical Device</a:t>
            </a:r>
          </a:p>
          <a:p>
            <a:r>
              <a:rPr lang="en-GB" dirty="0" smtClean="0"/>
              <a:t>A </a:t>
            </a:r>
            <a:r>
              <a:rPr lang="en-GB" dirty="0"/>
              <a:t>Clinical Trial to study </a:t>
            </a:r>
            <a:r>
              <a:rPr lang="en-GB" b="1" dirty="0"/>
              <a:t>a novel intervention </a:t>
            </a:r>
            <a:r>
              <a:rPr lang="en-GB" dirty="0"/>
              <a:t>or randomised Clinical Trial to </a:t>
            </a:r>
            <a:r>
              <a:rPr lang="en-GB" b="1" dirty="0"/>
              <a:t>compare interventions </a:t>
            </a:r>
            <a:r>
              <a:rPr lang="en-GB" dirty="0"/>
              <a:t>in clinical practice</a:t>
            </a:r>
          </a:p>
          <a:p>
            <a:r>
              <a:rPr lang="en-GB" dirty="0" smtClean="0"/>
              <a:t>A </a:t>
            </a:r>
            <a:r>
              <a:rPr lang="en-GB" b="1" dirty="0"/>
              <a:t>basic science study </a:t>
            </a:r>
            <a:r>
              <a:rPr lang="en-GB" dirty="0"/>
              <a:t>involving procedures with human participants</a:t>
            </a:r>
          </a:p>
          <a:p>
            <a:r>
              <a:rPr lang="en-GB" dirty="0" smtClean="0"/>
              <a:t>A </a:t>
            </a:r>
            <a:r>
              <a:rPr lang="en-GB" b="1" dirty="0"/>
              <a:t>study administering questionnaires</a:t>
            </a:r>
            <a:r>
              <a:rPr lang="en-GB" dirty="0"/>
              <a:t>/interviews for quantitative analysis, or using mixed qualitative/quantitative methodology</a:t>
            </a:r>
          </a:p>
          <a:p>
            <a:r>
              <a:rPr lang="en-GB" dirty="0" smtClean="0"/>
              <a:t>A </a:t>
            </a:r>
            <a:r>
              <a:rPr lang="en-GB" dirty="0"/>
              <a:t>study involving </a:t>
            </a:r>
            <a:r>
              <a:rPr lang="en-GB" b="1" dirty="0"/>
              <a:t>qualitative methods </a:t>
            </a:r>
            <a:r>
              <a:rPr lang="en-GB" dirty="0"/>
              <a:t>only</a:t>
            </a:r>
          </a:p>
          <a:p>
            <a:r>
              <a:rPr lang="en-GB" dirty="0" smtClean="0"/>
              <a:t>A </a:t>
            </a:r>
            <a:r>
              <a:rPr lang="en-GB" dirty="0"/>
              <a:t>study limited to </a:t>
            </a:r>
            <a:r>
              <a:rPr lang="en-GB" b="1" dirty="0"/>
              <a:t>working with human tissue samples </a:t>
            </a:r>
            <a:r>
              <a:rPr lang="en-GB" dirty="0"/>
              <a:t>(or other human biological samples) </a:t>
            </a:r>
            <a:r>
              <a:rPr lang="en-GB" b="1" dirty="0"/>
              <a:t>and data </a:t>
            </a:r>
            <a:r>
              <a:rPr lang="en-GB" dirty="0"/>
              <a:t>(specific project only)</a:t>
            </a:r>
          </a:p>
          <a:p>
            <a:r>
              <a:rPr lang="en-GB" dirty="0" smtClean="0"/>
              <a:t>A </a:t>
            </a:r>
            <a:r>
              <a:rPr lang="en-GB" dirty="0"/>
              <a:t>study limited to </a:t>
            </a:r>
            <a:r>
              <a:rPr lang="en-GB" b="1" dirty="0"/>
              <a:t>working with data </a:t>
            </a:r>
            <a:r>
              <a:rPr lang="en-GB" dirty="0"/>
              <a:t>(specific project only).</a:t>
            </a:r>
          </a:p>
        </p:txBody>
      </p:sp>
    </p:spTree>
    <p:extLst>
      <p:ext uri="{BB962C8B-B14F-4D97-AF65-F5344CB8AC3E}">
        <p14:creationId xmlns:p14="http://schemas.microsoft.com/office/powerpoint/2010/main" val="25898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16632"/>
            <a:ext cx="10856337" cy="6106690"/>
          </a:xfrm>
        </p:spPr>
      </p:pic>
      <p:sp>
        <p:nvSpPr>
          <p:cNvPr id="5" name="Rectangle 4"/>
          <p:cNvSpPr/>
          <p:nvPr/>
        </p:nvSpPr>
        <p:spPr>
          <a:xfrm>
            <a:off x="-348168" y="-171400"/>
            <a:ext cx="10032736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50" y="1204912"/>
            <a:ext cx="9440750" cy="5312271"/>
          </a:xfrm>
        </p:spPr>
      </p:pic>
      <p:sp>
        <p:nvSpPr>
          <p:cNvPr id="3" name="Rounded Rectangle 2"/>
          <p:cNvSpPr/>
          <p:nvPr/>
        </p:nvSpPr>
        <p:spPr>
          <a:xfrm>
            <a:off x="5580112" y="3182143"/>
            <a:ext cx="792088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Reporting </a:t>
            </a:r>
            <a:endParaRPr lang="en-GB" sz="1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552847" y="4445272"/>
            <a:ext cx="792088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Analysis </a:t>
            </a:r>
            <a:endParaRPr lang="en-GB" sz="1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588224" y="5021336"/>
            <a:ext cx="792088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Recording </a:t>
            </a:r>
            <a:endParaRPr lang="en-GB" sz="1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596336" y="4343120"/>
            <a:ext cx="864096" cy="400104"/>
          </a:xfrm>
          <a:prstGeom prst="roundRect">
            <a:avLst/>
          </a:prstGeom>
          <a:solidFill>
            <a:srgbClr val="A77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Monitoring </a:t>
            </a:r>
            <a:endParaRPr lang="en-GB" sz="1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96336" y="3126663"/>
            <a:ext cx="864096" cy="400104"/>
          </a:xfrm>
          <a:prstGeom prst="roundRect">
            <a:avLst/>
          </a:prstGeom>
          <a:solidFill>
            <a:srgbClr val="A77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C</a:t>
            </a:r>
            <a:r>
              <a:rPr lang="en-GB" sz="1000" b="1" dirty="0" smtClean="0"/>
              <a:t>onducting </a:t>
            </a:r>
            <a:endParaRPr lang="en-GB" sz="1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552220" y="2501056"/>
            <a:ext cx="864096" cy="4001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Designing</a:t>
            </a:r>
            <a:endParaRPr lang="en-GB" sz="1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588224" y="3797200"/>
            <a:ext cx="792088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GCP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2797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787208" cy="40939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Which </a:t>
            </a:r>
            <a:r>
              <a:rPr lang="en-GB" sz="2400" b="1" dirty="0"/>
              <a:t>of the following is not always required for a clinical trial ethical approval</a:t>
            </a:r>
            <a:r>
              <a:rPr lang="en-GB" sz="2400" b="1" dirty="0" smtClean="0"/>
              <a:t>?</a:t>
            </a:r>
          </a:p>
          <a:p>
            <a:pPr marL="0" indent="0">
              <a:buNone/>
            </a:pPr>
            <a:endParaRPr lang="en-GB" sz="2400" dirty="0"/>
          </a:p>
          <a:p>
            <a:pPr marL="457200" lvl="0" indent="-457200">
              <a:buAutoNum type="alphaUcPeriod"/>
            </a:pPr>
            <a:r>
              <a:rPr lang="en-GB" sz="2400" dirty="0" smtClean="0"/>
              <a:t>Evidence </a:t>
            </a:r>
            <a:r>
              <a:rPr lang="en-GB" sz="2400" dirty="0"/>
              <a:t>that the investigational product was tested and it is safe for use in </a:t>
            </a:r>
            <a:r>
              <a:rPr lang="en-GB" sz="2400" dirty="0" smtClean="0"/>
              <a:t>humans</a:t>
            </a:r>
          </a:p>
          <a:p>
            <a:pPr marL="457200" lvl="0" indent="-457200">
              <a:buAutoNum type="alphaUcPeriod"/>
            </a:pPr>
            <a:r>
              <a:rPr lang="en-GB" sz="2400" dirty="0" smtClean="0"/>
              <a:t>A </a:t>
            </a:r>
            <a:r>
              <a:rPr lang="en-GB" sz="2400" dirty="0"/>
              <a:t>complete clinical trial </a:t>
            </a:r>
            <a:r>
              <a:rPr lang="en-GB" sz="2400" dirty="0" smtClean="0"/>
              <a:t>protocol</a:t>
            </a:r>
          </a:p>
          <a:p>
            <a:pPr marL="457200" lvl="0" indent="-457200">
              <a:buAutoNum type="alphaUcPeriod"/>
            </a:pPr>
            <a:r>
              <a:rPr lang="en-GB" sz="2400" dirty="0" smtClean="0"/>
              <a:t>Consent form</a:t>
            </a:r>
          </a:p>
          <a:p>
            <a:pPr marL="457200" lvl="0" indent="-457200">
              <a:buAutoNum type="alphaUcPeriod"/>
            </a:pPr>
            <a:r>
              <a:rPr lang="en-GB" sz="2400" dirty="0" smtClean="0"/>
              <a:t>Clinical </a:t>
            </a:r>
            <a:r>
              <a:rPr lang="en-GB" sz="2400" dirty="0"/>
              <a:t>trial advertising </a:t>
            </a:r>
            <a:r>
              <a:rPr lang="en-GB" sz="2400" dirty="0" smtClean="0"/>
              <a:t>material</a:t>
            </a:r>
          </a:p>
          <a:p>
            <a:pPr marL="457200" lvl="0" indent="-457200">
              <a:buAutoNum type="alphaUcPeriod"/>
            </a:pPr>
            <a:r>
              <a:rPr lang="en-GB" sz="2400" dirty="0" smtClean="0"/>
              <a:t>Patient </a:t>
            </a:r>
            <a:r>
              <a:rPr lang="en-GB" sz="2400" dirty="0"/>
              <a:t>information letter</a:t>
            </a:r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5301208"/>
            <a:ext cx="8147248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Correct answer: A</a:t>
            </a:r>
            <a:endParaRPr lang="en-GB" dirty="0"/>
          </a:p>
          <a:p>
            <a:r>
              <a:rPr lang="en-GB" dirty="0"/>
              <a:t>In some cases (phase I clinical trials), the information regarding the safety of the investigational product in humans is not available but will be generated by the clinical trial seeking ethical approval</a:t>
            </a:r>
          </a:p>
        </p:txBody>
      </p:sp>
    </p:spTree>
    <p:extLst>
      <p:ext uri="{BB962C8B-B14F-4D97-AF65-F5344CB8AC3E}">
        <p14:creationId xmlns:p14="http://schemas.microsoft.com/office/powerpoint/2010/main" val="1301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602" y="120649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GB" i="1" dirty="0" smtClean="0"/>
              <a:t>New treatments for rheumatic diseases</a:t>
            </a:r>
            <a:endParaRPr lang="en-GB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79512" y="908720"/>
            <a:ext cx="8164038" cy="5593405"/>
            <a:chOff x="368402" y="927098"/>
            <a:chExt cx="8100514" cy="5791051"/>
          </a:xfrm>
        </p:grpSpPr>
        <p:pic>
          <p:nvPicPr>
            <p:cNvPr id="7" name="Content Placeholder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927098"/>
              <a:ext cx="7713340" cy="5791051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368402" y="1060140"/>
              <a:ext cx="7992888" cy="10801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8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Differences: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20201" y="1857400"/>
            <a:ext cx="3633502" cy="759290"/>
          </a:xfrm>
        </p:spPr>
        <p:txBody>
          <a:bodyPr/>
          <a:lstStyle/>
          <a:p>
            <a:r>
              <a:rPr lang="en-GB" dirty="0" smtClean="0"/>
              <a:t>Small molecules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5294" y="2604114"/>
            <a:ext cx="3898126" cy="3993238"/>
          </a:xfrm>
        </p:spPr>
        <p:txBody>
          <a:bodyPr>
            <a:normAutofit/>
          </a:bodyPr>
          <a:lstStyle/>
          <a:p>
            <a:pPr fontAlgn="t"/>
            <a:r>
              <a:rPr lang="en-US" sz="2000" dirty="0"/>
              <a:t>Small </a:t>
            </a:r>
          </a:p>
          <a:p>
            <a:pPr fontAlgn="t"/>
            <a:r>
              <a:rPr lang="en-US" sz="2000" dirty="0" smtClean="0"/>
              <a:t>Simple</a:t>
            </a:r>
            <a:r>
              <a:rPr lang="en-US" sz="2000" dirty="0"/>
              <a:t>, </a:t>
            </a:r>
            <a:r>
              <a:rPr lang="en-US" sz="2000" dirty="0" smtClean="0"/>
              <a:t>independent </a:t>
            </a:r>
            <a:r>
              <a:rPr lang="en-US" sz="2000" dirty="0"/>
              <a:t>of manufacturing </a:t>
            </a:r>
            <a:r>
              <a:rPr lang="en-US" sz="2000" dirty="0" smtClean="0"/>
              <a:t>process</a:t>
            </a:r>
          </a:p>
          <a:p>
            <a:pPr fontAlgn="t"/>
            <a:r>
              <a:rPr lang="en-GB" sz="2000" dirty="0"/>
              <a:t>Easy to </a:t>
            </a:r>
            <a:r>
              <a:rPr lang="en-GB" sz="2000" dirty="0" smtClean="0"/>
              <a:t>characterise completely</a:t>
            </a:r>
          </a:p>
          <a:p>
            <a:pPr fontAlgn="t"/>
            <a:r>
              <a:rPr lang="en-GB" sz="2000" dirty="0" smtClean="0"/>
              <a:t>Stable</a:t>
            </a:r>
            <a:endParaRPr lang="en-GB" sz="2000" dirty="0"/>
          </a:p>
          <a:p>
            <a:pPr fontAlgn="t"/>
            <a:r>
              <a:rPr lang="en-GB" sz="2000" dirty="0" smtClean="0"/>
              <a:t>Mostly non-immunogenic</a:t>
            </a:r>
            <a:endParaRPr lang="en-US" sz="2000" dirty="0"/>
          </a:p>
          <a:p>
            <a:r>
              <a:rPr lang="en-US" sz="2000" dirty="0"/>
              <a:t>S</a:t>
            </a:r>
            <a:r>
              <a:rPr lang="en-US" sz="2000" dirty="0" smtClean="0"/>
              <a:t>mall </a:t>
            </a:r>
            <a:r>
              <a:rPr lang="en-US" sz="2000" dirty="0"/>
              <a:t>molecule drug costs on average </a:t>
            </a:r>
            <a:r>
              <a:rPr lang="en-US" sz="2000" dirty="0" smtClean="0"/>
              <a:t>£ 0.5 </a:t>
            </a:r>
            <a:r>
              <a:rPr lang="en-US" sz="2000" dirty="0"/>
              <a:t>per </a:t>
            </a:r>
            <a:r>
              <a:rPr lang="en-US" sz="2000" dirty="0" smtClean="0"/>
              <a:t>day</a:t>
            </a:r>
            <a:endParaRPr lang="en-GB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28046" y="1847479"/>
            <a:ext cx="3636979" cy="756635"/>
          </a:xfrm>
        </p:spPr>
        <p:txBody>
          <a:bodyPr/>
          <a:lstStyle/>
          <a:p>
            <a:r>
              <a:rPr lang="en-GB" dirty="0" smtClean="0"/>
              <a:t>Monoclonal antibodies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97382" y="2572016"/>
            <a:ext cx="4079073" cy="366529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Large </a:t>
            </a:r>
            <a:endParaRPr lang="en-US" sz="2000" dirty="0" smtClean="0"/>
          </a:p>
          <a:p>
            <a:r>
              <a:rPr lang="en-US" sz="2000" dirty="0" smtClean="0"/>
              <a:t>Complex, </a:t>
            </a:r>
            <a:r>
              <a:rPr lang="en-US" sz="2000" dirty="0"/>
              <a:t>defined by the exact manufacturing </a:t>
            </a:r>
            <a:r>
              <a:rPr lang="en-US" sz="2000" dirty="0" smtClean="0"/>
              <a:t>process</a:t>
            </a:r>
          </a:p>
          <a:p>
            <a:r>
              <a:rPr lang="en-US" sz="2000" dirty="0"/>
              <a:t>Cannot be </a:t>
            </a:r>
            <a:r>
              <a:rPr lang="en-US" sz="2000" dirty="0" err="1"/>
              <a:t>characterised</a:t>
            </a:r>
            <a:r>
              <a:rPr lang="en-US" sz="2000" dirty="0"/>
              <a:t> </a:t>
            </a:r>
            <a:r>
              <a:rPr lang="en-US" sz="2000" dirty="0" smtClean="0"/>
              <a:t>completely (molecular </a:t>
            </a:r>
            <a:r>
              <a:rPr lang="en-US" sz="2000" dirty="0"/>
              <a:t>composition and </a:t>
            </a:r>
            <a:r>
              <a:rPr lang="en-US" sz="2000" dirty="0" err="1" smtClean="0"/>
              <a:t>heterogenicity</a:t>
            </a:r>
            <a:r>
              <a:rPr lang="en-US" sz="2000" dirty="0" smtClean="0"/>
              <a:t>)</a:t>
            </a:r>
          </a:p>
          <a:p>
            <a:r>
              <a:rPr lang="en-GB" sz="2000" dirty="0"/>
              <a:t>Unstable, sensitive to external </a:t>
            </a:r>
            <a:r>
              <a:rPr lang="en-GB" sz="2000" dirty="0" smtClean="0"/>
              <a:t>conditions</a:t>
            </a:r>
          </a:p>
          <a:p>
            <a:r>
              <a:rPr lang="en-GB" sz="2000" dirty="0" smtClean="0"/>
              <a:t>Immunogenic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biological drug costs on average </a:t>
            </a:r>
            <a:r>
              <a:rPr lang="en-US" sz="2000" dirty="0" smtClean="0"/>
              <a:t>US £20-25 </a:t>
            </a:r>
            <a:r>
              <a:rPr lang="en-US" sz="2000" dirty="0"/>
              <a:t>per day 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357"/>
          </a:xfrm>
        </p:spPr>
        <p:txBody>
          <a:bodyPr>
            <a:normAutofit fontScale="90000"/>
          </a:bodyPr>
          <a:lstStyle/>
          <a:p>
            <a:r>
              <a:rPr lang="en-GB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dirty="0"/>
              <a:t>For a typical IgG monoclonal antibody such as adalimumab, in comparison to a small molecule drug such as ibuprofen, which of the following is not correct</a:t>
            </a:r>
            <a:r>
              <a:rPr lang="en-GB" sz="1900" b="1" dirty="0" smtClean="0"/>
              <a:t>:</a:t>
            </a:r>
          </a:p>
          <a:p>
            <a:endParaRPr lang="en-GB" sz="1900" dirty="0"/>
          </a:p>
          <a:p>
            <a:pPr marL="514350" lvl="0" indent="-514350">
              <a:buAutoNum type="alphaUcPeriod"/>
            </a:pPr>
            <a:r>
              <a:rPr lang="en-GB" sz="1900" dirty="0" smtClean="0"/>
              <a:t>Oral </a:t>
            </a:r>
            <a:r>
              <a:rPr lang="en-GB" sz="1900" dirty="0"/>
              <a:t>bioavailability is </a:t>
            </a:r>
            <a:r>
              <a:rPr lang="en-GB" sz="1900" dirty="0" smtClean="0"/>
              <a:t>poor</a:t>
            </a:r>
          </a:p>
          <a:p>
            <a:pPr marL="514350" lvl="0" indent="-514350">
              <a:buAutoNum type="alphaUcPeriod"/>
            </a:pPr>
            <a:r>
              <a:rPr lang="en-GB" sz="1900" dirty="0" smtClean="0"/>
              <a:t>Drug </a:t>
            </a:r>
            <a:r>
              <a:rPr lang="en-GB" sz="1900" dirty="0"/>
              <a:t>distribution is </a:t>
            </a:r>
            <a:r>
              <a:rPr lang="en-GB" sz="1900" dirty="0" smtClean="0"/>
              <a:t>target-mediated</a:t>
            </a:r>
          </a:p>
          <a:p>
            <a:pPr marL="514350" lvl="0" indent="-514350">
              <a:buAutoNum type="alphaUcPeriod"/>
            </a:pPr>
            <a:r>
              <a:rPr lang="en-GB" sz="1900" dirty="0" smtClean="0"/>
              <a:t>The </a:t>
            </a:r>
            <a:r>
              <a:rPr lang="en-GB" sz="1900" dirty="0"/>
              <a:t>pharmacokinetics are more likely to be </a:t>
            </a:r>
            <a:r>
              <a:rPr lang="en-GB" sz="1900" dirty="0" smtClean="0"/>
              <a:t>non-linear</a:t>
            </a:r>
          </a:p>
          <a:p>
            <a:pPr marL="514350" lvl="0" indent="-514350">
              <a:buAutoNum type="alphaUcPeriod"/>
            </a:pPr>
            <a:r>
              <a:rPr lang="en-GB" sz="1900" dirty="0" smtClean="0"/>
              <a:t>Elimination </a:t>
            </a:r>
            <a:r>
              <a:rPr lang="en-GB" sz="1900" dirty="0"/>
              <a:t>is predominantly </a:t>
            </a:r>
            <a:r>
              <a:rPr lang="en-GB" sz="1900" dirty="0" smtClean="0"/>
              <a:t>renal</a:t>
            </a:r>
          </a:p>
          <a:p>
            <a:pPr marL="514350" lvl="0" indent="-514350">
              <a:buAutoNum type="alphaUcPeriod"/>
            </a:pPr>
            <a:r>
              <a:rPr lang="en-GB" sz="1900" dirty="0" smtClean="0"/>
              <a:t>The </a:t>
            </a:r>
            <a:r>
              <a:rPr lang="en-GB" sz="1900" dirty="0"/>
              <a:t>elimination half-life is </a:t>
            </a:r>
            <a:r>
              <a:rPr lang="en-GB" sz="1900" dirty="0" smtClean="0"/>
              <a:t>longer than that of ibuprofen</a:t>
            </a:r>
            <a:endParaRPr lang="en-GB" sz="1900" dirty="0"/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90364" y="4437112"/>
            <a:ext cx="8363272" cy="17281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/>
              <a:t>Correct answer:  D</a:t>
            </a:r>
            <a:endParaRPr lang="en-GB"/>
          </a:p>
          <a:p>
            <a:r>
              <a:rPr lang="en-GB"/>
              <a:t>Degradation in and poor absorption through the gastrointestinal tract prevents oral bioavailability of monoclonal antibodies</a:t>
            </a:r>
            <a:r>
              <a:rPr lang="en-GB" b="1"/>
              <a:t>. </a:t>
            </a:r>
            <a:r>
              <a:rPr lang="en-GB"/>
              <a:t>IgG is too large to be</a:t>
            </a:r>
            <a:r>
              <a:rPr lang="en-GB" b="1"/>
              <a:t> </a:t>
            </a:r>
            <a:r>
              <a:rPr lang="en-GB"/>
              <a:t>filtered at the glomerulus</a:t>
            </a:r>
            <a:r>
              <a:rPr lang="en-GB" b="1"/>
              <a:t>. </a:t>
            </a:r>
            <a:r>
              <a:rPr lang="en-GB"/>
              <a:t>Monoclonal antibodies often demonstrate target-mediated distribution and elimination. Target-mediated elimination is capacity limited (saturable) because of finite expression of the target.</a:t>
            </a:r>
          </a:p>
        </p:txBody>
      </p:sp>
    </p:spTree>
    <p:extLst>
      <p:ext uri="{BB962C8B-B14F-4D97-AF65-F5344CB8AC3E}">
        <p14:creationId xmlns:p14="http://schemas.microsoft.com/office/powerpoint/2010/main" val="7268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Clinical trials</a:t>
            </a:r>
            <a:r>
              <a:rPr lang="en-GB" dirty="0"/>
              <a:t> are research investigations in which </a:t>
            </a:r>
            <a:r>
              <a:rPr lang="en-GB" b="1" dirty="0"/>
              <a:t>people volunteer</a:t>
            </a:r>
            <a:r>
              <a:rPr lang="en-GB" dirty="0"/>
              <a:t> </a:t>
            </a:r>
            <a:r>
              <a:rPr lang="en-GB" b="1" i="1" dirty="0"/>
              <a:t>to test </a:t>
            </a:r>
            <a:endParaRPr lang="en-GB" b="1" i="1" dirty="0" smtClean="0"/>
          </a:p>
          <a:p>
            <a:r>
              <a:rPr lang="en-GB" dirty="0"/>
              <a:t>new </a:t>
            </a:r>
            <a:r>
              <a:rPr lang="en-GB" dirty="0" smtClean="0"/>
              <a:t>treatments</a:t>
            </a:r>
          </a:p>
          <a:p>
            <a:r>
              <a:rPr lang="en-GB" dirty="0" smtClean="0"/>
              <a:t>interventions or</a:t>
            </a:r>
          </a:p>
          <a:p>
            <a:r>
              <a:rPr lang="en-GB" dirty="0" smtClean="0"/>
              <a:t>tests </a:t>
            </a:r>
          </a:p>
          <a:p>
            <a:pPr marL="0" indent="0">
              <a:buNone/>
            </a:pPr>
            <a:r>
              <a:rPr lang="en-GB" dirty="0" smtClean="0"/>
              <a:t>as </a:t>
            </a:r>
            <a:r>
              <a:rPr lang="en-GB" b="1" dirty="0"/>
              <a:t>means</a:t>
            </a:r>
            <a:r>
              <a:rPr lang="en-GB" dirty="0"/>
              <a:t> to </a:t>
            </a:r>
            <a:endParaRPr lang="en-GB" dirty="0" smtClean="0"/>
          </a:p>
          <a:p>
            <a:r>
              <a:rPr lang="en-GB" dirty="0" smtClean="0"/>
              <a:t>prevent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 smtClean="0"/>
              <a:t>detect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reat</a:t>
            </a:r>
          </a:p>
          <a:p>
            <a:r>
              <a:rPr lang="en-GB" dirty="0" smtClean="0"/>
              <a:t>manage </a:t>
            </a:r>
          </a:p>
          <a:p>
            <a:pPr marL="0" indent="0">
              <a:buNone/>
            </a:pPr>
            <a:r>
              <a:rPr lang="en-GB" dirty="0" smtClean="0"/>
              <a:t>various </a:t>
            </a:r>
            <a:r>
              <a:rPr lang="en-GB" dirty="0"/>
              <a:t>diseases or medical conditions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i="1" dirty="0" smtClean="0"/>
              <a:t>New small molecules for IA</a:t>
            </a:r>
            <a:endParaRPr lang="en-GB" sz="2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788395"/>
              </p:ext>
            </p:extLst>
          </p:nvPr>
        </p:nvGraphicFramePr>
        <p:xfrm>
          <a:off x="107504" y="1417638"/>
          <a:ext cx="8856983" cy="478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1398427"/>
                <a:gridCol w="1280619"/>
                <a:gridCol w="3297618"/>
                <a:gridCol w="1800199"/>
              </a:tblGrid>
              <a:tr h="46482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Medicine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Route/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dose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Mechanism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Toxicity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111449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Apremilast</a:t>
                      </a:r>
                      <a:r>
                        <a:rPr lang="en-GB" sz="1400" dirty="0" smtClean="0">
                          <a:effectLst/>
                        </a:rPr>
                        <a:t>/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Otezla</a:t>
                      </a:r>
                      <a:endParaRPr lang="en-GB" sz="1400" dirty="0" smtClean="0">
                        <a:effectLst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Titrate up to 30 mg</a:t>
                      </a:r>
                      <a:r>
                        <a:rPr lang="en-GB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b.d</a:t>
                      </a:r>
                      <a:endParaRPr lang="en-GB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mg </a:t>
                      </a:r>
                      <a:r>
                        <a:rPr lang="en-GB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o.d</a:t>
                      </a:r>
                      <a:r>
                        <a:rPr lang="en-GB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if CKD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GB" sz="1400" dirty="0" smtClean="0"/>
                        <a:t>Selective inhibitor of PDE4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nausea, diarrhoea, </a:t>
                      </a:r>
                      <a:r>
                        <a:rPr lang="en-GB" sz="1400" dirty="0" err="1" smtClean="0"/>
                        <a:t>nasopharyngitis</a:t>
                      </a:r>
                      <a:r>
                        <a:rPr lang="en-GB" sz="1400" dirty="0" smtClean="0"/>
                        <a:t> and URTI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smtClean="0"/>
                        <a:t>headaches, </a:t>
                      </a:r>
                      <a:r>
                        <a:rPr lang="en-GB" sz="1400" b="1" dirty="0" smtClean="0"/>
                        <a:t>weight loss</a:t>
                      </a:r>
                      <a:r>
                        <a:rPr lang="en-GB" sz="1400" dirty="0" smtClean="0"/>
                        <a:t>,</a:t>
                      </a:r>
                      <a:r>
                        <a:rPr lang="en-GB" sz="1400" b="1" dirty="0" smtClean="0"/>
                        <a:t> depression</a:t>
                      </a:r>
                      <a:r>
                        <a:rPr lang="en-GB" sz="1400" dirty="0" smtClean="0"/>
                        <a:t>,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 smtClean="0"/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smtClean="0"/>
                        <a:t>increased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LFTs, cholesterol, triglycerides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smtClean="0"/>
                        <a:t>anaemia, </a:t>
                      </a:r>
                      <a:r>
                        <a:rPr lang="en-GB" sz="1400" dirty="0" err="1" smtClean="0"/>
                        <a:t>lympopaenia</a:t>
                      </a:r>
                      <a:r>
                        <a:rPr lang="en-GB" sz="1400" dirty="0" smtClean="0"/>
                        <a:t>, low platelets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PsA</a:t>
                      </a: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Similar to first line biologic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 week 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155147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Tofacitinib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Xeljanz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mg </a:t>
                      </a: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b.d</a:t>
                      </a: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mg </a:t>
                      </a: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o.d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if </a:t>
                      </a: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CrCl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&lt;30ml/min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Selectively inhibits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JAK1 and JAK3.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/>
                        <a:t>Abdominal pain</a:t>
                      </a:r>
                      <a:r>
                        <a:rPr lang="en-GB" sz="1400" dirty="0" smtClean="0"/>
                        <a:t>; anaemia; cough; </a:t>
                      </a:r>
                      <a:r>
                        <a:rPr lang="en-GB" sz="1400" b="1" dirty="0" smtClean="0"/>
                        <a:t>diarrhoea</a:t>
                      </a:r>
                      <a:r>
                        <a:rPr lang="en-GB" sz="1400" dirty="0" smtClean="0"/>
                        <a:t>; dyslipidaemia; </a:t>
                      </a:r>
                      <a:r>
                        <a:rPr lang="en-GB" sz="1400" b="1" dirty="0" smtClean="0"/>
                        <a:t>dyspepsia</a:t>
                      </a:r>
                      <a:r>
                        <a:rPr lang="en-GB" sz="1400" dirty="0" smtClean="0"/>
                        <a:t>; dyspnoea; </a:t>
                      </a:r>
                      <a:r>
                        <a:rPr lang="en-GB" sz="1400" b="1" dirty="0" smtClean="0"/>
                        <a:t>gastritis</a:t>
                      </a:r>
                      <a:r>
                        <a:rPr lang="en-GB" sz="1400" dirty="0" smtClean="0"/>
                        <a:t>; headache; hyperlipidaemia; hypertension; insomnia; </a:t>
                      </a:r>
                      <a:r>
                        <a:rPr lang="en-GB" sz="1400" dirty="0" err="1" smtClean="0"/>
                        <a:t>leucopenia</a:t>
                      </a:r>
                      <a:r>
                        <a:rPr lang="en-GB" sz="1400" dirty="0" smtClean="0"/>
                        <a:t>; malaise; </a:t>
                      </a:r>
                      <a:r>
                        <a:rPr lang="en-GB" sz="1400" dirty="0" err="1" smtClean="0"/>
                        <a:t>nasopharyngitis</a:t>
                      </a:r>
                      <a:r>
                        <a:rPr lang="en-GB" sz="1400" dirty="0" smtClean="0"/>
                        <a:t>; nausea; peripheral oedema; pyrexia; raised cholesterol; raised liver enzymes; rash; </a:t>
                      </a:r>
                      <a:r>
                        <a:rPr lang="en-GB" sz="1400" b="1" dirty="0" smtClean="0"/>
                        <a:t>vomiting</a:t>
                      </a:r>
                      <a:r>
                        <a:rPr lang="en-GB" sz="1400" dirty="0" smtClean="0"/>
                        <a:t>; </a:t>
                      </a:r>
                      <a:r>
                        <a:rPr lang="en-GB" sz="1400" b="1" dirty="0" smtClean="0"/>
                        <a:t>weight gain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Similar to first line</a:t>
                      </a:r>
                      <a:r>
                        <a:rPr lang="en-GB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 line biologic (if patients cannot have RTX)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 MTX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 at 6 months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57179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Baricitinib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Olumiant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mg daily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mg daily in CKD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 if </a:t>
                      </a: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CrCl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&lt;30 ml/min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Selectively and reversibly inhibits JAK1 and JAK2.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Gastroenteritis; herpes simplex; </a:t>
                      </a:r>
                      <a:r>
                        <a:rPr lang="en-GB" sz="1400" b="1" dirty="0" smtClean="0"/>
                        <a:t>herpes zoster (interrupt treatment)</a:t>
                      </a:r>
                      <a:r>
                        <a:rPr lang="en-GB" sz="1400" dirty="0" smtClean="0"/>
                        <a:t>; </a:t>
                      </a:r>
                      <a:r>
                        <a:rPr lang="en-GB" sz="1400" dirty="0" err="1" smtClean="0"/>
                        <a:t>hypercholesterolaemia</a:t>
                      </a:r>
                      <a:r>
                        <a:rPr lang="en-GB" sz="1400" dirty="0" smtClean="0"/>
                        <a:t>; nausea; thrombocytosis; upper respiratory tract infection; urinary tract infection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Similar to </a:t>
                      </a: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Tofacitinib</a:t>
                      </a: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 MTX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 at 6 months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-99807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i="1" dirty="0" smtClean="0"/>
              <a:t>Monoclonal antibodies for </a:t>
            </a:r>
            <a:r>
              <a:rPr lang="en-GB" sz="2400" i="1" dirty="0" err="1" smtClean="0"/>
              <a:t>SpA</a:t>
            </a:r>
            <a:endParaRPr lang="en-GB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873420"/>
              </p:ext>
            </p:extLst>
          </p:nvPr>
        </p:nvGraphicFramePr>
        <p:xfrm>
          <a:off x="462012" y="848099"/>
          <a:ext cx="8363271" cy="5814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418"/>
                <a:gridCol w="1738262"/>
                <a:gridCol w="1152128"/>
                <a:gridCol w="2803500"/>
                <a:gridCol w="1372963"/>
              </a:tblGrid>
              <a:tr h="56467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Medicine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Route/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dose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Mechanism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Toxicity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166766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Secukinumab</a:t>
                      </a:r>
                      <a:r>
                        <a:rPr lang="en-GB" sz="1400" dirty="0" smtClean="0">
                          <a:effectLst/>
                        </a:rPr>
                        <a:t>/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Cosentyx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For psoriasis/ </a:t>
                      </a:r>
                      <a:r>
                        <a:rPr lang="en-GB" sz="1400" b="1" dirty="0" err="1" smtClean="0"/>
                        <a:t>PsA</a:t>
                      </a:r>
                      <a:r>
                        <a:rPr lang="en-GB" sz="1400" b="1" dirty="0" smtClean="0"/>
                        <a:t> </a:t>
                      </a:r>
                    </a:p>
                    <a:p>
                      <a:r>
                        <a:rPr lang="en-GB" sz="1400" dirty="0" smtClean="0"/>
                        <a:t>300 mg at weeks 0, 1, 2 and 3, followed by monthly dosing from week 4. 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b="1" dirty="0" smtClean="0"/>
                        <a:t>For AS patients</a:t>
                      </a:r>
                      <a:r>
                        <a:rPr lang="en-GB" sz="1400" dirty="0" smtClean="0"/>
                        <a:t> 150 mg at weeks 0, 1, 2 and 3, followed by monthly</a:t>
                      </a:r>
                      <a:r>
                        <a:rPr lang="en-GB" sz="1400" baseline="0" dirty="0" smtClean="0"/>
                        <a:t> dosing from week 4</a:t>
                      </a:r>
                      <a:endParaRPr lang="en-GB" sz="140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mAb</a:t>
                      </a:r>
                      <a:r>
                        <a:rPr lang="en-GB" sz="1400" dirty="0" smtClean="0">
                          <a:effectLst/>
                        </a:rPr>
                        <a:t> anti IL17-A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Diarrhoea; oral herpes; rhinorrhoea; upper respiratory tract infections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Conjunctivitis; neutropenia (usually mild and reversible); oral candidiasis; otitis externa; tinea </a:t>
                      </a:r>
                      <a:r>
                        <a:rPr lang="en-GB" sz="1400" dirty="0" err="1" smtClean="0"/>
                        <a:t>pedis</a:t>
                      </a:r>
                      <a:endParaRPr lang="en-GB" sz="1400" dirty="0" smtClean="0"/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Anaphylactic reactions- very rare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line biologic or after anti TNF failure in </a:t>
                      </a: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PsA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AS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 MTX in </a:t>
                      </a: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PsA</a:t>
                      </a: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 at week 16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Failed to show efficacy in Crohn’s and UC</a:t>
                      </a:r>
                      <a:endParaRPr lang="en-GB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166766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Ustekinumab</a:t>
                      </a:r>
                      <a:r>
                        <a:rPr lang="en-GB" sz="1400" dirty="0" smtClean="0">
                          <a:effectLst/>
                        </a:rPr>
                        <a:t>/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Stelara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psoriasis or </a:t>
                      </a:r>
                      <a:r>
                        <a:rPr lang="en-GB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PsA</a:t>
                      </a:r>
                      <a:endParaRPr lang="en-GB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mg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(body weight&lt;100 kg) or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45-90 mg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(body weight&gt;100</a:t>
                      </a:r>
                      <a:r>
                        <a:rPr lang="en-GB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kg)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week 0 and 4 and every 12 weeks afterwards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mAb</a:t>
                      </a:r>
                      <a:r>
                        <a:rPr lang="en-GB" sz="1400" dirty="0" smtClean="0">
                          <a:effectLst/>
                        </a:rPr>
                        <a:t> anti IL12/23 (p40)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/>
                        <a:t>Monitor for non-melanoma skin cancer, especially in patients with a history of PUVA treatment,</a:t>
                      </a:r>
                      <a:r>
                        <a:rPr lang="en-GB" sz="1400" b="1" baseline="0" dirty="0" smtClean="0"/>
                        <a:t> &gt;60 </a:t>
                      </a:r>
                      <a:r>
                        <a:rPr lang="en-GB" sz="1400" b="1" baseline="0" dirty="0" err="1" smtClean="0"/>
                        <a:t>y.o</a:t>
                      </a:r>
                      <a:r>
                        <a:rPr lang="en-GB" sz="1400" b="1" baseline="0" dirty="0" smtClean="0"/>
                        <a:t>.</a:t>
                      </a:r>
                      <a:endParaRPr lang="en-GB" sz="1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Arthralgia; diarrhoea; dizziness; headache; injection-site reactions; malaise; myalgia; nausea; oropharyngeal pain; pruritus</a:t>
                      </a:r>
                      <a:endParaRPr lang="en-GB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Depression; facial palsy; hypersensitivity reactions (possibly delayed onset); nasal congestion; pustular psoriasis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anti TNF is contraindicated or patients failed one or more anti TNF drugs.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 MTX in </a:t>
                      </a: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PsA</a:t>
                      </a: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</a:t>
                      </a:r>
                      <a:r>
                        <a:rPr lang="en-GB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week 28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Also approved in Crohn’s and UC</a:t>
                      </a:r>
                      <a:endParaRPr lang="en-GB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3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smtClean="0"/>
              <a:t>Anna has </a:t>
            </a:r>
            <a:r>
              <a:rPr lang="en-GB" sz="2400" dirty="0" err="1" smtClean="0"/>
              <a:t>PsA</a:t>
            </a:r>
            <a:r>
              <a:rPr lang="en-GB" sz="2400" dirty="0" smtClean="0"/>
              <a:t> and severe plaque psoriasis for 5 years. She failed MTX, SSZ</a:t>
            </a:r>
            <a:r>
              <a:rPr lang="en-GB" sz="2400" dirty="0"/>
              <a:t> </a:t>
            </a:r>
            <a:r>
              <a:rPr lang="en-GB" sz="2400" dirty="0" smtClean="0"/>
              <a:t>and Adalimumab.</a:t>
            </a:r>
          </a:p>
          <a:p>
            <a:pPr marL="0" indent="0">
              <a:buNone/>
            </a:pPr>
            <a:r>
              <a:rPr lang="en-GB" sz="2400" dirty="0" smtClean="0"/>
              <a:t>TJ = 14/68, SJ = 5/66, </a:t>
            </a:r>
            <a:r>
              <a:rPr lang="en-GB" sz="2400" dirty="0" err="1" smtClean="0"/>
              <a:t>dactylitis</a:t>
            </a:r>
            <a:r>
              <a:rPr lang="en-GB" sz="2400" dirty="0" smtClean="0"/>
              <a:t> affecting 2 toes and </a:t>
            </a:r>
          </a:p>
          <a:p>
            <a:pPr marL="0" indent="0">
              <a:buNone/>
            </a:pPr>
            <a:r>
              <a:rPr lang="en-GB" sz="2400" dirty="0" smtClean="0"/>
              <a:t>PASI = 14 (0-72).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What treatment would do start her on and for how long would you try it:</a:t>
            </a:r>
          </a:p>
          <a:p>
            <a:pPr marL="514350" indent="-514350">
              <a:buAutoNum type="alphaUcPeriod"/>
            </a:pPr>
            <a:r>
              <a:rPr lang="en-GB" sz="2400" dirty="0" err="1" smtClean="0"/>
              <a:t>Sekukinumab</a:t>
            </a:r>
            <a:endParaRPr lang="en-GB" sz="2400" dirty="0" smtClean="0"/>
          </a:p>
          <a:p>
            <a:pPr marL="514350" indent="-514350">
              <a:buAutoNum type="alphaUcPeriod"/>
            </a:pPr>
            <a:r>
              <a:rPr lang="en-GB" sz="2400" dirty="0" err="1" smtClean="0"/>
              <a:t>Ustekinumab</a:t>
            </a:r>
            <a:endParaRPr lang="en-GB" sz="2400" dirty="0" smtClean="0"/>
          </a:p>
          <a:p>
            <a:pPr marL="514350" indent="-514350">
              <a:buAutoNum type="alphaUcPeriod"/>
            </a:pPr>
            <a:r>
              <a:rPr lang="en-GB" sz="2400" dirty="0" err="1" smtClean="0"/>
              <a:t>Benepali</a:t>
            </a:r>
            <a:r>
              <a:rPr lang="en-GB" sz="2400" dirty="0" smtClean="0"/>
              <a:t> (Enbrel biosimilar)</a:t>
            </a:r>
          </a:p>
          <a:p>
            <a:pPr marL="514350" indent="-514350">
              <a:buAutoNum type="alphaUcPeriod"/>
            </a:pPr>
            <a:r>
              <a:rPr lang="en-GB" sz="2400" dirty="0" smtClean="0"/>
              <a:t>Cyclosporine</a:t>
            </a:r>
          </a:p>
          <a:p>
            <a:pPr marL="514350" indent="-514350">
              <a:buAutoNum type="alphaUcPeriod"/>
            </a:pPr>
            <a:r>
              <a:rPr lang="en-GB" sz="2400" dirty="0" err="1" smtClean="0"/>
              <a:t>Apremilast</a:t>
            </a:r>
            <a:endParaRPr lang="en-GB" sz="2400" dirty="0" smtClean="0"/>
          </a:p>
          <a:p>
            <a:pPr marL="514350" indent="-514350">
              <a:buAutoNum type="alphaUcPeriod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23528" y="3933056"/>
            <a:ext cx="576064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</a:t>
            </a:r>
          </a:p>
          <a:p>
            <a:pPr algn="ctr"/>
            <a:r>
              <a:rPr lang="en-GB" sz="2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587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 descr="file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13381" r="36266" b="-362"/>
          <a:stretch/>
        </p:blipFill>
        <p:spPr>
          <a:xfrm>
            <a:off x="1403648" y="-122545"/>
            <a:ext cx="6048672" cy="72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James has seropositive RA with DAS 5.6.</a:t>
            </a:r>
          </a:p>
          <a:p>
            <a:pPr marL="0" indent="0">
              <a:buNone/>
            </a:pPr>
            <a:r>
              <a:rPr lang="en-GB" sz="2400" dirty="0" err="1" smtClean="0"/>
              <a:t>Hx</a:t>
            </a:r>
            <a:r>
              <a:rPr lang="en-GB" sz="2400" dirty="0" smtClean="0"/>
              <a:t>: diverticulitis, COPD, </a:t>
            </a:r>
            <a:r>
              <a:rPr lang="en-GB" sz="2400" dirty="0" err="1" smtClean="0"/>
              <a:t>hypercholesterolaemia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He is on MTX 20 mg/weekly. Previous treatments SSZ, HCQ, </a:t>
            </a:r>
            <a:r>
              <a:rPr lang="en-GB" sz="2400" dirty="0" err="1" smtClean="0"/>
              <a:t>Benepali</a:t>
            </a:r>
            <a:r>
              <a:rPr lang="en-GB" sz="2400" dirty="0" smtClean="0"/>
              <a:t> and Rituximab </a:t>
            </a:r>
            <a:r>
              <a:rPr lang="en-GB" sz="2400" dirty="0" smtClean="0"/>
              <a:t>(discontinued </a:t>
            </a:r>
            <a:r>
              <a:rPr lang="en-GB" sz="2400" dirty="0" smtClean="0"/>
              <a:t>because of an allergic </a:t>
            </a:r>
            <a:r>
              <a:rPr lang="en-GB" sz="2400" dirty="0" smtClean="0"/>
              <a:t>reaction). </a:t>
            </a:r>
            <a:r>
              <a:rPr lang="en-GB" sz="2400" dirty="0" smtClean="0"/>
              <a:t>What therapeutic strategy would you go for?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A. Keep the treatment the same and review him periodically</a:t>
            </a:r>
          </a:p>
          <a:p>
            <a:pPr marL="0" indent="0">
              <a:buNone/>
            </a:pPr>
            <a:r>
              <a:rPr lang="en-GB" sz="2400" dirty="0" smtClean="0"/>
              <a:t>B. Start him on Infliximab 7 mg/kg</a:t>
            </a:r>
          </a:p>
          <a:p>
            <a:pPr marL="0" indent="0">
              <a:buNone/>
            </a:pPr>
            <a:r>
              <a:rPr lang="en-GB" sz="2400" dirty="0" smtClean="0"/>
              <a:t>C. add </a:t>
            </a:r>
            <a:r>
              <a:rPr lang="en-GB" sz="2400" dirty="0" err="1" smtClean="0"/>
              <a:t>Tofacitinib</a:t>
            </a:r>
            <a:r>
              <a:rPr lang="en-GB" sz="2400" dirty="0" smtClean="0"/>
              <a:t> to MTX</a:t>
            </a:r>
          </a:p>
          <a:p>
            <a:pPr marL="0" indent="0">
              <a:buNone/>
            </a:pPr>
            <a:r>
              <a:rPr lang="en-GB" sz="2400" dirty="0" smtClean="0"/>
              <a:t>D. give him 10 mg Prednisolone/ Depo </a:t>
            </a:r>
            <a:r>
              <a:rPr lang="en-GB" sz="2400" dirty="0" err="1" smtClean="0"/>
              <a:t>i.m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smtClean="0"/>
              <a:t>E. Start him on </a:t>
            </a:r>
            <a:r>
              <a:rPr lang="en-GB" sz="2400" dirty="0" err="1" smtClean="0"/>
              <a:t>Abatacept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F. Start him on </a:t>
            </a:r>
            <a:r>
              <a:rPr lang="en-GB" sz="2400" dirty="0" err="1" smtClean="0"/>
              <a:t>Sarilumab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200000" y="4941168"/>
            <a:ext cx="51440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</a:t>
            </a:r>
            <a:endParaRPr lang="en-GB" sz="2400" dirty="0"/>
          </a:p>
        </p:txBody>
      </p:sp>
      <p:sp>
        <p:nvSpPr>
          <p:cNvPr id="5" name="Oval 4"/>
          <p:cNvSpPr/>
          <p:nvPr/>
        </p:nvSpPr>
        <p:spPr>
          <a:xfrm>
            <a:off x="200000" y="5301208"/>
            <a:ext cx="51440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70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Tofacitinib</a:t>
            </a:r>
            <a:r>
              <a:rPr lang="en-GB" dirty="0" smtClean="0"/>
              <a:t> in RA (TA 480)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511074" cy="4725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Tofacitinib</a:t>
            </a:r>
            <a:r>
              <a:rPr lang="en-GB" dirty="0" smtClean="0"/>
              <a:t> </a:t>
            </a:r>
            <a:r>
              <a:rPr lang="en-GB" dirty="0"/>
              <a:t>with methotrexate, </a:t>
            </a:r>
            <a:r>
              <a:rPr lang="en-GB" dirty="0" smtClean="0"/>
              <a:t>are </a:t>
            </a:r>
            <a:r>
              <a:rPr lang="en-GB" dirty="0"/>
              <a:t>recommended as an option for treating active rheumatoid arthritis in adults whose disease has </a:t>
            </a:r>
            <a:r>
              <a:rPr lang="en-GB" b="1" dirty="0"/>
              <a:t>responded inadequately </a:t>
            </a:r>
            <a:r>
              <a:rPr lang="en-GB" dirty="0"/>
              <a:t>to intensive therapy with a </a:t>
            </a:r>
            <a:r>
              <a:rPr lang="en-GB" b="1" dirty="0" smtClean="0"/>
              <a:t>combination of DMARDs</a:t>
            </a:r>
            <a:r>
              <a:rPr lang="en-GB" dirty="0" smtClean="0"/>
              <a:t>, </a:t>
            </a:r>
            <a:r>
              <a:rPr lang="en-GB" dirty="0"/>
              <a:t>only if:</a:t>
            </a:r>
          </a:p>
          <a:p>
            <a:r>
              <a:rPr lang="en-GB" dirty="0"/>
              <a:t>disease is severe </a:t>
            </a:r>
            <a:r>
              <a:rPr lang="en-GB" dirty="0" smtClean="0"/>
              <a:t>(</a:t>
            </a:r>
            <a:r>
              <a:rPr lang="en-GB" b="1" dirty="0" smtClean="0"/>
              <a:t>DAS28 </a:t>
            </a:r>
            <a:r>
              <a:rPr lang="en-GB" b="1" dirty="0"/>
              <a:t>of more than 5.1</a:t>
            </a:r>
            <a:r>
              <a:rPr lang="en-GB" dirty="0"/>
              <a:t>) and</a:t>
            </a:r>
          </a:p>
          <a:p>
            <a:r>
              <a:rPr lang="en-GB" dirty="0"/>
              <a:t>the company provides </a:t>
            </a:r>
            <a:r>
              <a:rPr lang="en-GB" dirty="0" err="1"/>
              <a:t>tofacitinib</a:t>
            </a:r>
            <a:r>
              <a:rPr lang="en-GB" dirty="0"/>
              <a:t> with the discount agreed in the patient access scheme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 smtClean="0"/>
              <a:t>Tofacitinib</a:t>
            </a:r>
            <a:r>
              <a:rPr lang="en-GB" dirty="0"/>
              <a:t>, with methotrexate, is recommended as an option for treating active rheumatoid arthritis in adults whose disease has </a:t>
            </a:r>
            <a:r>
              <a:rPr lang="en-GB" b="1" dirty="0"/>
              <a:t>responded inadequately </a:t>
            </a:r>
            <a:r>
              <a:rPr lang="en-GB" dirty="0"/>
              <a:t>to, or who cannot have, other DMARDs, including </a:t>
            </a:r>
            <a:r>
              <a:rPr lang="en-GB" b="1" dirty="0"/>
              <a:t>at least 1 biological DMARD</a:t>
            </a:r>
            <a:r>
              <a:rPr lang="en-GB" dirty="0"/>
              <a:t>, only if:</a:t>
            </a:r>
          </a:p>
          <a:p>
            <a:r>
              <a:rPr lang="en-GB" dirty="0"/>
              <a:t>disease is severe (a DAS28 of more than 5.1) </a:t>
            </a:r>
            <a:r>
              <a:rPr lang="en-GB" b="1" dirty="0"/>
              <a:t>and</a:t>
            </a:r>
          </a:p>
          <a:p>
            <a:r>
              <a:rPr lang="en-GB" b="1" dirty="0"/>
              <a:t>they cannot have rituximab and</a:t>
            </a:r>
          </a:p>
          <a:p>
            <a:r>
              <a:rPr lang="en-GB" dirty="0"/>
              <a:t>the company provides </a:t>
            </a:r>
            <a:r>
              <a:rPr lang="en-GB" dirty="0" err="1"/>
              <a:t>tofacitinib</a:t>
            </a:r>
            <a:r>
              <a:rPr lang="en-GB" dirty="0"/>
              <a:t> with the discount agreed in the patient access scheme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 smtClean="0"/>
              <a:t>Tofacitinib</a:t>
            </a:r>
            <a:r>
              <a:rPr lang="en-GB" dirty="0" smtClean="0"/>
              <a:t> </a:t>
            </a:r>
            <a:r>
              <a:rPr lang="en-GB" dirty="0"/>
              <a:t>can be used as </a:t>
            </a:r>
            <a:r>
              <a:rPr lang="en-GB" b="1" dirty="0"/>
              <a:t>monotherapy</a:t>
            </a:r>
            <a:r>
              <a:rPr lang="en-GB" dirty="0"/>
              <a:t> for adults who cannot take methotrexate because it is contraindicated or because of intolerance, when the criteria in sections 1.1 and 1.2 are met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76" y="23912"/>
            <a:ext cx="1533550" cy="207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r>
              <a:rPr lang="en-GB" dirty="0" smtClean="0"/>
              <a:t> in 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55" y="1417638"/>
            <a:ext cx="8640960" cy="4876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err="1"/>
              <a:t>Baricitinib</a:t>
            </a:r>
            <a:r>
              <a:rPr lang="en-GB" sz="1600" dirty="0"/>
              <a:t>, with methotrexate, is recommended as an option for treating active rheumatoid arthritis in adults whose disease has responded inadequately to intensive therapy with a combination of </a:t>
            </a:r>
            <a:r>
              <a:rPr lang="en-GB" sz="1600" dirty="0" smtClean="0"/>
              <a:t>DMARDs, </a:t>
            </a:r>
            <a:r>
              <a:rPr lang="en-GB" sz="1600" dirty="0"/>
              <a:t>only if:</a:t>
            </a:r>
          </a:p>
          <a:p>
            <a:r>
              <a:rPr lang="en-GB" sz="1600" b="1" dirty="0"/>
              <a:t>disease is severe (a </a:t>
            </a:r>
            <a:r>
              <a:rPr lang="en-GB" sz="1600" b="1" dirty="0" smtClean="0"/>
              <a:t>DAS28 </a:t>
            </a:r>
            <a:r>
              <a:rPr lang="en-GB" sz="1600" b="1" dirty="0"/>
              <a:t>of more than 5.1</a:t>
            </a:r>
            <a:r>
              <a:rPr lang="en-GB" sz="1600" dirty="0"/>
              <a:t>) and</a:t>
            </a:r>
          </a:p>
          <a:p>
            <a:r>
              <a:rPr lang="en-GB" sz="1600" dirty="0"/>
              <a:t>the company provides </a:t>
            </a:r>
            <a:r>
              <a:rPr lang="en-GB" sz="1600" dirty="0" err="1"/>
              <a:t>baricitinib</a:t>
            </a:r>
            <a:r>
              <a:rPr lang="en-GB" sz="1600" dirty="0"/>
              <a:t> with the discount agreed in the patient access scheme.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err="1" smtClean="0"/>
              <a:t>Baricitinib</a:t>
            </a:r>
            <a:r>
              <a:rPr lang="en-GB" sz="1600" dirty="0"/>
              <a:t>, with methotrexate, is recommended as an option for treating active rheumatoid arthritis in adults whose disease has responded inadequately to or who cannot have other DMARDs, </a:t>
            </a:r>
            <a:r>
              <a:rPr lang="en-GB" sz="1600" b="1" dirty="0"/>
              <a:t>including at least 1 biological DMARD, only if:</a:t>
            </a:r>
          </a:p>
          <a:p>
            <a:r>
              <a:rPr lang="en-GB" sz="1600" dirty="0"/>
              <a:t>disease is severe (a DAS28 of more than 5.1) and</a:t>
            </a:r>
          </a:p>
          <a:p>
            <a:r>
              <a:rPr lang="en-GB" sz="1600" dirty="0"/>
              <a:t>they cannot have rituximab and</a:t>
            </a:r>
          </a:p>
          <a:p>
            <a:r>
              <a:rPr lang="en-GB" sz="1600" dirty="0"/>
              <a:t>the company provides </a:t>
            </a:r>
            <a:r>
              <a:rPr lang="en-GB" sz="1600" dirty="0" err="1"/>
              <a:t>baricitinib</a:t>
            </a:r>
            <a:r>
              <a:rPr lang="en-GB" sz="1600" dirty="0"/>
              <a:t> with the discount agreed in the patient access scheme.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err="1" smtClean="0"/>
              <a:t>Baricitinib</a:t>
            </a:r>
            <a:r>
              <a:rPr lang="en-GB" sz="1600" dirty="0" smtClean="0"/>
              <a:t> </a:t>
            </a:r>
            <a:r>
              <a:rPr lang="en-GB" sz="1600" dirty="0"/>
              <a:t>can be used as </a:t>
            </a:r>
            <a:r>
              <a:rPr lang="en-GB" sz="1600" b="1" dirty="0"/>
              <a:t>monotherapy</a:t>
            </a:r>
            <a:r>
              <a:rPr lang="en-GB" sz="1600" dirty="0"/>
              <a:t> for people who cannot take methotrexate because it is contraindicated or because of intolerance, when the criteria in sections 1.1 and 1.2 are met.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Continue </a:t>
            </a:r>
            <a:r>
              <a:rPr lang="en-GB" sz="1600" dirty="0"/>
              <a:t>treatment only if there is a moderate response measured using European League Against </a:t>
            </a:r>
            <a:r>
              <a:rPr lang="en-GB" sz="1600" dirty="0" smtClean="0"/>
              <a:t>EULAR </a:t>
            </a:r>
            <a:r>
              <a:rPr lang="en-GB" sz="1600" dirty="0"/>
              <a:t>criteria at </a:t>
            </a:r>
            <a:r>
              <a:rPr lang="en-GB" sz="1600" b="1" dirty="0"/>
              <a:t>6 months </a:t>
            </a:r>
            <a:r>
              <a:rPr lang="en-GB" sz="1600" dirty="0"/>
              <a:t>after starting therapy. </a:t>
            </a:r>
          </a:p>
          <a:p>
            <a:endParaRPr lang="en-GB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54" y="163698"/>
            <a:ext cx="1364754" cy="12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Sarilumab</a:t>
            </a:r>
            <a:r>
              <a:rPr lang="en-GB" sz="3200" dirty="0" smtClean="0"/>
              <a:t> - </a:t>
            </a:r>
            <a:r>
              <a:rPr lang="en-GB" sz="3200" dirty="0"/>
              <a:t>human </a:t>
            </a:r>
            <a:r>
              <a:rPr lang="en-GB" sz="3200" dirty="0" err="1" smtClean="0"/>
              <a:t>mAb</a:t>
            </a:r>
            <a:r>
              <a:rPr lang="en-GB" sz="3200" dirty="0" smtClean="0"/>
              <a:t> against </a:t>
            </a:r>
            <a:r>
              <a:rPr lang="en-GB" sz="3200" dirty="0"/>
              <a:t>the </a:t>
            </a:r>
            <a:r>
              <a:rPr lang="en-GB" sz="3200" dirty="0" smtClean="0"/>
              <a:t>IL-6 </a:t>
            </a:r>
            <a:r>
              <a:rPr lang="en-GB" sz="3200" dirty="0"/>
              <a:t>receptor</a:t>
            </a:r>
            <a:r>
              <a:rPr lang="en-GB" sz="3200" dirty="0" smtClean="0"/>
              <a:t> (TA 485)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err="1"/>
              <a:t>Sarilumab</a:t>
            </a:r>
            <a:r>
              <a:rPr lang="en-GB" dirty="0"/>
              <a:t>, with methotrexate, is recommended as an option for treating active rheumatoid arthritis in adults whose disease has </a:t>
            </a:r>
            <a:r>
              <a:rPr lang="en-GB" b="1" dirty="0"/>
              <a:t>responded inadequately to intensive therapy with a combination </a:t>
            </a:r>
            <a:r>
              <a:rPr lang="en-GB" b="1" dirty="0" smtClean="0"/>
              <a:t>DMARDs</a:t>
            </a:r>
            <a:r>
              <a:rPr lang="en-GB" dirty="0" smtClean="0"/>
              <a:t>, </a:t>
            </a:r>
            <a:r>
              <a:rPr lang="en-GB" dirty="0"/>
              <a:t>only if:</a:t>
            </a:r>
          </a:p>
          <a:p>
            <a:r>
              <a:rPr lang="en-GB" dirty="0"/>
              <a:t>disease is severe </a:t>
            </a:r>
            <a:r>
              <a:rPr lang="en-GB" dirty="0" smtClean="0"/>
              <a:t>(DAS28 </a:t>
            </a:r>
            <a:r>
              <a:rPr lang="en-GB" dirty="0"/>
              <a:t>of more than 5.1) and</a:t>
            </a:r>
          </a:p>
          <a:p>
            <a:r>
              <a:rPr lang="en-GB" dirty="0"/>
              <a:t>the company provides </a:t>
            </a:r>
            <a:r>
              <a:rPr lang="en-GB" dirty="0" err="1"/>
              <a:t>sarilumab</a:t>
            </a:r>
            <a:r>
              <a:rPr lang="en-GB" dirty="0"/>
              <a:t> with the discount agreed in the patient access scheme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Sarilumab</a:t>
            </a:r>
            <a:r>
              <a:rPr lang="en-GB" dirty="0"/>
              <a:t>, with methotrexate, is recommended as an option for treating active rheumatoid arthritis in adults whose disease has responded inadequately to or who cannot have other DMARDs, including </a:t>
            </a:r>
            <a:r>
              <a:rPr lang="en-GB" b="1" dirty="0"/>
              <a:t>at least 1 biological DMARD</a:t>
            </a:r>
            <a:r>
              <a:rPr lang="en-GB" dirty="0"/>
              <a:t>, only if:</a:t>
            </a:r>
          </a:p>
          <a:p>
            <a:r>
              <a:rPr lang="en-GB" dirty="0"/>
              <a:t>disease is severe (a DAS28 of more than 5.1) and</a:t>
            </a:r>
          </a:p>
          <a:p>
            <a:r>
              <a:rPr lang="en-GB" b="1" dirty="0"/>
              <a:t>they cannot have rituximab and</a:t>
            </a:r>
          </a:p>
          <a:p>
            <a:r>
              <a:rPr lang="en-GB" dirty="0"/>
              <a:t>the company provides </a:t>
            </a:r>
            <a:r>
              <a:rPr lang="en-GB" dirty="0" err="1"/>
              <a:t>sarilumab</a:t>
            </a:r>
            <a:r>
              <a:rPr lang="en-GB" dirty="0"/>
              <a:t> with the discount agreed in the patient access scheme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Sarilumab</a:t>
            </a:r>
            <a:r>
              <a:rPr lang="en-GB" dirty="0"/>
              <a:t>, with methotrexate, is recommended as an option for treating active rheumatoid arthritis in adults whose disease has responded </a:t>
            </a:r>
            <a:r>
              <a:rPr lang="en-GB" b="1" dirty="0"/>
              <a:t>inadequately to rituximab and at least 1 biological DMARD</a:t>
            </a:r>
            <a:r>
              <a:rPr lang="en-GB" dirty="0"/>
              <a:t>, only if:</a:t>
            </a:r>
          </a:p>
          <a:p>
            <a:r>
              <a:rPr lang="en-GB" dirty="0"/>
              <a:t>disease is severe (a DAS28 of more than 5.1) and</a:t>
            </a:r>
          </a:p>
          <a:p>
            <a:r>
              <a:rPr lang="en-GB" dirty="0"/>
              <a:t>the company provides </a:t>
            </a:r>
            <a:r>
              <a:rPr lang="en-GB" dirty="0" err="1"/>
              <a:t>sarilumab</a:t>
            </a:r>
            <a:r>
              <a:rPr lang="en-GB" dirty="0"/>
              <a:t> with the discount agreed in the patient access scheme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 smtClean="0"/>
              <a:t>Sarilumab</a:t>
            </a:r>
            <a:r>
              <a:rPr lang="en-GB" dirty="0" smtClean="0"/>
              <a:t> </a:t>
            </a:r>
            <a:r>
              <a:rPr lang="en-GB" dirty="0"/>
              <a:t>can be used as </a:t>
            </a:r>
            <a:r>
              <a:rPr lang="en-GB" b="1" dirty="0"/>
              <a:t>monotherapy</a:t>
            </a:r>
            <a:r>
              <a:rPr lang="en-GB" dirty="0"/>
              <a:t> for people who cannot take methotrexate because it is contraindicated or because of intolerance, when the criteria in sections 1.1 and 1.2 are met.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trials also showed that for treating severe active rheumatoid arthritis that has not responded adequately to conventional DMARDs, </a:t>
            </a:r>
            <a:r>
              <a:rPr lang="en-GB" b="1" dirty="0" err="1"/>
              <a:t>sarilumab</a:t>
            </a:r>
            <a:r>
              <a:rPr lang="en-GB" b="1" dirty="0"/>
              <a:t> alone is more effective than adalimumab alone.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8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Questions?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4076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742657" cy="3383721"/>
          </a:xfrm>
        </p:spPr>
      </p:pic>
      <p:grpSp>
        <p:nvGrpSpPr>
          <p:cNvPr id="10" name="Group 9"/>
          <p:cNvGrpSpPr/>
          <p:nvPr/>
        </p:nvGrpSpPr>
        <p:grpSpPr>
          <a:xfrm>
            <a:off x="44207" y="2996952"/>
            <a:ext cx="1791489" cy="1656184"/>
            <a:chOff x="107504" y="3727601"/>
            <a:chExt cx="1791489" cy="1656184"/>
          </a:xfrm>
        </p:grpSpPr>
        <p:sp>
          <p:nvSpPr>
            <p:cNvPr id="6" name="Rounded Rectangle 5"/>
            <p:cNvSpPr/>
            <p:nvPr/>
          </p:nvSpPr>
          <p:spPr>
            <a:xfrm>
              <a:off x="107504" y="4333038"/>
              <a:ext cx="1683477" cy="1050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/>
                <a:t>A</a:t>
              </a:r>
              <a:r>
                <a:rPr lang="en-GB" sz="1400" b="1" dirty="0" smtClean="0"/>
                <a:t>ims </a:t>
              </a:r>
              <a:r>
                <a:rPr lang="en-GB" sz="1400" b="1" dirty="0"/>
                <a:t>to uncover a </a:t>
              </a:r>
              <a:r>
                <a:rPr lang="en-GB" sz="1400" b="1" dirty="0" smtClean="0"/>
                <a:t>mechanism (of a disease, drug, intervention)</a:t>
              </a:r>
              <a:endParaRPr lang="en-GB" sz="14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827584" y="3727601"/>
              <a:ext cx="1071409" cy="5424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205626" y="3268163"/>
            <a:ext cx="2016224" cy="3299572"/>
            <a:chOff x="2339752" y="2824461"/>
            <a:chExt cx="2448272" cy="3916907"/>
          </a:xfrm>
        </p:grpSpPr>
        <p:sp>
          <p:nvSpPr>
            <p:cNvPr id="5" name="Rounded Rectangle 4"/>
            <p:cNvSpPr/>
            <p:nvPr/>
          </p:nvSpPr>
          <p:spPr>
            <a:xfrm>
              <a:off x="2339752" y="5013176"/>
              <a:ext cx="2448272" cy="17281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/>
                <a:t>Exploratory research helps determine the best research design, data-collection method and selection of subjects</a:t>
              </a:r>
            </a:p>
          </p:txBody>
        </p:sp>
        <p:cxnSp>
          <p:nvCxnSpPr>
            <p:cNvPr id="12" name="Straight Arrow Connector 11"/>
            <p:cNvCxnSpPr>
              <a:endCxn id="5" idx="0"/>
            </p:cNvCxnSpPr>
            <p:nvPr/>
          </p:nvCxnSpPr>
          <p:spPr>
            <a:xfrm flipH="1">
              <a:off x="3563888" y="2824461"/>
              <a:ext cx="1116124" cy="21887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987824" y="3268163"/>
            <a:ext cx="2448272" cy="1688102"/>
            <a:chOff x="2987824" y="3268163"/>
            <a:chExt cx="3384376" cy="1688102"/>
          </a:xfrm>
        </p:grpSpPr>
        <p:sp>
          <p:nvSpPr>
            <p:cNvPr id="14" name="Rounded Rectangle 13"/>
            <p:cNvSpPr/>
            <p:nvPr/>
          </p:nvSpPr>
          <p:spPr>
            <a:xfrm>
              <a:off x="2987824" y="3781065"/>
              <a:ext cx="3384376" cy="1175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/>
                <a:t>Small </a:t>
              </a:r>
              <a:r>
                <a:rPr lang="en-GB" sz="1400" b="1" dirty="0"/>
                <a:t>scale preliminary study conducted in order to evaluate feasibility, time, cost, adverse events, and effect size</a:t>
              </a:r>
            </a:p>
          </p:txBody>
        </p:sp>
        <p:cxnSp>
          <p:nvCxnSpPr>
            <p:cNvPr id="17" name="Straight Arrow Connector 16"/>
            <p:cNvCxnSpPr>
              <a:endCxn id="14" idx="0"/>
            </p:cNvCxnSpPr>
            <p:nvPr/>
          </p:nvCxnSpPr>
          <p:spPr>
            <a:xfrm flipH="1">
              <a:off x="4680012" y="3268163"/>
              <a:ext cx="298621" cy="5129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588224" y="3230583"/>
            <a:ext cx="2304256" cy="2329040"/>
            <a:chOff x="6588224" y="3230583"/>
            <a:chExt cx="2304256" cy="2329040"/>
          </a:xfrm>
        </p:grpSpPr>
        <p:sp>
          <p:nvSpPr>
            <p:cNvPr id="24" name="Rounded Rectangle 23"/>
            <p:cNvSpPr/>
            <p:nvPr/>
          </p:nvSpPr>
          <p:spPr>
            <a:xfrm>
              <a:off x="6588224" y="4653136"/>
              <a:ext cx="2304256" cy="9064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/>
                <a:t>Studies aiming at observing, describing, explaining </a:t>
              </a:r>
              <a:r>
                <a:rPr lang="en-GB" sz="1400" b="1" dirty="0"/>
                <a:t>and </a:t>
              </a:r>
              <a:r>
                <a:rPr lang="en-GB" sz="1400" b="1" dirty="0" smtClean="0"/>
                <a:t>predicting </a:t>
              </a:r>
              <a:r>
                <a:rPr lang="en-GB" sz="1400" b="1" i="1" dirty="0" smtClean="0"/>
                <a:t>behaviour</a:t>
              </a:r>
              <a:endParaRPr lang="en-GB" sz="1400" b="1" dirty="0"/>
            </a:p>
          </p:txBody>
        </p:sp>
        <p:cxnSp>
          <p:nvCxnSpPr>
            <p:cNvPr id="25" name="Straight Arrow Connector 24"/>
            <p:cNvCxnSpPr>
              <a:endCxn id="24" idx="0"/>
            </p:cNvCxnSpPr>
            <p:nvPr/>
          </p:nvCxnSpPr>
          <p:spPr>
            <a:xfrm>
              <a:off x="6876256" y="3230583"/>
              <a:ext cx="864096" cy="14225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319972" y="3227999"/>
            <a:ext cx="2772308" cy="3513369"/>
            <a:chOff x="4319972" y="3227999"/>
            <a:chExt cx="2772308" cy="3513369"/>
          </a:xfrm>
        </p:grpSpPr>
        <p:sp>
          <p:nvSpPr>
            <p:cNvPr id="28" name="Rounded Rectangle 27"/>
            <p:cNvSpPr/>
            <p:nvPr/>
          </p:nvSpPr>
          <p:spPr>
            <a:xfrm>
              <a:off x="4319972" y="5631590"/>
              <a:ext cx="2772308" cy="11097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/>
                <a:t>Interventions: medication</a:t>
              </a:r>
              <a:r>
                <a:rPr lang="en-GB" sz="1400" b="1" dirty="0"/>
                <a:t>, psychotherapy, new devices, or new approaches to surgery or radiation therapy</a:t>
              </a:r>
            </a:p>
          </p:txBody>
        </p:sp>
        <p:cxnSp>
          <p:nvCxnSpPr>
            <p:cNvPr id="29" name="Straight Arrow Connector 28"/>
            <p:cNvCxnSpPr>
              <a:endCxn id="28" idx="0"/>
            </p:cNvCxnSpPr>
            <p:nvPr/>
          </p:nvCxnSpPr>
          <p:spPr>
            <a:xfrm>
              <a:off x="5620472" y="3227999"/>
              <a:ext cx="85654" cy="24035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20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38814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First clinical trial (1747)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/>
              <a:t>James Lind </a:t>
            </a:r>
            <a:endParaRPr lang="en-GB" sz="2400" dirty="0" smtClean="0"/>
          </a:p>
          <a:p>
            <a:r>
              <a:rPr lang="en-GB" sz="2400" dirty="0" smtClean="0"/>
              <a:t>Studied a group </a:t>
            </a:r>
            <a:r>
              <a:rPr lang="en-GB" sz="2400" dirty="0"/>
              <a:t>of sailors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suffering from </a:t>
            </a:r>
            <a:r>
              <a:rPr lang="en-GB" sz="2400" dirty="0"/>
              <a:t>scurvy. 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He </a:t>
            </a:r>
            <a:r>
              <a:rPr lang="en-GB" sz="2400" dirty="0"/>
              <a:t>placed them all on the same diet, </a:t>
            </a:r>
            <a:r>
              <a:rPr lang="en-GB" sz="2400" dirty="0" smtClean="0"/>
              <a:t>but </a:t>
            </a:r>
            <a:r>
              <a:rPr lang="en-GB" sz="2400" dirty="0"/>
              <a:t>fed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one </a:t>
            </a:r>
            <a:r>
              <a:rPr lang="en-GB" sz="2400" dirty="0"/>
              <a:t>group </a:t>
            </a:r>
            <a:r>
              <a:rPr lang="en-GB" sz="2400" dirty="0" smtClean="0"/>
              <a:t>with cider </a:t>
            </a:r>
            <a:r>
              <a:rPr lang="en-GB" sz="2400" dirty="0"/>
              <a:t>and vinegar and </a:t>
            </a:r>
            <a:r>
              <a:rPr lang="en-GB" sz="2400" dirty="0" smtClean="0"/>
              <a:t>the </a:t>
            </a:r>
            <a:r>
              <a:rPr lang="en-GB" sz="2400" dirty="0"/>
              <a:t>other group lemon </a:t>
            </a:r>
            <a:r>
              <a:rPr lang="en-GB" sz="2400" dirty="0" smtClean="0"/>
              <a:t>juice.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group who had the lemon juice supplement recovered from scurvy in just six days.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5" y="404664"/>
            <a:ext cx="7793889" cy="5851525"/>
          </a:xfrm>
        </p:spPr>
      </p:pic>
      <p:sp>
        <p:nvSpPr>
          <p:cNvPr id="7" name="Rounded Rectangle 6"/>
          <p:cNvSpPr/>
          <p:nvPr/>
        </p:nvSpPr>
        <p:spPr>
          <a:xfrm>
            <a:off x="971600" y="5805264"/>
            <a:ext cx="864096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288224" y="5805264"/>
            <a:ext cx="864096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7281728" y="5805768"/>
            <a:ext cx="864096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7" y="548680"/>
            <a:ext cx="8152388" cy="6120680"/>
          </a:xfrm>
        </p:spPr>
      </p:pic>
    </p:spTree>
    <p:extLst>
      <p:ext uri="{BB962C8B-B14F-4D97-AF65-F5344CB8AC3E}">
        <p14:creationId xmlns:p14="http://schemas.microsoft.com/office/powerpoint/2010/main" val="9708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671210"/>
            <a:ext cx="6707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Randomization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282027" cy="375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71600" y="3140968"/>
            <a:ext cx="3384376" cy="881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The probability that a </a:t>
            </a:r>
            <a:r>
              <a:rPr lang="en-GB" sz="1100" b="1" dirty="0">
                <a:solidFill>
                  <a:schemeClr val="tx1"/>
                </a:solidFill>
              </a:rPr>
              <a:t>new subject is assigned to either </a:t>
            </a:r>
            <a:r>
              <a:rPr lang="en-GB" sz="1100" b="1" dirty="0" smtClean="0">
                <a:solidFill>
                  <a:schemeClr val="tx1"/>
                </a:solidFill>
              </a:rPr>
              <a:t> group is </a:t>
            </a:r>
            <a:r>
              <a:rPr lang="en-GB" sz="1100" b="1" dirty="0">
                <a:solidFill>
                  <a:schemeClr val="tx1"/>
                </a:solidFill>
              </a:rPr>
              <a:t>determined by the current balance </a:t>
            </a:r>
            <a:r>
              <a:rPr lang="en-GB" sz="1100" b="1" dirty="0" smtClean="0">
                <a:solidFill>
                  <a:schemeClr val="tx1"/>
                </a:solidFill>
              </a:rPr>
              <a:t>in treatment </a:t>
            </a:r>
            <a:r>
              <a:rPr lang="en-GB" sz="1100" b="1" dirty="0">
                <a:solidFill>
                  <a:schemeClr val="tx1"/>
                </a:solidFill>
              </a:rPr>
              <a:t>group sample </a:t>
            </a:r>
            <a:r>
              <a:rPr lang="en-GB" sz="1100" b="1" dirty="0" smtClean="0">
                <a:solidFill>
                  <a:schemeClr val="tx1"/>
                </a:solidFill>
              </a:rPr>
              <a:t>sizes</a:t>
            </a:r>
          </a:p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e.g. AAPP, PPAA, APAP, PAPA, PAAP, APPA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87510" y="4034726"/>
            <a:ext cx="3384376" cy="881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The probability that a </a:t>
            </a:r>
            <a:r>
              <a:rPr lang="en-GB" sz="1100" b="1" dirty="0">
                <a:solidFill>
                  <a:schemeClr val="tx1"/>
                </a:solidFill>
              </a:rPr>
              <a:t>new subject is assigned to either </a:t>
            </a:r>
            <a:r>
              <a:rPr lang="en-GB" sz="1100" b="1" dirty="0" smtClean="0">
                <a:solidFill>
                  <a:schemeClr val="tx1"/>
                </a:solidFill>
              </a:rPr>
              <a:t> group is </a:t>
            </a:r>
            <a:r>
              <a:rPr lang="en-GB" sz="1100" b="1" dirty="0">
                <a:solidFill>
                  <a:schemeClr val="tx1"/>
                </a:solidFill>
              </a:rPr>
              <a:t>determined by the current balance </a:t>
            </a:r>
            <a:r>
              <a:rPr lang="en-GB" sz="1100" b="1" dirty="0" smtClean="0">
                <a:solidFill>
                  <a:schemeClr val="tx1"/>
                </a:solidFill>
              </a:rPr>
              <a:t>in: 1.baseline covariates and treatment assessment</a:t>
            </a:r>
          </a:p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2. </a:t>
            </a:r>
            <a:r>
              <a:rPr lang="en-GB" sz="1100" b="1" dirty="0">
                <a:solidFill>
                  <a:schemeClr val="tx1"/>
                </a:solidFill>
              </a:rPr>
              <a:t>r</a:t>
            </a:r>
            <a:r>
              <a:rPr lang="en-GB" sz="1100" b="1" dirty="0" smtClean="0">
                <a:solidFill>
                  <a:schemeClr val="tx1"/>
                </a:solidFill>
              </a:rPr>
              <a:t>esponse of previous patients</a:t>
            </a:r>
            <a:endParaRPr lang="en-GB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1985</Words>
  <Application>Microsoft Office PowerPoint</Application>
  <PresentationFormat>On-screen Show (4:3)</PresentationFormat>
  <Paragraphs>348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Clinical trials, data analysis, ethics and new drugs in inflammatory arthritis</vt:lpstr>
      <vt:lpstr>Synopsis</vt:lpstr>
      <vt:lpstr>Clinical trials</vt:lpstr>
      <vt:lpstr>PowerPoint Presentation</vt:lpstr>
      <vt:lpstr>PowerPoint Presentation</vt:lpstr>
      <vt:lpstr>First clinical trial (1747)</vt:lpstr>
      <vt:lpstr>PowerPoint Presentation</vt:lpstr>
      <vt:lpstr>PowerPoint Presentation</vt:lpstr>
      <vt:lpstr>Randomization</vt:lpstr>
      <vt:lpstr>PowerPoint Presentation</vt:lpstr>
      <vt:lpstr>PowerPoint Presentation</vt:lpstr>
      <vt:lpstr>POPULATION TO BE STUDIED: INCLUSION &amp; EXCLUSION CRITERIA</vt:lpstr>
      <vt:lpstr>PowerPoint Presentation</vt:lpstr>
      <vt:lpstr>Quiz</vt:lpstr>
      <vt:lpstr>Quiz</vt:lpstr>
      <vt:lpstr>Statistical analysis for clinical trials</vt:lpstr>
      <vt:lpstr>PowerPoint Presentation</vt:lpstr>
      <vt:lpstr>Quiz</vt:lpstr>
      <vt:lpstr>PowerPoint Presentation</vt:lpstr>
      <vt:lpstr>Statistical tests </vt:lpstr>
      <vt:lpstr>Quiz</vt:lpstr>
      <vt:lpstr>Clinical trials approval in England</vt:lpstr>
      <vt:lpstr>Examples of research that requires HRA approval</vt:lpstr>
      <vt:lpstr>PowerPoint Presentation</vt:lpstr>
      <vt:lpstr>PowerPoint Presentation</vt:lpstr>
      <vt:lpstr>Quiz</vt:lpstr>
      <vt:lpstr>New treatments for rheumatic diseases</vt:lpstr>
      <vt:lpstr>Differences:</vt:lpstr>
      <vt:lpstr>Quiz</vt:lpstr>
      <vt:lpstr>New small molecules for IA</vt:lpstr>
      <vt:lpstr>Monoclonal antibodies for SpA</vt:lpstr>
      <vt:lpstr>Quiz</vt:lpstr>
      <vt:lpstr>PowerPoint Presentation</vt:lpstr>
      <vt:lpstr>Quiz</vt:lpstr>
      <vt:lpstr>Tofacitinib in RA (TA 480)</vt:lpstr>
      <vt:lpstr>Baricitinib in RA</vt:lpstr>
      <vt:lpstr>Sarilumab - human mAb against the IL-6 receptor (TA 485)</vt:lpstr>
      <vt:lpstr>PowerPoint Presentation</vt:lpstr>
    </vt:vector>
  </TitlesOfParts>
  <Company>University College London Hospitals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Ciurtin,Coziana</dc:creator>
  <cp:lastModifiedBy>Coziana Ciurtin</cp:lastModifiedBy>
  <cp:revision>114</cp:revision>
  <dcterms:created xsi:type="dcterms:W3CDTF">2017-09-27T15:45:50Z</dcterms:created>
  <dcterms:modified xsi:type="dcterms:W3CDTF">2017-11-28T21:04:41Z</dcterms:modified>
</cp:coreProperties>
</file>