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59" r:id="rId5"/>
    <p:sldId id="263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0417-BB87-4246-8FB7-3842D3970B8C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E464-7DBC-4AAB-A049-05FD80E20D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26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8D936-01AB-4EDD-BF37-B173E7E0F1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38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 VS 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E464-7DBC-4AAB-A049-05FD80E20DC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21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17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9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34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4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7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40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40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96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4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7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4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39DB-0051-4311-A192-5E5F777EAFD2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9588-1E39-4991-85BC-F7C927E1D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94" y="404664"/>
            <a:ext cx="5459998" cy="52183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56218" y="5580484"/>
            <a:ext cx="704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/>
              <a:t>Figure 1.</a:t>
            </a:r>
            <a:r>
              <a:rPr lang="en-US" altLang="zh-CN" dirty="0"/>
              <a:t> Locations of the masks and extracted ROIs time series</a:t>
            </a:r>
            <a:endParaRPr lang="zh-CN" altLang="zh-CN" dirty="0"/>
          </a:p>
          <a:p>
            <a:r>
              <a:rPr lang="en-US" altLang="zh-CN" dirty="0"/>
              <a:t>DLPFC, dorsolateral prefrontal cortex.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86" b="97475" l="2945" r="40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1" t="47548" r="57725" b="2900"/>
          <a:stretch/>
        </p:blipFill>
        <p:spPr>
          <a:xfrm>
            <a:off x="1056218" y="1926965"/>
            <a:ext cx="1728192" cy="21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40869" y="4748951"/>
            <a:ext cx="8862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Figure 2.</a:t>
            </a:r>
            <a:r>
              <a:rPr lang="en-US" altLang="zh-CN" dirty="0"/>
              <a:t> Significant effective connectivity (at the group level) among ROIs in the SZ patients and HCs.</a:t>
            </a:r>
            <a:endParaRPr lang="zh-CN" altLang="zh-CN" dirty="0"/>
          </a:p>
          <a:p>
            <a:r>
              <a:rPr lang="en-US" altLang="zh-CN" dirty="0"/>
              <a:t>Significant </a:t>
            </a:r>
            <a:r>
              <a:rPr lang="en-US" altLang="zh-CN" dirty="0" err="1"/>
              <a:t>connectivities</a:t>
            </a:r>
            <a:r>
              <a:rPr lang="en-US" altLang="zh-CN" dirty="0"/>
              <a:t> in the AVHs group (a), and Non-AVHs group (b), and HCs (c).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40870" y="305524"/>
            <a:ext cx="8862261" cy="4154361"/>
            <a:chOff x="26293" y="1916832"/>
            <a:chExt cx="9370243" cy="4392488"/>
          </a:xfrm>
        </p:grpSpPr>
        <p:grpSp>
          <p:nvGrpSpPr>
            <p:cNvPr id="9" name="组合 8"/>
            <p:cNvGrpSpPr/>
            <p:nvPr/>
          </p:nvGrpSpPr>
          <p:grpSpPr>
            <a:xfrm>
              <a:off x="26293" y="1916832"/>
              <a:ext cx="9370243" cy="4392488"/>
              <a:chOff x="26293" y="1916832"/>
              <a:chExt cx="9370243" cy="43924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6293" y="1916832"/>
                <a:ext cx="9370243" cy="43924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6293" y="2037035"/>
                <a:ext cx="9111605" cy="3314700"/>
                <a:chOff x="26293" y="2037035"/>
                <a:chExt cx="9111605" cy="3314700"/>
              </a:xfrm>
            </p:grpSpPr>
            <p:pic>
              <p:nvPicPr>
                <p:cNvPr id="18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93" y="2037035"/>
                  <a:ext cx="3105150" cy="3267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5612" y="2037035"/>
                  <a:ext cx="3152775" cy="3276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75"/>
                <a:stretch/>
              </p:blipFill>
              <p:spPr bwMode="auto">
                <a:xfrm>
                  <a:off x="6032748" y="2162175"/>
                  <a:ext cx="3105150" cy="3189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" name="TextBox 9"/>
            <p:cNvSpPr txBox="1"/>
            <p:nvPr/>
          </p:nvSpPr>
          <p:spPr>
            <a:xfrm>
              <a:off x="899592" y="5445224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Arial" pitchFamily="34" charset="0"/>
                  <a:cs typeface="Arial" pitchFamily="34" charset="0"/>
                </a:rPr>
                <a:t>(a) AVHs</a:t>
              </a:r>
              <a:endParaRPr lang="zh-CN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1920" y="5445224"/>
              <a:ext cx="1224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Arial" pitchFamily="34" charset="0"/>
                  <a:cs typeface="Arial" pitchFamily="34" charset="0"/>
                </a:rPr>
                <a:t>(b) Non-AVHs</a:t>
              </a:r>
              <a:endParaRPr lang="zh-CN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5445224"/>
              <a:ext cx="1224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Arial" pitchFamily="34" charset="0"/>
                  <a:cs typeface="Arial" pitchFamily="34" charset="0"/>
                </a:rPr>
                <a:t>(c) HCs</a:t>
              </a:r>
              <a:endParaRPr lang="zh-CN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-Schizophrenia\AVH-5\figure\Fig correlation-AH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18" y="2564904"/>
            <a:ext cx="306239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16" y="40829"/>
            <a:ext cx="237348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2431921"/>
            <a:ext cx="4366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 </a:t>
            </a:r>
            <a:r>
              <a:rPr lang="en-US" altLang="zh-CN" sz="1200" dirty="0" smtClean="0"/>
              <a:t> 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(a)</a:t>
            </a:r>
            <a:endParaRPr lang="zh-CN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4736177"/>
            <a:ext cx="4366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 </a:t>
            </a:r>
            <a:r>
              <a:rPr lang="en-US" altLang="zh-CN" sz="1200" dirty="0" smtClean="0"/>
              <a:t> 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(c)</a:t>
            </a:r>
            <a:endParaRPr lang="zh-CN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1650" y="4725144"/>
            <a:ext cx="4366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 </a:t>
            </a:r>
            <a:r>
              <a:rPr lang="en-US" altLang="zh-CN" sz="1200" dirty="0" smtClean="0"/>
              <a:t> 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(d)</a:t>
            </a:r>
            <a:endParaRPr lang="zh-CN" alt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50" y="2564904"/>
            <a:ext cx="3062485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50" y="220829"/>
            <a:ext cx="3062484" cy="216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Figure 3.</a:t>
            </a:r>
            <a:r>
              <a:rPr lang="en-US" altLang="zh-CN" dirty="0"/>
              <a:t> Significant effective connectivity (at the between group level) among ROIs between the SZ patients with and without AVHs and correlation analysis.</a:t>
            </a:r>
            <a:endParaRPr lang="zh-CN" altLang="zh-CN" dirty="0"/>
          </a:p>
          <a:p>
            <a:pPr algn="just"/>
            <a:r>
              <a:rPr lang="en-US" altLang="zh-CN" dirty="0"/>
              <a:t>(a) Increased (red) and decreased (green) effective connections in the AVHs group as compared with Non-AVHs group. Correlations between the AHRS score and </a:t>
            </a:r>
            <a:r>
              <a:rPr lang="en-US" altLang="zh-CN" dirty="0" smtClean="0"/>
              <a:t>strength </a:t>
            </a:r>
            <a:r>
              <a:rPr lang="en-US" altLang="zh-CN" dirty="0"/>
              <a:t>of connection from the thalamus to the auditory cortex (b), from the auditory cortex to the hippocampus (c), and from the </a:t>
            </a:r>
            <a:r>
              <a:rPr lang="en-US" altLang="zh-CN" dirty="0" err="1"/>
              <a:t>Broca</a:t>
            </a:r>
            <a:r>
              <a:rPr lang="en-US" altLang="zh-CN" dirty="0"/>
              <a:t> area to the auditory cortex (d).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1650" y="2420888"/>
            <a:ext cx="4366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 </a:t>
            </a:r>
            <a:r>
              <a:rPr lang="en-US" altLang="zh-CN" sz="1200" dirty="0" smtClean="0"/>
              <a:t> 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(b)</a:t>
            </a:r>
            <a:endParaRPr lang="zh-CN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0" y="2132856"/>
            <a:ext cx="2352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214000" y="4869160"/>
            <a:ext cx="471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Figure 4.</a:t>
            </a:r>
            <a:r>
              <a:rPr lang="en-US" altLang="zh-CN" dirty="0"/>
              <a:t> Decreased (green) effective connection in the Non-AVHs group as compared with HCs.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609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组合 1030"/>
          <p:cNvGrpSpPr/>
          <p:nvPr/>
        </p:nvGrpSpPr>
        <p:grpSpPr>
          <a:xfrm>
            <a:off x="2411413" y="1268413"/>
            <a:ext cx="4319587" cy="4319587"/>
            <a:chOff x="2411413" y="1268413"/>
            <a:chExt cx="4319587" cy="4319587"/>
          </a:xfrm>
        </p:grpSpPr>
        <p:pic>
          <p:nvPicPr>
            <p:cNvPr id="1029" name="Picture 5" descr="G:\S-Schizophrenia\AVH-5\figure\figure 5a-sig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1268413"/>
              <a:ext cx="4319587" cy="431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4"/>
            <p:cNvGrpSpPr/>
            <p:nvPr/>
          </p:nvGrpSpPr>
          <p:grpSpPr>
            <a:xfrm>
              <a:off x="3163211" y="2167200"/>
              <a:ext cx="1205758" cy="1766645"/>
              <a:chOff x="3163211" y="2167200"/>
              <a:chExt cx="1205758" cy="1766645"/>
            </a:xfrm>
          </p:grpSpPr>
          <p:sp>
            <p:nvSpPr>
              <p:cNvPr id="7" name="弧形 6"/>
              <p:cNvSpPr/>
              <p:nvPr/>
            </p:nvSpPr>
            <p:spPr>
              <a:xfrm rot="20842983">
                <a:off x="3163211" y="2196564"/>
                <a:ext cx="1188666" cy="173728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rot="1620000">
                <a:off x="3535200" y="2167200"/>
                <a:ext cx="83529" cy="72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2700000">
                <a:off x="4291200" y="2850898"/>
                <a:ext cx="83529" cy="72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83668" y="2075402"/>
              <a:ext cx="798183" cy="1151739"/>
              <a:chOff x="2817699" y="2085744"/>
              <a:chExt cx="798183" cy="1151739"/>
            </a:xfrm>
          </p:grpSpPr>
          <p:sp>
            <p:nvSpPr>
              <p:cNvPr id="11" name="弧形 10"/>
              <p:cNvSpPr/>
              <p:nvPr/>
            </p:nvSpPr>
            <p:spPr>
              <a:xfrm rot="10967417">
                <a:off x="2864567" y="2085744"/>
                <a:ext cx="751315" cy="109807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3620000">
                <a:off x="3145194" y="3159715"/>
                <a:ext cx="83529" cy="72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14424434">
                <a:off x="2811938" y="2587895"/>
                <a:ext cx="83529" cy="72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514711" y="2838487"/>
              <a:ext cx="586847" cy="431168"/>
              <a:chOff x="3514711" y="2838487"/>
              <a:chExt cx="586847" cy="431168"/>
            </a:xfrm>
          </p:grpSpPr>
          <p:sp>
            <p:nvSpPr>
              <p:cNvPr id="18" name="弧形 17"/>
              <p:cNvSpPr/>
              <p:nvPr/>
            </p:nvSpPr>
            <p:spPr>
              <a:xfrm rot="7137723">
                <a:off x="3607371" y="2745827"/>
                <a:ext cx="401527" cy="586847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500000">
                <a:off x="4004571" y="3186000"/>
                <a:ext cx="83529" cy="72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10320000">
                <a:off x="3682800" y="3197647"/>
                <a:ext cx="83529" cy="72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3189116">
              <a:off x="4154973" y="3090117"/>
              <a:ext cx="236043" cy="210471"/>
              <a:chOff x="3658328" y="3094171"/>
              <a:chExt cx="236043" cy="210471"/>
            </a:xfrm>
          </p:grpSpPr>
          <p:sp>
            <p:nvSpPr>
              <p:cNvPr id="25" name="弧形 24"/>
              <p:cNvSpPr/>
              <p:nvPr/>
            </p:nvSpPr>
            <p:spPr>
              <a:xfrm rot="7137723">
                <a:off x="3694118" y="3058381"/>
                <a:ext cx="155088" cy="226667"/>
              </a:xfrm>
              <a:prstGeom prst="arc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2290884">
                <a:off x="3810842" y="3232634"/>
                <a:ext cx="83529" cy="72008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8614082">
              <a:off x="4385618" y="2836656"/>
              <a:ext cx="236043" cy="210471"/>
              <a:chOff x="3658328" y="3094171"/>
              <a:chExt cx="236043" cy="210471"/>
            </a:xfrm>
          </p:grpSpPr>
          <p:sp>
            <p:nvSpPr>
              <p:cNvPr id="29" name="弧形 28"/>
              <p:cNvSpPr/>
              <p:nvPr/>
            </p:nvSpPr>
            <p:spPr>
              <a:xfrm rot="7137723">
                <a:off x="3694118" y="3058381"/>
                <a:ext cx="155088" cy="226667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12290884">
                <a:off x="3810842" y="3232634"/>
                <a:ext cx="83529" cy="7200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30" name="燕尾形箭头 1029"/>
            <p:cNvSpPr/>
            <p:nvPr/>
          </p:nvSpPr>
          <p:spPr>
            <a:xfrm rot="9000000">
              <a:off x="3503572" y="3412489"/>
              <a:ext cx="596043" cy="321055"/>
            </a:xfrm>
            <a:prstGeom prst="notchedRightArrow">
              <a:avLst/>
            </a:prstGeom>
            <a:gradFill>
              <a:gsLst>
                <a:gs pos="0">
                  <a:srgbClr val="FF9900"/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2" name="矩形 1031"/>
          <p:cNvSpPr/>
          <p:nvPr/>
        </p:nvSpPr>
        <p:spPr>
          <a:xfrm>
            <a:off x="1116000" y="5657671"/>
            <a:ext cx="69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Figure 5.</a:t>
            </a:r>
            <a:r>
              <a:rPr lang="en-US" altLang="zh-CN" dirty="0"/>
              <a:t> Proposed mechanism responsible for AVHs in SZ.</a:t>
            </a:r>
            <a:endParaRPr lang="zh-CN" altLang="zh-CN" dirty="0"/>
          </a:p>
          <a:p>
            <a:pPr algn="just"/>
            <a:r>
              <a:rPr lang="en-US" altLang="zh-CN" dirty="0"/>
              <a:t>Thalamic-auditory cortical-hippocampal </a:t>
            </a:r>
            <a:r>
              <a:rPr lang="en-US" altLang="zh-CN" dirty="0" err="1"/>
              <a:t>dysconnectivity</a:t>
            </a:r>
            <a:r>
              <a:rPr lang="en-US" altLang="zh-CN" dirty="0"/>
              <a:t> may lead to increased activity of the auditory cortex and the pathological perception of internal sounds without presenting of auditory stimuli.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13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236</Words>
  <Application>Microsoft Office PowerPoint</Application>
  <PresentationFormat>全屏显示(4:3)</PresentationFormat>
  <Paragraphs>19</Paragraphs>
  <Slides>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liuyang</dc:creator>
  <cp:lastModifiedBy>CUI</cp:lastModifiedBy>
  <cp:revision>24</cp:revision>
  <dcterms:created xsi:type="dcterms:W3CDTF">2015-02-10T13:22:13Z</dcterms:created>
  <dcterms:modified xsi:type="dcterms:W3CDTF">2015-02-14T11:18:31Z</dcterms:modified>
</cp:coreProperties>
</file>